
<file path=[Content_Types].xml><?xml version="1.0" encoding="utf-8"?>
<Types xmlns="http://schemas.openxmlformats.org/package/2006/content-types">
  <Default Extension="png" ContentType="image/png"/>
  <Default Extension="svg" ContentType="image/svg+xml"/>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9"/>
  </p:notesMasterIdLst>
  <p:handoutMasterIdLst>
    <p:handoutMasterId r:id="rId30"/>
  </p:handoutMasterIdLst>
  <p:sldIdLst>
    <p:sldId id="260" r:id="rId5"/>
    <p:sldId id="261" r:id="rId6"/>
    <p:sldId id="270" r:id="rId7"/>
    <p:sldId id="282" r:id="rId8"/>
    <p:sldId id="271" r:id="rId9"/>
    <p:sldId id="262" r:id="rId10"/>
    <p:sldId id="263" r:id="rId11"/>
    <p:sldId id="266" r:id="rId12"/>
    <p:sldId id="267" r:id="rId13"/>
    <p:sldId id="268" r:id="rId14"/>
    <p:sldId id="269" r:id="rId15"/>
    <p:sldId id="272" r:id="rId16"/>
    <p:sldId id="276" r:id="rId17"/>
    <p:sldId id="274" r:id="rId18"/>
    <p:sldId id="273" r:id="rId19"/>
    <p:sldId id="275" r:id="rId20"/>
    <p:sldId id="277" r:id="rId21"/>
    <p:sldId id="279" r:id="rId22"/>
    <p:sldId id="278" r:id="rId23"/>
    <p:sldId id="280" r:id="rId24"/>
    <p:sldId id="258" r:id="rId25"/>
    <p:sldId id="283" r:id="rId26"/>
    <p:sldId id="286" r:id="rId27"/>
    <p:sldId id="285" r:id="rId2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4077"/>
    <p:restoredTop sz="94586"/>
  </p:normalViewPr>
  <p:slideViewPr>
    <p:cSldViewPr>
      <p:cViewPr varScale="1">
        <p:scale>
          <a:sx n="108" d="100"/>
          <a:sy n="108" d="100"/>
        </p:scale>
        <p:origin x="1302" y="108"/>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handoutMaster" Target="handoutMasters/handoutMaster1.xml"/></Relationships>
</file>

<file path=ppt/diagrams/_rels/data1.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19.png"/><Relationship Id="rId7" Type="http://schemas.openxmlformats.org/officeDocument/2006/relationships/image" Target="../media/image23.png"/><Relationship Id="rId12" Type="http://schemas.openxmlformats.org/officeDocument/2006/relationships/image" Target="../media/image28.svg"/><Relationship Id="rId2" Type="http://schemas.openxmlformats.org/officeDocument/2006/relationships/image" Target="../media/image18.svg"/><Relationship Id="rId1" Type="http://schemas.openxmlformats.org/officeDocument/2006/relationships/image" Target="../media/image17.png"/><Relationship Id="rId6" Type="http://schemas.openxmlformats.org/officeDocument/2006/relationships/image" Target="../media/image22.svg"/><Relationship Id="rId11" Type="http://schemas.openxmlformats.org/officeDocument/2006/relationships/image" Target="../media/image27.png"/><Relationship Id="rId5" Type="http://schemas.openxmlformats.org/officeDocument/2006/relationships/image" Target="../media/image21.png"/><Relationship Id="rId10" Type="http://schemas.openxmlformats.org/officeDocument/2006/relationships/image" Target="../media/image26.svg"/><Relationship Id="rId4" Type="http://schemas.openxmlformats.org/officeDocument/2006/relationships/image" Target="../media/image20.svg"/><Relationship Id="rId9" Type="http://schemas.openxmlformats.org/officeDocument/2006/relationships/image" Target="../media/image25.png"/></Relationships>
</file>

<file path=ppt/diagrams/_rels/drawing1.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19.png"/><Relationship Id="rId7" Type="http://schemas.openxmlformats.org/officeDocument/2006/relationships/image" Target="../media/image23.png"/><Relationship Id="rId12" Type="http://schemas.openxmlformats.org/officeDocument/2006/relationships/image" Target="../media/image28.svg"/><Relationship Id="rId2" Type="http://schemas.openxmlformats.org/officeDocument/2006/relationships/image" Target="../media/image18.svg"/><Relationship Id="rId1" Type="http://schemas.openxmlformats.org/officeDocument/2006/relationships/image" Target="../media/image17.png"/><Relationship Id="rId6" Type="http://schemas.openxmlformats.org/officeDocument/2006/relationships/image" Target="../media/image22.svg"/><Relationship Id="rId11" Type="http://schemas.openxmlformats.org/officeDocument/2006/relationships/image" Target="../media/image27.png"/><Relationship Id="rId5" Type="http://schemas.openxmlformats.org/officeDocument/2006/relationships/image" Target="../media/image21.png"/><Relationship Id="rId10" Type="http://schemas.openxmlformats.org/officeDocument/2006/relationships/image" Target="../media/image26.svg"/><Relationship Id="rId4" Type="http://schemas.openxmlformats.org/officeDocument/2006/relationships/image" Target="../media/image20.svg"/><Relationship Id="rId9" Type="http://schemas.openxmlformats.org/officeDocument/2006/relationships/image" Target="../media/image25.pn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02E043B-A514-42E0-92A6-BBBC25245B13}"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D17FF46A-6E8A-44B3-A4F0-3C70FC7CB4D7}">
      <dgm:prSet/>
      <dgm:spPr/>
      <dgm:t>
        <a:bodyPr/>
        <a:lstStyle/>
        <a:p>
          <a:r>
            <a:rPr lang="en-GB" b="1" dirty="0"/>
            <a:t>Identifying Key Values:</a:t>
          </a:r>
          <a:endParaRPr lang="en-US" b="1" dirty="0"/>
        </a:p>
      </dgm:t>
    </dgm:pt>
    <dgm:pt modelId="{8B48FD4C-CFEA-4478-B917-5A9B14944AEE}" type="parTrans" cxnId="{4D5CCC3C-94A1-4026-8B04-439C8F163421}">
      <dgm:prSet/>
      <dgm:spPr/>
      <dgm:t>
        <a:bodyPr/>
        <a:lstStyle/>
        <a:p>
          <a:endParaRPr lang="en-US"/>
        </a:p>
      </dgm:t>
    </dgm:pt>
    <dgm:pt modelId="{F8EE849A-004D-4C0A-BD99-7628162AF2FA}" type="sibTrans" cxnId="{4D5CCC3C-94A1-4026-8B04-439C8F163421}">
      <dgm:prSet/>
      <dgm:spPr/>
      <dgm:t>
        <a:bodyPr/>
        <a:lstStyle/>
        <a:p>
          <a:endParaRPr lang="en-US"/>
        </a:p>
      </dgm:t>
    </dgm:pt>
    <dgm:pt modelId="{997E8EA4-CC66-4385-9E90-7488D48E2E69}">
      <dgm:prSet/>
      <dgm:spPr/>
      <dgm:t>
        <a:bodyPr/>
        <a:lstStyle/>
        <a:p>
          <a:r>
            <a:rPr lang="en-GB"/>
            <a:t>Integrity</a:t>
          </a:r>
          <a:endParaRPr lang="en-US"/>
        </a:p>
      </dgm:t>
    </dgm:pt>
    <dgm:pt modelId="{45C62A77-308F-43C2-BE20-8833C4B263FC}" type="parTrans" cxnId="{76915CEC-1FFA-4402-AC09-2CC03950CF90}">
      <dgm:prSet/>
      <dgm:spPr/>
      <dgm:t>
        <a:bodyPr/>
        <a:lstStyle/>
        <a:p>
          <a:endParaRPr lang="en-US"/>
        </a:p>
      </dgm:t>
    </dgm:pt>
    <dgm:pt modelId="{CCB67D30-B999-4637-AF6C-EC59D2834BA4}" type="sibTrans" cxnId="{76915CEC-1FFA-4402-AC09-2CC03950CF90}">
      <dgm:prSet/>
      <dgm:spPr/>
      <dgm:t>
        <a:bodyPr/>
        <a:lstStyle/>
        <a:p>
          <a:endParaRPr lang="en-US"/>
        </a:p>
      </dgm:t>
    </dgm:pt>
    <dgm:pt modelId="{F14954DF-94F7-48F8-88FF-83C6E8D41EC1}">
      <dgm:prSet/>
      <dgm:spPr/>
      <dgm:t>
        <a:bodyPr/>
        <a:lstStyle/>
        <a:p>
          <a:r>
            <a:rPr lang="en-GB" dirty="0"/>
            <a:t>Growth Mindset Constant Improvement / Continuous Learning</a:t>
          </a:r>
          <a:endParaRPr lang="en-US" dirty="0"/>
        </a:p>
      </dgm:t>
    </dgm:pt>
    <dgm:pt modelId="{7D9026AA-259E-44E2-AFBB-5E41D1403FDB}" type="parTrans" cxnId="{68D7E871-A5B3-44F5-BC69-4E3336996728}">
      <dgm:prSet/>
      <dgm:spPr/>
      <dgm:t>
        <a:bodyPr/>
        <a:lstStyle/>
        <a:p>
          <a:endParaRPr lang="en-US"/>
        </a:p>
      </dgm:t>
    </dgm:pt>
    <dgm:pt modelId="{179CDF61-4FF4-4DFA-883E-49E2EB6FA26D}" type="sibTrans" cxnId="{68D7E871-A5B3-44F5-BC69-4E3336996728}">
      <dgm:prSet/>
      <dgm:spPr/>
      <dgm:t>
        <a:bodyPr/>
        <a:lstStyle/>
        <a:p>
          <a:endParaRPr lang="en-US"/>
        </a:p>
      </dgm:t>
    </dgm:pt>
    <dgm:pt modelId="{36A2AAE4-EED3-44FF-AC79-41B44D6F4EBC}">
      <dgm:prSet/>
      <dgm:spPr/>
      <dgm:t>
        <a:bodyPr/>
        <a:lstStyle/>
        <a:p>
          <a:r>
            <a:rPr lang="en-GB" dirty="0"/>
            <a:t>Leadership / Accountability</a:t>
          </a:r>
          <a:endParaRPr lang="en-US" dirty="0"/>
        </a:p>
      </dgm:t>
    </dgm:pt>
    <dgm:pt modelId="{334CABE8-8214-4334-8E8E-99E99151B8E9}" type="parTrans" cxnId="{5C36627C-88AF-4195-B26D-4FD3BB59DD3B}">
      <dgm:prSet/>
      <dgm:spPr/>
      <dgm:t>
        <a:bodyPr/>
        <a:lstStyle/>
        <a:p>
          <a:endParaRPr lang="en-US"/>
        </a:p>
      </dgm:t>
    </dgm:pt>
    <dgm:pt modelId="{0495AED0-5C5C-47B0-862A-B749885529A5}" type="sibTrans" cxnId="{5C36627C-88AF-4195-B26D-4FD3BB59DD3B}">
      <dgm:prSet/>
      <dgm:spPr/>
      <dgm:t>
        <a:bodyPr/>
        <a:lstStyle/>
        <a:p>
          <a:endParaRPr lang="en-US"/>
        </a:p>
      </dgm:t>
    </dgm:pt>
    <dgm:pt modelId="{809EAA37-A364-44E7-8B59-403A57D2FD2C}">
      <dgm:prSet/>
      <dgm:spPr/>
      <dgm:t>
        <a:bodyPr/>
        <a:lstStyle/>
        <a:p>
          <a:r>
            <a:rPr lang="en-GB"/>
            <a:t>Teamwork</a:t>
          </a:r>
          <a:endParaRPr lang="en-US"/>
        </a:p>
      </dgm:t>
    </dgm:pt>
    <dgm:pt modelId="{253C0AC0-FB1F-42CD-BAB0-CB7C02129109}" type="parTrans" cxnId="{EF9BCB68-C85B-4859-8C56-4C5C9E7658A5}">
      <dgm:prSet/>
      <dgm:spPr/>
      <dgm:t>
        <a:bodyPr/>
        <a:lstStyle/>
        <a:p>
          <a:endParaRPr lang="en-US"/>
        </a:p>
      </dgm:t>
    </dgm:pt>
    <dgm:pt modelId="{B8E23B6D-7F18-4C69-BAEB-1039625C4C0F}" type="sibTrans" cxnId="{EF9BCB68-C85B-4859-8C56-4C5C9E7658A5}">
      <dgm:prSet/>
      <dgm:spPr/>
      <dgm:t>
        <a:bodyPr/>
        <a:lstStyle/>
        <a:p>
          <a:endParaRPr lang="en-US"/>
        </a:p>
      </dgm:t>
    </dgm:pt>
    <dgm:pt modelId="{0836E462-6B55-4F8E-9643-C8DC2DE82615}">
      <dgm:prSet/>
      <dgm:spPr/>
      <dgm:t>
        <a:bodyPr/>
        <a:lstStyle/>
        <a:p>
          <a:r>
            <a:rPr lang="en-GB"/>
            <a:t>Commitment to Customers</a:t>
          </a:r>
          <a:endParaRPr lang="en-US"/>
        </a:p>
      </dgm:t>
    </dgm:pt>
    <dgm:pt modelId="{1FF2DB16-ABA1-45C4-8E6A-A5E6336AAD0D}" type="parTrans" cxnId="{9A58D9B6-2F1A-4249-A4FD-B1F50A48468F}">
      <dgm:prSet/>
      <dgm:spPr/>
      <dgm:t>
        <a:bodyPr/>
        <a:lstStyle/>
        <a:p>
          <a:endParaRPr lang="en-US"/>
        </a:p>
      </dgm:t>
    </dgm:pt>
    <dgm:pt modelId="{E22AF205-A09A-4F27-88E9-F33E6CC2C9EC}" type="sibTrans" cxnId="{9A58D9B6-2F1A-4249-A4FD-B1F50A48468F}">
      <dgm:prSet/>
      <dgm:spPr/>
      <dgm:t>
        <a:bodyPr/>
        <a:lstStyle/>
        <a:p>
          <a:endParaRPr lang="en-US"/>
        </a:p>
      </dgm:t>
    </dgm:pt>
    <dgm:pt modelId="{F185DD53-4143-4F3D-8EC5-40865131CAD2}" type="pres">
      <dgm:prSet presAssocID="{402E043B-A514-42E0-92A6-BBBC25245B13}" presName="root" presStyleCnt="0">
        <dgm:presLayoutVars>
          <dgm:dir/>
          <dgm:resizeHandles val="exact"/>
        </dgm:presLayoutVars>
      </dgm:prSet>
      <dgm:spPr/>
    </dgm:pt>
    <dgm:pt modelId="{1C237F65-8FA2-4A79-B32D-4AE7B9DDDC31}" type="pres">
      <dgm:prSet presAssocID="{D17FF46A-6E8A-44B3-A4F0-3C70FC7CB4D7}" presName="compNode" presStyleCnt="0"/>
      <dgm:spPr/>
    </dgm:pt>
    <dgm:pt modelId="{F3C9A7B9-F146-473B-A869-A72A0C1BD593}" type="pres">
      <dgm:prSet presAssocID="{D17FF46A-6E8A-44B3-A4F0-3C70FC7CB4D7}"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Key"/>
        </a:ext>
      </dgm:extLst>
    </dgm:pt>
    <dgm:pt modelId="{E7786754-46D0-4C52-B185-A6E2D46E05BF}" type="pres">
      <dgm:prSet presAssocID="{D17FF46A-6E8A-44B3-A4F0-3C70FC7CB4D7}" presName="spaceRect" presStyleCnt="0"/>
      <dgm:spPr/>
    </dgm:pt>
    <dgm:pt modelId="{A18BECE7-4BEA-4580-86FA-2174729E1F2C}" type="pres">
      <dgm:prSet presAssocID="{D17FF46A-6E8A-44B3-A4F0-3C70FC7CB4D7}" presName="textRect" presStyleLbl="revTx" presStyleIdx="0" presStyleCnt="6">
        <dgm:presLayoutVars>
          <dgm:chMax val="1"/>
          <dgm:chPref val="1"/>
        </dgm:presLayoutVars>
      </dgm:prSet>
      <dgm:spPr/>
    </dgm:pt>
    <dgm:pt modelId="{8A4CE902-0E1F-454C-A21E-7CA3634B4C78}" type="pres">
      <dgm:prSet presAssocID="{F8EE849A-004D-4C0A-BD99-7628162AF2FA}" presName="sibTrans" presStyleCnt="0"/>
      <dgm:spPr/>
    </dgm:pt>
    <dgm:pt modelId="{8F9DF2AA-8A07-4122-86CE-F3F4BBDE63DF}" type="pres">
      <dgm:prSet presAssocID="{997E8EA4-CC66-4385-9E90-7488D48E2E69}" presName="compNode" presStyleCnt="0"/>
      <dgm:spPr/>
    </dgm:pt>
    <dgm:pt modelId="{26212A2C-4E3B-4E4A-874B-AB40BD3201C6}" type="pres">
      <dgm:prSet presAssocID="{997E8EA4-CC66-4385-9E90-7488D48E2E69}"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cales of Justice"/>
        </a:ext>
      </dgm:extLst>
    </dgm:pt>
    <dgm:pt modelId="{C9BB7341-48B1-4633-B7E2-0AA01A58B08F}" type="pres">
      <dgm:prSet presAssocID="{997E8EA4-CC66-4385-9E90-7488D48E2E69}" presName="spaceRect" presStyleCnt="0"/>
      <dgm:spPr/>
    </dgm:pt>
    <dgm:pt modelId="{57C34975-48E7-4AC1-B623-4B04204F2DD9}" type="pres">
      <dgm:prSet presAssocID="{997E8EA4-CC66-4385-9E90-7488D48E2E69}" presName="textRect" presStyleLbl="revTx" presStyleIdx="1" presStyleCnt="6">
        <dgm:presLayoutVars>
          <dgm:chMax val="1"/>
          <dgm:chPref val="1"/>
        </dgm:presLayoutVars>
      </dgm:prSet>
      <dgm:spPr/>
    </dgm:pt>
    <dgm:pt modelId="{FCA93733-0402-4624-99E9-4C2011D122C6}" type="pres">
      <dgm:prSet presAssocID="{CCB67D30-B999-4637-AF6C-EC59D2834BA4}" presName="sibTrans" presStyleCnt="0"/>
      <dgm:spPr/>
    </dgm:pt>
    <dgm:pt modelId="{9CC004BE-691F-45CA-BBBC-FF0BA99C15E6}" type="pres">
      <dgm:prSet presAssocID="{F14954DF-94F7-48F8-88FF-83C6E8D41EC1}" presName="compNode" presStyleCnt="0"/>
      <dgm:spPr/>
    </dgm:pt>
    <dgm:pt modelId="{11871D25-EF4B-4446-A530-68F62F17CBA1}" type="pres">
      <dgm:prSet presAssocID="{F14954DF-94F7-48F8-88FF-83C6E8D41EC1}"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ead with Gears"/>
        </a:ext>
      </dgm:extLst>
    </dgm:pt>
    <dgm:pt modelId="{AA79133D-FDD2-45DD-86BA-763620D32481}" type="pres">
      <dgm:prSet presAssocID="{F14954DF-94F7-48F8-88FF-83C6E8D41EC1}" presName="spaceRect" presStyleCnt="0"/>
      <dgm:spPr/>
    </dgm:pt>
    <dgm:pt modelId="{C4FB4209-D90C-408C-B5DF-5C33340771FC}" type="pres">
      <dgm:prSet presAssocID="{F14954DF-94F7-48F8-88FF-83C6E8D41EC1}" presName="textRect" presStyleLbl="revTx" presStyleIdx="2" presStyleCnt="6">
        <dgm:presLayoutVars>
          <dgm:chMax val="1"/>
          <dgm:chPref val="1"/>
        </dgm:presLayoutVars>
      </dgm:prSet>
      <dgm:spPr/>
    </dgm:pt>
    <dgm:pt modelId="{96F8E4B2-54F1-45F4-B1CF-AEC4D263116B}" type="pres">
      <dgm:prSet presAssocID="{179CDF61-4FF4-4DFA-883E-49E2EB6FA26D}" presName="sibTrans" presStyleCnt="0"/>
      <dgm:spPr/>
    </dgm:pt>
    <dgm:pt modelId="{6D427AB7-F7FB-4A07-ADF7-08B7456BE2F8}" type="pres">
      <dgm:prSet presAssocID="{36A2AAE4-EED3-44FF-AC79-41B44D6F4EBC}" presName="compNode" presStyleCnt="0"/>
      <dgm:spPr/>
    </dgm:pt>
    <dgm:pt modelId="{387F6F7B-FB86-4371-9233-725E388326C3}" type="pres">
      <dgm:prSet presAssocID="{36A2AAE4-EED3-44FF-AC79-41B44D6F4EBC}"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heckmark"/>
        </a:ext>
      </dgm:extLst>
    </dgm:pt>
    <dgm:pt modelId="{1C2BA756-B3C7-4715-9425-9949562A34CE}" type="pres">
      <dgm:prSet presAssocID="{36A2AAE4-EED3-44FF-AC79-41B44D6F4EBC}" presName="spaceRect" presStyleCnt="0"/>
      <dgm:spPr/>
    </dgm:pt>
    <dgm:pt modelId="{DE4DB8E7-43E4-4BD4-AFB4-E5AD7F7A3934}" type="pres">
      <dgm:prSet presAssocID="{36A2AAE4-EED3-44FF-AC79-41B44D6F4EBC}" presName="textRect" presStyleLbl="revTx" presStyleIdx="3" presStyleCnt="6">
        <dgm:presLayoutVars>
          <dgm:chMax val="1"/>
          <dgm:chPref val="1"/>
        </dgm:presLayoutVars>
      </dgm:prSet>
      <dgm:spPr/>
    </dgm:pt>
    <dgm:pt modelId="{3DBB4548-ACB0-4DB7-A672-231C9CE33930}" type="pres">
      <dgm:prSet presAssocID="{0495AED0-5C5C-47B0-862A-B749885529A5}" presName="sibTrans" presStyleCnt="0"/>
      <dgm:spPr/>
    </dgm:pt>
    <dgm:pt modelId="{E73596BE-6857-42D5-A8BA-ADA734130EA2}" type="pres">
      <dgm:prSet presAssocID="{809EAA37-A364-44E7-8B59-403A57D2FD2C}" presName="compNode" presStyleCnt="0"/>
      <dgm:spPr/>
    </dgm:pt>
    <dgm:pt modelId="{68B1ABB8-0CBE-4DEE-8653-E1CB28840D11}" type="pres">
      <dgm:prSet presAssocID="{809EAA37-A364-44E7-8B59-403A57D2FD2C}"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Cheers"/>
        </a:ext>
      </dgm:extLst>
    </dgm:pt>
    <dgm:pt modelId="{5EE7254A-43AD-41E1-8FC5-0C152F41B3E8}" type="pres">
      <dgm:prSet presAssocID="{809EAA37-A364-44E7-8B59-403A57D2FD2C}" presName="spaceRect" presStyleCnt="0"/>
      <dgm:spPr/>
    </dgm:pt>
    <dgm:pt modelId="{39CFF008-BDC9-4838-8599-83E08BBDDE79}" type="pres">
      <dgm:prSet presAssocID="{809EAA37-A364-44E7-8B59-403A57D2FD2C}" presName="textRect" presStyleLbl="revTx" presStyleIdx="4" presStyleCnt="6">
        <dgm:presLayoutVars>
          <dgm:chMax val="1"/>
          <dgm:chPref val="1"/>
        </dgm:presLayoutVars>
      </dgm:prSet>
      <dgm:spPr/>
    </dgm:pt>
    <dgm:pt modelId="{0782B26A-8D5A-494F-977D-7C86655076D9}" type="pres">
      <dgm:prSet presAssocID="{B8E23B6D-7F18-4C69-BAEB-1039625C4C0F}" presName="sibTrans" presStyleCnt="0"/>
      <dgm:spPr/>
    </dgm:pt>
    <dgm:pt modelId="{0E34F886-74C9-43E3-B164-0D1C688ABF37}" type="pres">
      <dgm:prSet presAssocID="{0836E462-6B55-4F8E-9643-C8DC2DE82615}" presName="compNode" presStyleCnt="0"/>
      <dgm:spPr/>
    </dgm:pt>
    <dgm:pt modelId="{A659162D-18D9-4B41-8584-C1A4B3D030D5}" type="pres">
      <dgm:prSet presAssocID="{0836E462-6B55-4F8E-9643-C8DC2DE82615}"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Handshake"/>
        </a:ext>
      </dgm:extLst>
    </dgm:pt>
    <dgm:pt modelId="{4E8FDE52-5082-4953-B6B0-5DF7115E65DF}" type="pres">
      <dgm:prSet presAssocID="{0836E462-6B55-4F8E-9643-C8DC2DE82615}" presName="spaceRect" presStyleCnt="0"/>
      <dgm:spPr/>
    </dgm:pt>
    <dgm:pt modelId="{73884893-52EC-42F1-A317-371DF4E19756}" type="pres">
      <dgm:prSet presAssocID="{0836E462-6B55-4F8E-9643-C8DC2DE82615}" presName="textRect" presStyleLbl="revTx" presStyleIdx="5" presStyleCnt="6">
        <dgm:presLayoutVars>
          <dgm:chMax val="1"/>
          <dgm:chPref val="1"/>
        </dgm:presLayoutVars>
      </dgm:prSet>
      <dgm:spPr/>
    </dgm:pt>
  </dgm:ptLst>
  <dgm:cxnLst>
    <dgm:cxn modelId="{93DC5E33-1C81-4AEF-8AF2-45868EB64059}" type="presOf" srcId="{997E8EA4-CC66-4385-9E90-7488D48E2E69}" destId="{57C34975-48E7-4AC1-B623-4B04204F2DD9}" srcOrd="0" destOrd="0" presId="urn:microsoft.com/office/officeart/2018/2/layout/IconLabelList"/>
    <dgm:cxn modelId="{4D5CCC3C-94A1-4026-8B04-439C8F163421}" srcId="{402E043B-A514-42E0-92A6-BBBC25245B13}" destId="{D17FF46A-6E8A-44B3-A4F0-3C70FC7CB4D7}" srcOrd="0" destOrd="0" parTransId="{8B48FD4C-CFEA-4478-B917-5A9B14944AEE}" sibTransId="{F8EE849A-004D-4C0A-BD99-7628162AF2FA}"/>
    <dgm:cxn modelId="{EF9BCB68-C85B-4859-8C56-4C5C9E7658A5}" srcId="{402E043B-A514-42E0-92A6-BBBC25245B13}" destId="{809EAA37-A364-44E7-8B59-403A57D2FD2C}" srcOrd="4" destOrd="0" parTransId="{253C0AC0-FB1F-42CD-BAB0-CB7C02129109}" sibTransId="{B8E23B6D-7F18-4C69-BAEB-1039625C4C0F}"/>
    <dgm:cxn modelId="{68D7E871-A5B3-44F5-BC69-4E3336996728}" srcId="{402E043B-A514-42E0-92A6-BBBC25245B13}" destId="{F14954DF-94F7-48F8-88FF-83C6E8D41EC1}" srcOrd="2" destOrd="0" parTransId="{7D9026AA-259E-44E2-AFBB-5E41D1403FDB}" sibTransId="{179CDF61-4FF4-4DFA-883E-49E2EB6FA26D}"/>
    <dgm:cxn modelId="{793D2976-A968-479A-BAD1-62952D6378EB}" type="presOf" srcId="{809EAA37-A364-44E7-8B59-403A57D2FD2C}" destId="{39CFF008-BDC9-4838-8599-83E08BBDDE79}" srcOrd="0" destOrd="0" presId="urn:microsoft.com/office/officeart/2018/2/layout/IconLabelList"/>
    <dgm:cxn modelId="{E9801C78-A992-4870-8FBD-0FEBEF730375}" type="presOf" srcId="{F14954DF-94F7-48F8-88FF-83C6E8D41EC1}" destId="{C4FB4209-D90C-408C-B5DF-5C33340771FC}" srcOrd="0" destOrd="0" presId="urn:microsoft.com/office/officeart/2018/2/layout/IconLabelList"/>
    <dgm:cxn modelId="{5C36627C-88AF-4195-B26D-4FD3BB59DD3B}" srcId="{402E043B-A514-42E0-92A6-BBBC25245B13}" destId="{36A2AAE4-EED3-44FF-AC79-41B44D6F4EBC}" srcOrd="3" destOrd="0" parTransId="{334CABE8-8214-4334-8E8E-99E99151B8E9}" sibTransId="{0495AED0-5C5C-47B0-862A-B749885529A5}"/>
    <dgm:cxn modelId="{53DEAA86-9DEE-444B-B237-FB4CD465A79F}" type="presOf" srcId="{0836E462-6B55-4F8E-9643-C8DC2DE82615}" destId="{73884893-52EC-42F1-A317-371DF4E19756}" srcOrd="0" destOrd="0" presId="urn:microsoft.com/office/officeart/2018/2/layout/IconLabelList"/>
    <dgm:cxn modelId="{9A58D9B6-2F1A-4249-A4FD-B1F50A48468F}" srcId="{402E043B-A514-42E0-92A6-BBBC25245B13}" destId="{0836E462-6B55-4F8E-9643-C8DC2DE82615}" srcOrd="5" destOrd="0" parTransId="{1FF2DB16-ABA1-45C4-8E6A-A5E6336AAD0D}" sibTransId="{E22AF205-A09A-4F27-88E9-F33E6CC2C9EC}"/>
    <dgm:cxn modelId="{2CB100BA-5D0B-41D0-B739-AAA4F5FF2ABB}" type="presOf" srcId="{36A2AAE4-EED3-44FF-AC79-41B44D6F4EBC}" destId="{DE4DB8E7-43E4-4BD4-AFB4-E5AD7F7A3934}" srcOrd="0" destOrd="0" presId="urn:microsoft.com/office/officeart/2018/2/layout/IconLabelList"/>
    <dgm:cxn modelId="{8F31FDC5-B8D2-4836-9751-984DD07D2F41}" type="presOf" srcId="{402E043B-A514-42E0-92A6-BBBC25245B13}" destId="{F185DD53-4143-4F3D-8EC5-40865131CAD2}" srcOrd="0" destOrd="0" presId="urn:microsoft.com/office/officeart/2018/2/layout/IconLabelList"/>
    <dgm:cxn modelId="{76915CEC-1FFA-4402-AC09-2CC03950CF90}" srcId="{402E043B-A514-42E0-92A6-BBBC25245B13}" destId="{997E8EA4-CC66-4385-9E90-7488D48E2E69}" srcOrd="1" destOrd="0" parTransId="{45C62A77-308F-43C2-BE20-8833C4B263FC}" sibTransId="{CCB67D30-B999-4637-AF6C-EC59D2834BA4}"/>
    <dgm:cxn modelId="{65DFCDEC-7EA2-4067-A0A1-8CB3A385A33A}" type="presOf" srcId="{D17FF46A-6E8A-44B3-A4F0-3C70FC7CB4D7}" destId="{A18BECE7-4BEA-4580-86FA-2174729E1F2C}" srcOrd="0" destOrd="0" presId="urn:microsoft.com/office/officeart/2018/2/layout/IconLabelList"/>
    <dgm:cxn modelId="{2F6D46B4-3EB2-45B6-B395-F8423E88780B}" type="presParOf" srcId="{F185DD53-4143-4F3D-8EC5-40865131CAD2}" destId="{1C237F65-8FA2-4A79-B32D-4AE7B9DDDC31}" srcOrd="0" destOrd="0" presId="urn:microsoft.com/office/officeart/2018/2/layout/IconLabelList"/>
    <dgm:cxn modelId="{0A7D8922-8DB2-449E-BEF0-500F8ABCA604}" type="presParOf" srcId="{1C237F65-8FA2-4A79-B32D-4AE7B9DDDC31}" destId="{F3C9A7B9-F146-473B-A869-A72A0C1BD593}" srcOrd="0" destOrd="0" presId="urn:microsoft.com/office/officeart/2018/2/layout/IconLabelList"/>
    <dgm:cxn modelId="{8A6DBA12-91CC-424E-B28F-78EBECD8431C}" type="presParOf" srcId="{1C237F65-8FA2-4A79-B32D-4AE7B9DDDC31}" destId="{E7786754-46D0-4C52-B185-A6E2D46E05BF}" srcOrd="1" destOrd="0" presId="urn:microsoft.com/office/officeart/2018/2/layout/IconLabelList"/>
    <dgm:cxn modelId="{6F85CFDE-FC0E-493E-99E2-A12B9C174C15}" type="presParOf" srcId="{1C237F65-8FA2-4A79-B32D-4AE7B9DDDC31}" destId="{A18BECE7-4BEA-4580-86FA-2174729E1F2C}" srcOrd="2" destOrd="0" presId="urn:microsoft.com/office/officeart/2018/2/layout/IconLabelList"/>
    <dgm:cxn modelId="{44FCA65B-0DD5-4A0F-99BF-C5CF9409DC39}" type="presParOf" srcId="{F185DD53-4143-4F3D-8EC5-40865131CAD2}" destId="{8A4CE902-0E1F-454C-A21E-7CA3634B4C78}" srcOrd="1" destOrd="0" presId="urn:microsoft.com/office/officeart/2018/2/layout/IconLabelList"/>
    <dgm:cxn modelId="{EDB8D917-36BB-40EB-899A-D6449F86D959}" type="presParOf" srcId="{F185DD53-4143-4F3D-8EC5-40865131CAD2}" destId="{8F9DF2AA-8A07-4122-86CE-F3F4BBDE63DF}" srcOrd="2" destOrd="0" presId="urn:microsoft.com/office/officeart/2018/2/layout/IconLabelList"/>
    <dgm:cxn modelId="{680BC9AB-1507-4FEB-BBC1-2F60472783EF}" type="presParOf" srcId="{8F9DF2AA-8A07-4122-86CE-F3F4BBDE63DF}" destId="{26212A2C-4E3B-4E4A-874B-AB40BD3201C6}" srcOrd="0" destOrd="0" presId="urn:microsoft.com/office/officeart/2018/2/layout/IconLabelList"/>
    <dgm:cxn modelId="{DDDA1C7B-3E62-495C-AF52-DA0A047990E2}" type="presParOf" srcId="{8F9DF2AA-8A07-4122-86CE-F3F4BBDE63DF}" destId="{C9BB7341-48B1-4633-B7E2-0AA01A58B08F}" srcOrd="1" destOrd="0" presId="urn:microsoft.com/office/officeart/2018/2/layout/IconLabelList"/>
    <dgm:cxn modelId="{57732992-D9FA-4A2E-9D58-CCAEC84209D7}" type="presParOf" srcId="{8F9DF2AA-8A07-4122-86CE-F3F4BBDE63DF}" destId="{57C34975-48E7-4AC1-B623-4B04204F2DD9}" srcOrd="2" destOrd="0" presId="urn:microsoft.com/office/officeart/2018/2/layout/IconLabelList"/>
    <dgm:cxn modelId="{3F642698-7277-4945-8579-3F862D08DCD6}" type="presParOf" srcId="{F185DD53-4143-4F3D-8EC5-40865131CAD2}" destId="{FCA93733-0402-4624-99E9-4C2011D122C6}" srcOrd="3" destOrd="0" presId="urn:microsoft.com/office/officeart/2018/2/layout/IconLabelList"/>
    <dgm:cxn modelId="{77BD42F3-5633-4B07-A8EB-3525E00CC5C6}" type="presParOf" srcId="{F185DD53-4143-4F3D-8EC5-40865131CAD2}" destId="{9CC004BE-691F-45CA-BBBC-FF0BA99C15E6}" srcOrd="4" destOrd="0" presId="urn:microsoft.com/office/officeart/2018/2/layout/IconLabelList"/>
    <dgm:cxn modelId="{26C08332-B96A-4A1F-9E0F-C49EA2CA7238}" type="presParOf" srcId="{9CC004BE-691F-45CA-BBBC-FF0BA99C15E6}" destId="{11871D25-EF4B-4446-A530-68F62F17CBA1}" srcOrd="0" destOrd="0" presId="urn:microsoft.com/office/officeart/2018/2/layout/IconLabelList"/>
    <dgm:cxn modelId="{035D196E-D31C-48C9-83F5-57684A48B9AA}" type="presParOf" srcId="{9CC004BE-691F-45CA-BBBC-FF0BA99C15E6}" destId="{AA79133D-FDD2-45DD-86BA-763620D32481}" srcOrd="1" destOrd="0" presId="urn:microsoft.com/office/officeart/2018/2/layout/IconLabelList"/>
    <dgm:cxn modelId="{C6DB8F9C-80DC-46A5-911B-E6D53FE42325}" type="presParOf" srcId="{9CC004BE-691F-45CA-BBBC-FF0BA99C15E6}" destId="{C4FB4209-D90C-408C-B5DF-5C33340771FC}" srcOrd="2" destOrd="0" presId="urn:microsoft.com/office/officeart/2018/2/layout/IconLabelList"/>
    <dgm:cxn modelId="{C196A080-B179-4400-A61F-170BD2F35303}" type="presParOf" srcId="{F185DD53-4143-4F3D-8EC5-40865131CAD2}" destId="{96F8E4B2-54F1-45F4-B1CF-AEC4D263116B}" srcOrd="5" destOrd="0" presId="urn:microsoft.com/office/officeart/2018/2/layout/IconLabelList"/>
    <dgm:cxn modelId="{F873AEE2-CC18-4955-8585-E36FD3477821}" type="presParOf" srcId="{F185DD53-4143-4F3D-8EC5-40865131CAD2}" destId="{6D427AB7-F7FB-4A07-ADF7-08B7456BE2F8}" srcOrd="6" destOrd="0" presId="urn:microsoft.com/office/officeart/2018/2/layout/IconLabelList"/>
    <dgm:cxn modelId="{CCCA48B7-B5DD-4E24-A9E7-4EC43424886A}" type="presParOf" srcId="{6D427AB7-F7FB-4A07-ADF7-08B7456BE2F8}" destId="{387F6F7B-FB86-4371-9233-725E388326C3}" srcOrd="0" destOrd="0" presId="urn:microsoft.com/office/officeart/2018/2/layout/IconLabelList"/>
    <dgm:cxn modelId="{656CD82B-375F-4A77-820B-41A6E727157C}" type="presParOf" srcId="{6D427AB7-F7FB-4A07-ADF7-08B7456BE2F8}" destId="{1C2BA756-B3C7-4715-9425-9949562A34CE}" srcOrd="1" destOrd="0" presId="urn:microsoft.com/office/officeart/2018/2/layout/IconLabelList"/>
    <dgm:cxn modelId="{03546535-DE6B-4BDF-B25E-AD7E73AF81F3}" type="presParOf" srcId="{6D427AB7-F7FB-4A07-ADF7-08B7456BE2F8}" destId="{DE4DB8E7-43E4-4BD4-AFB4-E5AD7F7A3934}" srcOrd="2" destOrd="0" presId="urn:microsoft.com/office/officeart/2018/2/layout/IconLabelList"/>
    <dgm:cxn modelId="{B56682C8-77F0-4067-8F9E-D10F339E5CBD}" type="presParOf" srcId="{F185DD53-4143-4F3D-8EC5-40865131CAD2}" destId="{3DBB4548-ACB0-4DB7-A672-231C9CE33930}" srcOrd="7" destOrd="0" presId="urn:microsoft.com/office/officeart/2018/2/layout/IconLabelList"/>
    <dgm:cxn modelId="{39732A5D-EBB0-4D75-80FE-54688603928D}" type="presParOf" srcId="{F185DD53-4143-4F3D-8EC5-40865131CAD2}" destId="{E73596BE-6857-42D5-A8BA-ADA734130EA2}" srcOrd="8" destOrd="0" presId="urn:microsoft.com/office/officeart/2018/2/layout/IconLabelList"/>
    <dgm:cxn modelId="{8BBDEA0C-8C75-48C7-8A8E-A39B4B27AC8A}" type="presParOf" srcId="{E73596BE-6857-42D5-A8BA-ADA734130EA2}" destId="{68B1ABB8-0CBE-4DEE-8653-E1CB28840D11}" srcOrd="0" destOrd="0" presId="urn:microsoft.com/office/officeart/2018/2/layout/IconLabelList"/>
    <dgm:cxn modelId="{61451607-CDA6-4F0D-96DB-43B46F0E34C6}" type="presParOf" srcId="{E73596BE-6857-42D5-A8BA-ADA734130EA2}" destId="{5EE7254A-43AD-41E1-8FC5-0C152F41B3E8}" srcOrd="1" destOrd="0" presId="urn:microsoft.com/office/officeart/2018/2/layout/IconLabelList"/>
    <dgm:cxn modelId="{390A9288-D2A7-43C9-88F7-F7C34BEE35C7}" type="presParOf" srcId="{E73596BE-6857-42D5-A8BA-ADA734130EA2}" destId="{39CFF008-BDC9-4838-8599-83E08BBDDE79}" srcOrd="2" destOrd="0" presId="urn:microsoft.com/office/officeart/2018/2/layout/IconLabelList"/>
    <dgm:cxn modelId="{34701A82-E719-4CE7-B32F-07B96C585855}" type="presParOf" srcId="{F185DD53-4143-4F3D-8EC5-40865131CAD2}" destId="{0782B26A-8D5A-494F-977D-7C86655076D9}" srcOrd="9" destOrd="0" presId="urn:microsoft.com/office/officeart/2018/2/layout/IconLabelList"/>
    <dgm:cxn modelId="{09784791-CFC5-4A3A-94EA-05F9643C5788}" type="presParOf" srcId="{F185DD53-4143-4F3D-8EC5-40865131CAD2}" destId="{0E34F886-74C9-43E3-B164-0D1C688ABF37}" srcOrd="10" destOrd="0" presId="urn:microsoft.com/office/officeart/2018/2/layout/IconLabelList"/>
    <dgm:cxn modelId="{13267A2D-C521-4DE8-8953-92F31741CF2D}" type="presParOf" srcId="{0E34F886-74C9-43E3-B164-0D1C688ABF37}" destId="{A659162D-18D9-4B41-8584-C1A4B3D030D5}" srcOrd="0" destOrd="0" presId="urn:microsoft.com/office/officeart/2018/2/layout/IconLabelList"/>
    <dgm:cxn modelId="{072B5B06-3C20-4A7C-9F0D-6642BB40955E}" type="presParOf" srcId="{0E34F886-74C9-43E3-B164-0D1C688ABF37}" destId="{4E8FDE52-5082-4953-B6B0-5DF7115E65DF}" srcOrd="1" destOrd="0" presId="urn:microsoft.com/office/officeart/2018/2/layout/IconLabelList"/>
    <dgm:cxn modelId="{D3382BC7-90BD-4F07-B419-C5FA0D015A61}" type="presParOf" srcId="{0E34F886-74C9-43E3-B164-0D1C688ABF37}" destId="{73884893-52EC-42F1-A317-371DF4E19756}"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9ADAA99-31CB-4C5E-853A-7A162CB2E274}"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1187A880-FD95-42B9-A206-204C80044DB7}">
      <dgm:prSet/>
      <dgm:spPr/>
      <dgm:t>
        <a:bodyPr/>
        <a:lstStyle/>
        <a:p>
          <a:r>
            <a:rPr lang="en-GB"/>
            <a:t>The four levels of Kirkpatrick's evaluation model essentially measure: </a:t>
          </a:r>
          <a:endParaRPr lang="en-US"/>
        </a:p>
      </dgm:t>
    </dgm:pt>
    <dgm:pt modelId="{173419BB-76B2-4054-ABEE-0DA9CC5AA327}" type="parTrans" cxnId="{D59D22FC-B153-4420-BD8D-EE1A13EF5470}">
      <dgm:prSet/>
      <dgm:spPr/>
      <dgm:t>
        <a:bodyPr/>
        <a:lstStyle/>
        <a:p>
          <a:endParaRPr lang="en-US"/>
        </a:p>
      </dgm:t>
    </dgm:pt>
    <dgm:pt modelId="{E8A765EB-EA05-45C9-A7E7-F5EF75BB60B1}" type="sibTrans" cxnId="{D59D22FC-B153-4420-BD8D-EE1A13EF5470}">
      <dgm:prSet/>
      <dgm:spPr/>
      <dgm:t>
        <a:bodyPr/>
        <a:lstStyle/>
        <a:p>
          <a:endParaRPr lang="en-US"/>
        </a:p>
      </dgm:t>
    </dgm:pt>
    <dgm:pt modelId="{44CC173F-63BB-47FC-82FA-C5EFE59354B0}">
      <dgm:prSet/>
      <dgm:spPr/>
      <dgm:t>
        <a:bodyPr/>
        <a:lstStyle/>
        <a:p>
          <a:r>
            <a:rPr lang="en-GB" b="1" dirty="0"/>
            <a:t>Reaction of student </a:t>
          </a:r>
          <a:r>
            <a:rPr lang="en-GB" dirty="0"/>
            <a:t>- what they thought and felt about the training. </a:t>
          </a:r>
          <a:endParaRPr lang="en-US" dirty="0"/>
        </a:p>
      </dgm:t>
    </dgm:pt>
    <dgm:pt modelId="{C608455D-DF82-4EF6-87B0-28D89F7257D5}" type="parTrans" cxnId="{AE3B1326-4D0B-4E20-A784-BC441DEC12E5}">
      <dgm:prSet/>
      <dgm:spPr/>
      <dgm:t>
        <a:bodyPr/>
        <a:lstStyle/>
        <a:p>
          <a:endParaRPr lang="en-US"/>
        </a:p>
      </dgm:t>
    </dgm:pt>
    <dgm:pt modelId="{BC33DC91-66DF-430D-AFB7-24B38EBA97E6}" type="sibTrans" cxnId="{AE3B1326-4D0B-4E20-A784-BC441DEC12E5}">
      <dgm:prSet/>
      <dgm:spPr/>
      <dgm:t>
        <a:bodyPr/>
        <a:lstStyle/>
        <a:p>
          <a:endParaRPr lang="en-US"/>
        </a:p>
      </dgm:t>
    </dgm:pt>
    <dgm:pt modelId="{F5DDAF43-CE6B-4E75-B92E-D453B5ED5645}">
      <dgm:prSet/>
      <dgm:spPr/>
      <dgm:t>
        <a:bodyPr/>
        <a:lstStyle/>
        <a:p>
          <a:r>
            <a:rPr lang="en-GB" b="1" dirty="0"/>
            <a:t>Learning</a:t>
          </a:r>
          <a:r>
            <a:rPr lang="en-GB" dirty="0"/>
            <a:t> - the resulting increase in knowledge or capability.</a:t>
          </a:r>
          <a:endParaRPr lang="en-US" dirty="0"/>
        </a:p>
      </dgm:t>
    </dgm:pt>
    <dgm:pt modelId="{E455F72F-9B1E-44AF-AB19-90BD7032651F}" type="parTrans" cxnId="{CC0A14F6-6B54-4914-9BB4-C693BAEFEA1D}">
      <dgm:prSet/>
      <dgm:spPr/>
      <dgm:t>
        <a:bodyPr/>
        <a:lstStyle/>
        <a:p>
          <a:endParaRPr lang="en-US"/>
        </a:p>
      </dgm:t>
    </dgm:pt>
    <dgm:pt modelId="{8CF55ED1-F6A4-4893-B667-6B82D4F17FEC}" type="sibTrans" cxnId="{CC0A14F6-6B54-4914-9BB4-C693BAEFEA1D}">
      <dgm:prSet/>
      <dgm:spPr/>
      <dgm:t>
        <a:bodyPr/>
        <a:lstStyle/>
        <a:p>
          <a:endParaRPr lang="en-US"/>
        </a:p>
      </dgm:t>
    </dgm:pt>
    <dgm:pt modelId="{B30DBEDA-3BFA-4F0D-AFF2-4E1DF162E559}">
      <dgm:prSet/>
      <dgm:spPr/>
      <dgm:t>
        <a:bodyPr/>
        <a:lstStyle/>
        <a:p>
          <a:r>
            <a:rPr lang="en-GB" b="1"/>
            <a:t>Behaviour </a:t>
          </a:r>
          <a:r>
            <a:rPr lang="en-GB"/>
            <a:t>- extent of behaviour and capability improvement and implementation/application.</a:t>
          </a:r>
          <a:endParaRPr lang="en-US"/>
        </a:p>
      </dgm:t>
    </dgm:pt>
    <dgm:pt modelId="{941740EC-E460-42FA-9037-6EC275D8C224}" type="parTrans" cxnId="{108BA8BF-C667-4FA4-988F-16BF60209C51}">
      <dgm:prSet/>
      <dgm:spPr/>
      <dgm:t>
        <a:bodyPr/>
        <a:lstStyle/>
        <a:p>
          <a:endParaRPr lang="en-US"/>
        </a:p>
      </dgm:t>
    </dgm:pt>
    <dgm:pt modelId="{2839B073-C372-44C9-B444-1CDC314F2A1B}" type="sibTrans" cxnId="{108BA8BF-C667-4FA4-988F-16BF60209C51}">
      <dgm:prSet/>
      <dgm:spPr/>
      <dgm:t>
        <a:bodyPr/>
        <a:lstStyle/>
        <a:p>
          <a:endParaRPr lang="en-US"/>
        </a:p>
      </dgm:t>
    </dgm:pt>
    <dgm:pt modelId="{6E9B5F1D-FB30-4337-8428-9F5105E7B7B3}">
      <dgm:prSet/>
      <dgm:spPr/>
      <dgm:t>
        <a:bodyPr/>
        <a:lstStyle/>
        <a:p>
          <a:r>
            <a:rPr lang="en-GB" b="1"/>
            <a:t>Results </a:t>
          </a:r>
          <a:r>
            <a:rPr lang="en-GB"/>
            <a:t>- the effects on the business or environment resulting from the trainee's performance.</a:t>
          </a:r>
          <a:endParaRPr lang="en-US"/>
        </a:p>
      </dgm:t>
    </dgm:pt>
    <dgm:pt modelId="{9FE0ED7E-ED47-4A84-9FC7-6F913DA12859}" type="parTrans" cxnId="{17286380-63C9-4F16-A6A2-A60F0A3B187A}">
      <dgm:prSet/>
      <dgm:spPr/>
      <dgm:t>
        <a:bodyPr/>
        <a:lstStyle/>
        <a:p>
          <a:endParaRPr lang="en-US"/>
        </a:p>
      </dgm:t>
    </dgm:pt>
    <dgm:pt modelId="{2F872B50-A99D-463F-8A15-68697F1D8BEF}" type="sibTrans" cxnId="{17286380-63C9-4F16-A6A2-A60F0A3B187A}">
      <dgm:prSet/>
      <dgm:spPr/>
      <dgm:t>
        <a:bodyPr/>
        <a:lstStyle/>
        <a:p>
          <a:endParaRPr lang="en-US"/>
        </a:p>
      </dgm:t>
    </dgm:pt>
    <dgm:pt modelId="{7B3D0E74-7A0E-3449-BB13-1D961F36F1EC}" type="pres">
      <dgm:prSet presAssocID="{69ADAA99-31CB-4C5E-853A-7A162CB2E274}" presName="linear" presStyleCnt="0">
        <dgm:presLayoutVars>
          <dgm:animLvl val="lvl"/>
          <dgm:resizeHandles val="exact"/>
        </dgm:presLayoutVars>
      </dgm:prSet>
      <dgm:spPr/>
    </dgm:pt>
    <dgm:pt modelId="{64863184-08B2-E348-81F3-35091C2E4A85}" type="pres">
      <dgm:prSet presAssocID="{1187A880-FD95-42B9-A206-204C80044DB7}" presName="parentText" presStyleLbl="node1" presStyleIdx="0" presStyleCnt="1">
        <dgm:presLayoutVars>
          <dgm:chMax val="0"/>
          <dgm:bulletEnabled val="1"/>
        </dgm:presLayoutVars>
      </dgm:prSet>
      <dgm:spPr/>
    </dgm:pt>
    <dgm:pt modelId="{82357E71-2597-4645-9713-35F03766DCDA}" type="pres">
      <dgm:prSet presAssocID="{1187A880-FD95-42B9-A206-204C80044DB7}" presName="childText" presStyleLbl="revTx" presStyleIdx="0" presStyleCnt="1">
        <dgm:presLayoutVars>
          <dgm:bulletEnabled val="1"/>
        </dgm:presLayoutVars>
      </dgm:prSet>
      <dgm:spPr/>
    </dgm:pt>
  </dgm:ptLst>
  <dgm:cxnLst>
    <dgm:cxn modelId="{AE3B1326-4D0B-4E20-A784-BC441DEC12E5}" srcId="{1187A880-FD95-42B9-A206-204C80044DB7}" destId="{44CC173F-63BB-47FC-82FA-C5EFE59354B0}" srcOrd="0" destOrd="0" parTransId="{C608455D-DF82-4EF6-87B0-28D89F7257D5}" sibTransId="{BC33DC91-66DF-430D-AFB7-24B38EBA97E6}"/>
    <dgm:cxn modelId="{DC2E882E-E527-4446-B00C-6E9DA01DAFCC}" type="presOf" srcId="{69ADAA99-31CB-4C5E-853A-7A162CB2E274}" destId="{7B3D0E74-7A0E-3449-BB13-1D961F36F1EC}" srcOrd="0" destOrd="0" presId="urn:microsoft.com/office/officeart/2005/8/layout/vList2"/>
    <dgm:cxn modelId="{17286380-63C9-4F16-A6A2-A60F0A3B187A}" srcId="{1187A880-FD95-42B9-A206-204C80044DB7}" destId="{6E9B5F1D-FB30-4337-8428-9F5105E7B7B3}" srcOrd="3" destOrd="0" parTransId="{9FE0ED7E-ED47-4A84-9FC7-6F913DA12859}" sibTransId="{2F872B50-A99D-463F-8A15-68697F1D8BEF}"/>
    <dgm:cxn modelId="{BBC087AD-605C-FE4B-982C-C2F434F5DEF8}" type="presOf" srcId="{B30DBEDA-3BFA-4F0D-AFF2-4E1DF162E559}" destId="{82357E71-2597-4645-9713-35F03766DCDA}" srcOrd="0" destOrd="2" presId="urn:microsoft.com/office/officeart/2005/8/layout/vList2"/>
    <dgm:cxn modelId="{0FB003B9-FAA7-4B45-B0AB-F6360A7DDBF3}" type="presOf" srcId="{44CC173F-63BB-47FC-82FA-C5EFE59354B0}" destId="{82357E71-2597-4645-9713-35F03766DCDA}" srcOrd="0" destOrd="0" presId="urn:microsoft.com/office/officeart/2005/8/layout/vList2"/>
    <dgm:cxn modelId="{108BA8BF-C667-4FA4-988F-16BF60209C51}" srcId="{1187A880-FD95-42B9-A206-204C80044DB7}" destId="{B30DBEDA-3BFA-4F0D-AFF2-4E1DF162E559}" srcOrd="2" destOrd="0" parTransId="{941740EC-E460-42FA-9037-6EC275D8C224}" sibTransId="{2839B073-C372-44C9-B444-1CDC314F2A1B}"/>
    <dgm:cxn modelId="{22D389C4-B5A4-704D-965A-09AA7B045CBC}" type="presOf" srcId="{F5DDAF43-CE6B-4E75-B92E-D453B5ED5645}" destId="{82357E71-2597-4645-9713-35F03766DCDA}" srcOrd="0" destOrd="1" presId="urn:microsoft.com/office/officeart/2005/8/layout/vList2"/>
    <dgm:cxn modelId="{6CA870D2-2041-4340-A74B-B6D95ADF6848}" type="presOf" srcId="{6E9B5F1D-FB30-4337-8428-9F5105E7B7B3}" destId="{82357E71-2597-4645-9713-35F03766DCDA}" srcOrd="0" destOrd="3" presId="urn:microsoft.com/office/officeart/2005/8/layout/vList2"/>
    <dgm:cxn modelId="{D77641E5-B4D1-CF44-A10D-0E8D3C6BA6D0}" type="presOf" srcId="{1187A880-FD95-42B9-A206-204C80044DB7}" destId="{64863184-08B2-E348-81F3-35091C2E4A85}" srcOrd="0" destOrd="0" presId="urn:microsoft.com/office/officeart/2005/8/layout/vList2"/>
    <dgm:cxn modelId="{CC0A14F6-6B54-4914-9BB4-C693BAEFEA1D}" srcId="{1187A880-FD95-42B9-A206-204C80044DB7}" destId="{F5DDAF43-CE6B-4E75-B92E-D453B5ED5645}" srcOrd="1" destOrd="0" parTransId="{E455F72F-9B1E-44AF-AB19-90BD7032651F}" sibTransId="{8CF55ED1-F6A4-4893-B667-6B82D4F17FEC}"/>
    <dgm:cxn modelId="{D59D22FC-B153-4420-BD8D-EE1A13EF5470}" srcId="{69ADAA99-31CB-4C5E-853A-7A162CB2E274}" destId="{1187A880-FD95-42B9-A206-204C80044DB7}" srcOrd="0" destOrd="0" parTransId="{173419BB-76B2-4054-ABEE-0DA9CC5AA327}" sibTransId="{E8A765EB-EA05-45C9-A7E7-F5EF75BB60B1}"/>
    <dgm:cxn modelId="{4D907502-E2CA-F347-80C3-C37A131C04FC}" type="presParOf" srcId="{7B3D0E74-7A0E-3449-BB13-1D961F36F1EC}" destId="{64863184-08B2-E348-81F3-35091C2E4A85}" srcOrd="0" destOrd="0" presId="urn:microsoft.com/office/officeart/2005/8/layout/vList2"/>
    <dgm:cxn modelId="{426EDB9F-078A-964E-BC93-8B0E8EA8FC88}" type="presParOf" srcId="{7B3D0E74-7A0E-3449-BB13-1D961F36F1EC}" destId="{82357E71-2597-4645-9713-35F03766DCDA}"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C9A7B9-F146-473B-A869-A72A0C1BD593}">
      <dsp:nvSpPr>
        <dsp:cNvPr id="0" name=""/>
        <dsp:cNvSpPr/>
      </dsp:nvSpPr>
      <dsp:spPr>
        <a:xfrm>
          <a:off x="924406" y="432063"/>
          <a:ext cx="728525" cy="72852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18BECE7-4BEA-4580-86FA-2174729E1F2C}">
      <dsp:nvSpPr>
        <dsp:cNvPr id="0" name=""/>
        <dsp:cNvSpPr/>
      </dsp:nvSpPr>
      <dsp:spPr>
        <a:xfrm>
          <a:off x="479196" y="1434752"/>
          <a:ext cx="1618945" cy="647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90000"/>
            </a:lnSpc>
            <a:spcBef>
              <a:spcPct val="0"/>
            </a:spcBef>
            <a:spcAft>
              <a:spcPct val="35000"/>
            </a:spcAft>
            <a:buNone/>
          </a:pPr>
          <a:r>
            <a:rPr lang="en-GB" sz="1300" b="1" kern="1200" dirty="0"/>
            <a:t>Identifying Key Values:</a:t>
          </a:r>
          <a:endParaRPr lang="en-US" sz="1300" b="1" kern="1200" dirty="0"/>
        </a:p>
      </dsp:txBody>
      <dsp:txXfrm>
        <a:off x="479196" y="1434752"/>
        <a:ext cx="1618945" cy="647578"/>
      </dsp:txXfrm>
    </dsp:sp>
    <dsp:sp modelId="{26212A2C-4E3B-4E4A-874B-AB40BD3201C6}">
      <dsp:nvSpPr>
        <dsp:cNvPr id="0" name=""/>
        <dsp:cNvSpPr/>
      </dsp:nvSpPr>
      <dsp:spPr>
        <a:xfrm>
          <a:off x="2826667" y="432063"/>
          <a:ext cx="728525" cy="72852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7C34975-48E7-4AC1-B623-4B04204F2DD9}">
      <dsp:nvSpPr>
        <dsp:cNvPr id="0" name=""/>
        <dsp:cNvSpPr/>
      </dsp:nvSpPr>
      <dsp:spPr>
        <a:xfrm>
          <a:off x="2381457" y="1434752"/>
          <a:ext cx="1618945" cy="647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90000"/>
            </a:lnSpc>
            <a:spcBef>
              <a:spcPct val="0"/>
            </a:spcBef>
            <a:spcAft>
              <a:spcPct val="35000"/>
            </a:spcAft>
            <a:buNone/>
          </a:pPr>
          <a:r>
            <a:rPr lang="en-GB" sz="1300" kern="1200"/>
            <a:t>Integrity</a:t>
          </a:r>
          <a:endParaRPr lang="en-US" sz="1300" kern="1200"/>
        </a:p>
      </dsp:txBody>
      <dsp:txXfrm>
        <a:off x="2381457" y="1434752"/>
        <a:ext cx="1618945" cy="647578"/>
      </dsp:txXfrm>
    </dsp:sp>
    <dsp:sp modelId="{11871D25-EF4B-4446-A530-68F62F17CBA1}">
      <dsp:nvSpPr>
        <dsp:cNvPr id="0" name=""/>
        <dsp:cNvSpPr/>
      </dsp:nvSpPr>
      <dsp:spPr>
        <a:xfrm>
          <a:off x="4728928" y="432063"/>
          <a:ext cx="728525" cy="72852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4FB4209-D90C-408C-B5DF-5C33340771FC}">
      <dsp:nvSpPr>
        <dsp:cNvPr id="0" name=""/>
        <dsp:cNvSpPr/>
      </dsp:nvSpPr>
      <dsp:spPr>
        <a:xfrm>
          <a:off x="4283718" y="1434752"/>
          <a:ext cx="1618945" cy="647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90000"/>
            </a:lnSpc>
            <a:spcBef>
              <a:spcPct val="0"/>
            </a:spcBef>
            <a:spcAft>
              <a:spcPct val="35000"/>
            </a:spcAft>
            <a:buNone/>
          </a:pPr>
          <a:r>
            <a:rPr lang="en-GB" sz="1300" kern="1200" dirty="0"/>
            <a:t>Growth Mindset Constant Improvement / Continuous Learning</a:t>
          </a:r>
          <a:endParaRPr lang="en-US" sz="1300" kern="1200" dirty="0"/>
        </a:p>
      </dsp:txBody>
      <dsp:txXfrm>
        <a:off x="4283718" y="1434752"/>
        <a:ext cx="1618945" cy="647578"/>
      </dsp:txXfrm>
    </dsp:sp>
    <dsp:sp modelId="{387F6F7B-FB86-4371-9233-725E388326C3}">
      <dsp:nvSpPr>
        <dsp:cNvPr id="0" name=""/>
        <dsp:cNvSpPr/>
      </dsp:nvSpPr>
      <dsp:spPr>
        <a:xfrm>
          <a:off x="6631188" y="432063"/>
          <a:ext cx="728525" cy="72852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E4DB8E7-43E4-4BD4-AFB4-E5AD7F7A3934}">
      <dsp:nvSpPr>
        <dsp:cNvPr id="0" name=""/>
        <dsp:cNvSpPr/>
      </dsp:nvSpPr>
      <dsp:spPr>
        <a:xfrm>
          <a:off x="6185978" y="1434752"/>
          <a:ext cx="1618945" cy="647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90000"/>
            </a:lnSpc>
            <a:spcBef>
              <a:spcPct val="0"/>
            </a:spcBef>
            <a:spcAft>
              <a:spcPct val="35000"/>
            </a:spcAft>
            <a:buNone/>
          </a:pPr>
          <a:r>
            <a:rPr lang="en-GB" sz="1300" kern="1200" dirty="0"/>
            <a:t>Leadership / Accountability</a:t>
          </a:r>
          <a:endParaRPr lang="en-US" sz="1300" kern="1200" dirty="0"/>
        </a:p>
      </dsp:txBody>
      <dsp:txXfrm>
        <a:off x="6185978" y="1434752"/>
        <a:ext cx="1618945" cy="647578"/>
      </dsp:txXfrm>
    </dsp:sp>
    <dsp:sp modelId="{68B1ABB8-0CBE-4DEE-8653-E1CB28840D11}">
      <dsp:nvSpPr>
        <dsp:cNvPr id="0" name=""/>
        <dsp:cNvSpPr/>
      </dsp:nvSpPr>
      <dsp:spPr>
        <a:xfrm>
          <a:off x="2826667" y="2487066"/>
          <a:ext cx="728525" cy="728525"/>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9CFF008-BDC9-4838-8599-83E08BBDDE79}">
      <dsp:nvSpPr>
        <dsp:cNvPr id="0" name=""/>
        <dsp:cNvSpPr/>
      </dsp:nvSpPr>
      <dsp:spPr>
        <a:xfrm>
          <a:off x="2381457" y="3489755"/>
          <a:ext cx="1618945" cy="647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90000"/>
            </a:lnSpc>
            <a:spcBef>
              <a:spcPct val="0"/>
            </a:spcBef>
            <a:spcAft>
              <a:spcPct val="35000"/>
            </a:spcAft>
            <a:buNone/>
          </a:pPr>
          <a:r>
            <a:rPr lang="en-GB" sz="1300" kern="1200"/>
            <a:t>Teamwork</a:t>
          </a:r>
          <a:endParaRPr lang="en-US" sz="1300" kern="1200"/>
        </a:p>
      </dsp:txBody>
      <dsp:txXfrm>
        <a:off x="2381457" y="3489755"/>
        <a:ext cx="1618945" cy="647578"/>
      </dsp:txXfrm>
    </dsp:sp>
    <dsp:sp modelId="{A659162D-18D9-4B41-8584-C1A4B3D030D5}">
      <dsp:nvSpPr>
        <dsp:cNvPr id="0" name=""/>
        <dsp:cNvSpPr/>
      </dsp:nvSpPr>
      <dsp:spPr>
        <a:xfrm>
          <a:off x="4728928" y="2487066"/>
          <a:ext cx="728525" cy="728525"/>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3884893-52EC-42F1-A317-371DF4E19756}">
      <dsp:nvSpPr>
        <dsp:cNvPr id="0" name=""/>
        <dsp:cNvSpPr/>
      </dsp:nvSpPr>
      <dsp:spPr>
        <a:xfrm>
          <a:off x="4283718" y="3489755"/>
          <a:ext cx="1618945" cy="647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90000"/>
            </a:lnSpc>
            <a:spcBef>
              <a:spcPct val="0"/>
            </a:spcBef>
            <a:spcAft>
              <a:spcPct val="35000"/>
            </a:spcAft>
            <a:buNone/>
          </a:pPr>
          <a:r>
            <a:rPr lang="en-GB" sz="1300" kern="1200"/>
            <a:t>Commitment to Customers</a:t>
          </a:r>
          <a:endParaRPr lang="en-US" sz="1300" kern="1200"/>
        </a:p>
      </dsp:txBody>
      <dsp:txXfrm>
        <a:off x="4283718" y="3489755"/>
        <a:ext cx="1618945" cy="64757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863184-08B2-E348-81F3-35091C2E4A85}">
      <dsp:nvSpPr>
        <dsp:cNvPr id="0" name=""/>
        <dsp:cNvSpPr/>
      </dsp:nvSpPr>
      <dsp:spPr>
        <a:xfrm>
          <a:off x="0" y="95297"/>
          <a:ext cx="8385393" cy="1432080"/>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GB" sz="3600" kern="1200"/>
            <a:t>The four levels of Kirkpatrick's evaluation model essentially measure: </a:t>
          </a:r>
          <a:endParaRPr lang="en-US" sz="3600" kern="1200"/>
        </a:p>
      </dsp:txBody>
      <dsp:txXfrm>
        <a:off x="69908" y="165205"/>
        <a:ext cx="8245577" cy="1292264"/>
      </dsp:txXfrm>
    </dsp:sp>
    <dsp:sp modelId="{82357E71-2597-4645-9713-35F03766DCDA}">
      <dsp:nvSpPr>
        <dsp:cNvPr id="0" name=""/>
        <dsp:cNvSpPr/>
      </dsp:nvSpPr>
      <dsp:spPr>
        <a:xfrm>
          <a:off x="0" y="1527377"/>
          <a:ext cx="8385393" cy="35024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236" tIns="45720" rIns="256032" bIns="45720" numCol="1" spcCol="1270" anchor="t" anchorCtr="0">
          <a:noAutofit/>
        </a:bodyPr>
        <a:lstStyle/>
        <a:p>
          <a:pPr marL="285750" lvl="1" indent="-285750" algn="l" defTabSz="1244600">
            <a:lnSpc>
              <a:spcPct val="90000"/>
            </a:lnSpc>
            <a:spcBef>
              <a:spcPct val="0"/>
            </a:spcBef>
            <a:spcAft>
              <a:spcPct val="20000"/>
            </a:spcAft>
            <a:buChar char="•"/>
          </a:pPr>
          <a:r>
            <a:rPr lang="en-GB" sz="2800" b="1" kern="1200" dirty="0"/>
            <a:t>Reaction of student </a:t>
          </a:r>
          <a:r>
            <a:rPr lang="en-GB" sz="2800" kern="1200" dirty="0"/>
            <a:t>- what they thought and felt about the training. </a:t>
          </a:r>
          <a:endParaRPr lang="en-US" sz="2800" kern="1200" dirty="0"/>
        </a:p>
        <a:p>
          <a:pPr marL="285750" lvl="1" indent="-285750" algn="l" defTabSz="1244600">
            <a:lnSpc>
              <a:spcPct val="90000"/>
            </a:lnSpc>
            <a:spcBef>
              <a:spcPct val="0"/>
            </a:spcBef>
            <a:spcAft>
              <a:spcPct val="20000"/>
            </a:spcAft>
            <a:buChar char="•"/>
          </a:pPr>
          <a:r>
            <a:rPr lang="en-GB" sz="2800" b="1" kern="1200" dirty="0"/>
            <a:t>Learning</a:t>
          </a:r>
          <a:r>
            <a:rPr lang="en-GB" sz="2800" kern="1200" dirty="0"/>
            <a:t> - the resulting increase in knowledge or capability.</a:t>
          </a:r>
          <a:endParaRPr lang="en-US" sz="2800" kern="1200" dirty="0"/>
        </a:p>
        <a:p>
          <a:pPr marL="285750" lvl="1" indent="-285750" algn="l" defTabSz="1244600">
            <a:lnSpc>
              <a:spcPct val="90000"/>
            </a:lnSpc>
            <a:spcBef>
              <a:spcPct val="0"/>
            </a:spcBef>
            <a:spcAft>
              <a:spcPct val="20000"/>
            </a:spcAft>
            <a:buChar char="•"/>
          </a:pPr>
          <a:r>
            <a:rPr lang="en-GB" sz="2800" b="1" kern="1200"/>
            <a:t>Behaviour </a:t>
          </a:r>
          <a:r>
            <a:rPr lang="en-GB" sz="2800" kern="1200"/>
            <a:t>- extent of behaviour and capability improvement and implementation/application.</a:t>
          </a:r>
          <a:endParaRPr lang="en-US" sz="2800" kern="1200"/>
        </a:p>
        <a:p>
          <a:pPr marL="285750" lvl="1" indent="-285750" algn="l" defTabSz="1244600">
            <a:lnSpc>
              <a:spcPct val="90000"/>
            </a:lnSpc>
            <a:spcBef>
              <a:spcPct val="0"/>
            </a:spcBef>
            <a:spcAft>
              <a:spcPct val="20000"/>
            </a:spcAft>
            <a:buChar char="•"/>
          </a:pPr>
          <a:r>
            <a:rPr lang="en-GB" sz="2800" b="1" kern="1200"/>
            <a:t>Results </a:t>
          </a:r>
          <a:r>
            <a:rPr lang="en-GB" sz="2800" kern="1200"/>
            <a:t>- the effects on the business or environment resulting from the trainee's performance.</a:t>
          </a:r>
          <a:endParaRPr lang="en-US" sz="2800" kern="1200"/>
        </a:p>
      </dsp:txBody>
      <dsp:txXfrm>
        <a:off x="0" y="1527377"/>
        <a:ext cx="8385393" cy="3502440"/>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14/02/2020</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1F93747-9223-7041-BC08-D4E4EAC26634}" type="datetimeFigureOut">
              <a:rPr lang="en-GB" smtClean="0"/>
              <a:t>14/02/2020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AB3468A-812D-BA47-8CF8-8893CDC68D70}" type="slidenum">
              <a:rPr lang="en-GB" smtClean="0"/>
              <a:t>‹#›</a:t>
            </a:fld>
            <a:endParaRPr lang="en-GB"/>
          </a:p>
        </p:txBody>
      </p:sp>
    </p:spTree>
    <p:extLst>
      <p:ext uri="{BB962C8B-B14F-4D97-AF65-F5344CB8AC3E}">
        <p14:creationId xmlns:p14="http://schemas.microsoft.com/office/powerpoint/2010/main" val="11647710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AB3468A-812D-BA47-8CF8-8893CDC68D70}" type="slidenum">
              <a:rPr lang="en-GB" smtClean="0"/>
              <a:t>10</a:t>
            </a:fld>
            <a:endParaRPr lang="en-GB"/>
          </a:p>
        </p:txBody>
      </p:sp>
    </p:spTree>
    <p:extLst>
      <p:ext uri="{BB962C8B-B14F-4D97-AF65-F5344CB8AC3E}">
        <p14:creationId xmlns:p14="http://schemas.microsoft.com/office/powerpoint/2010/main" val="254848788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14/02/2020</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14/02/2020</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14/02/2020</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14/02/2020</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14/02/2020</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14/02/2020</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14/02/2020</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14/02/2020</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14/02/2020</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14/02/2020</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14/02/2020</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14/02/2020</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1.jpg"/><Relationship Id="rId1" Type="http://schemas.openxmlformats.org/officeDocument/2006/relationships/slideLayout" Target="../slideLayouts/slideLayout4.xml"/><Relationship Id="rId4" Type="http://schemas.openxmlformats.org/officeDocument/2006/relationships/image" Target="../media/image4.tiff"/></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1.tiff"/><Relationship Id="rId3" Type="http://schemas.openxmlformats.org/officeDocument/2006/relationships/image" Target="../media/image6.tiff"/><Relationship Id="rId7" Type="http://schemas.openxmlformats.org/officeDocument/2006/relationships/image" Target="../media/image10.tiff"/><Relationship Id="rId2" Type="http://schemas.openxmlformats.org/officeDocument/2006/relationships/image" Target="../media/image5.tiff"/><Relationship Id="rId1" Type="http://schemas.openxmlformats.org/officeDocument/2006/relationships/slideLayout" Target="../slideLayouts/slideLayout2.xml"/><Relationship Id="rId6" Type="http://schemas.openxmlformats.org/officeDocument/2006/relationships/image" Target="../media/image9.tiff"/><Relationship Id="rId5" Type="http://schemas.openxmlformats.org/officeDocument/2006/relationships/image" Target="../media/image8.tiff"/><Relationship Id="rId4" Type="http://schemas.openxmlformats.org/officeDocument/2006/relationships/image" Target="../media/image7.tiff"/><Relationship Id="rId9" Type="http://schemas.openxmlformats.org/officeDocument/2006/relationships/image" Target="../media/image12.tiff"/></Relationships>
</file>

<file path=ppt/slides/_rels/slide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assets.publishing.service.gov.uk/government/uploads/system/uploads/attachment_data/file/797308/GLMS_2018_publication_main_text.pdf"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tiff"/><Relationship Id="rId2" Type="http://schemas.openxmlformats.org/officeDocument/2006/relationships/image" Target="../media/image1.jp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hyperlink" Target="http://cimspa.blahcms.com/standards-home/professional-standards-library?cid=18&amp;d=28"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tiff"/><Relationship Id="rId2" Type="http://schemas.openxmlformats.org/officeDocument/2006/relationships/image" Target="../media/image1.jpg"/><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5.tiff"/><Relationship Id="rId2" Type="http://schemas.openxmlformats.org/officeDocument/2006/relationships/image" Target="../media/image1.jp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16.tiff"/><Relationship Id="rId2" Type="http://schemas.openxmlformats.org/officeDocument/2006/relationships/image" Target="../media/image1.jp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2.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4.xml.rels><?xml version="1.0" encoding="UTF-8" standalone="yes"?>
<Relationships xmlns="http://schemas.openxmlformats.org/package/2006/relationships"><Relationship Id="rId2" Type="http://schemas.openxmlformats.org/officeDocument/2006/relationships/image" Target="../media/image31.tif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84F40351-F5B6-4560-B164-CC5896C96E45}"/>
              </a:ext>
            </a:extLst>
          </p:cNvPr>
          <p:cNvSpPr>
            <a:spLocks noGrp="1"/>
          </p:cNvSpPr>
          <p:nvPr>
            <p:ph type="ctrTitle"/>
          </p:nvPr>
        </p:nvSpPr>
        <p:spPr>
          <a:xfrm>
            <a:off x="683568" y="1988840"/>
            <a:ext cx="7772400" cy="2736304"/>
          </a:xfrm>
        </p:spPr>
        <p:txBody>
          <a:bodyPr>
            <a:normAutofit/>
          </a:bodyPr>
          <a:lstStyle/>
          <a:p>
            <a:r>
              <a:rPr lang="en-GB" sz="5400" dirty="0">
                <a:solidFill>
                  <a:schemeClr val="bg1"/>
                </a:solidFill>
              </a:rPr>
              <a:t>Recruitment, Retention, Attainment, Employment.</a:t>
            </a:r>
            <a:endParaRPr lang="en-US" sz="5400" dirty="0">
              <a:solidFill>
                <a:schemeClr val="bg1"/>
              </a:solidFill>
            </a:endParaRPr>
          </a:p>
        </p:txBody>
      </p:sp>
    </p:spTree>
    <p:extLst>
      <p:ext uri="{BB962C8B-B14F-4D97-AF65-F5344CB8AC3E}">
        <p14:creationId xmlns:p14="http://schemas.microsoft.com/office/powerpoint/2010/main" val="41507469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C9A71-F3FB-854D-BB1B-6199F61AD8A0}"/>
              </a:ext>
            </a:extLst>
          </p:cNvPr>
          <p:cNvPicPr>
            <a:picLocks noChangeAspect="1"/>
          </p:cNvPicPr>
          <p:nvPr/>
        </p:nvPicPr>
        <p:blipFill>
          <a:blip r:embed="rId3"/>
          <a:stretch>
            <a:fillRect/>
          </a:stretch>
        </p:blipFill>
        <p:spPr>
          <a:xfrm>
            <a:off x="1859870" y="0"/>
            <a:ext cx="4800362" cy="1700808"/>
          </a:xfrm>
          <a:prstGeom prst="rect">
            <a:avLst/>
          </a:prstGeom>
        </p:spPr>
      </p:pic>
      <p:pic>
        <p:nvPicPr>
          <p:cNvPr id="8" name="Content Placeholder 7" descr="A screenshot of a cell phone&#10;&#10;Description automatically generated">
            <a:extLst>
              <a:ext uri="{FF2B5EF4-FFF2-40B4-BE49-F238E27FC236}">
                <a16:creationId xmlns:a16="http://schemas.microsoft.com/office/drawing/2014/main" id="{0713E55A-4333-1848-9DD8-D3004607E35E}"/>
              </a:ext>
            </a:extLst>
          </p:cNvPr>
          <p:cNvPicPr>
            <a:picLocks noGrp="1" noChangeAspect="1"/>
          </p:cNvPicPr>
          <p:nvPr>
            <p:ph sz="half" idx="1"/>
          </p:nvPr>
        </p:nvPicPr>
        <p:blipFill>
          <a:blip r:embed="rId4"/>
          <a:stretch>
            <a:fillRect/>
          </a:stretch>
        </p:blipFill>
        <p:spPr>
          <a:xfrm>
            <a:off x="457200" y="2569926"/>
            <a:ext cx="4038600" cy="3019314"/>
          </a:xfrm>
          <a:prstGeom prst="rect">
            <a:avLst/>
          </a:prstGeom>
          <a:noFill/>
        </p:spPr>
      </p:pic>
      <p:sp>
        <p:nvSpPr>
          <p:cNvPr id="13" name="Content Placeholder 3">
            <a:extLst>
              <a:ext uri="{FF2B5EF4-FFF2-40B4-BE49-F238E27FC236}">
                <a16:creationId xmlns:a16="http://schemas.microsoft.com/office/drawing/2014/main" id="{81AAA688-4931-4632-8297-01511C7400A7}"/>
              </a:ext>
            </a:extLst>
          </p:cNvPr>
          <p:cNvSpPr>
            <a:spLocks noGrp="1"/>
          </p:cNvSpPr>
          <p:nvPr>
            <p:ph sz="half" idx="2"/>
          </p:nvPr>
        </p:nvSpPr>
        <p:spPr>
          <a:xfrm>
            <a:off x="4648202" y="1916832"/>
            <a:ext cx="4316288" cy="3831362"/>
          </a:xfrm>
        </p:spPr>
        <p:txBody>
          <a:bodyPr>
            <a:normAutofit fontScale="77500" lnSpcReduction="20000"/>
          </a:bodyPr>
          <a:lstStyle/>
          <a:p>
            <a:pPr marL="0" indent="0" algn="just">
              <a:buNone/>
            </a:pPr>
            <a:r>
              <a:rPr lang="en-GB" b="1" dirty="0">
                <a:latin typeface="Calibri" panose="020F0502020204030204" pitchFamily="34" charset="0"/>
                <a:cs typeface="Calibri" panose="020F0502020204030204" pitchFamily="34" charset="0"/>
              </a:rPr>
              <a:t>‘Employment</a:t>
            </a:r>
            <a:r>
              <a:rPr lang="en-GB" dirty="0">
                <a:latin typeface="Calibri" panose="020F0502020204030204" pitchFamily="34" charset="0"/>
                <a:cs typeface="Calibri" panose="020F0502020204030204" pitchFamily="34" charset="0"/>
              </a:rPr>
              <a:t> is a paid work agreement between an employer and an </a:t>
            </a:r>
            <a:r>
              <a:rPr lang="en-GB" b="1" dirty="0">
                <a:latin typeface="Calibri" panose="020F0502020204030204" pitchFamily="34" charset="0"/>
                <a:cs typeface="Calibri" panose="020F0502020204030204" pitchFamily="34" charset="0"/>
              </a:rPr>
              <a:t>employee</a:t>
            </a:r>
            <a:r>
              <a:rPr lang="en-GB" dirty="0">
                <a:latin typeface="Calibri" panose="020F0502020204030204" pitchFamily="34" charset="0"/>
                <a:cs typeface="Calibri" panose="020F0502020204030204" pitchFamily="34" charset="0"/>
              </a:rPr>
              <a:t>. </a:t>
            </a:r>
          </a:p>
          <a:p>
            <a:pPr marL="0" indent="0" algn="just">
              <a:buNone/>
            </a:pPr>
            <a:r>
              <a:rPr lang="en-GB" dirty="0">
                <a:latin typeface="Calibri" panose="020F0502020204030204" pitchFamily="34" charset="0"/>
                <a:cs typeface="Calibri" panose="020F0502020204030204" pitchFamily="34" charset="0"/>
              </a:rPr>
              <a:t>The term applies to a person who is hired for a salary or fee to perform work for an employer. </a:t>
            </a:r>
          </a:p>
          <a:p>
            <a:pPr marL="0" indent="0" algn="just">
              <a:buNone/>
            </a:pPr>
            <a:endParaRPr lang="en-GB" dirty="0">
              <a:latin typeface="Calibri" panose="020F0502020204030204" pitchFamily="34" charset="0"/>
              <a:cs typeface="Calibri" panose="020F0502020204030204" pitchFamily="34" charset="0"/>
            </a:endParaRPr>
          </a:p>
          <a:p>
            <a:pPr marL="0" indent="0" algn="just">
              <a:buNone/>
            </a:pPr>
            <a:r>
              <a:rPr lang="en-GB" dirty="0">
                <a:latin typeface="Calibri" panose="020F0502020204030204" pitchFamily="34" charset="0"/>
                <a:cs typeface="Calibri" panose="020F0502020204030204" pitchFamily="34" charset="0"/>
              </a:rPr>
              <a:t>Although </a:t>
            </a:r>
            <a:r>
              <a:rPr lang="en-GB" b="1" dirty="0">
                <a:latin typeface="Calibri" panose="020F0502020204030204" pitchFamily="34" charset="0"/>
                <a:cs typeface="Calibri" panose="020F0502020204030204" pitchFamily="34" charset="0"/>
              </a:rPr>
              <a:t>employees</a:t>
            </a:r>
            <a:r>
              <a:rPr lang="en-GB" dirty="0">
                <a:latin typeface="Calibri" panose="020F0502020204030204" pitchFamily="34" charset="0"/>
                <a:cs typeface="Calibri" panose="020F0502020204030204" pitchFamily="34" charset="0"/>
              </a:rPr>
              <a:t> can negotiate certain items in an </a:t>
            </a:r>
            <a:r>
              <a:rPr lang="en-GB" b="1" dirty="0">
                <a:latin typeface="Calibri" panose="020F0502020204030204" pitchFamily="34" charset="0"/>
                <a:cs typeface="Calibri" panose="020F0502020204030204" pitchFamily="34" charset="0"/>
              </a:rPr>
              <a:t>employment </a:t>
            </a:r>
            <a:r>
              <a:rPr lang="en-GB" dirty="0">
                <a:latin typeface="Calibri" panose="020F0502020204030204" pitchFamily="34" charset="0"/>
                <a:cs typeface="Calibri" panose="020F0502020204030204" pitchFamily="34" charset="0"/>
              </a:rPr>
              <a:t>agreement, the </a:t>
            </a:r>
            <a:r>
              <a:rPr lang="en-GB" b="1" dirty="0">
                <a:latin typeface="Calibri" panose="020F0502020204030204" pitchFamily="34" charset="0"/>
                <a:cs typeface="Calibri" panose="020F0502020204030204" pitchFamily="34" charset="0"/>
              </a:rPr>
              <a:t>terms</a:t>
            </a:r>
            <a:r>
              <a:rPr lang="en-GB" dirty="0">
                <a:latin typeface="Calibri" panose="020F0502020204030204" pitchFamily="34" charset="0"/>
                <a:cs typeface="Calibri" panose="020F0502020204030204" pitchFamily="34" charset="0"/>
              </a:rPr>
              <a:t> and conditions are largely determined by the employer.’</a:t>
            </a:r>
          </a:p>
          <a:p>
            <a:pPr marL="0" indent="0" algn="just">
              <a:buNone/>
            </a:pPr>
            <a:r>
              <a:rPr lang="en-GB" sz="1800" dirty="0">
                <a:latin typeface="Calibri" panose="020F0502020204030204" pitchFamily="34" charset="0"/>
                <a:cs typeface="Calibri" panose="020F0502020204030204" pitchFamily="34" charset="0"/>
              </a:rPr>
              <a:t>(HEATHFIELD, 2019)</a:t>
            </a:r>
            <a:endParaRPr lang="en-US" sz="1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4930499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0EDB93-F5AF-8148-9E0C-EB8534326E3D}"/>
              </a:ext>
            </a:extLst>
          </p:cNvPr>
          <p:cNvSpPr>
            <a:spLocks noGrp="1"/>
          </p:cNvSpPr>
          <p:nvPr>
            <p:ph type="title"/>
          </p:nvPr>
        </p:nvSpPr>
        <p:spPr>
          <a:xfrm>
            <a:off x="457200" y="274638"/>
            <a:ext cx="8229600" cy="1143000"/>
          </a:xfrm>
          <a:prstGeom prst="rect">
            <a:avLst/>
          </a:prstGeom>
        </p:spPr>
        <p:txBody>
          <a:bodyPr anchor="ctr">
            <a:normAutofit/>
          </a:bodyPr>
          <a:lstStyle/>
          <a:p>
            <a:r>
              <a:rPr lang="en-GB" dirty="0"/>
              <a:t>Careers in Sports?</a:t>
            </a:r>
          </a:p>
        </p:txBody>
      </p:sp>
      <p:sp>
        <p:nvSpPr>
          <p:cNvPr id="3" name="Content Placeholder 2">
            <a:extLst>
              <a:ext uri="{FF2B5EF4-FFF2-40B4-BE49-F238E27FC236}">
                <a16:creationId xmlns:a16="http://schemas.microsoft.com/office/drawing/2014/main" id="{62C5CF0A-E960-C440-9A82-0533E2C19E6A}"/>
              </a:ext>
            </a:extLst>
          </p:cNvPr>
          <p:cNvSpPr>
            <a:spLocks noGrp="1"/>
          </p:cNvSpPr>
          <p:nvPr>
            <p:ph idx="1"/>
          </p:nvPr>
        </p:nvSpPr>
        <p:spPr>
          <a:xfrm>
            <a:off x="457200" y="1600201"/>
            <a:ext cx="8229600" cy="3917032"/>
          </a:xfrm>
          <a:prstGeom prst="rect">
            <a:avLst/>
          </a:prstGeom>
        </p:spPr>
        <p:txBody>
          <a:bodyPr>
            <a:normAutofit/>
          </a:bodyPr>
          <a:lstStyle/>
          <a:p>
            <a:r>
              <a:rPr lang="en-GB" dirty="0"/>
              <a:t>In groups, write down as many different jobs or careers as you can in the sports industry?</a:t>
            </a:r>
          </a:p>
        </p:txBody>
      </p:sp>
    </p:spTree>
    <p:extLst>
      <p:ext uri="{BB962C8B-B14F-4D97-AF65-F5344CB8AC3E}">
        <p14:creationId xmlns:p14="http://schemas.microsoft.com/office/powerpoint/2010/main" val="22354736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A5D58D5A-CE8A-264E-8789-C79501C9A1BC}"/>
              </a:ext>
            </a:extLst>
          </p:cNvPr>
          <p:cNvPicPr>
            <a:picLocks noGrp="1" noChangeAspect="1"/>
          </p:cNvPicPr>
          <p:nvPr>
            <p:ph idx="1"/>
          </p:nvPr>
        </p:nvPicPr>
        <p:blipFill>
          <a:blip r:embed="rId2"/>
          <a:stretch>
            <a:fillRect/>
          </a:stretch>
        </p:blipFill>
        <p:spPr>
          <a:xfrm>
            <a:off x="0" y="16490"/>
            <a:ext cx="3336326" cy="1881659"/>
          </a:xfrm>
          <a:prstGeom prst="rect">
            <a:avLst/>
          </a:prstGeom>
        </p:spPr>
      </p:pic>
      <p:pic>
        <p:nvPicPr>
          <p:cNvPr id="5" name="Picture 4">
            <a:extLst>
              <a:ext uri="{FF2B5EF4-FFF2-40B4-BE49-F238E27FC236}">
                <a16:creationId xmlns:a16="http://schemas.microsoft.com/office/drawing/2014/main" id="{B8A3F838-72E9-6048-91B4-6A54234D047C}"/>
              </a:ext>
            </a:extLst>
          </p:cNvPr>
          <p:cNvPicPr>
            <a:picLocks noChangeAspect="1"/>
          </p:cNvPicPr>
          <p:nvPr/>
        </p:nvPicPr>
        <p:blipFill>
          <a:blip r:embed="rId3"/>
          <a:stretch>
            <a:fillRect/>
          </a:stretch>
        </p:blipFill>
        <p:spPr>
          <a:xfrm>
            <a:off x="6422219" y="2591838"/>
            <a:ext cx="2714186" cy="3094027"/>
          </a:xfrm>
          <a:prstGeom prst="rect">
            <a:avLst/>
          </a:prstGeom>
        </p:spPr>
      </p:pic>
      <p:pic>
        <p:nvPicPr>
          <p:cNvPr id="6" name="Picture 5">
            <a:extLst>
              <a:ext uri="{FF2B5EF4-FFF2-40B4-BE49-F238E27FC236}">
                <a16:creationId xmlns:a16="http://schemas.microsoft.com/office/drawing/2014/main" id="{0563AFA2-15FA-C547-8101-D14D695FF4B4}"/>
              </a:ext>
            </a:extLst>
          </p:cNvPr>
          <p:cNvPicPr>
            <a:picLocks noChangeAspect="1"/>
          </p:cNvPicPr>
          <p:nvPr/>
        </p:nvPicPr>
        <p:blipFill>
          <a:blip r:embed="rId4"/>
          <a:stretch>
            <a:fillRect/>
          </a:stretch>
        </p:blipFill>
        <p:spPr>
          <a:xfrm>
            <a:off x="5580" y="3645024"/>
            <a:ext cx="3343539" cy="2040841"/>
          </a:xfrm>
          <a:prstGeom prst="rect">
            <a:avLst/>
          </a:prstGeom>
        </p:spPr>
      </p:pic>
      <p:pic>
        <p:nvPicPr>
          <p:cNvPr id="7" name="Picture 6">
            <a:extLst>
              <a:ext uri="{FF2B5EF4-FFF2-40B4-BE49-F238E27FC236}">
                <a16:creationId xmlns:a16="http://schemas.microsoft.com/office/drawing/2014/main" id="{524C0A73-F5D4-CF48-95F7-EF65E85F6E96}"/>
              </a:ext>
            </a:extLst>
          </p:cNvPr>
          <p:cNvPicPr>
            <a:picLocks noChangeAspect="1"/>
          </p:cNvPicPr>
          <p:nvPr/>
        </p:nvPicPr>
        <p:blipFill>
          <a:blip r:embed="rId5"/>
          <a:stretch>
            <a:fillRect/>
          </a:stretch>
        </p:blipFill>
        <p:spPr>
          <a:xfrm>
            <a:off x="6409424" y="-26934"/>
            <a:ext cx="2726980" cy="2591838"/>
          </a:xfrm>
          <a:prstGeom prst="rect">
            <a:avLst/>
          </a:prstGeom>
        </p:spPr>
      </p:pic>
      <p:pic>
        <p:nvPicPr>
          <p:cNvPr id="8" name="Picture 7">
            <a:extLst>
              <a:ext uri="{FF2B5EF4-FFF2-40B4-BE49-F238E27FC236}">
                <a16:creationId xmlns:a16="http://schemas.microsoft.com/office/drawing/2014/main" id="{EB1B5D1C-79DC-0747-B8EA-D1E24B11C6E3}"/>
              </a:ext>
            </a:extLst>
          </p:cNvPr>
          <p:cNvPicPr>
            <a:picLocks noChangeAspect="1"/>
          </p:cNvPicPr>
          <p:nvPr/>
        </p:nvPicPr>
        <p:blipFill>
          <a:blip r:embed="rId6"/>
          <a:stretch>
            <a:fillRect/>
          </a:stretch>
        </p:blipFill>
        <p:spPr>
          <a:xfrm>
            <a:off x="3349120" y="0"/>
            <a:ext cx="3073098" cy="1898149"/>
          </a:xfrm>
          <a:prstGeom prst="rect">
            <a:avLst/>
          </a:prstGeom>
        </p:spPr>
      </p:pic>
      <p:pic>
        <p:nvPicPr>
          <p:cNvPr id="9" name="Picture 8">
            <a:extLst>
              <a:ext uri="{FF2B5EF4-FFF2-40B4-BE49-F238E27FC236}">
                <a16:creationId xmlns:a16="http://schemas.microsoft.com/office/drawing/2014/main" id="{71BB2B96-22D1-8245-945D-4CE6E48E765D}"/>
              </a:ext>
            </a:extLst>
          </p:cNvPr>
          <p:cNvPicPr>
            <a:picLocks noChangeAspect="1"/>
          </p:cNvPicPr>
          <p:nvPr/>
        </p:nvPicPr>
        <p:blipFill>
          <a:blip r:embed="rId7"/>
          <a:stretch>
            <a:fillRect/>
          </a:stretch>
        </p:blipFill>
        <p:spPr>
          <a:xfrm>
            <a:off x="0" y="1885151"/>
            <a:ext cx="3336325" cy="1955800"/>
          </a:xfrm>
          <a:prstGeom prst="rect">
            <a:avLst/>
          </a:prstGeom>
        </p:spPr>
      </p:pic>
      <p:pic>
        <p:nvPicPr>
          <p:cNvPr id="10" name="Picture 9">
            <a:extLst>
              <a:ext uri="{FF2B5EF4-FFF2-40B4-BE49-F238E27FC236}">
                <a16:creationId xmlns:a16="http://schemas.microsoft.com/office/drawing/2014/main" id="{663E2E8B-BC46-F94C-9C44-C13859B58007}"/>
              </a:ext>
            </a:extLst>
          </p:cNvPr>
          <p:cNvPicPr>
            <a:picLocks noChangeAspect="1"/>
          </p:cNvPicPr>
          <p:nvPr/>
        </p:nvPicPr>
        <p:blipFill>
          <a:blip r:embed="rId8"/>
          <a:stretch>
            <a:fillRect/>
          </a:stretch>
        </p:blipFill>
        <p:spPr>
          <a:xfrm>
            <a:off x="3361912" y="3840951"/>
            <a:ext cx="3047512" cy="1844914"/>
          </a:xfrm>
          <a:prstGeom prst="rect">
            <a:avLst/>
          </a:prstGeom>
        </p:spPr>
      </p:pic>
      <p:pic>
        <p:nvPicPr>
          <p:cNvPr id="11" name="Picture 10">
            <a:extLst>
              <a:ext uri="{FF2B5EF4-FFF2-40B4-BE49-F238E27FC236}">
                <a16:creationId xmlns:a16="http://schemas.microsoft.com/office/drawing/2014/main" id="{0F8429D6-ACDF-204E-AE51-B3709975A3B8}"/>
              </a:ext>
            </a:extLst>
          </p:cNvPr>
          <p:cNvPicPr>
            <a:picLocks noChangeAspect="1"/>
          </p:cNvPicPr>
          <p:nvPr/>
        </p:nvPicPr>
        <p:blipFill>
          <a:blip r:embed="rId9"/>
          <a:stretch>
            <a:fillRect/>
          </a:stretch>
        </p:blipFill>
        <p:spPr>
          <a:xfrm>
            <a:off x="3361911" y="1895185"/>
            <a:ext cx="3034717" cy="1955800"/>
          </a:xfrm>
          <a:prstGeom prst="rect">
            <a:avLst/>
          </a:prstGeom>
        </p:spPr>
      </p:pic>
    </p:spTree>
    <p:extLst>
      <p:ext uri="{BB962C8B-B14F-4D97-AF65-F5344CB8AC3E}">
        <p14:creationId xmlns:p14="http://schemas.microsoft.com/office/powerpoint/2010/main" val="19452955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Content Placeholder 2">
            <a:extLst>
              <a:ext uri="{FF2B5EF4-FFF2-40B4-BE49-F238E27FC236}">
                <a16:creationId xmlns:a16="http://schemas.microsoft.com/office/drawing/2014/main" id="{05F4766C-0B8D-4D79-9DD3-F79AFB491644}"/>
              </a:ext>
            </a:extLst>
          </p:cNvPr>
          <p:cNvSpPr>
            <a:spLocks noGrp="1"/>
          </p:cNvSpPr>
          <p:nvPr>
            <p:ph sz="half" idx="1"/>
          </p:nvPr>
        </p:nvSpPr>
        <p:spPr>
          <a:xfrm>
            <a:off x="457200" y="332656"/>
            <a:ext cx="3682752" cy="5256585"/>
          </a:xfrm>
        </p:spPr>
        <p:txBody>
          <a:bodyPr>
            <a:normAutofit lnSpcReduction="10000"/>
          </a:bodyPr>
          <a:lstStyle/>
          <a:p>
            <a:pPr marL="0" indent="0" algn="just">
              <a:buNone/>
            </a:pPr>
            <a:r>
              <a:rPr lang="en-GB" sz="1800" dirty="0">
                <a:latin typeface="Calibri" panose="020F0502020204030204" pitchFamily="34" charset="0"/>
                <a:cs typeface="Calibri" panose="020F0502020204030204" pitchFamily="34" charset="0"/>
              </a:rPr>
              <a:t>The sport and leisure sector is a fast-growing area of the economy.</a:t>
            </a:r>
          </a:p>
          <a:p>
            <a:pPr marL="0" indent="0" algn="just">
              <a:buNone/>
            </a:pPr>
            <a:endParaRPr lang="en-GB" sz="1800" dirty="0">
              <a:latin typeface="Calibri" panose="020F0502020204030204" pitchFamily="34" charset="0"/>
              <a:cs typeface="Calibri" panose="020F0502020204030204" pitchFamily="34" charset="0"/>
            </a:endParaRPr>
          </a:p>
          <a:p>
            <a:pPr marL="0" indent="0" algn="just">
              <a:buNone/>
            </a:pPr>
            <a:r>
              <a:rPr lang="en-GB" sz="1800" dirty="0"/>
              <a:t>The global </a:t>
            </a:r>
            <a:r>
              <a:rPr lang="en-GB" sz="1800" b="1" dirty="0"/>
              <a:t>sports</a:t>
            </a:r>
            <a:r>
              <a:rPr lang="en-GB" sz="1800" dirty="0"/>
              <a:t> market reached a value of nearly $488.5 billion in 2018, having grown at a compound annual growth rate (CAGR) of 4.3% since 2014, and is expected to grow at a CAGR of 5.9% to nearly $614.1 billion by 2022.</a:t>
            </a:r>
            <a:endParaRPr lang="en-GB" sz="1800" dirty="0">
              <a:latin typeface="Calibri" panose="020F0502020204030204" pitchFamily="34" charset="0"/>
              <a:cs typeface="Calibri" panose="020F0502020204030204" pitchFamily="34" charset="0"/>
            </a:endParaRPr>
          </a:p>
          <a:p>
            <a:pPr marL="0" indent="0" algn="just">
              <a:buNone/>
            </a:pPr>
            <a:endParaRPr lang="en-GB" sz="1800" dirty="0">
              <a:latin typeface="Calibri" panose="020F0502020204030204" pitchFamily="34" charset="0"/>
              <a:cs typeface="Calibri" panose="020F0502020204030204" pitchFamily="34" charset="0"/>
            </a:endParaRPr>
          </a:p>
          <a:p>
            <a:pPr marL="0" indent="0" algn="just">
              <a:buNone/>
            </a:pPr>
            <a:r>
              <a:rPr lang="en-GB" sz="1800" dirty="0">
                <a:latin typeface="Calibri" panose="020F0502020204030204" pitchFamily="34" charset="0"/>
                <a:cs typeface="Calibri" panose="020F0502020204030204" pitchFamily="34" charset="0"/>
              </a:rPr>
              <a:t>It also offers a wide range of career opportunities to graduates with a degree in sport and leisure management.</a:t>
            </a:r>
            <a:endParaRPr lang="en-US" sz="1800" dirty="0">
              <a:latin typeface="Calibri" panose="020F0502020204030204" pitchFamily="34" charset="0"/>
              <a:cs typeface="Calibri" panose="020F0502020204030204" pitchFamily="34" charset="0"/>
            </a:endParaRPr>
          </a:p>
        </p:txBody>
      </p:sp>
      <p:sp>
        <p:nvSpPr>
          <p:cNvPr id="12" name="Content Placeholder 3">
            <a:extLst>
              <a:ext uri="{FF2B5EF4-FFF2-40B4-BE49-F238E27FC236}">
                <a16:creationId xmlns:a16="http://schemas.microsoft.com/office/drawing/2014/main" id="{5BFF1E07-2575-48C5-8173-26828C6B10F5}"/>
              </a:ext>
            </a:extLst>
          </p:cNvPr>
          <p:cNvSpPr>
            <a:spLocks noGrp="1"/>
          </p:cNvSpPr>
          <p:nvPr>
            <p:ph sz="half" idx="2"/>
          </p:nvPr>
        </p:nvSpPr>
        <p:spPr>
          <a:xfrm>
            <a:off x="4495800" y="332656"/>
            <a:ext cx="4756720" cy="5256585"/>
          </a:xfrm>
        </p:spPr>
        <p:txBody>
          <a:bodyPr>
            <a:normAutofit lnSpcReduction="10000"/>
          </a:bodyPr>
          <a:lstStyle/>
          <a:p>
            <a:pPr marL="0" indent="0">
              <a:buNone/>
            </a:pPr>
            <a:r>
              <a:rPr lang="en-GB" sz="1600" dirty="0"/>
              <a:t>Job options</a:t>
            </a:r>
          </a:p>
          <a:p>
            <a:pPr marL="0" indent="0">
              <a:buNone/>
            </a:pPr>
            <a:endParaRPr lang="en-GB" sz="1600" dirty="0"/>
          </a:p>
          <a:p>
            <a:pPr marL="0" indent="0">
              <a:buNone/>
            </a:pPr>
            <a:r>
              <a:rPr lang="en-GB" sz="1600" dirty="0"/>
              <a:t>Jobs directly related to your degree include:</a:t>
            </a:r>
          </a:p>
          <a:p>
            <a:r>
              <a:rPr lang="en-GB" sz="1600" dirty="0"/>
              <a:t>Event manager</a:t>
            </a:r>
          </a:p>
          <a:p>
            <a:r>
              <a:rPr lang="en-GB" sz="1600" dirty="0"/>
              <a:t>Fitness centre manager</a:t>
            </a:r>
          </a:p>
          <a:p>
            <a:r>
              <a:rPr lang="en-GB" sz="1600" dirty="0"/>
              <a:t>Outdoor activities/education manager</a:t>
            </a:r>
          </a:p>
          <a:p>
            <a:r>
              <a:rPr lang="en-GB" sz="1600" dirty="0"/>
              <a:t>Personal trainer</a:t>
            </a:r>
          </a:p>
          <a:p>
            <a:r>
              <a:rPr lang="en-GB" sz="1600" dirty="0"/>
              <a:t>Secondary school teacher (physical education)</a:t>
            </a:r>
          </a:p>
          <a:p>
            <a:r>
              <a:rPr lang="en-GB" sz="1600" dirty="0"/>
              <a:t>Sports administrator</a:t>
            </a:r>
          </a:p>
          <a:p>
            <a:r>
              <a:rPr lang="en-GB" sz="1600" dirty="0"/>
              <a:t>Sports coach</a:t>
            </a:r>
          </a:p>
          <a:p>
            <a:r>
              <a:rPr lang="en-GB" sz="1600" dirty="0"/>
              <a:t>Sports development officer</a:t>
            </a:r>
          </a:p>
          <a:p>
            <a:endParaRPr lang="en-GB" sz="1600" dirty="0"/>
          </a:p>
          <a:p>
            <a:pPr marL="0" indent="0">
              <a:buNone/>
            </a:pPr>
            <a:r>
              <a:rPr lang="en-GB" sz="1600" dirty="0"/>
              <a:t>Jobs where your degree would be useful include:</a:t>
            </a:r>
          </a:p>
          <a:p>
            <a:r>
              <a:rPr lang="en-GB" sz="1600" dirty="0"/>
              <a:t>Customer service manager</a:t>
            </a:r>
          </a:p>
          <a:p>
            <a:r>
              <a:rPr lang="en-GB" sz="1600" dirty="0"/>
              <a:t>Digital marketer</a:t>
            </a:r>
          </a:p>
          <a:p>
            <a:r>
              <a:rPr lang="en-GB" sz="1600" dirty="0"/>
              <a:t>Marketing executive</a:t>
            </a:r>
          </a:p>
          <a:p>
            <a:r>
              <a:rPr lang="en-GB" sz="1600" dirty="0"/>
              <a:t>Theme park manager</a:t>
            </a:r>
          </a:p>
          <a:p>
            <a:r>
              <a:rPr lang="en-GB" sz="1600" dirty="0"/>
              <a:t>Tourism officer</a:t>
            </a:r>
          </a:p>
          <a:p>
            <a:r>
              <a:rPr lang="en-GB" sz="1600" dirty="0"/>
              <a:t>Tourist information centre manager</a:t>
            </a:r>
          </a:p>
        </p:txBody>
      </p:sp>
    </p:spTree>
    <p:extLst>
      <p:ext uri="{BB962C8B-B14F-4D97-AF65-F5344CB8AC3E}">
        <p14:creationId xmlns:p14="http://schemas.microsoft.com/office/powerpoint/2010/main" val="34333374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01B56FE1-FC19-6C45-9948-912A5C71ECC2}"/>
              </a:ext>
            </a:extLst>
          </p:cNvPr>
          <p:cNvSpPr>
            <a:spLocks noGrp="1"/>
          </p:cNvSpPr>
          <p:nvPr>
            <p:ph sz="half" idx="1"/>
          </p:nvPr>
        </p:nvSpPr>
        <p:spPr>
          <a:xfrm>
            <a:off x="426368" y="260648"/>
            <a:ext cx="8291264" cy="5256584"/>
          </a:xfrm>
        </p:spPr>
        <p:txBody>
          <a:bodyPr>
            <a:normAutofit fontScale="70000" lnSpcReduction="20000"/>
          </a:bodyPr>
          <a:lstStyle/>
          <a:p>
            <a:pPr marL="0" indent="0" algn="ctr" fontAlgn="base">
              <a:buNone/>
            </a:pPr>
            <a:r>
              <a:rPr lang="en-GB" b="1" u="sng" dirty="0"/>
              <a:t>Main Employment Types</a:t>
            </a:r>
          </a:p>
          <a:p>
            <a:pPr marL="0" indent="0" algn="ctr" fontAlgn="base">
              <a:buNone/>
            </a:pPr>
            <a:endParaRPr lang="en-GB" b="1" u="sng" dirty="0"/>
          </a:p>
          <a:p>
            <a:pPr marL="0" indent="0" fontAlgn="base">
              <a:lnSpc>
                <a:spcPct val="170000"/>
              </a:lnSpc>
              <a:buNone/>
            </a:pPr>
            <a:r>
              <a:rPr lang="en-GB" dirty="0"/>
              <a:t>Each type of employee varies, so it's important to think carefully about which type of worker will work best for you.</a:t>
            </a:r>
          </a:p>
          <a:p>
            <a:pPr marL="0" indent="0" fontAlgn="base">
              <a:lnSpc>
                <a:spcPct val="170000"/>
              </a:lnSpc>
              <a:buNone/>
            </a:pPr>
            <a:endParaRPr lang="en-GB" dirty="0"/>
          </a:p>
          <a:p>
            <a:pPr marL="0" indent="0" fontAlgn="base">
              <a:lnSpc>
                <a:spcPct val="170000"/>
              </a:lnSpc>
              <a:buNone/>
            </a:pPr>
            <a:r>
              <a:rPr lang="en-GB" dirty="0"/>
              <a:t>The five main employment types are:</a:t>
            </a:r>
          </a:p>
          <a:p>
            <a:pPr fontAlgn="base">
              <a:lnSpc>
                <a:spcPct val="170000"/>
              </a:lnSpc>
            </a:pPr>
            <a:r>
              <a:rPr lang="en-GB" dirty="0"/>
              <a:t>Permanent or fixed-term employees</a:t>
            </a:r>
          </a:p>
          <a:p>
            <a:pPr fontAlgn="base">
              <a:lnSpc>
                <a:spcPct val="170000"/>
              </a:lnSpc>
            </a:pPr>
            <a:r>
              <a:rPr lang="en-GB" dirty="0"/>
              <a:t>Casual employees</a:t>
            </a:r>
          </a:p>
          <a:p>
            <a:pPr fontAlgn="base">
              <a:lnSpc>
                <a:spcPct val="170000"/>
              </a:lnSpc>
            </a:pPr>
            <a:r>
              <a:rPr lang="en-GB" dirty="0"/>
              <a:t>Apprentices or trainees – employees</a:t>
            </a:r>
          </a:p>
          <a:p>
            <a:pPr fontAlgn="base">
              <a:lnSpc>
                <a:spcPct val="170000"/>
              </a:lnSpc>
            </a:pPr>
            <a:r>
              <a:rPr lang="en-GB" dirty="0"/>
              <a:t>Employment agency staff.</a:t>
            </a:r>
          </a:p>
          <a:p>
            <a:pPr fontAlgn="base">
              <a:lnSpc>
                <a:spcPct val="170000"/>
              </a:lnSpc>
            </a:pPr>
            <a:r>
              <a:rPr lang="en-GB" dirty="0"/>
              <a:t>Contractors and sub-contractors – hired staff</a:t>
            </a:r>
          </a:p>
          <a:p>
            <a:endParaRPr lang="en-GB" dirty="0"/>
          </a:p>
        </p:txBody>
      </p:sp>
    </p:spTree>
    <p:extLst>
      <p:ext uri="{BB962C8B-B14F-4D97-AF65-F5344CB8AC3E}">
        <p14:creationId xmlns:p14="http://schemas.microsoft.com/office/powerpoint/2010/main" val="11602986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5E4C9EF7-C11E-3F4F-B1DA-2696288A1E7E}"/>
              </a:ext>
            </a:extLst>
          </p:cNvPr>
          <p:cNvSpPr>
            <a:spLocks noGrp="1"/>
          </p:cNvSpPr>
          <p:nvPr>
            <p:ph sz="half" idx="1"/>
          </p:nvPr>
        </p:nvSpPr>
        <p:spPr>
          <a:xfrm>
            <a:off x="457200" y="620688"/>
            <a:ext cx="4038600" cy="4968553"/>
          </a:xfrm>
        </p:spPr>
        <p:txBody>
          <a:bodyPr>
            <a:normAutofit fontScale="70000" lnSpcReduction="20000"/>
          </a:bodyPr>
          <a:lstStyle/>
          <a:p>
            <a:pPr marL="0" indent="0" fontAlgn="base">
              <a:buNone/>
            </a:pPr>
            <a:r>
              <a:rPr lang="en-GB" dirty="0"/>
              <a:t>A contractor or independent contractor usually:</a:t>
            </a:r>
          </a:p>
          <a:p>
            <a:pPr marL="0" indent="0" fontAlgn="base">
              <a:buNone/>
            </a:pPr>
            <a:endParaRPr lang="en-GB" dirty="0"/>
          </a:p>
          <a:p>
            <a:pPr fontAlgn="base"/>
            <a:r>
              <a:rPr lang="en-GB" dirty="0"/>
              <a:t>Doesn't receive wages, but invoices for their work</a:t>
            </a:r>
          </a:p>
          <a:p>
            <a:pPr fontAlgn="base"/>
            <a:r>
              <a:rPr lang="en-GB" dirty="0"/>
              <a:t>Self employed / runs their own businesses </a:t>
            </a:r>
          </a:p>
          <a:p>
            <a:pPr fontAlgn="base"/>
            <a:r>
              <a:rPr lang="en-GB" dirty="0"/>
              <a:t>has their own insurance</a:t>
            </a:r>
          </a:p>
          <a:p>
            <a:pPr fontAlgn="base"/>
            <a:r>
              <a:rPr lang="en-GB" dirty="0"/>
              <a:t>does a set task and once the task is done – the engagement ends</a:t>
            </a:r>
          </a:p>
          <a:p>
            <a:pPr fontAlgn="base"/>
            <a:r>
              <a:rPr lang="en-GB" dirty="0"/>
              <a:t>can work for more than one customer</a:t>
            </a:r>
          </a:p>
          <a:p>
            <a:pPr fontAlgn="base"/>
            <a:r>
              <a:rPr lang="en-GB" dirty="0"/>
              <a:t>provides their own equipment, or works from their own base.</a:t>
            </a:r>
            <a:br>
              <a:rPr lang="en-GB" dirty="0"/>
            </a:br>
            <a:endParaRPr lang="en-GB" dirty="0"/>
          </a:p>
          <a:p>
            <a:endParaRPr lang="en-GB" dirty="0"/>
          </a:p>
        </p:txBody>
      </p:sp>
      <p:sp>
        <p:nvSpPr>
          <p:cNvPr id="5" name="Content Placeholder 4">
            <a:extLst>
              <a:ext uri="{FF2B5EF4-FFF2-40B4-BE49-F238E27FC236}">
                <a16:creationId xmlns:a16="http://schemas.microsoft.com/office/drawing/2014/main" id="{564454A0-6463-F34C-9A96-6AE94D52E879}"/>
              </a:ext>
            </a:extLst>
          </p:cNvPr>
          <p:cNvSpPr>
            <a:spLocks noGrp="1"/>
          </p:cNvSpPr>
          <p:nvPr>
            <p:ph sz="half" idx="2"/>
          </p:nvPr>
        </p:nvSpPr>
        <p:spPr>
          <a:xfrm>
            <a:off x="4648200" y="620688"/>
            <a:ext cx="4038600" cy="4968553"/>
          </a:xfrm>
        </p:spPr>
        <p:txBody>
          <a:bodyPr>
            <a:normAutofit fontScale="70000" lnSpcReduction="20000"/>
          </a:bodyPr>
          <a:lstStyle/>
          <a:p>
            <a:pPr marL="0" indent="0" fontAlgn="base">
              <a:buNone/>
            </a:pPr>
            <a:r>
              <a:rPr lang="en-GB" dirty="0"/>
              <a:t>Hiring staff through an agency means that:</a:t>
            </a:r>
          </a:p>
          <a:p>
            <a:pPr fontAlgn="base"/>
            <a:r>
              <a:rPr lang="en-GB" dirty="0"/>
              <a:t>The employment agency employs the worker, and you pay the agency for the use of the worker for agreed hours or a set period</a:t>
            </a:r>
          </a:p>
          <a:p>
            <a:pPr fontAlgn="base"/>
            <a:r>
              <a:rPr lang="en-GB" dirty="0"/>
              <a:t>You can hire people at short notice with specific skills, or for short or long-term projects</a:t>
            </a:r>
          </a:p>
          <a:p>
            <a:pPr fontAlgn="base"/>
            <a:r>
              <a:rPr lang="en-GB" dirty="0"/>
              <a:t>Workers are usually short-term – so they may not develop a loyalty to your business and take their knowledge with them</a:t>
            </a:r>
          </a:p>
          <a:p>
            <a:pPr fontAlgn="base"/>
            <a:r>
              <a:rPr lang="en-GB" dirty="0"/>
              <a:t>The agency pays the worker's wages and other entitlements</a:t>
            </a:r>
          </a:p>
          <a:p>
            <a:pPr fontAlgn="base"/>
            <a:r>
              <a:rPr lang="en-GB" dirty="0"/>
              <a:t>The agency will charge you a commission, agency or finder's fee – adding extra expense.</a:t>
            </a:r>
          </a:p>
          <a:p>
            <a:endParaRPr lang="en-GB" dirty="0"/>
          </a:p>
        </p:txBody>
      </p:sp>
    </p:spTree>
    <p:extLst>
      <p:ext uri="{BB962C8B-B14F-4D97-AF65-F5344CB8AC3E}">
        <p14:creationId xmlns:p14="http://schemas.microsoft.com/office/powerpoint/2010/main" val="38212169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Content Placeholder 2">
            <a:extLst>
              <a:ext uri="{FF2B5EF4-FFF2-40B4-BE49-F238E27FC236}">
                <a16:creationId xmlns:a16="http://schemas.microsoft.com/office/drawing/2014/main" id="{4DC643AA-0B52-4262-AE68-8D21D650F942}"/>
              </a:ext>
            </a:extLst>
          </p:cNvPr>
          <p:cNvSpPr>
            <a:spLocks noGrp="1"/>
          </p:cNvSpPr>
          <p:nvPr>
            <p:ph idx="1"/>
          </p:nvPr>
        </p:nvSpPr>
        <p:spPr>
          <a:xfrm>
            <a:off x="457200" y="692696"/>
            <a:ext cx="8229600" cy="4824537"/>
          </a:xfrm>
          <a:prstGeom prst="rect">
            <a:avLst/>
          </a:prstGeom>
        </p:spPr>
        <p:txBody>
          <a:bodyPr>
            <a:normAutofit/>
          </a:bodyPr>
          <a:lstStyle/>
          <a:p>
            <a:pPr marL="0" indent="0" fontAlgn="base">
              <a:lnSpc>
                <a:spcPct val="90000"/>
              </a:lnSpc>
              <a:buNone/>
            </a:pPr>
            <a:r>
              <a:rPr lang="en-GB" sz="2000" dirty="0"/>
              <a:t>Casual Employees:</a:t>
            </a:r>
          </a:p>
          <a:p>
            <a:pPr marL="0" indent="0" fontAlgn="base">
              <a:lnSpc>
                <a:spcPct val="90000"/>
              </a:lnSpc>
              <a:buNone/>
            </a:pPr>
            <a:endParaRPr lang="en-GB" sz="2000" dirty="0"/>
          </a:p>
          <a:p>
            <a:pPr marL="0" indent="0" fontAlgn="base">
              <a:lnSpc>
                <a:spcPct val="90000"/>
              </a:lnSpc>
              <a:buNone/>
            </a:pPr>
            <a:endParaRPr lang="en-GB" sz="2000" dirty="0"/>
          </a:p>
          <a:p>
            <a:pPr fontAlgn="base">
              <a:lnSpc>
                <a:spcPct val="150000"/>
              </a:lnSpc>
            </a:pPr>
            <a:r>
              <a:rPr lang="en-GB" sz="2000" dirty="0"/>
              <a:t>Can be asked to work at short notice, with no guarantee of regular hours</a:t>
            </a:r>
          </a:p>
          <a:p>
            <a:pPr fontAlgn="base">
              <a:lnSpc>
                <a:spcPct val="150000"/>
              </a:lnSpc>
            </a:pPr>
            <a:r>
              <a:rPr lang="en-GB" sz="2000" dirty="0"/>
              <a:t>Are not entitled to annual or personal/carer's leave</a:t>
            </a:r>
          </a:p>
          <a:p>
            <a:pPr fontAlgn="base">
              <a:lnSpc>
                <a:spcPct val="150000"/>
              </a:lnSpc>
            </a:pPr>
            <a:r>
              <a:rPr lang="en-GB" sz="2000" dirty="0"/>
              <a:t>Can be terminated without notice – unless they're covered by an agreement or contract that specifies otherwise</a:t>
            </a:r>
          </a:p>
          <a:p>
            <a:pPr fontAlgn="base">
              <a:lnSpc>
                <a:spcPct val="150000"/>
              </a:lnSpc>
            </a:pPr>
            <a:r>
              <a:rPr lang="en-GB" sz="2000" dirty="0"/>
              <a:t>Are good for irregular and short-term work demands</a:t>
            </a:r>
          </a:p>
          <a:p>
            <a:pPr fontAlgn="base">
              <a:lnSpc>
                <a:spcPct val="150000"/>
              </a:lnSpc>
            </a:pPr>
            <a:r>
              <a:rPr lang="en-GB" sz="2000" dirty="0"/>
              <a:t>Offer a flexible arrangement for the employer and employee.</a:t>
            </a:r>
          </a:p>
        </p:txBody>
      </p:sp>
    </p:spTree>
    <p:extLst>
      <p:ext uri="{BB962C8B-B14F-4D97-AF65-F5344CB8AC3E}">
        <p14:creationId xmlns:p14="http://schemas.microsoft.com/office/powerpoint/2010/main" val="7415912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6952BE-CBFF-8C42-98AE-C91621639EC4}"/>
              </a:ext>
            </a:extLst>
          </p:cNvPr>
          <p:cNvSpPr>
            <a:spLocks noGrp="1"/>
          </p:cNvSpPr>
          <p:nvPr>
            <p:ph type="title"/>
          </p:nvPr>
        </p:nvSpPr>
        <p:spPr>
          <a:xfrm>
            <a:off x="457200" y="2132856"/>
            <a:ext cx="8229600" cy="1143000"/>
          </a:xfrm>
        </p:spPr>
        <p:txBody>
          <a:bodyPr>
            <a:normAutofit fontScale="90000"/>
          </a:bodyPr>
          <a:lstStyle/>
          <a:p>
            <a:r>
              <a:rPr lang="en-GB" dirty="0"/>
              <a:t>What specific skills are required for your top 3 career choices?</a:t>
            </a:r>
          </a:p>
        </p:txBody>
      </p:sp>
    </p:spTree>
    <p:extLst>
      <p:ext uri="{BB962C8B-B14F-4D97-AF65-F5344CB8AC3E}">
        <p14:creationId xmlns:p14="http://schemas.microsoft.com/office/powerpoint/2010/main" val="8423588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013A04-3DE4-3847-A716-EBE4A29DEDE0}"/>
              </a:ext>
            </a:extLst>
          </p:cNvPr>
          <p:cNvSpPr>
            <a:spLocks noGrp="1"/>
          </p:cNvSpPr>
          <p:nvPr>
            <p:ph type="title"/>
          </p:nvPr>
        </p:nvSpPr>
        <p:spPr>
          <a:xfrm>
            <a:off x="457200" y="0"/>
            <a:ext cx="8229600" cy="620688"/>
          </a:xfrm>
        </p:spPr>
        <p:txBody>
          <a:bodyPr>
            <a:normAutofit fontScale="90000"/>
          </a:bodyPr>
          <a:lstStyle/>
          <a:p>
            <a:r>
              <a:rPr lang="en-GB" dirty="0"/>
              <a:t>Transferable skills</a:t>
            </a:r>
          </a:p>
        </p:txBody>
      </p:sp>
      <p:sp>
        <p:nvSpPr>
          <p:cNvPr id="3" name="Content Placeholder 2">
            <a:extLst>
              <a:ext uri="{FF2B5EF4-FFF2-40B4-BE49-F238E27FC236}">
                <a16:creationId xmlns:a16="http://schemas.microsoft.com/office/drawing/2014/main" id="{14E2132C-76B9-264C-AC75-BF03BAD66F94}"/>
              </a:ext>
            </a:extLst>
          </p:cNvPr>
          <p:cNvSpPr>
            <a:spLocks noGrp="1"/>
          </p:cNvSpPr>
          <p:nvPr>
            <p:ph idx="1"/>
          </p:nvPr>
        </p:nvSpPr>
        <p:spPr>
          <a:xfrm>
            <a:off x="457200" y="764704"/>
            <a:ext cx="8229600" cy="5688632"/>
          </a:xfrm>
        </p:spPr>
        <p:txBody>
          <a:bodyPr>
            <a:normAutofit fontScale="40000" lnSpcReduction="20000"/>
          </a:bodyPr>
          <a:lstStyle/>
          <a:p>
            <a:pPr marL="0" indent="0">
              <a:buNone/>
            </a:pPr>
            <a:r>
              <a:rPr lang="en-GB" sz="4000" dirty="0"/>
              <a:t>Are qualities that can be transferred from one job to another. You likely already possess many transferable skills employers want, like organization or strong communication. You can strengthen those skills and develop new ones that employers value across industries and jobs. </a:t>
            </a:r>
          </a:p>
          <a:p>
            <a:pPr marL="0" indent="0">
              <a:buNone/>
            </a:pPr>
            <a:endParaRPr lang="en-GB" sz="4000" dirty="0"/>
          </a:p>
          <a:p>
            <a:r>
              <a:rPr lang="en-GB" sz="4000" dirty="0"/>
              <a:t>Communication</a:t>
            </a:r>
          </a:p>
          <a:p>
            <a:r>
              <a:rPr lang="en-GB" sz="4000" dirty="0"/>
              <a:t>Dependability</a:t>
            </a:r>
          </a:p>
          <a:p>
            <a:r>
              <a:rPr lang="en-GB" sz="4000" dirty="0"/>
              <a:t>Teamwork</a:t>
            </a:r>
          </a:p>
          <a:p>
            <a:r>
              <a:rPr lang="en-GB" sz="4000" dirty="0"/>
              <a:t>Organization</a:t>
            </a:r>
          </a:p>
          <a:p>
            <a:r>
              <a:rPr lang="en-GB" sz="4000" dirty="0"/>
              <a:t>Adaptability</a:t>
            </a:r>
          </a:p>
          <a:p>
            <a:r>
              <a:rPr lang="en-GB" sz="4000" dirty="0"/>
              <a:t>Leadership</a:t>
            </a:r>
          </a:p>
          <a:p>
            <a:r>
              <a:rPr lang="en-GB" sz="4000" dirty="0"/>
              <a:t>Technology Literacy</a:t>
            </a:r>
          </a:p>
          <a:p>
            <a:endParaRPr lang="en-GB" sz="4000" dirty="0"/>
          </a:p>
          <a:p>
            <a:pPr marL="0" indent="0">
              <a:buNone/>
            </a:pPr>
            <a:endParaRPr lang="en-GB" sz="4000" b="1" dirty="0"/>
          </a:p>
          <a:p>
            <a:pPr marL="0" indent="0">
              <a:buNone/>
            </a:pPr>
            <a:r>
              <a:rPr lang="en-GB" sz="4000" b="1" dirty="0"/>
              <a:t>What are transferable skills?</a:t>
            </a:r>
          </a:p>
          <a:p>
            <a:pPr marL="0" indent="0">
              <a:buNone/>
            </a:pPr>
            <a:r>
              <a:rPr lang="en-GB" sz="4000" dirty="0"/>
              <a:t>Transferable skills are any skills you possess that are useful to employers across various jobs and industries. Transferable skills can be used to position your past experience when applying for a new job—especially if it’s in a different industry.</a:t>
            </a:r>
          </a:p>
          <a:p>
            <a:pPr marL="0" indent="0">
              <a:buNone/>
            </a:pPr>
            <a:r>
              <a:rPr lang="en-GB" sz="4000" dirty="0"/>
              <a:t>For example, employers often look for candidates with strong communication skills. If you’ve developed the ability to easily share information to and from colleagues, you can apply them in any workplace.</a:t>
            </a:r>
          </a:p>
        </p:txBody>
      </p:sp>
    </p:spTree>
    <p:extLst>
      <p:ext uri="{BB962C8B-B14F-4D97-AF65-F5344CB8AC3E}">
        <p14:creationId xmlns:p14="http://schemas.microsoft.com/office/powerpoint/2010/main" val="10119278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458FBC-5D70-B74D-9ED3-A8CCBC575FF5}"/>
              </a:ext>
            </a:extLst>
          </p:cNvPr>
          <p:cNvSpPr>
            <a:spLocks noGrp="1"/>
          </p:cNvSpPr>
          <p:nvPr>
            <p:ph type="title"/>
          </p:nvPr>
        </p:nvSpPr>
        <p:spPr/>
        <p:txBody>
          <a:bodyPr/>
          <a:lstStyle/>
          <a:p>
            <a:r>
              <a:rPr lang="en-GB" dirty="0"/>
              <a:t>Link to Graduate Employment Stats </a:t>
            </a:r>
          </a:p>
        </p:txBody>
      </p:sp>
      <p:sp>
        <p:nvSpPr>
          <p:cNvPr id="3" name="Content Placeholder 2">
            <a:extLst>
              <a:ext uri="{FF2B5EF4-FFF2-40B4-BE49-F238E27FC236}">
                <a16:creationId xmlns:a16="http://schemas.microsoft.com/office/drawing/2014/main" id="{05668B57-C27F-5B49-AE26-E6E298750B46}"/>
              </a:ext>
            </a:extLst>
          </p:cNvPr>
          <p:cNvSpPr>
            <a:spLocks noGrp="1"/>
          </p:cNvSpPr>
          <p:nvPr>
            <p:ph idx="1"/>
          </p:nvPr>
        </p:nvSpPr>
        <p:spPr/>
        <p:txBody>
          <a:bodyPr/>
          <a:lstStyle/>
          <a:p>
            <a:pPr marL="0" indent="0" algn="ctr">
              <a:buNone/>
            </a:pPr>
            <a:endParaRPr lang="en-GB" dirty="0">
              <a:hlinkClick r:id="rId2"/>
            </a:endParaRPr>
          </a:p>
          <a:p>
            <a:pPr marL="0" indent="0" algn="ctr">
              <a:buNone/>
            </a:pPr>
            <a:endParaRPr lang="en-GB" dirty="0">
              <a:hlinkClick r:id="rId2"/>
            </a:endParaRPr>
          </a:p>
          <a:p>
            <a:pPr marL="0" indent="0" algn="ctr">
              <a:buNone/>
            </a:pPr>
            <a:r>
              <a:rPr lang="en-GB" dirty="0">
                <a:hlinkClick r:id="rId2"/>
              </a:rPr>
              <a:t>Employment Stats</a:t>
            </a:r>
            <a:endParaRPr lang="en-GB" dirty="0"/>
          </a:p>
        </p:txBody>
      </p:sp>
    </p:spTree>
    <p:extLst>
      <p:ext uri="{BB962C8B-B14F-4D97-AF65-F5344CB8AC3E}">
        <p14:creationId xmlns:p14="http://schemas.microsoft.com/office/powerpoint/2010/main" val="41339460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1122BB-5735-6149-B4FD-DC3B127A2B26}"/>
              </a:ext>
            </a:extLst>
          </p:cNvPr>
          <p:cNvSpPr>
            <a:spLocks noGrp="1"/>
          </p:cNvSpPr>
          <p:nvPr>
            <p:ph type="title"/>
          </p:nvPr>
        </p:nvSpPr>
        <p:spPr>
          <a:xfrm>
            <a:off x="457200" y="274638"/>
            <a:ext cx="8229600" cy="1143000"/>
          </a:xfrm>
          <a:prstGeom prst="rect">
            <a:avLst/>
          </a:prstGeom>
        </p:spPr>
        <p:txBody>
          <a:bodyPr anchor="ctr">
            <a:normAutofit/>
          </a:bodyPr>
          <a:lstStyle/>
          <a:p>
            <a:r>
              <a:rPr lang="en-GB" dirty="0"/>
              <a:t>Recruitment</a:t>
            </a:r>
          </a:p>
        </p:txBody>
      </p:sp>
      <p:sp>
        <p:nvSpPr>
          <p:cNvPr id="3" name="Content Placeholder 2">
            <a:extLst>
              <a:ext uri="{FF2B5EF4-FFF2-40B4-BE49-F238E27FC236}">
                <a16:creationId xmlns:a16="http://schemas.microsoft.com/office/drawing/2014/main" id="{73FCC55A-66A3-8E4D-9392-9876350D265C}"/>
              </a:ext>
            </a:extLst>
          </p:cNvPr>
          <p:cNvSpPr>
            <a:spLocks noGrp="1"/>
          </p:cNvSpPr>
          <p:nvPr>
            <p:ph sz="half" idx="1"/>
          </p:nvPr>
        </p:nvSpPr>
        <p:spPr>
          <a:xfrm>
            <a:off x="304800" y="893997"/>
            <a:ext cx="4191000" cy="6005263"/>
          </a:xfrm>
          <a:prstGeom prst="rect">
            <a:avLst/>
          </a:prstGeom>
        </p:spPr>
        <p:txBody>
          <a:bodyPr>
            <a:normAutofit fontScale="85000" lnSpcReduction="10000"/>
          </a:bodyPr>
          <a:lstStyle/>
          <a:p>
            <a:pPr marL="0" indent="0">
              <a:lnSpc>
                <a:spcPct val="90000"/>
              </a:lnSpc>
              <a:buNone/>
            </a:pPr>
            <a:endParaRPr lang="en-GB" sz="2000" b="1" dirty="0"/>
          </a:p>
          <a:p>
            <a:pPr marL="0" indent="0">
              <a:lnSpc>
                <a:spcPct val="90000"/>
              </a:lnSpc>
              <a:buNone/>
            </a:pPr>
            <a:endParaRPr lang="en-GB" sz="2000" b="1" dirty="0"/>
          </a:p>
          <a:p>
            <a:pPr marL="0" indent="0">
              <a:lnSpc>
                <a:spcPct val="90000"/>
              </a:lnSpc>
              <a:buNone/>
            </a:pPr>
            <a:r>
              <a:rPr lang="en-GB" b="1" dirty="0"/>
              <a:t>Good recruitment is vital for every organisation - finding the right people for the right roles at the right time.</a:t>
            </a:r>
          </a:p>
          <a:p>
            <a:pPr marL="0" indent="0">
              <a:lnSpc>
                <a:spcPct val="90000"/>
              </a:lnSpc>
              <a:buNone/>
            </a:pPr>
            <a:endParaRPr lang="en-GB" b="1" dirty="0"/>
          </a:p>
          <a:p>
            <a:pPr marL="0" indent="0">
              <a:lnSpc>
                <a:spcPct val="90000"/>
              </a:lnSpc>
              <a:buNone/>
            </a:pPr>
            <a:endParaRPr lang="en-GB" b="1" dirty="0"/>
          </a:p>
          <a:p>
            <a:pPr marL="0" indent="0">
              <a:lnSpc>
                <a:spcPct val="90000"/>
              </a:lnSpc>
              <a:buNone/>
            </a:pPr>
            <a:r>
              <a:rPr lang="en-GB" b="1" dirty="0"/>
              <a:t> </a:t>
            </a:r>
          </a:p>
        </p:txBody>
      </p:sp>
      <p:sp>
        <p:nvSpPr>
          <p:cNvPr id="14" name="Content Placeholder 3">
            <a:extLst>
              <a:ext uri="{FF2B5EF4-FFF2-40B4-BE49-F238E27FC236}">
                <a16:creationId xmlns:a16="http://schemas.microsoft.com/office/drawing/2014/main" id="{716449A1-39F1-4FBD-8B52-539E2F5AE607}"/>
              </a:ext>
            </a:extLst>
          </p:cNvPr>
          <p:cNvSpPr>
            <a:spLocks noGrp="1"/>
          </p:cNvSpPr>
          <p:nvPr>
            <p:ph sz="half" idx="2"/>
          </p:nvPr>
        </p:nvSpPr>
        <p:spPr>
          <a:xfrm>
            <a:off x="4648200" y="1600201"/>
            <a:ext cx="4038600" cy="3989040"/>
          </a:xfrm>
        </p:spPr>
        <p:txBody>
          <a:bodyPr>
            <a:normAutofit fontScale="85000" lnSpcReduction="10000"/>
          </a:bodyPr>
          <a:lstStyle/>
          <a:p>
            <a:pPr marL="0" indent="0">
              <a:buNone/>
            </a:pPr>
            <a:r>
              <a:rPr lang="en-GB" b="1" dirty="0"/>
              <a:t>It ensures that the workforce has the relevant skills and abilities for the organisation's current and future needs. </a:t>
            </a:r>
          </a:p>
          <a:p>
            <a:pPr marL="0" indent="0">
              <a:buNone/>
            </a:pPr>
            <a:endParaRPr lang="en-GB" b="1" dirty="0"/>
          </a:p>
          <a:p>
            <a:pPr marL="0" indent="0">
              <a:buNone/>
            </a:pPr>
            <a:r>
              <a:rPr lang="en-GB" b="1" dirty="0"/>
              <a:t>Effective resourcing is not just about filling an immediate vacancy but about having an impact on the long-term success of the business.</a:t>
            </a:r>
            <a:endParaRPr lang="en-GB" dirty="0"/>
          </a:p>
          <a:p>
            <a:endParaRPr lang="en-US" dirty="0"/>
          </a:p>
        </p:txBody>
      </p:sp>
      <p:pic>
        <p:nvPicPr>
          <p:cNvPr id="4" name="Picture 3">
            <a:extLst>
              <a:ext uri="{FF2B5EF4-FFF2-40B4-BE49-F238E27FC236}">
                <a16:creationId xmlns:a16="http://schemas.microsoft.com/office/drawing/2014/main" id="{59429DE1-5557-AB43-8329-95EC20303E4B}"/>
              </a:ext>
            </a:extLst>
          </p:cNvPr>
          <p:cNvPicPr>
            <a:picLocks noChangeAspect="1"/>
          </p:cNvPicPr>
          <p:nvPr/>
        </p:nvPicPr>
        <p:blipFill>
          <a:blip r:embed="rId3"/>
          <a:stretch>
            <a:fillRect/>
          </a:stretch>
        </p:blipFill>
        <p:spPr>
          <a:xfrm>
            <a:off x="304800" y="2852936"/>
            <a:ext cx="4190999" cy="2848988"/>
          </a:xfrm>
          <a:prstGeom prst="rect">
            <a:avLst/>
          </a:prstGeom>
        </p:spPr>
      </p:pic>
    </p:spTree>
    <p:extLst>
      <p:ext uri="{BB962C8B-B14F-4D97-AF65-F5344CB8AC3E}">
        <p14:creationId xmlns:p14="http://schemas.microsoft.com/office/powerpoint/2010/main" val="21775360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BA54FB-86C4-F148-9F69-5BA21B563CC7}"/>
              </a:ext>
            </a:extLst>
          </p:cNvPr>
          <p:cNvSpPr>
            <a:spLocks noGrp="1"/>
          </p:cNvSpPr>
          <p:nvPr>
            <p:ph type="title"/>
          </p:nvPr>
        </p:nvSpPr>
        <p:spPr/>
        <p:txBody>
          <a:bodyPr/>
          <a:lstStyle/>
          <a:p>
            <a:r>
              <a:rPr lang="en-GB" dirty="0"/>
              <a:t>CIMSPA</a:t>
            </a:r>
          </a:p>
        </p:txBody>
      </p:sp>
      <p:sp>
        <p:nvSpPr>
          <p:cNvPr id="3" name="Content Placeholder 2">
            <a:extLst>
              <a:ext uri="{FF2B5EF4-FFF2-40B4-BE49-F238E27FC236}">
                <a16:creationId xmlns:a16="http://schemas.microsoft.com/office/drawing/2014/main" id="{EAFB7D11-AC5C-6E47-B422-049B7F34E8D6}"/>
              </a:ext>
            </a:extLst>
          </p:cNvPr>
          <p:cNvSpPr>
            <a:spLocks noGrp="1"/>
          </p:cNvSpPr>
          <p:nvPr>
            <p:ph idx="1"/>
          </p:nvPr>
        </p:nvSpPr>
        <p:spPr/>
        <p:txBody>
          <a:bodyPr>
            <a:normAutofit fontScale="85000" lnSpcReduction="20000"/>
          </a:bodyPr>
          <a:lstStyle/>
          <a:p>
            <a:pPr marL="0" indent="0">
              <a:buNone/>
            </a:pPr>
            <a:r>
              <a:rPr lang="en-GB" dirty="0"/>
              <a:t>The Chartered Institute for the Management of Sport and Physical Activity</a:t>
            </a:r>
          </a:p>
          <a:p>
            <a:pPr marL="0" indent="0">
              <a:buNone/>
            </a:pPr>
            <a:endParaRPr lang="en-GB" dirty="0"/>
          </a:p>
          <a:p>
            <a:pPr marL="0" indent="0">
              <a:buNone/>
            </a:pPr>
            <a:r>
              <a:rPr lang="en-GB" dirty="0"/>
              <a:t>CIMSPA is the professional development body for the UK’s sport and physical activity sector, committed to supporting, developing and enabling professionals and organisations to succeed and, as a result, inspire our nation to become more active.</a:t>
            </a:r>
            <a:endParaRPr lang="en-GB" dirty="0">
              <a:hlinkClick r:id="rId2"/>
            </a:endParaRPr>
          </a:p>
          <a:p>
            <a:pPr marL="0" indent="0">
              <a:buNone/>
            </a:pPr>
            <a:endParaRPr lang="en-GB" dirty="0">
              <a:hlinkClick r:id="rId2"/>
            </a:endParaRPr>
          </a:p>
          <a:p>
            <a:pPr marL="0" indent="0">
              <a:buNone/>
            </a:pPr>
            <a:r>
              <a:rPr lang="en-GB" dirty="0">
                <a:hlinkClick r:id="rId2"/>
              </a:rPr>
              <a:t>CIMSPA STANDARDS</a:t>
            </a:r>
            <a:endParaRPr lang="en-GB" dirty="0"/>
          </a:p>
          <a:p>
            <a:endParaRPr lang="en-GB" dirty="0"/>
          </a:p>
          <a:p>
            <a:endParaRPr lang="en-GB" dirty="0"/>
          </a:p>
        </p:txBody>
      </p:sp>
    </p:spTree>
    <p:extLst>
      <p:ext uri="{BB962C8B-B14F-4D97-AF65-F5344CB8AC3E}">
        <p14:creationId xmlns:p14="http://schemas.microsoft.com/office/powerpoint/2010/main" val="35417843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7AF9F1-CA34-E046-ACB9-DFCC45102CAC}"/>
              </a:ext>
            </a:extLst>
          </p:cNvPr>
          <p:cNvSpPr>
            <a:spLocks noGrp="1"/>
          </p:cNvSpPr>
          <p:nvPr>
            <p:ph type="title"/>
          </p:nvPr>
        </p:nvSpPr>
        <p:spPr>
          <a:xfrm>
            <a:off x="1792288" y="4509120"/>
            <a:ext cx="5486400" cy="566738"/>
          </a:xfrm>
          <a:prstGeom prst="rect">
            <a:avLst/>
          </a:prstGeom>
        </p:spPr>
        <p:txBody>
          <a:bodyPr anchor="b">
            <a:normAutofit/>
          </a:bodyPr>
          <a:lstStyle/>
          <a:p>
            <a:r>
              <a:rPr lang="en-GB" dirty="0"/>
              <a:t>Why is important?</a:t>
            </a:r>
          </a:p>
        </p:txBody>
      </p:sp>
      <p:pic>
        <p:nvPicPr>
          <p:cNvPr id="4" name="Content Placeholder 3" descr="A screenshot of a cell phone&#10;&#10;Description automatically generated">
            <a:extLst>
              <a:ext uri="{FF2B5EF4-FFF2-40B4-BE49-F238E27FC236}">
                <a16:creationId xmlns:a16="http://schemas.microsoft.com/office/drawing/2014/main" id="{66AF866F-1A98-7048-8C3C-190FB98D400A}"/>
              </a:ext>
            </a:extLst>
          </p:cNvPr>
          <p:cNvPicPr>
            <a:picLocks noGrp="1" noChangeAspect="1"/>
          </p:cNvPicPr>
          <p:nvPr>
            <p:ph type="pic" idx="1"/>
          </p:nvPr>
        </p:nvPicPr>
        <p:blipFill rotWithShape="1">
          <a:blip r:embed="rId3"/>
          <a:stretch/>
        </p:blipFill>
        <p:spPr>
          <a:xfrm>
            <a:off x="1792288" y="1064189"/>
            <a:ext cx="5486400" cy="2921508"/>
          </a:xfrm>
          <a:prstGeom prst="rect">
            <a:avLst/>
          </a:prstGeom>
          <a:noFill/>
        </p:spPr>
      </p:pic>
    </p:spTree>
    <p:extLst>
      <p:ext uri="{BB962C8B-B14F-4D97-AF65-F5344CB8AC3E}">
        <p14:creationId xmlns:p14="http://schemas.microsoft.com/office/powerpoint/2010/main" val="14224059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E7EF1A-69DC-9F4A-BE62-B0C855D04E75}"/>
              </a:ext>
            </a:extLst>
          </p:cNvPr>
          <p:cNvSpPr>
            <a:spLocks noGrp="1"/>
          </p:cNvSpPr>
          <p:nvPr>
            <p:ph type="title"/>
          </p:nvPr>
        </p:nvSpPr>
        <p:spPr/>
        <p:txBody>
          <a:bodyPr/>
          <a:lstStyle/>
          <a:p>
            <a:r>
              <a:rPr lang="en-GB" dirty="0"/>
              <a:t>Retention</a:t>
            </a:r>
          </a:p>
        </p:txBody>
      </p:sp>
      <p:sp>
        <p:nvSpPr>
          <p:cNvPr id="3" name="Content Placeholder 2">
            <a:extLst>
              <a:ext uri="{FF2B5EF4-FFF2-40B4-BE49-F238E27FC236}">
                <a16:creationId xmlns:a16="http://schemas.microsoft.com/office/drawing/2014/main" id="{4A9ADFFA-A9BC-9C44-9EFD-763313E90D07}"/>
              </a:ext>
            </a:extLst>
          </p:cNvPr>
          <p:cNvSpPr>
            <a:spLocks noGrp="1"/>
          </p:cNvSpPr>
          <p:nvPr>
            <p:ph idx="1"/>
          </p:nvPr>
        </p:nvSpPr>
        <p:spPr/>
        <p:txBody>
          <a:bodyPr>
            <a:normAutofit fontScale="85000" lnSpcReduction="10000"/>
          </a:bodyPr>
          <a:lstStyle/>
          <a:p>
            <a:pPr marL="0" indent="0" algn="just">
              <a:buNone/>
            </a:pPr>
            <a:r>
              <a:rPr lang="en-GB" dirty="0"/>
              <a:t>An effort by a business to maintain a working environment which supports current staff in remaining with the company. </a:t>
            </a:r>
          </a:p>
          <a:p>
            <a:pPr marL="0" indent="0" algn="just">
              <a:buNone/>
            </a:pPr>
            <a:endParaRPr lang="en-GB" dirty="0"/>
          </a:p>
          <a:p>
            <a:pPr marL="0" indent="0" algn="just">
              <a:buNone/>
            </a:pPr>
            <a:r>
              <a:rPr lang="en-GB" dirty="0"/>
              <a:t>Many employee retention policies are aimed at addressing the various needs of employees to enhance their job satisfaction and reduce the substantial costs involved in hiring and training new staff.</a:t>
            </a:r>
            <a:br>
              <a:rPr lang="en-GB" dirty="0"/>
            </a:br>
            <a:endParaRPr lang="en-GB" dirty="0"/>
          </a:p>
        </p:txBody>
      </p:sp>
    </p:spTree>
    <p:extLst>
      <p:ext uri="{BB962C8B-B14F-4D97-AF65-F5344CB8AC3E}">
        <p14:creationId xmlns:p14="http://schemas.microsoft.com/office/powerpoint/2010/main" val="26639495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CA0861-7BD9-5342-A7F7-C9626142CC8B}"/>
              </a:ext>
            </a:extLst>
          </p:cNvPr>
          <p:cNvSpPr>
            <a:spLocks noGrp="1"/>
          </p:cNvSpPr>
          <p:nvPr>
            <p:ph type="title"/>
          </p:nvPr>
        </p:nvSpPr>
        <p:spPr/>
        <p:txBody>
          <a:bodyPr/>
          <a:lstStyle/>
          <a:p>
            <a:r>
              <a:rPr lang="en-GB" dirty="0"/>
              <a:t>Retention Benefits</a:t>
            </a:r>
          </a:p>
        </p:txBody>
      </p:sp>
      <p:sp>
        <p:nvSpPr>
          <p:cNvPr id="3" name="Content Placeholder 2">
            <a:extLst>
              <a:ext uri="{FF2B5EF4-FFF2-40B4-BE49-F238E27FC236}">
                <a16:creationId xmlns:a16="http://schemas.microsoft.com/office/drawing/2014/main" id="{A3DC3183-710B-5E47-A879-B415B476FCA2}"/>
              </a:ext>
            </a:extLst>
          </p:cNvPr>
          <p:cNvSpPr>
            <a:spLocks noGrp="1"/>
          </p:cNvSpPr>
          <p:nvPr>
            <p:ph idx="1"/>
          </p:nvPr>
        </p:nvSpPr>
        <p:spPr>
          <a:xfrm>
            <a:off x="457200" y="1628800"/>
            <a:ext cx="8229600" cy="3917032"/>
          </a:xfrm>
        </p:spPr>
        <p:txBody>
          <a:bodyPr>
            <a:normAutofit fontScale="92500" lnSpcReduction="20000"/>
          </a:bodyPr>
          <a:lstStyle/>
          <a:p>
            <a:r>
              <a:rPr lang="en-GB" dirty="0"/>
              <a:t>Reduced Turnover Hassle.</a:t>
            </a:r>
          </a:p>
          <a:p>
            <a:r>
              <a:rPr lang="en-GB" dirty="0"/>
              <a:t>Improved Morale.</a:t>
            </a:r>
          </a:p>
          <a:p>
            <a:r>
              <a:rPr lang="en-GB" dirty="0"/>
              <a:t>Reduction Finding and Training of New Staff.</a:t>
            </a:r>
          </a:p>
          <a:p>
            <a:r>
              <a:rPr lang="en-GB" dirty="0"/>
              <a:t>Dedicated Company Experts.</a:t>
            </a:r>
          </a:p>
          <a:p>
            <a:r>
              <a:rPr lang="en-GB" dirty="0"/>
              <a:t>Increased Overall Productivity.</a:t>
            </a:r>
          </a:p>
          <a:p>
            <a:r>
              <a:rPr lang="en-GB" dirty="0"/>
              <a:t>Better Customer Experience.</a:t>
            </a:r>
          </a:p>
          <a:p>
            <a:r>
              <a:rPr lang="en-GB" dirty="0"/>
              <a:t>Reduced Costs.</a:t>
            </a:r>
            <a:br>
              <a:rPr lang="en-GB" dirty="0"/>
            </a:br>
            <a:endParaRPr lang="en-GB" dirty="0"/>
          </a:p>
        </p:txBody>
      </p:sp>
    </p:spTree>
    <p:extLst>
      <p:ext uri="{BB962C8B-B14F-4D97-AF65-F5344CB8AC3E}">
        <p14:creationId xmlns:p14="http://schemas.microsoft.com/office/powerpoint/2010/main" val="14396526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F7EBBD-00A0-224A-99E6-210B7EA5A358}"/>
              </a:ext>
            </a:extLst>
          </p:cNvPr>
          <p:cNvSpPr>
            <a:spLocks noGrp="1"/>
          </p:cNvSpPr>
          <p:nvPr>
            <p:ph type="title"/>
          </p:nvPr>
        </p:nvSpPr>
        <p:spPr/>
        <p:txBody>
          <a:bodyPr/>
          <a:lstStyle/>
          <a:p>
            <a:r>
              <a:rPr lang="en-GB" dirty="0"/>
              <a:t>How do companies retain staff?</a:t>
            </a:r>
          </a:p>
        </p:txBody>
      </p:sp>
      <p:sp>
        <p:nvSpPr>
          <p:cNvPr id="3" name="Content Placeholder 2">
            <a:extLst>
              <a:ext uri="{FF2B5EF4-FFF2-40B4-BE49-F238E27FC236}">
                <a16:creationId xmlns:a16="http://schemas.microsoft.com/office/drawing/2014/main" id="{1AE93000-E002-9F41-A3AC-E98F4DEEDAC5}"/>
              </a:ext>
            </a:extLst>
          </p:cNvPr>
          <p:cNvSpPr>
            <a:spLocks noGrp="1"/>
          </p:cNvSpPr>
          <p:nvPr>
            <p:ph idx="1"/>
          </p:nvPr>
        </p:nvSpPr>
        <p:spPr>
          <a:xfrm>
            <a:off x="457200" y="2691798"/>
            <a:ext cx="8229600" cy="3917032"/>
          </a:xfrm>
        </p:spPr>
        <p:txBody>
          <a:bodyPr/>
          <a:lstStyle/>
          <a:p>
            <a:pPr marL="0" indent="0">
              <a:buNone/>
            </a:pPr>
            <a:r>
              <a:rPr lang="en-GB" dirty="0"/>
              <a:t>In groups research different companies and find examples of how they retain staff.</a:t>
            </a:r>
          </a:p>
        </p:txBody>
      </p:sp>
    </p:spTree>
    <p:extLst>
      <p:ext uri="{BB962C8B-B14F-4D97-AF65-F5344CB8AC3E}">
        <p14:creationId xmlns:p14="http://schemas.microsoft.com/office/powerpoint/2010/main" val="3712158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F978B4-0A4F-A749-884E-663380BD6B02}"/>
              </a:ext>
            </a:extLst>
          </p:cNvPr>
          <p:cNvSpPr>
            <a:spLocks noGrp="1"/>
          </p:cNvSpPr>
          <p:nvPr>
            <p:ph type="title"/>
          </p:nvPr>
        </p:nvSpPr>
        <p:spPr>
          <a:xfrm>
            <a:off x="457200" y="274638"/>
            <a:ext cx="8229600" cy="706090"/>
          </a:xfrm>
        </p:spPr>
        <p:txBody>
          <a:bodyPr>
            <a:normAutofit fontScale="90000"/>
          </a:bodyPr>
          <a:lstStyle/>
          <a:p>
            <a:r>
              <a:rPr lang="en-GB" dirty="0"/>
              <a:t>Retention Strategies</a:t>
            </a:r>
            <a:br>
              <a:rPr lang="en-GB" dirty="0"/>
            </a:br>
            <a:endParaRPr lang="en-GB" dirty="0"/>
          </a:p>
        </p:txBody>
      </p:sp>
      <p:sp>
        <p:nvSpPr>
          <p:cNvPr id="3" name="Content Placeholder 2">
            <a:extLst>
              <a:ext uri="{FF2B5EF4-FFF2-40B4-BE49-F238E27FC236}">
                <a16:creationId xmlns:a16="http://schemas.microsoft.com/office/drawing/2014/main" id="{D4BD1BB0-A566-4A4E-B1F7-0A4075135F16}"/>
              </a:ext>
            </a:extLst>
          </p:cNvPr>
          <p:cNvSpPr>
            <a:spLocks noGrp="1"/>
          </p:cNvSpPr>
          <p:nvPr>
            <p:ph idx="1"/>
          </p:nvPr>
        </p:nvSpPr>
        <p:spPr>
          <a:xfrm>
            <a:off x="457200" y="980728"/>
            <a:ext cx="8229600" cy="4536505"/>
          </a:xfrm>
        </p:spPr>
        <p:txBody>
          <a:bodyPr>
            <a:normAutofit fontScale="92500" lnSpcReduction="10000"/>
          </a:bodyPr>
          <a:lstStyle/>
          <a:p>
            <a:pPr algn="just"/>
            <a:r>
              <a:rPr lang="en-GB" dirty="0"/>
              <a:t>Initial Training and Orientation.</a:t>
            </a:r>
          </a:p>
          <a:p>
            <a:pPr algn="just"/>
            <a:r>
              <a:rPr lang="en-GB" dirty="0"/>
              <a:t>Employee Benefits.</a:t>
            </a:r>
          </a:p>
          <a:p>
            <a:pPr algn="just"/>
            <a:r>
              <a:rPr lang="en-GB" dirty="0"/>
              <a:t>Wellness Offerings.</a:t>
            </a:r>
          </a:p>
          <a:p>
            <a:pPr algn="just"/>
            <a:r>
              <a:rPr lang="en-GB" dirty="0"/>
              <a:t>Communication and Feedback.</a:t>
            </a:r>
          </a:p>
          <a:p>
            <a:pPr algn="just"/>
            <a:r>
              <a:rPr lang="en-GB" dirty="0"/>
              <a:t>Performance Reviews.</a:t>
            </a:r>
          </a:p>
          <a:p>
            <a:pPr algn="just"/>
            <a:r>
              <a:rPr lang="en-GB" dirty="0"/>
              <a:t>Flexible Working Arrangements.</a:t>
            </a:r>
          </a:p>
          <a:p>
            <a:pPr algn="just"/>
            <a:r>
              <a:rPr lang="en-GB" dirty="0"/>
              <a:t>Fostering Teamwork.</a:t>
            </a:r>
          </a:p>
          <a:p>
            <a:pPr algn="just"/>
            <a:r>
              <a:rPr lang="en-GB" dirty="0"/>
              <a:t>Have Leaders, Not Bosses</a:t>
            </a:r>
          </a:p>
          <a:p>
            <a:pPr algn="just"/>
            <a:r>
              <a:rPr lang="en-GB" dirty="0"/>
              <a:t>Developing a Work Culture.</a:t>
            </a:r>
          </a:p>
          <a:p>
            <a:pPr algn="just"/>
            <a:endParaRPr lang="en-GB" dirty="0"/>
          </a:p>
          <a:p>
            <a:pPr algn="just"/>
            <a:endParaRPr lang="en-GB" dirty="0"/>
          </a:p>
          <a:p>
            <a:endParaRPr lang="en-GB" dirty="0"/>
          </a:p>
        </p:txBody>
      </p:sp>
    </p:spTree>
    <p:extLst>
      <p:ext uri="{BB962C8B-B14F-4D97-AF65-F5344CB8AC3E}">
        <p14:creationId xmlns:p14="http://schemas.microsoft.com/office/powerpoint/2010/main" val="15507685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4E34DB-B3F4-0742-B3E1-C7FF2384CF6D}"/>
              </a:ext>
            </a:extLst>
          </p:cNvPr>
          <p:cNvSpPr>
            <a:spLocks noGrp="1"/>
          </p:cNvSpPr>
          <p:nvPr>
            <p:ph type="title"/>
          </p:nvPr>
        </p:nvSpPr>
        <p:spPr>
          <a:xfrm>
            <a:off x="457200" y="274638"/>
            <a:ext cx="8229600" cy="1143000"/>
          </a:xfrm>
          <a:prstGeom prst="rect">
            <a:avLst/>
          </a:prstGeom>
        </p:spPr>
        <p:txBody>
          <a:bodyPr anchor="ctr">
            <a:normAutofit/>
          </a:bodyPr>
          <a:lstStyle/>
          <a:p>
            <a:r>
              <a:rPr lang="en-GB"/>
              <a:t>Attainment</a:t>
            </a:r>
          </a:p>
        </p:txBody>
      </p:sp>
      <p:pic>
        <p:nvPicPr>
          <p:cNvPr id="4" name="Content Placeholder 3">
            <a:extLst>
              <a:ext uri="{FF2B5EF4-FFF2-40B4-BE49-F238E27FC236}">
                <a16:creationId xmlns:a16="http://schemas.microsoft.com/office/drawing/2014/main" id="{4A077FD9-7085-1C4B-BEE3-525BDAA9DFB8}"/>
              </a:ext>
            </a:extLst>
          </p:cNvPr>
          <p:cNvPicPr>
            <a:picLocks noGrp="1" noChangeAspect="1"/>
          </p:cNvPicPr>
          <p:nvPr>
            <p:ph sz="half" idx="1"/>
          </p:nvPr>
        </p:nvPicPr>
        <p:blipFill>
          <a:blip r:embed="rId3"/>
          <a:stretch>
            <a:fillRect/>
          </a:stretch>
        </p:blipFill>
        <p:spPr>
          <a:xfrm>
            <a:off x="457200" y="1843544"/>
            <a:ext cx="4038600" cy="3502354"/>
          </a:xfrm>
          <a:prstGeom prst="rect">
            <a:avLst/>
          </a:prstGeom>
          <a:noFill/>
        </p:spPr>
      </p:pic>
      <p:sp>
        <p:nvSpPr>
          <p:cNvPr id="3" name="Content Placeholder 2">
            <a:extLst>
              <a:ext uri="{FF2B5EF4-FFF2-40B4-BE49-F238E27FC236}">
                <a16:creationId xmlns:a16="http://schemas.microsoft.com/office/drawing/2014/main" id="{B86AE219-AA87-744D-BF8E-976D0756241A}"/>
              </a:ext>
            </a:extLst>
          </p:cNvPr>
          <p:cNvSpPr>
            <a:spLocks noGrp="1"/>
          </p:cNvSpPr>
          <p:nvPr>
            <p:ph sz="half" idx="2"/>
          </p:nvPr>
        </p:nvSpPr>
        <p:spPr>
          <a:xfrm>
            <a:off x="4648200" y="1600201"/>
            <a:ext cx="4038600" cy="3989040"/>
          </a:xfrm>
          <a:prstGeom prst="rect">
            <a:avLst/>
          </a:prstGeom>
        </p:spPr>
        <p:txBody>
          <a:bodyPr>
            <a:normAutofit/>
          </a:bodyPr>
          <a:lstStyle/>
          <a:p>
            <a:pPr marL="0" indent="0">
              <a:buNone/>
            </a:pPr>
            <a:r>
              <a:rPr lang="en-GB" dirty="0"/>
              <a:t>‘The extent to which employees are enabled to fulfil their potential.’</a:t>
            </a:r>
          </a:p>
          <a:p>
            <a:pPr marL="0" indent="0">
              <a:buNone/>
            </a:pPr>
            <a:endParaRPr lang="en-GB" dirty="0"/>
          </a:p>
          <a:p>
            <a:pPr marL="0" indent="0">
              <a:buNone/>
            </a:pPr>
            <a:r>
              <a:rPr lang="en-GB" dirty="0"/>
              <a:t>Employees reaching the level expected of them.</a:t>
            </a:r>
          </a:p>
        </p:txBody>
      </p:sp>
    </p:spTree>
    <p:extLst>
      <p:ext uri="{BB962C8B-B14F-4D97-AF65-F5344CB8AC3E}">
        <p14:creationId xmlns:p14="http://schemas.microsoft.com/office/powerpoint/2010/main" val="24481925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Content Placeholder 2">
            <a:extLst>
              <a:ext uri="{FF2B5EF4-FFF2-40B4-BE49-F238E27FC236}">
                <a16:creationId xmlns:a16="http://schemas.microsoft.com/office/drawing/2014/main" id="{BAF7F018-2B75-44E4-AA16-E4C8654F6FBB}"/>
              </a:ext>
            </a:extLst>
          </p:cNvPr>
          <p:cNvSpPr>
            <a:spLocks noGrp="1"/>
          </p:cNvSpPr>
          <p:nvPr>
            <p:ph sz="half" idx="1"/>
          </p:nvPr>
        </p:nvSpPr>
        <p:spPr>
          <a:xfrm>
            <a:off x="457200" y="1600201"/>
            <a:ext cx="4038600" cy="3989040"/>
          </a:xfrm>
        </p:spPr>
        <p:txBody>
          <a:bodyPr/>
          <a:lstStyle/>
          <a:p>
            <a:pPr marL="0" indent="0">
              <a:buNone/>
            </a:pPr>
            <a:r>
              <a:rPr lang="en-GB" dirty="0"/>
              <a:t>How do we ensure attainment is met?</a:t>
            </a:r>
          </a:p>
          <a:p>
            <a:endParaRPr lang="en-US" dirty="0"/>
          </a:p>
        </p:txBody>
      </p:sp>
      <p:pic>
        <p:nvPicPr>
          <p:cNvPr id="4" name="Content Placeholder 3" descr="A person posing for the camera&#10;&#10;Description automatically generated">
            <a:extLst>
              <a:ext uri="{FF2B5EF4-FFF2-40B4-BE49-F238E27FC236}">
                <a16:creationId xmlns:a16="http://schemas.microsoft.com/office/drawing/2014/main" id="{65F40C1E-B702-4249-B87E-B3C12E37F152}"/>
              </a:ext>
            </a:extLst>
          </p:cNvPr>
          <p:cNvPicPr>
            <a:picLocks noGrp="1" noChangeAspect="1"/>
          </p:cNvPicPr>
          <p:nvPr>
            <p:ph sz="half" idx="2"/>
          </p:nvPr>
        </p:nvPicPr>
        <p:blipFill rotWithShape="1">
          <a:blip r:embed="rId3"/>
          <a:srcRect r="4018" b="1"/>
          <a:stretch/>
        </p:blipFill>
        <p:spPr>
          <a:xfrm>
            <a:off x="4648200" y="1600201"/>
            <a:ext cx="4038600" cy="3989040"/>
          </a:xfrm>
          <a:prstGeom prst="rect">
            <a:avLst/>
          </a:prstGeom>
          <a:noFill/>
        </p:spPr>
      </p:pic>
    </p:spTree>
    <p:extLst>
      <p:ext uri="{BB962C8B-B14F-4D97-AF65-F5344CB8AC3E}">
        <p14:creationId xmlns:p14="http://schemas.microsoft.com/office/powerpoint/2010/main" val="30510663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E5A479-3F96-C448-8737-79F2EDB96105}"/>
              </a:ext>
            </a:extLst>
          </p:cNvPr>
          <p:cNvSpPr>
            <a:spLocks noGrp="1"/>
          </p:cNvSpPr>
          <p:nvPr>
            <p:ph type="title"/>
          </p:nvPr>
        </p:nvSpPr>
        <p:spPr>
          <a:xfrm>
            <a:off x="647272" y="1616253"/>
            <a:ext cx="2562119" cy="3596556"/>
          </a:xfrm>
        </p:spPr>
        <p:txBody>
          <a:bodyPr>
            <a:normAutofit fontScale="90000"/>
          </a:bodyPr>
          <a:lstStyle/>
          <a:p>
            <a:r>
              <a:rPr lang="en-US" dirty="0">
                <a:solidFill>
                  <a:srgbClr val="FFFFFF"/>
                </a:solidFill>
              </a:rPr>
              <a:t>Identifying High Performance Employees within The</a:t>
            </a:r>
            <a:br>
              <a:rPr lang="en-US" dirty="0">
                <a:solidFill>
                  <a:srgbClr val="FFFFFF"/>
                </a:solidFill>
              </a:rPr>
            </a:br>
            <a:r>
              <a:rPr lang="en-US" dirty="0">
                <a:solidFill>
                  <a:srgbClr val="FFFFFF"/>
                </a:solidFill>
              </a:rPr>
              <a:t>Workplace.</a:t>
            </a:r>
            <a:endParaRPr lang="en-GB" dirty="0">
              <a:solidFill>
                <a:srgbClr val="FFFFFF"/>
              </a:solidFill>
            </a:endParaRPr>
          </a:p>
        </p:txBody>
      </p:sp>
      <p:graphicFrame>
        <p:nvGraphicFramePr>
          <p:cNvPr id="12" name="Content Placeholder 2">
            <a:extLst>
              <a:ext uri="{FF2B5EF4-FFF2-40B4-BE49-F238E27FC236}">
                <a16:creationId xmlns:a16="http://schemas.microsoft.com/office/drawing/2014/main" id="{3BF2A506-78B5-446D-BD3C-F6A586CEB825}"/>
              </a:ext>
            </a:extLst>
          </p:cNvPr>
          <p:cNvGraphicFramePr>
            <a:graphicFrameLocks noGrp="1"/>
          </p:cNvGraphicFramePr>
          <p:nvPr>
            <p:ph idx="1"/>
            <p:extLst>
              <p:ext uri="{D42A27DB-BD31-4B8C-83A1-F6EECF244321}">
                <p14:modId xmlns:p14="http://schemas.microsoft.com/office/powerpoint/2010/main" val="4170845359"/>
              </p:ext>
            </p:extLst>
          </p:nvPr>
        </p:nvGraphicFramePr>
        <p:xfrm>
          <a:off x="429938" y="1646289"/>
          <a:ext cx="8284121" cy="45693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ctangle 4">
            <a:extLst>
              <a:ext uri="{FF2B5EF4-FFF2-40B4-BE49-F238E27FC236}">
                <a16:creationId xmlns:a16="http://schemas.microsoft.com/office/drawing/2014/main" id="{C58CE753-5C30-0540-B320-82FAC6BF62B6}"/>
              </a:ext>
            </a:extLst>
          </p:cNvPr>
          <p:cNvSpPr/>
          <p:nvPr/>
        </p:nvSpPr>
        <p:spPr>
          <a:xfrm>
            <a:off x="215515" y="410717"/>
            <a:ext cx="8712969" cy="1631216"/>
          </a:xfrm>
          <a:prstGeom prst="rect">
            <a:avLst/>
          </a:prstGeom>
        </p:spPr>
        <p:txBody>
          <a:bodyPr wrap="square">
            <a:spAutoFit/>
          </a:bodyPr>
          <a:lstStyle/>
          <a:p>
            <a:r>
              <a:rPr lang="en-GB" sz="2800" b="1" dirty="0"/>
              <a:t>What Does a High Performance Employee Look Like?</a:t>
            </a:r>
          </a:p>
          <a:p>
            <a:endParaRPr lang="en-GB" b="1" dirty="0"/>
          </a:p>
          <a:p>
            <a:r>
              <a:rPr lang="en-GB" b="1" dirty="0"/>
              <a:t>You need to……..</a:t>
            </a:r>
            <a:br>
              <a:rPr lang="en-GB" dirty="0"/>
            </a:br>
            <a:r>
              <a:rPr lang="en-GB" dirty="0"/>
              <a:t>Be fanatical about exceeding customer expectations, show commitment to develop yourself.</a:t>
            </a:r>
          </a:p>
        </p:txBody>
      </p:sp>
    </p:spTree>
    <p:extLst>
      <p:ext uri="{BB962C8B-B14F-4D97-AF65-F5344CB8AC3E}">
        <p14:creationId xmlns:p14="http://schemas.microsoft.com/office/powerpoint/2010/main" val="39540419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AC37A2-7A16-9C4F-9A01-C9BEAC05A062}"/>
              </a:ext>
            </a:extLst>
          </p:cNvPr>
          <p:cNvSpPr>
            <a:spLocks noGrp="1"/>
          </p:cNvSpPr>
          <p:nvPr>
            <p:ph type="title"/>
          </p:nvPr>
        </p:nvSpPr>
        <p:spPr>
          <a:xfrm>
            <a:off x="4088019" y="188640"/>
            <a:ext cx="3733482" cy="1090538"/>
          </a:xfrm>
        </p:spPr>
        <p:txBody>
          <a:bodyPr>
            <a:normAutofit fontScale="90000"/>
          </a:bodyPr>
          <a:lstStyle/>
          <a:p>
            <a:r>
              <a:rPr lang="en-GB" dirty="0">
                <a:solidFill>
                  <a:srgbClr val="000000"/>
                </a:solidFill>
              </a:rPr>
              <a:t>As a Employer…</a:t>
            </a:r>
          </a:p>
        </p:txBody>
      </p:sp>
      <p:pic>
        <p:nvPicPr>
          <p:cNvPr id="7" name="Graphic 6" descr="Classroom">
            <a:extLst>
              <a:ext uri="{FF2B5EF4-FFF2-40B4-BE49-F238E27FC236}">
                <a16:creationId xmlns:a16="http://schemas.microsoft.com/office/drawing/2014/main" id="{00E808A4-0599-4AE1-A60D-281078611ED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37691" y="2079067"/>
            <a:ext cx="2715016" cy="2715016"/>
          </a:xfrm>
          <a:prstGeom prst="rect">
            <a:avLst/>
          </a:prstGeom>
        </p:spPr>
      </p:pic>
      <p:sp>
        <p:nvSpPr>
          <p:cNvPr id="3" name="Content Placeholder 2">
            <a:extLst>
              <a:ext uri="{FF2B5EF4-FFF2-40B4-BE49-F238E27FC236}">
                <a16:creationId xmlns:a16="http://schemas.microsoft.com/office/drawing/2014/main" id="{84A7BF71-69FD-0A42-931C-25CD029FADD7}"/>
              </a:ext>
            </a:extLst>
          </p:cNvPr>
          <p:cNvSpPr>
            <a:spLocks noGrp="1"/>
          </p:cNvSpPr>
          <p:nvPr>
            <p:ph idx="1"/>
          </p:nvPr>
        </p:nvSpPr>
        <p:spPr>
          <a:xfrm>
            <a:off x="3181941" y="643173"/>
            <a:ext cx="5818708" cy="5450124"/>
          </a:xfrm>
        </p:spPr>
        <p:txBody>
          <a:bodyPr anchor="ctr">
            <a:normAutofit/>
          </a:bodyPr>
          <a:lstStyle/>
          <a:p>
            <a:pPr algn="just"/>
            <a:r>
              <a:rPr lang="en-GB" sz="1800" dirty="0">
                <a:solidFill>
                  <a:srgbClr val="000000"/>
                </a:solidFill>
              </a:rPr>
              <a:t>Frequently tell employees how they are doing.</a:t>
            </a:r>
          </a:p>
          <a:p>
            <a:pPr algn="just"/>
            <a:r>
              <a:rPr lang="en-GB" sz="1800" dirty="0">
                <a:solidFill>
                  <a:srgbClr val="000000"/>
                </a:solidFill>
              </a:rPr>
              <a:t>Give staff both positive and negative feedback.</a:t>
            </a:r>
          </a:p>
          <a:p>
            <a:pPr algn="just"/>
            <a:r>
              <a:rPr lang="en-GB" sz="1800" dirty="0">
                <a:solidFill>
                  <a:srgbClr val="000000"/>
                </a:solidFill>
              </a:rPr>
              <a:t>Make sure staff are aware what is expected of them.</a:t>
            </a:r>
          </a:p>
          <a:p>
            <a:pPr algn="just"/>
            <a:r>
              <a:rPr lang="en-GB" sz="1800" dirty="0">
                <a:solidFill>
                  <a:srgbClr val="000000"/>
                </a:solidFill>
              </a:rPr>
              <a:t>Ask their opinion and involve them in decisions that affect the team.</a:t>
            </a:r>
          </a:p>
          <a:p>
            <a:pPr algn="just"/>
            <a:r>
              <a:rPr lang="en-GB" sz="1800" dirty="0">
                <a:solidFill>
                  <a:srgbClr val="000000"/>
                </a:solidFill>
              </a:rPr>
              <a:t>Keep employees informed about changes taking place in the organization.</a:t>
            </a:r>
          </a:p>
          <a:p>
            <a:pPr algn="just"/>
            <a:r>
              <a:rPr lang="en-GB" sz="1800" dirty="0">
                <a:solidFill>
                  <a:srgbClr val="000000"/>
                </a:solidFill>
              </a:rPr>
              <a:t>Acknowledge extra effort with praise or recognition.</a:t>
            </a:r>
          </a:p>
          <a:p>
            <a:pPr algn="just"/>
            <a:r>
              <a:rPr lang="en-GB" sz="1800" dirty="0">
                <a:solidFill>
                  <a:srgbClr val="000000"/>
                </a:solidFill>
              </a:rPr>
              <a:t>Take the time to explain new procedures and makes sure they understand.</a:t>
            </a:r>
          </a:p>
          <a:p>
            <a:pPr algn="just"/>
            <a:r>
              <a:rPr lang="en-GB" sz="1800" dirty="0">
                <a:solidFill>
                  <a:srgbClr val="000000"/>
                </a:solidFill>
              </a:rPr>
              <a:t>Provide the training and resources they need to do their job.</a:t>
            </a:r>
          </a:p>
          <a:p>
            <a:pPr algn="just"/>
            <a:r>
              <a:rPr lang="en-GB" sz="1800" dirty="0">
                <a:solidFill>
                  <a:srgbClr val="000000"/>
                </a:solidFill>
              </a:rPr>
              <a:t>Treat all staff with respect.</a:t>
            </a:r>
          </a:p>
        </p:txBody>
      </p:sp>
    </p:spTree>
    <p:extLst>
      <p:ext uri="{BB962C8B-B14F-4D97-AF65-F5344CB8AC3E}">
        <p14:creationId xmlns:p14="http://schemas.microsoft.com/office/powerpoint/2010/main" val="8299079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6A7199-8234-9F40-B71E-4D59FF7DF3AE}"/>
              </a:ext>
            </a:extLst>
          </p:cNvPr>
          <p:cNvSpPr>
            <a:spLocks noGrp="1"/>
          </p:cNvSpPr>
          <p:nvPr>
            <p:ph type="title"/>
          </p:nvPr>
        </p:nvSpPr>
        <p:spPr>
          <a:xfrm>
            <a:off x="647272" y="1616253"/>
            <a:ext cx="2562119" cy="3596556"/>
          </a:xfrm>
        </p:spPr>
        <p:txBody>
          <a:bodyPr>
            <a:normAutofit/>
          </a:bodyPr>
          <a:lstStyle/>
          <a:p>
            <a:r>
              <a:rPr lang="en-GB" b="1">
                <a:solidFill>
                  <a:srgbClr val="FFFFFF"/>
                </a:solidFill>
              </a:rPr>
              <a:t>Kirkpatrick’s Evaluation Model </a:t>
            </a:r>
            <a:br>
              <a:rPr lang="en-GB">
                <a:solidFill>
                  <a:srgbClr val="FFFFFF"/>
                </a:solidFill>
              </a:rPr>
            </a:br>
            <a:endParaRPr lang="en-GB">
              <a:solidFill>
                <a:srgbClr val="FFFFFF"/>
              </a:solidFill>
            </a:endParaRPr>
          </a:p>
        </p:txBody>
      </p:sp>
      <p:graphicFrame>
        <p:nvGraphicFramePr>
          <p:cNvPr id="5" name="Content Placeholder 2">
            <a:extLst>
              <a:ext uri="{FF2B5EF4-FFF2-40B4-BE49-F238E27FC236}">
                <a16:creationId xmlns:a16="http://schemas.microsoft.com/office/drawing/2014/main" id="{3AD65E31-FAD8-471F-A01C-988D93CA5110}"/>
              </a:ext>
            </a:extLst>
          </p:cNvPr>
          <p:cNvGraphicFramePr>
            <a:graphicFrameLocks noGrp="1"/>
          </p:cNvGraphicFramePr>
          <p:nvPr>
            <p:ph idx="1"/>
            <p:extLst>
              <p:ext uri="{D42A27DB-BD31-4B8C-83A1-F6EECF244321}">
                <p14:modId xmlns:p14="http://schemas.microsoft.com/office/powerpoint/2010/main" val="2908293629"/>
              </p:ext>
            </p:extLst>
          </p:nvPr>
        </p:nvGraphicFramePr>
        <p:xfrm>
          <a:off x="395536" y="116632"/>
          <a:ext cx="8385393" cy="512511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588790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F6689C03-4A25-FE4A-8916-835032BF38A9}"/>
              </a:ext>
            </a:extLst>
          </p:cNvPr>
          <p:cNvPicPr>
            <a:picLocks noGrp="1" noChangeAspect="1"/>
          </p:cNvPicPr>
          <p:nvPr>
            <p:ph idx="1"/>
          </p:nvPr>
        </p:nvPicPr>
        <p:blipFill>
          <a:blip r:embed="rId2"/>
          <a:stretch>
            <a:fillRect/>
          </a:stretch>
        </p:blipFill>
        <p:spPr>
          <a:xfrm>
            <a:off x="1" y="0"/>
            <a:ext cx="9143999" cy="5805264"/>
          </a:xfrm>
          <a:prstGeom prst="rect">
            <a:avLst/>
          </a:prstGeom>
        </p:spPr>
      </p:pic>
    </p:spTree>
    <p:extLst>
      <p:ext uri="{BB962C8B-B14F-4D97-AF65-F5344CB8AC3E}">
        <p14:creationId xmlns:p14="http://schemas.microsoft.com/office/powerpoint/2010/main" val="793752328"/>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f8039966a2f44929d0bef3cb2e66d0ad">
  <xsd:schema xmlns:xsd="http://www.w3.org/2001/XMLSchema" xmlns:xs="http://www.w3.org/2001/XMLSchema" xmlns:p="http://schemas.microsoft.com/office/2006/metadata/properties" xmlns:ns2="303dbf9b-b85b-46a0-94f1-894078c07ecd" targetNamespace="http://schemas.microsoft.com/office/2006/metadata/properties" ma:root="true" ma:fieldsID="0a3236c5ed4f32c16b2580252137c093"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Alison Harding</DisplayName>
        <AccountId>352</AccountId>
        <AccountType/>
      </UserInfo>
      <UserInfo>
        <DisplayName>Rachel Bendall</DisplayName>
        <AccountId>2520</AccountId>
        <AccountType/>
      </UserInfo>
      <UserInfo>
        <DisplayName>Ruth Groff</DisplayName>
        <AccountId>2266</AccountId>
        <AccountType/>
      </UserInfo>
      <UserInfo>
        <DisplayName>Mary March</DisplayName>
        <AccountId>4725</AccountId>
        <AccountType/>
      </UserInfo>
    </SharedWithUser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8201FB3-9FE8-43FF-91C2-36F66CFA5A0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5FC5585-51CA-4C4C-9028-AEC8FAD67B8B}">
  <ds:schemaRefs>
    <ds:schemaRef ds:uri="http://schemas.microsoft.com/office/infopath/2007/PartnerControls"/>
    <ds:schemaRef ds:uri="http://purl.org/dc/terms/"/>
    <ds:schemaRef ds:uri="http://schemas.microsoft.com/office/2006/documentManagement/types"/>
    <ds:schemaRef ds:uri="303dbf9b-b85b-46a0-94f1-894078c07ecd"/>
    <ds:schemaRef ds:uri="http://purl.org/dc/elements/1.1/"/>
    <ds:schemaRef ds:uri="http://schemas.openxmlformats.org/package/2006/metadata/core-properties"/>
    <ds:schemaRef ds:uri="http://purl.org/dc/dcmitype/"/>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D081439C-114A-4151-B03A-0408F1ADA96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567</TotalTime>
  <Words>854</Words>
  <Application>Microsoft Office PowerPoint</Application>
  <PresentationFormat>On-screen Show (4:3)</PresentationFormat>
  <Paragraphs>158</Paragraphs>
  <Slides>24</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24</vt:i4>
      </vt:variant>
    </vt:vector>
  </HeadingPairs>
  <TitlesOfParts>
    <vt:vector size="28" baseType="lpstr">
      <vt:lpstr>Arial</vt:lpstr>
      <vt:lpstr>Calibri</vt:lpstr>
      <vt:lpstr>Myriad Pro</vt:lpstr>
      <vt:lpstr>20140311PresentationUWTSDTemplate</vt:lpstr>
      <vt:lpstr>Recruitment, Retention, Attainment, Employment.</vt:lpstr>
      <vt:lpstr>PowerPoint Presentation</vt:lpstr>
      <vt:lpstr>Careers in Sports?</vt:lpstr>
      <vt:lpstr>PowerPoint Presentation</vt:lpstr>
      <vt:lpstr>PowerPoint Presentation</vt:lpstr>
      <vt:lpstr>PowerPoint Presentation</vt:lpstr>
      <vt:lpstr>PowerPoint Presentation</vt:lpstr>
      <vt:lpstr>PowerPoint Presentation</vt:lpstr>
      <vt:lpstr>What specific skills are required for your top 3 career choices?</vt:lpstr>
      <vt:lpstr>Transferable skills</vt:lpstr>
      <vt:lpstr>Link to Graduate Employment Stats </vt:lpstr>
      <vt:lpstr>Recruitment</vt:lpstr>
      <vt:lpstr>CIMSPA</vt:lpstr>
      <vt:lpstr>Why is important?</vt:lpstr>
      <vt:lpstr>Retention</vt:lpstr>
      <vt:lpstr>Retention Benefits</vt:lpstr>
      <vt:lpstr>How do companies retain staff?</vt:lpstr>
      <vt:lpstr>Retention Strategies </vt:lpstr>
      <vt:lpstr>Attainment</vt:lpstr>
      <vt:lpstr>PowerPoint Presentation</vt:lpstr>
      <vt:lpstr>Identifying High Performance Employees within The Workplace.</vt:lpstr>
      <vt:lpstr>As a Employer…</vt:lpstr>
      <vt:lpstr>Kirkpatrick’s Evaluation Model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Recruitment, Retention, Attainment, Employment.</dc:title>
  <dc:creator>Rhys Surringer</dc:creator>
  <cp:lastModifiedBy>Andrew Thomas</cp:lastModifiedBy>
  <cp:revision>6</cp:revision>
  <dcterms:created xsi:type="dcterms:W3CDTF">2020-02-13T23:45:28Z</dcterms:created>
  <dcterms:modified xsi:type="dcterms:W3CDTF">2020-02-14T09:29:32Z</dcterms:modified>
</cp:coreProperties>
</file>