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2"/>
  </p:notesMasterIdLst>
  <p:sldIdLst>
    <p:sldId id="256" r:id="rId2"/>
    <p:sldId id="271" r:id="rId3"/>
    <p:sldId id="266" r:id="rId4"/>
    <p:sldId id="268" r:id="rId5"/>
    <p:sldId id="284" r:id="rId6"/>
    <p:sldId id="397" r:id="rId7"/>
    <p:sldId id="392" r:id="rId8"/>
    <p:sldId id="398" r:id="rId9"/>
    <p:sldId id="399" r:id="rId10"/>
    <p:sldId id="388" r:id="rId11"/>
    <p:sldId id="386" r:id="rId12"/>
    <p:sldId id="387" r:id="rId13"/>
    <p:sldId id="389" r:id="rId14"/>
    <p:sldId id="393" r:id="rId15"/>
    <p:sldId id="395" r:id="rId16"/>
    <p:sldId id="394" r:id="rId17"/>
    <p:sldId id="289" r:id="rId18"/>
    <p:sldId id="379" r:id="rId19"/>
    <p:sldId id="381" r:id="rId20"/>
    <p:sldId id="380" r:id="rId21"/>
    <p:sldId id="383" r:id="rId22"/>
    <p:sldId id="384" r:id="rId23"/>
    <p:sldId id="288" r:id="rId24"/>
    <p:sldId id="368" r:id="rId25"/>
    <p:sldId id="371" r:id="rId26"/>
    <p:sldId id="373" r:id="rId27"/>
    <p:sldId id="385" r:id="rId28"/>
    <p:sldId id="369" r:id="rId29"/>
    <p:sldId id="365" r:id="rId30"/>
    <p:sldId id="367" r:id="rId31"/>
    <p:sldId id="258" r:id="rId32"/>
    <p:sldId id="259" r:id="rId33"/>
    <p:sldId id="260" r:id="rId34"/>
    <p:sldId id="261" r:id="rId35"/>
    <p:sldId id="262" r:id="rId36"/>
    <p:sldId id="263" r:id="rId37"/>
    <p:sldId id="264" r:id="rId38"/>
    <p:sldId id="265" r:id="rId39"/>
    <p:sldId id="287" r:id="rId40"/>
    <p:sldId id="382" r:id="rId4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areth Evans" initials="GE" lastIdx="1" clrIdx="0">
    <p:extLst>
      <p:ext uri="{19B8F6BF-5375-455C-9EA6-DF929625EA0E}">
        <p15:presenceInfo xmlns:p15="http://schemas.microsoft.com/office/powerpoint/2012/main" userId="S::gareth.evans@uwtsd.ac.uk::56955619-e034-4739-9841-118fea7e6c0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EB4589-E275-4697-B8DE-955154D2BCC2}" v="4" dt="2025-12-16T19:28:48.2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860"/>
    <p:restoredTop sz="50067"/>
  </p:normalViewPr>
  <p:slideViewPr>
    <p:cSldViewPr snapToGrid="0" snapToObjects="1">
      <p:cViewPr varScale="1">
        <p:scale>
          <a:sx n="79" d="100"/>
          <a:sy n="79" d="100"/>
        </p:scale>
        <p:origin x="31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commentAuthors" Target="commentAuthors.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Evans" userId="56955619-e034-4739-9841-118fea7e6c06" providerId="ADAL" clId="{7ED641EA-294D-4EEA-BEAC-1066375AD88D}"/>
    <pc:docChg chg="undo custSel addSld delSld modSld">
      <pc:chgData name="Gareth Evans" userId="56955619-e034-4739-9841-118fea7e6c06" providerId="ADAL" clId="{7ED641EA-294D-4EEA-BEAC-1066375AD88D}" dt="2025-12-16T19:35:24.177" v="644" actId="47"/>
      <pc:docMkLst>
        <pc:docMk/>
      </pc:docMkLst>
      <pc:sldChg chg="modSp mod">
        <pc:chgData name="Gareth Evans" userId="56955619-e034-4739-9841-118fea7e6c06" providerId="ADAL" clId="{7ED641EA-294D-4EEA-BEAC-1066375AD88D}" dt="2025-12-16T19:30:43.659" v="641" actId="207"/>
        <pc:sldMkLst>
          <pc:docMk/>
          <pc:sldMk cId="1831658516" sldId="258"/>
        </pc:sldMkLst>
        <pc:spChg chg="mod">
          <ac:chgData name="Gareth Evans" userId="56955619-e034-4739-9841-118fea7e6c06" providerId="ADAL" clId="{7ED641EA-294D-4EEA-BEAC-1066375AD88D}" dt="2025-12-16T19:30:43.659" v="641" actId="207"/>
          <ac:spMkLst>
            <pc:docMk/>
            <pc:sldMk cId="1831658516" sldId="258"/>
            <ac:spMk id="2" creationId="{00000000-0000-0000-0000-000000000000}"/>
          </ac:spMkLst>
        </pc:spChg>
      </pc:sldChg>
      <pc:sldChg chg="del">
        <pc:chgData name="Gareth Evans" userId="56955619-e034-4739-9841-118fea7e6c06" providerId="ADAL" clId="{7ED641EA-294D-4EEA-BEAC-1066375AD88D}" dt="2025-12-16T19:29:18.232" v="582" actId="47"/>
        <pc:sldMkLst>
          <pc:docMk/>
          <pc:sldMk cId="3226823712" sldId="267"/>
        </pc:sldMkLst>
      </pc:sldChg>
      <pc:sldChg chg="modSp mod">
        <pc:chgData name="Gareth Evans" userId="56955619-e034-4739-9841-118fea7e6c06" providerId="ADAL" clId="{7ED641EA-294D-4EEA-BEAC-1066375AD88D}" dt="2025-12-16T10:03:25.149" v="382" actId="207"/>
        <pc:sldMkLst>
          <pc:docMk/>
          <pc:sldMk cId="248236650" sldId="268"/>
        </pc:sldMkLst>
        <pc:spChg chg="mod">
          <ac:chgData name="Gareth Evans" userId="56955619-e034-4739-9841-118fea7e6c06" providerId="ADAL" clId="{7ED641EA-294D-4EEA-BEAC-1066375AD88D}" dt="2025-12-16T10:03:25.149" v="382" actId="207"/>
          <ac:spMkLst>
            <pc:docMk/>
            <pc:sldMk cId="248236650" sldId="268"/>
            <ac:spMk id="2" creationId="{00000000-0000-0000-0000-000000000000}"/>
          </ac:spMkLst>
        </pc:spChg>
      </pc:sldChg>
      <pc:sldChg chg="modSp mod">
        <pc:chgData name="Gareth Evans" userId="56955619-e034-4739-9841-118fea7e6c06" providerId="ADAL" clId="{7ED641EA-294D-4EEA-BEAC-1066375AD88D}" dt="2025-12-16T09:58:57.510" v="11" actId="20577"/>
        <pc:sldMkLst>
          <pc:docMk/>
          <pc:sldMk cId="4004831108" sldId="271"/>
        </pc:sldMkLst>
        <pc:spChg chg="mod">
          <ac:chgData name="Gareth Evans" userId="56955619-e034-4739-9841-118fea7e6c06" providerId="ADAL" clId="{7ED641EA-294D-4EEA-BEAC-1066375AD88D}" dt="2025-12-16T09:58:57.510" v="11" actId="20577"/>
          <ac:spMkLst>
            <pc:docMk/>
            <pc:sldMk cId="4004831108" sldId="271"/>
            <ac:spMk id="2" creationId="{00000000-0000-0000-0000-000000000000}"/>
          </ac:spMkLst>
        </pc:spChg>
      </pc:sldChg>
      <pc:sldChg chg="del">
        <pc:chgData name="Gareth Evans" userId="56955619-e034-4739-9841-118fea7e6c06" providerId="ADAL" clId="{7ED641EA-294D-4EEA-BEAC-1066375AD88D}" dt="2025-12-16T19:35:15.916" v="642" actId="47"/>
        <pc:sldMkLst>
          <pc:docMk/>
          <pc:sldMk cId="307694462" sldId="281"/>
        </pc:sldMkLst>
      </pc:sldChg>
      <pc:sldChg chg="addSp modSp mod">
        <pc:chgData name="Gareth Evans" userId="56955619-e034-4739-9841-118fea7e6c06" providerId="ADAL" clId="{7ED641EA-294D-4EEA-BEAC-1066375AD88D}" dt="2025-12-16T19:30:04.570" v="593" actId="207"/>
        <pc:sldMkLst>
          <pc:docMk/>
          <pc:sldMk cId="3349050306" sldId="284"/>
        </pc:sldMkLst>
        <pc:spChg chg="add mod">
          <ac:chgData name="Gareth Evans" userId="56955619-e034-4739-9841-118fea7e6c06" providerId="ADAL" clId="{7ED641EA-294D-4EEA-BEAC-1066375AD88D}" dt="2025-12-16T19:29:54.291" v="589" actId="1076"/>
          <ac:spMkLst>
            <pc:docMk/>
            <pc:sldMk cId="3349050306" sldId="284"/>
            <ac:spMk id="3" creationId="{83B7B8B9-7242-803F-4931-E73C6897A1A2}"/>
          </ac:spMkLst>
        </pc:spChg>
        <pc:spChg chg="mod">
          <ac:chgData name="Gareth Evans" userId="56955619-e034-4739-9841-118fea7e6c06" providerId="ADAL" clId="{7ED641EA-294D-4EEA-BEAC-1066375AD88D}" dt="2025-12-16T19:30:04.570" v="593" actId="207"/>
          <ac:spMkLst>
            <pc:docMk/>
            <pc:sldMk cId="3349050306" sldId="284"/>
            <ac:spMk id="4" creationId="{CFE69C74-D080-D57E-B82D-1DEE8DFF9BF9}"/>
          </ac:spMkLst>
        </pc:spChg>
      </pc:sldChg>
      <pc:sldChg chg="del">
        <pc:chgData name="Gareth Evans" userId="56955619-e034-4739-9841-118fea7e6c06" providerId="ADAL" clId="{7ED641EA-294D-4EEA-BEAC-1066375AD88D}" dt="2025-12-16T19:35:24.177" v="644" actId="47"/>
        <pc:sldMkLst>
          <pc:docMk/>
          <pc:sldMk cId="4095657786" sldId="285"/>
        </pc:sldMkLst>
      </pc:sldChg>
      <pc:sldChg chg="del">
        <pc:chgData name="Gareth Evans" userId="56955619-e034-4739-9841-118fea7e6c06" providerId="ADAL" clId="{7ED641EA-294D-4EEA-BEAC-1066375AD88D}" dt="2025-12-16T19:35:20.636" v="643" actId="47"/>
        <pc:sldMkLst>
          <pc:docMk/>
          <pc:sldMk cId="3519268040" sldId="286"/>
        </pc:sldMkLst>
      </pc:sldChg>
      <pc:sldChg chg="modSp mod">
        <pc:chgData name="Gareth Evans" userId="56955619-e034-4739-9841-118fea7e6c06" providerId="ADAL" clId="{7ED641EA-294D-4EEA-BEAC-1066375AD88D}" dt="2025-12-16T19:30:22.661" v="640" actId="20577"/>
        <pc:sldMkLst>
          <pc:docMk/>
          <pc:sldMk cId="1510785906" sldId="379"/>
        </pc:sldMkLst>
        <pc:spChg chg="mod">
          <ac:chgData name="Gareth Evans" userId="56955619-e034-4739-9841-118fea7e6c06" providerId="ADAL" clId="{7ED641EA-294D-4EEA-BEAC-1066375AD88D}" dt="2025-12-16T19:30:22.661" v="640" actId="20577"/>
          <ac:spMkLst>
            <pc:docMk/>
            <pc:sldMk cId="1510785906" sldId="379"/>
            <ac:spMk id="3" creationId="{3D1F75C5-F0EF-4642-AA26-03D1519B3D18}"/>
          </ac:spMkLst>
        </pc:spChg>
      </pc:sldChg>
      <pc:sldChg chg="modSp mod">
        <pc:chgData name="Gareth Evans" userId="56955619-e034-4739-9841-118fea7e6c06" providerId="ADAL" clId="{7ED641EA-294D-4EEA-BEAC-1066375AD88D}" dt="2025-12-16T19:29:07.538" v="581" actId="403"/>
        <pc:sldMkLst>
          <pc:docMk/>
          <pc:sldMk cId="3289862385" sldId="380"/>
        </pc:sldMkLst>
        <pc:spChg chg="mod">
          <ac:chgData name="Gareth Evans" userId="56955619-e034-4739-9841-118fea7e6c06" providerId="ADAL" clId="{7ED641EA-294D-4EEA-BEAC-1066375AD88D}" dt="2025-12-16T19:29:07.538" v="581" actId="403"/>
          <ac:spMkLst>
            <pc:docMk/>
            <pc:sldMk cId="3289862385" sldId="380"/>
            <ac:spMk id="3" creationId="{5BBA00BB-764C-4FB9-9E8D-E11CC6614FE7}"/>
          </ac:spMkLst>
        </pc:spChg>
      </pc:sldChg>
      <pc:sldChg chg="modSp mod">
        <pc:chgData name="Gareth Evans" userId="56955619-e034-4739-9841-118fea7e6c06" providerId="ADAL" clId="{7ED641EA-294D-4EEA-BEAC-1066375AD88D}" dt="2025-12-16T10:06:30.382" v="386" actId="1076"/>
        <pc:sldMkLst>
          <pc:docMk/>
          <pc:sldMk cId="1832815631" sldId="384"/>
        </pc:sldMkLst>
        <pc:spChg chg="mod">
          <ac:chgData name="Gareth Evans" userId="56955619-e034-4739-9841-118fea7e6c06" providerId="ADAL" clId="{7ED641EA-294D-4EEA-BEAC-1066375AD88D}" dt="2025-12-16T10:06:30.382" v="386" actId="1076"/>
          <ac:spMkLst>
            <pc:docMk/>
            <pc:sldMk cId="1832815631" sldId="384"/>
            <ac:spMk id="3" creationId="{EC73A107-CB05-D49A-870A-F220AA2991B5}"/>
          </ac:spMkLst>
        </pc:spChg>
      </pc:sldChg>
      <pc:sldChg chg="modSp add del mod">
        <pc:chgData name="Gareth Evans" userId="56955619-e034-4739-9841-118fea7e6c06" providerId="ADAL" clId="{7ED641EA-294D-4EEA-BEAC-1066375AD88D}" dt="2025-12-16T19:29:45.819" v="587" actId="47"/>
        <pc:sldMkLst>
          <pc:docMk/>
          <pc:sldMk cId="794680559" sldId="390"/>
        </pc:sldMkLst>
        <pc:spChg chg="mod">
          <ac:chgData name="Gareth Evans" userId="56955619-e034-4739-9841-118fea7e6c06" providerId="ADAL" clId="{7ED641EA-294D-4EEA-BEAC-1066375AD88D}" dt="2025-12-16T19:29:37.236" v="586" actId="1076"/>
          <ac:spMkLst>
            <pc:docMk/>
            <pc:sldMk cId="794680559" sldId="390"/>
            <ac:spMk id="5" creationId="{9A74FCED-AAEB-E087-8453-492BD52F7E23}"/>
          </ac:spMkLst>
        </pc:spChg>
      </pc:sldChg>
      <pc:sldChg chg="del">
        <pc:chgData name="Gareth Evans" userId="56955619-e034-4739-9841-118fea7e6c06" providerId="ADAL" clId="{7ED641EA-294D-4EEA-BEAC-1066375AD88D}" dt="2025-12-16T19:29:27.269" v="583" actId="47"/>
        <pc:sldMkLst>
          <pc:docMk/>
          <pc:sldMk cId="2075804666" sldId="391"/>
        </pc:sldMkLst>
      </pc:sldChg>
      <pc:sldChg chg="addSp modSp mod">
        <pc:chgData name="Gareth Evans" userId="56955619-e034-4739-9841-118fea7e6c06" providerId="ADAL" clId="{7ED641EA-294D-4EEA-BEAC-1066375AD88D}" dt="2025-12-16T19:28:17.024" v="568" actId="1076"/>
        <pc:sldMkLst>
          <pc:docMk/>
          <pc:sldMk cId="4229660932" sldId="393"/>
        </pc:sldMkLst>
        <pc:spChg chg="mod">
          <ac:chgData name="Gareth Evans" userId="56955619-e034-4739-9841-118fea7e6c06" providerId="ADAL" clId="{7ED641EA-294D-4EEA-BEAC-1066375AD88D}" dt="2025-12-16T19:28:08.097" v="566" actId="1076"/>
          <ac:spMkLst>
            <pc:docMk/>
            <pc:sldMk cId="4229660932" sldId="393"/>
            <ac:spMk id="3" creationId="{39F637DE-7F1B-910A-B66D-5400214BEB5B}"/>
          </ac:spMkLst>
        </pc:spChg>
        <pc:spChg chg="add mod">
          <ac:chgData name="Gareth Evans" userId="56955619-e034-4739-9841-118fea7e6c06" providerId="ADAL" clId="{7ED641EA-294D-4EEA-BEAC-1066375AD88D}" dt="2025-12-16T19:28:17.024" v="568" actId="1076"/>
          <ac:spMkLst>
            <pc:docMk/>
            <pc:sldMk cId="4229660932" sldId="393"/>
            <ac:spMk id="4" creationId="{3DE0B8C9-4619-F2C7-D40B-37642C47130A}"/>
          </ac:spMkLst>
        </pc:spChg>
        <pc:spChg chg="mod">
          <ac:chgData name="Gareth Evans" userId="56955619-e034-4739-9841-118fea7e6c06" providerId="ADAL" clId="{7ED641EA-294D-4EEA-BEAC-1066375AD88D}" dt="2025-12-16T19:28:06.641" v="565" actId="1076"/>
          <ac:spMkLst>
            <pc:docMk/>
            <pc:sldMk cId="4229660932" sldId="393"/>
            <ac:spMk id="5" creationId="{31BE1CF6-BEC3-B842-DD7B-34AC5384ADAB}"/>
          </ac:spMkLst>
        </pc:spChg>
      </pc:sldChg>
      <pc:sldChg chg="addSp modSp mod">
        <pc:chgData name="Gareth Evans" userId="56955619-e034-4739-9841-118fea7e6c06" providerId="ADAL" clId="{7ED641EA-294D-4EEA-BEAC-1066375AD88D}" dt="2025-12-16T19:28:54.179" v="577" actId="1076"/>
        <pc:sldMkLst>
          <pc:docMk/>
          <pc:sldMk cId="1164240492" sldId="394"/>
        </pc:sldMkLst>
        <pc:spChg chg="mod">
          <ac:chgData name="Gareth Evans" userId="56955619-e034-4739-9841-118fea7e6c06" providerId="ADAL" clId="{7ED641EA-294D-4EEA-BEAC-1066375AD88D}" dt="2025-12-16T19:28:54.179" v="577" actId="1076"/>
          <ac:spMkLst>
            <pc:docMk/>
            <pc:sldMk cId="1164240492" sldId="394"/>
            <ac:spMk id="3" creationId="{65477331-EEB6-B721-E209-6A81068A30A9}"/>
          </ac:spMkLst>
        </pc:spChg>
        <pc:spChg chg="add mod">
          <ac:chgData name="Gareth Evans" userId="56955619-e034-4739-9841-118fea7e6c06" providerId="ADAL" clId="{7ED641EA-294D-4EEA-BEAC-1066375AD88D}" dt="2025-12-16T19:28:32.504" v="573" actId="1076"/>
          <ac:spMkLst>
            <pc:docMk/>
            <pc:sldMk cId="1164240492" sldId="394"/>
            <ac:spMk id="4" creationId="{60F49621-FD08-7345-2E2A-F84CF7D93134}"/>
          </ac:spMkLst>
        </pc:spChg>
      </pc:sldChg>
      <pc:sldChg chg="addSp modSp mod">
        <pc:chgData name="Gareth Evans" userId="56955619-e034-4739-9841-118fea7e6c06" providerId="ADAL" clId="{7ED641EA-294D-4EEA-BEAC-1066375AD88D}" dt="2025-12-16T19:28:25.391" v="571" actId="1076"/>
        <pc:sldMkLst>
          <pc:docMk/>
          <pc:sldMk cId="2413579707" sldId="395"/>
        </pc:sldMkLst>
        <pc:spChg chg="mod">
          <ac:chgData name="Gareth Evans" userId="56955619-e034-4739-9841-118fea7e6c06" providerId="ADAL" clId="{7ED641EA-294D-4EEA-BEAC-1066375AD88D}" dt="2025-12-16T19:28:20.404" v="569" actId="1076"/>
          <ac:spMkLst>
            <pc:docMk/>
            <pc:sldMk cId="2413579707" sldId="395"/>
            <ac:spMk id="3" creationId="{9EA2F1FA-F4BA-B4EF-3E92-B5B0B346BA6D}"/>
          </ac:spMkLst>
        </pc:spChg>
        <pc:spChg chg="add mod">
          <ac:chgData name="Gareth Evans" userId="56955619-e034-4739-9841-118fea7e6c06" providerId="ADAL" clId="{7ED641EA-294D-4EEA-BEAC-1066375AD88D}" dt="2025-12-16T19:28:25.391" v="571" actId="1076"/>
          <ac:spMkLst>
            <pc:docMk/>
            <pc:sldMk cId="2413579707" sldId="395"/>
            <ac:spMk id="4" creationId="{FA8185F8-71DF-EAB4-5624-74921E444317}"/>
          </ac:spMkLst>
        </pc:spChg>
      </pc:sldChg>
      <pc:sldChg chg="addSp modSp mod">
        <pc:chgData name="Gareth Evans" userId="56955619-e034-4739-9841-118fea7e6c06" providerId="ADAL" clId="{7ED641EA-294D-4EEA-BEAC-1066375AD88D}" dt="2025-12-16T10:09:20.332" v="421" actId="5793"/>
        <pc:sldMkLst>
          <pc:docMk/>
          <pc:sldMk cId="1903662431" sldId="398"/>
        </pc:sldMkLst>
        <pc:spChg chg="add mod">
          <ac:chgData name="Gareth Evans" userId="56955619-e034-4739-9841-118fea7e6c06" providerId="ADAL" clId="{7ED641EA-294D-4EEA-BEAC-1066375AD88D}" dt="2025-12-16T10:09:20.332" v="421" actId="5793"/>
          <ac:spMkLst>
            <pc:docMk/>
            <pc:sldMk cId="1903662431" sldId="398"/>
            <ac:spMk id="2" creationId="{29EDE8FE-82F6-CC1F-18BC-E7B061B85555}"/>
          </ac:spMkLst>
        </pc:spChg>
      </pc:sldChg>
      <pc:sldChg chg="addSp modSp new mod">
        <pc:chgData name="Gareth Evans" userId="56955619-e034-4739-9841-118fea7e6c06" providerId="ADAL" clId="{7ED641EA-294D-4EEA-BEAC-1066375AD88D}" dt="2025-12-16T10:10:03.569" v="439" actId="403"/>
        <pc:sldMkLst>
          <pc:docMk/>
          <pc:sldMk cId="2595366693" sldId="399"/>
        </pc:sldMkLst>
        <pc:spChg chg="add mod ord">
          <ac:chgData name="Gareth Evans" userId="56955619-e034-4739-9841-118fea7e6c06" providerId="ADAL" clId="{7ED641EA-294D-4EEA-BEAC-1066375AD88D}" dt="2025-12-16T10:07:52.707" v="393" actId="1076"/>
          <ac:spMkLst>
            <pc:docMk/>
            <pc:sldMk cId="2595366693" sldId="399"/>
            <ac:spMk id="2" creationId="{7898DA85-11C7-1A3E-9694-C324983C7F55}"/>
          </ac:spMkLst>
        </pc:spChg>
        <pc:spChg chg="add mod">
          <ac:chgData name="Gareth Evans" userId="56955619-e034-4739-9841-118fea7e6c06" providerId="ADAL" clId="{7ED641EA-294D-4EEA-BEAC-1066375AD88D}" dt="2025-12-16T10:10:03.569" v="439" actId="403"/>
          <ac:spMkLst>
            <pc:docMk/>
            <pc:sldMk cId="2595366693" sldId="399"/>
            <ac:spMk id="6" creationId="{4928E805-2A3F-79CF-19C7-242B46F9F2E3}"/>
          </ac:spMkLst>
        </pc:spChg>
        <pc:picChg chg="add mod">
          <ac:chgData name="Gareth Evans" userId="56955619-e034-4739-9841-118fea7e6c06" providerId="ADAL" clId="{7ED641EA-294D-4EEA-BEAC-1066375AD88D}" dt="2025-12-16T10:07:26.881" v="391" actId="1076"/>
          <ac:picMkLst>
            <pc:docMk/>
            <pc:sldMk cId="2595366693" sldId="399"/>
            <ac:picMk id="4" creationId="{DFBA010B-2062-8781-EFCF-FA58EE05E68A}"/>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2-13T17:07:48.84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2,'55'0,"15"-1,0 3,72 11,-26 0,-70-9,61 13,145 29,-168-39,25 5,-88-8</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2-13T17:07:54.86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0,'803'0,"-764"2,50 8,7 2,-74-11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2-13T17:07:57.77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0,'663'0,"-646"2,0 0,0 1,-1 0,0 2,0 0,0 0,18 10,-11-5,48 13,-59-20,-1 0,0 0,0 1,16 8,-15-3</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2-13T17:08:03.57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0,'598'20,"-466"-8,142 6,-253-18</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12-13T17:08:05.98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0,'602'15,"-122"-4,-456-11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56E285A-1626-4BB0-A458-3E5589E2C09B}" type="datetimeFigureOut">
              <a:rPr lang="en-US" smtClean="0"/>
              <a:t>12/16/2025</a:t>
            </a:fld>
            <a:endParaRPr lang="en-US" dirty="0"/>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12/16/2025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3510440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12/16/2025</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phrasebank.manchester.ac.uk/"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100.png"/><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customXml" Target="../ink/ink5.xml"/><Relationship Id="rId5" Type="http://schemas.openxmlformats.org/officeDocument/2006/relationships/customXml" Target="../ink/ink2.xml"/><Relationship Id="rId10" Type="http://schemas.openxmlformats.org/officeDocument/2006/relationships/image" Target="../media/image110.png"/><Relationship Id="rId4" Type="http://schemas.openxmlformats.org/officeDocument/2006/relationships/image" Target="../media/image80.png"/><Relationship Id="rId9" Type="http://schemas.openxmlformats.org/officeDocument/2006/relationships/customXml" Target="../ink/ink4.xml"/></Relationships>
</file>

<file path=ppt/slides/_rels/slide2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40.xml.rels><?xml version="1.0" encoding="UTF-8" standalone="yes"?>
<Relationships xmlns="http://schemas.openxmlformats.org/package/2006/relationships"><Relationship Id="rId3" Type="http://schemas.openxmlformats.org/officeDocument/2006/relationships/hyperlink" Target="http://dx.doi.org/10.14507/epaa.v23.1998" TargetMode="External"/><Relationship Id="rId7" Type="http://schemas.openxmlformats.org/officeDocument/2006/relationships/hyperlink" Target="https://www.tandfonline.com/doi/full/10.1080/00071005.2021.1984390?src=" TargetMode="External"/><Relationship Id="rId2" Type="http://schemas.openxmlformats.org/officeDocument/2006/relationships/hyperlink" Target="https://link.springer.com/article/10.1007/s10833-021-09422-6" TargetMode="External"/><Relationship Id="rId1" Type="http://schemas.openxmlformats.org/officeDocument/2006/relationships/slideLayout" Target="../slideLayouts/slideLayout2.xml"/><Relationship Id="rId6" Type="http://schemas.openxmlformats.org/officeDocument/2006/relationships/hyperlink" Target="https://link.springer.com/article/10.1007/s10833-018-9330-7" TargetMode="External"/><Relationship Id="rId5" Type="http://schemas.openxmlformats.org/officeDocument/2006/relationships/hyperlink" Target="https://www.tandfonline.com/doi/full/10.1080/02680939.2017.1390165?src=" TargetMode="External"/><Relationship Id="rId4" Type="http://schemas.openxmlformats.org/officeDocument/2006/relationships/hyperlink" Target="https://www.tandfonline.com/doi/full/10.1080/09585176.2018.1486721?sr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2388" y="645993"/>
            <a:ext cx="7670041" cy="4068358"/>
          </a:xfrm>
          <a:prstGeom prst="rect">
            <a:avLst/>
          </a:prstGeom>
        </p:spPr>
        <p:txBody>
          <a:bodyPr wrap="square">
            <a:spAutoFit/>
          </a:bodyPr>
          <a:lstStyle/>
          <a:p>
            <a:pPr marL="6350" indent="-6350" algn="just">
              <a:lnSpc>
                <a:spcPct val="107000"/>
              </a:lnSpc>
              <a:spcAft>
                <a:spcPts val="1075"/>
              </a:spcAft>
            </a:pPr>
            <a:r>
              <a:rPr lang="en-GB" sz="1600" b="1" dirty="0">
                <a:solidFill>
                  <a:srgbClr val="000000"/>
                </a:solidFill>
                <a:latin typeface="Arial" panose="020B0604020202020204" pitchFamily="34" charset="0"/>
                <a:ea typeface="Calibri" panose="020F0502020204030204" pitchFamily="34" charset="0"/>
              </a:rPr>
              <a:t>Assessment Component 2 – 10% (19.01.26)    </a:t>
            </a:r>
          </a:p>
          <a:p>
            <a:pPr marL="6350" indent="-6350" algn="just">
              <a:lnSpc>
                <a:spcPct val="107000"/>
              </a:lnSpc>
              <a:spcAft>
                <a:spcPts val="1075"/>
              </a:spcAft>
            </a:pPr>
            <a:r>
              <a:rPr lang="en-GB" sz="1600" dirty="0">
                <a:solidFill>
                  <a:srgbClr val="000000"/>
                </a:solidFill>
                <a:latin typeface="Arial" panose="020B0604020202020204" pitchFamily="34" charset="0"/>
                <a:ea typeface="Calibri" panose="020F0502020204030204" pitchFamily="34" charset="0"/>
              </a:rPr>
              <a:t>You are asked to contribute at least two, non-assessed blogs over the period of this semester. Personal writing, in a particular style for a particular audience, these blogs will be open for comment and collaboration within the group, and act as a valuable introduction to the blog-writing process. The assessment will take the form of a third and final blog that draws on the experiences and contributions of colleagues and tutors over the life of the semester. This third blog will be assessed and should represent participants’ strongest blog to date (800 words).    </a:t>
            </a:r>
          </a:p>
          <a:p>
            <a:pPr marL="6350" indent="-6350" algn="just">
              <a:lnSpc>
                <a:spcPct val="107000"/>
              </a:lnSpc>
              <a:spcAft>
                <a:spcPts val="1075"/>
              </a:spcAft>
            </a:pPr>
            <a:r>
              <a:rPr lang="en-GB" sz="1600" b="1" dirty="0">
                <a:solidFill>
                  <a:srgbClr val="000000"/>
                </a:solidFill>
                <a:latin typeface="Arial" panose="020B0604020202020204" pitchFamily="34" charset="0"/>
                <a:ea typeface="Calibri" panose="020F0502020204030204" pitchFamily="34" charset="0"/>
              </a:rPr>
              <a:t>     </a:t>
            </a:r>
          </a:p>
          <a:p>
            <a:pPr marL="6350" indent="-6350" algn="just">
              <a:lnSpc>
                <a:spcPct val="107000"/>
              </a:lnSpc>
              <a:spcAft>
                <a:spcPts val="1075"/>
              </a:spcAft>
            </a:pPr>
            <a:r>
              <a:rPr lang="en-GB" sz="1600" b="1" dirty="0">
                <a:solidFill>
                  <a:srgbClr val="000000"/>
                </a:solidFill>
                <a:latin typeface="Arial" panose="020B0604020202020204" pitchFamily="34" charset="0"/>
                <a:ea typeface="Calibri" panose="020F0502020204030204" pitchFamily="34" charset="0"/>
              </a:rPr>
              <a:t>Assessment Component 3 – 50% (19.01.26)    </a:t>
            </a:r>
          </a:p>
          <a:p>
            <a:pPr marL="6350" indent="-6350" algn="just">
              <a:lnSpc>
                <a:spcPct val="107000"/>
              </a:lnSpc>
              <a:spcAft>
                <a:spcPts val="1075"/>
              </a:spcAft>
            </a:pPr>
            <a:r>
              <a:rPr lang="en-GB" sz="1600" dirty="0">
                <a:solidFill>
                  <a:srgbClr val="000000"/>
                </a:solidFill>
                <a:latin typeface="Arial" panose="020B0604020202020204" pitchFamily="34" charset="0"/>
                <a:ea typeface="Calibri" panose="020F0502020204030204" pitchFamily="34" charset="0"/>
              </a:rPr>
              <a:t>Prepare an article for an appropriate education journal. Include an abstract that is suitable for submission to a research conference and for posting on a journal website (4,000 word paper and 150 word abstract). </a:t>
            </a:r>
            <a:r>
              <a:rPr lang="en-US" sz="1600" dirty="0">
                <a:solidFill>
                  <a:srgbClr val="000000"/>
                </a:solidFill>
                <a:latin typeface="Arial" panose="020B0604020202020204" pitchFamily="34" charset="0"/>
                <a:ea typeface="Calibri" panose="020F0502020204030204" pitchFamily="34" charset="0"/>
              </a:rPr>
              <a:t> </a:t>
            </a:r>
            <a:endParaRPr lang="en-US" sz="1600" dirty="0">
              <a:solidFill>
                <a:srgbClr val="000000"/>
              </a:solidFill>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4004831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859517" y="5161342"/>
            <a:ext cx="3736428" cy="369332"/>
          </a:xfrm>
          <a:prstGeom prst="rect">
            <a:avLst/>
          </a:prstGeom>
        </p:spPr>
        <p:txBody>
          <a:bodyPr wrap="square">
            <a:spAutoFit/>
          </a:bodyPr>
          <a:lstStyle/>
          <a:p>
            <a:r>
              <a:rPr lang="en-GB" dirty="0"/>
              <a:t>(Bates College, 2011)</a:t>
            </a:r>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348000973"/>
              </p:ext>
            </p:extLst>
          </p:nvPr>
        </p:nvGraphicFramePr>
        <p:xfrm>
          <a:off x="1308536" y="972207"/>
          <a:ext cx="6484884" cy="3972915"/>
        </p:xfrm>
        <a:graphic>
          <a:graphicData uri="http://schemas.openxmlformats.org/drawingml/2006/table">
            <a:tbl>
              <a:tblPr firstRow="1" bandRow="1">
                <a:tableStyleId>{5C22544A-7EE6-4342-B048-85BDC9FD1C3A}</a:tableStyleId>
              </a:tblPr>
              <a:tblGrid>
                <a:gridCol w="3242442">
                  <a:extLst>
                    <a:ext uri="{9D8B030D-6E8A-4147-A177-3AD203B41FA5}">
                      <a16:colId xmlns:a16="http://schemas.microsoft.com/office/drawing/2014/main" val="699151662"/>
                    </a:ext>
                  </a:extLst>
                </a:gridCol>
                <a:gridCol w="3242442">
                  <a:extLst>
                    <a:ext uri="{9D8B030D-6E8A-4147-A177-3AD203B41FA5}">
                      <a16:colId xmlns:a16="http://schemas.microsoft.com/office/drawing/2014/main" val="1786384615"/>
                    </a:ext>
                  </a:extLst>
                </a:gridCol>
              </a:tblGrid>
              <a:tr h="441435">
                <a:tc>
                  <a:txBody>
                    <a:bodyPr/>
                    <a:lstStyle/>
                    <a:p>
                      <a:r>
                        <a:rPr lang="en-GB" dirty="0"/>
                        <a:t>Section</a:t>
                      </a:r>
                      <a:r>
                        <a:rPr lang="en-GB" baseline="0" dirty="0"/>
                        <a:t> of article</a:t>
                      </a:r>
                      <a:endParaRPr lang="en-US" dirty="0"/>
                    </a:p>
                  </a:txBody>
                  <a:tcPr/>
                </a:tc>
                <a:tc>
                  <a:txBody>
                    <a:bodyPr/>
                    <a:lstStyle/>
                    <a:p>
                      <a:r>
                        <a:rPr lang="en-GB" dirty="0"/>
                        <a:t>Process</a:t>
                      </a:r>
                      <a:endParaRPr lang="en-US" dirty="0"/>
                    </a:p>
                  </a:txBody>
                  <a:tcPr/>
                </a:tc>
                <a:extLst>
                  <a:ext uri="{0D108BD9-81ED-4DB2-BD59-A6C34878D82A}">
                    <a16:rowId xmlns:a16="http://schemas.microsoft.com/office/drawing/2014/main" val="3708095916"/>
                  </a:ext>
                </a:extLst>
              </a:tr>
              <a:tr h="441435">
                <a:tc>
                  <a:txBody>
                    <a:bodyPr/>
                    <a:lstStyle/>
                    <a:p>
                      <a:r>
                        <a:rPr lang="en-GB" dirty="0"/>
                        <a:t>Abstract</a:t>
                      </a:r>
                      <a:endParaRPr lang="en-US" dirty="0"/>
                    </a:p>
                  </a:txBody>
                  <a:tcPr/>
                </a:tc>
                <a:tc>
                  <a:txBody>
                    <a:bodyPr/>
                    <a:lstStyle/>
                    <a:p>
                      <a:r>
                        <a:rPr lang="en-GB" dirty="0"/>
                        <a:t>What did I do in a nutshell?</a:t>
                      </a:r>
                      <a:endParaRPr lang="en-US" dirty="0"/>
                    </a:p>
                  </a:txBody>
                  <a:tcPr/>
                </a:tc>
                <a:extLst>
                  <a:ext uri="{0D108BD9-81ED-4DB2-BD59-A6C34878D82A}">
                    <a16:rowId xmlns:a16="http://schemas.microsoft.com/office/drawing/2014/main" val="1770623544"/>
                  </a:ext>
                </a:extLst>
              </a:tr>
              <a:tr h="441435">
                <a:tc>
                  <a:txBody>
                    <a:bodyPr/>
                    <a:lstStyle/>
                    <a:p>
                      <a:r>
                        <a:rPr lang="en-GB" dirty="0"/>
                        <a:t>Introduction</a:t>
                      </a:r>
                      <a:endParaRPr lang="en-US" dirty="0"/>
                    </a:p>
                  </a:txBody>
                  <a:tcPr/>
                </a:tc>
                <a:tc>
                  <a:txBody>
                    <a:bodyPr/>
                    <a:lstStyle/>
                    <a:p>
                      <a:r>
                        <a:rPr lang="en-GB" dirty="0"/>
                        <a:t>What is the problem?</a:t>
                      </a:r>
                      <a:endParaRPr lang="en-US" dirty="0"/>
                    </a:p>
                  </a:txBody>
                  <a:tcPr/>
                </a:tc>
                <a:extLst>
                  <a:ext uri="{0D108BD9-81ED-4DB2-BD59-A6C34878D82A}">
                    <a16:rowId xmlns:a16="http://schemas.microsoft.com/office/drawing/2014/main" val="1605917508"/>
                  </a:ext>
                </a:extLst>
              </a:tr>
              <a:tr h="441435">
                <a:tc>
                  <a:txBody>
                    <a:bodyPr/>
                    <a:lstStyle/>
                    <a:p>
                      <a:r>
                        <a:rPr lang="en-GB" dirty="0">
                          <a:solidFill>
                            <a:srgbClr val="FF0000"/>
                          </a:solidFill>
                        </a:rPr>
                        <a:t>Methods</a:t>
                      </a:r>
                      <a:endParaRPr lang="en-US" dirty="0">
                        <a:solidFill>
                          <a:srgbClr val="FF0000"/>
                        </a:solidFill>
                      </a:endParaRPr>
                    </a:p>
                  </a:txBody>
                  <a:tcPr/>
                </a:tc>
                <a:tc>
                  <a:txBody>
                    <a:bodyPr/>
                    <a:lstStyle/>
                    <a:p>
                      <a:r>
                        <a:rPr lang="en-GB" dirty="0">
                          <a:solidFill>
                            <a:srgbClr val="FF0000"/>
                          </a:solidFill>
                        </a:rPr>
                        <a:t>How did I solve the problem?</a:t>
                      </a:r>
                      <a:endParaRPr lang="en-US" dirty="0">
                        <a:solidFill>
                          <a:srgbClr val="FF0000"/>
                        </a:solidFill>
                      </a:endParaRPr>
                    </a:p>
                  </a:txBody>
                  <a:tcPr/>
                </a:tc>
                <a:extLst>
                  <a:ext uri="{0D108BD9-81ED-4DB2-BD59-A6C34878D82A}">
                    <a16:rowId xmlns:a16="http://schemas.microsoft.com/office/drawing/2014/main" val="2846172446"/>
                  </a:ext>
                </a:extLst>
              </a:tr>
              <a:tr h="441435">
                <a:tc>
                  <a:txBody>
                    <a:bodyPr/>
                    <a:lstStyle/>
                    <a:p>
                      <a:r>
                        <a:rPr lang="en-GB" dirty="0">
                          <a:solidFill>
                            <a:srgbClr val="FF0000"/>
                          </a:solidFill>
                        </a:rPr>
                        <a:t>Results</a:t>
                      </a:r>
                      <a:endParaRPr lang="en-US" dirty="0">
                        <a:solidFill>
                          <a:srgbClr val="FF0000"/>
                        </a:solidFill>
                      </a:endParaRPr>
                    </a:p>
                  </a:txBody>
                  <a:tcPr/>
                </a:tc>
                <a:tc>
                  <a:txBody>
                    <a:bodyPr/>
                    <a:lstStyle/>
                    <a:p>
                      <a:r>
                        <a:rPr lang="en-GB" dirty="0">
                          <a:solidFill>
                            <a:srgbClr val="FF0000"/>
                          </a:solidFill>
                        </a:rPr>
                        <a:t>What did I find out?</a:t>
                      </a:r>
                      <a:endParaRPr lang="en-US" dirty="0">
                        <a:solidFill>
                          <a:srgbClr val="FF0000"/>
                        </a:solidFill>
                      </a:endParaRPr>
                    </a:p>
                  </a:txBody>
                  <a:tcPr/>
                </a:tc>
                <a:extLst>
                  <a:ext uri="{0D108BD9-81ED-4DB2-BD59-A6C34878D82A}">
                    <a16:rowId xmlns:a16="http://schemas.microsoft.com/office/drawing/2014/main" val="418726118"/>
                  </a:ext>
                </a:extLst>
              </a:tr>
              <a:tr h="441435">
                <a:tc>
                  <a:txBody>
                    <a:bodyPr/>
                    <a:lstStyle/>
                    <a:p>
                      <a:r>
                        <a:rPr lang="en-GB" dirty="0"/>
                        <a:t>Discussion</a:t>
                      </a:r>
                    </a:p>
                  </a:txBody>
                  <a:tcPr/>
                </a:tc>
                <a:tc>
                  <a:txBody>
                    <a:bodyPr/>
                    <a:lstStyle/>
                    <a:p>
                      <a:r>
                        <a:rPr lang="en-GB" dirty="0"/>
                        <a:t>What does it mean?</a:t>
                      </a:r>
                      <a:endParaRPr lang="en-US" dirty="0"/>
                    </a:p>
                  </a:txBody>
                  <a:tcPr/>
                </a:tc>
                <a:extLst>
                  <a:ext uri="{0D108BD9-81ED-4DB2-BD59-A6C34878D82A}">
                    <a16:rowId xmlns:a16="http://schemas.microsoft.com/office/drawing/2014/main" val="33119594"/>
                  </a:ext>
                </a:extLst>
              </a:tr>
              <a:tr h="441435">
                <a:tc>
                  <a:txBody>
                    <a:bodyPr/>
                    <a:lstStyle/>
                    <a:p>
                      <a:r>
                        <a:rPr lang="en-GB" dirty="0"/>
                        <a:t>Conclusion</a:t>
                      </a:r>
                      <a:endParaRPr lang="en-US" dirty="0"/>
                    </a:p>
                  </a:txBody>
                  <a:tcPr/>
                </a:tc>
                <a:tc>
                  <a:txBody>
                    <a:bodyPr/>
                    <a:lstStyle/>
                    <a:p>
                      <a:r>
                        <a:rPr lang="en-GB" dirty="0"/>
                        <a:t>Overview</a:t>
                      </a:r>
                      <a:r>
                        <a:rPr lang="en-GB" baseline="0" dirty="0"/>
                        <a:t> and recommendations</a:t>
                      </a:r>
                      <a:endParaRPr lang="en-US" dirty="0"/>
                    </a:p>
                  </a:txBody>
                  <a:tcPr/>
                </a:tc>
                <a:extLst>
                  <a:ext uri="{0D108BD9-81ED-4DB2-BD59-A6C34878D82A}">
                    <a16:rowId xmlns:a16="http://schemas.microsoft.com/office/drawing/2014/main" val="2263852895"/>
                  </a:ext>
                </a:extLst>
              </a:tr>
              <a:tr h="441435">
                <a:tc>
                  <a:txBody>
                    <a:bodyPr/>
                    <a:lstStyle/>
                    <a:p>
                      <a:r>
                        <a:rPr lang="en-GB" dirty="0"/>
                        <a:t>References</a:t>
                      </a:r>
                      <a:endParaRPr lang="en-US" dirty="0"/>
                    </a:p>
                  </a:txBody>
                  <a:tcPr/>
                </a:tc>
                <a:tc>
                  <a:txBody>
                    <a:bodyPr/>
                    <a:lstStyle/>
                    <a:p>
                      <a:r>
                        <a:rPr lang="en-GB" dirty="0"/>
                        <a:t>Whose work did</a:t>
                      </a:r>
                      <a:r>
                        <a:rPr lang="en-GB" baseline="0" dirty="0"/>
                        <a:t> I refer to?</a:t>
                      </a:r>
                      <a:endParaRPr lang="en-US" dirty="0"/>
                    </a:p>
                  </a:txBody>
                  <a:tcPr/>
                </a:tc>
                <a:extLst>
                  <a:ext uri="{0D108BD9-81ED-4DB2-BD59-A6C34878D82A}">
                    <a16:rowId xmlns:a16="http://schemas.microsoft.com/office/drawing/2014/main" val="3114693718"/>
                  </a:ext>
                </a:extLst>
              </a:tr>
              <a:tr h="441435">
                <a:tc>
                  <a:txBody>
                    <a:bodyPr/>
                    <a:lstStyle/>
                    <a:p>
                      <a:r>
                        <a:rPr lang="en-GB" dirty="0">
                          <a:solidFill>
                            <a:srgbClr val="FF0000"/>
                          </a:solidFill>
                        </a:rPr>
                        <a:t>Appendices</a:t>
                      </a:r>
                    </a:p>
                  </a:txBody>
                  <a:tcPr/>
                </a:tc>
                <a:tc>
                  <a:txBody>
                    <a:bodyPr/>
                    <a:lstStyle/>
                    <a:p>
                      <a:r>
                        <a:rPr lang="en-GB" dirty="0">
                          <a:solidFill>
                            <a:srgbClr val="FF0000"/>
                          </a:solidFill>
                        </a:rPr>
                        <a:t>Extra information</a:t>
                      </a:r>
                    </a:p>
                  </a:txBody>
                  <a:tcPr/>
                </a:tc>
                <a:extLst>
                  <a:ext uri="{0D108BD9-81ED-4DB2-BD59-A6C34878D82A}">
                    <a16:rowId xmlns:a16="http://schemas.microsoft.com/office/drawing/2014/main" val="3960998485"/>
                  </a:ext>
                </a:extLst>
              </a:tr>
            </a:tbl>
          </a:graphicData>
        </a:graphic>
      </p:graphicFrame>
      <p:sp>
        <p:nvSpPr>
          <p:cNvPr id="7" name="Rectangle 6"/>
          <p:cNvSpPr/>
          <p:nvPr/>
        </p:nvSpPr>
        <p:spPr>
          <a:xfrm>
            <a:off x="2937748" y="175314"/>
            <a:ext cx="3226461" cy="523220"/>
          </a:xfrm>
          <a:prstGeom prst="rect">
            <a:avLst/>
          </a:prstGeom>
        </p:spPr>
        <p:txBody>
          <a:bodyPr wrap="none">
            <a:spAutoFit/>
          </a:bodyPr>
          <a:lstStyle/>
          <a:p>
            <a:pPr algn="ctr"/>
            <a:r>
              <a:rPr lang="en-GB" sz="2800" b="1" dirty="0"/>
              <a:t>Traditional structure</a:t>
            </a:r>
          </a:p>
        </p:txBody>
      </p:sp>
    </p:spTree>
    <p:extLst>
      <p:ext uri="{BB962C8B-B14F-4D97-AF65-F5344CB8AC3E}">
        <p14:creationId xmlns:p14="http://schemas.microsoft.com/office/powerpoint/2010/main" val="2148291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4495" y="589093"/>
            <a:ext cx="8213833" cy="4893647"/>
          </a:xfrm>
          <a:prstGeom prst="rect">
            <a:avLst/>
          </a:prstGeom>
        </p:spPr>
        <p:txBody>
          <a:bodyPr wrap="square">
            <a:spAutoFit/>
          </a:bodyPr>
          <a:lstStyle/>
          <a:p>
            <a:r>
              <a:rPr lang="en-GB" dirty="0"/>
              <a:t>Review articles usually consist of three sections: Introduction, Discussion, and Conclusion. </a:t>
            </a:r>
          </a:p>
          <a:p>
            <a:endParaRPr lang="en-GB" dirty="0"/>
          </a:p>
          <a:p>
            <a:pPr marL="285750" indent="-285750">
              <a:buFont typeface="Arial" panose="020B0604020202020204" pitchFamily="34" charset="0"/>
              <a:buChar char="•"/>
            </a:pPr>
            <a:r>
              <a:rPr lang="en-GB" sz="1600" dirty="0"/>
              <a:t>The </a:t>
            </a:r>
            <a:r>
              <a:rPr lang="en-GB" sz="1600" b="1" dirty="0"/>
              <a:t>Introduction</a:t>
            </a:r>
            <a:r>
              <a:rPr lang="en-GB" sz="1600" dirty="0"/>
              <a:t> usually consists of two or three short paragraphs. The opening paragraph should cover the background, and the rest of the Introduction section should identify the gaps in current knowledge and indicate the significance of the review. </a:t>
            </a:r>
            <a:r>
              <a:rPr lang="en-GB" sz="1600" dirty="0">
                <a:solidFill>
                  <a:srgbClr val="FF0000"/>
                </a:solidFill>
              </a:rPr>
              <a:t>General overview, signposts what follows, defines key concepts, sets the scene</a:t>
            </a:r>
          </a:p>
          <a:p>
            <a:endParaRPr lang="en-GB" sz="1600" dirty="0"/>
          </a:p>
          <a:p>
            <a:pPr marL="285750" indent="-285750">
              <a:buFont typeface="Arial" panose="020B0604020202020204" pitchFamily="34" charset="0"/>
              <a:buChar char="•"/>
            </a:pPr>
            <a:r>
              <a:rPr lang="en-GB" sz="1600" dirty="0"/>
              <a:t>The </a:t>
            </a:r>
            <a:r>
              <a:rPr lang="en-GB" sz="1600" b="1" dirty="0"/>
              <a:t>Discussion</a:t>
            </a:r>
            <a:r>
              <a:rPr lang="en-GB" sz="1600" dirty="0"/>
              <a:t> section is the heart of a systematic review. The best approach in writing this section is to divide it into separate parts, based on the main variables of interest. In a good Discussion section, it is critically important that the main factor, ‘Gaps in the Knowledge’, be addressed thoroughly. </a:t>
            </a:r>
            <a:r>
              <a:rPr lang="en-GB" sz="1600" dirty="0">
                <a:solidFill>
                  <a:srgbClr val="FF0000"/>
                </a:solidFill>
              </a:rPr>
              <a:t>Logical argument, set out main ideas/points supported by evidence, sensible structure (good flow between ideas)</a:t>
            </a:r>
          </a:p>
          <a:p>
            <a:endParaRPr lang="en-GB" sz="1600" dirty="0"/>
          </a:p>
          <a:p>
            <a:pPr marL="285750" indent="-285750">
              <a:buFont typeface="Arial" panose="020B0604020202020204" pitchFamily="34" charset="0"/>
              <a:buChar char="•"/>
            </a:pPr>
            <a:r>
              <a:rPr lang="en-GB" sz="1600" dirty="0"/>
              <a:t>The </a:t>
            </a:r>
            <a:r>
              <a:rPr lang="en-GB" sz="1600" b="1" dirty="0"/>
              <a:t>Conclusion</a:t>
            </a:r>
            <a:r>
              <a:rPr lang="en-GB" sz="1600" dirty="0"/>
              <a:t> section of a good review article must present the author’s conclusions based on her or his review work, state the author’s hypotheses that were developed as a result of the work, and provide suggestions for future research that could address the knowledge gaps</a:t>
            </a:r>
            <a:r>
              <a:rPr lang="en-US" sz="1600" dirty="0"/>
              <a:t>. </a:t>
            </a:r>
            <a:r>
              <a:rPr lang="en-US" sz="1600" dirty="0">
                <a:solidFill>
                  <a:srgbClr val="FF0000"/>
                </a:solidFill>
              </a:rPr>
              <a:t>Sum up main points, return to challenge set in intro, evaluate and come to a view</a:t>
            </a:r>
          </a:p>
          <a:p>
            <a:pPr lvl="8"/>
            <a:r>
              <a:rPr lang="en-GB" dirty="0"/>
              <a:t>			(Jalalian, 2012)</a:t>
            </a:r>
          </a:p>
        </p:txBody>
      </p:sp>
      <p:sp>
        <p:nvSpPr>
          <p:cNvPr id="3" name="Rectangle 2"/>
          <p:cNvSpPr/>
          <p:nvPr/>
        </p:nvSpPr>
        <p:spPr>
          <a:xfrm>
            <a:off x="3418650" y="49190"/>
            <a:ext cx="2385525" cy="523220"/>
          </a:xfrm>
          <a:prstGeom prst="rect">
            <a:avLst/>
          </a:prstGeom>
        </p:spPr>
        <p:txBody>
          <a:bodyPr wrap="none">
            <a:spAutoFit/>
          </a:bodyPr>
          <a:lstStyle/>
          <a:p>
            <a:pPr algn="ctr"/>
            <a:r>
              <a:rPr lang="en-GB" sz="2800" b="1" dirty="0"/>
              <a:t>Basic structure</a:t>
            </a:r>
          </a:p>
        </p:txBody>
      </p:sp>
    </p:spTree>
    <p:extLst>
      <p:ext uri="{BB962C8B-B14F-4D97-AF65-F5344CB8AC3E}">
        <p14:creationId xmlns:p14="http://schemas.microsoft.com/office/powerpoint/2010/main" val="248236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house fra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8095" y="1437563"/>
            <a:ext cx="4105126" cy="295838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FE69C74-D080-D57E-B82D-1DEE8DFF9BF9}"/>
              </a:ext>
            </a:extLst>
          </p:cNvPr>
          <p:cNvSpPr txBox="1"/>
          <p:nvPr/>
        </p:nvSpPr>
        <p:spPr>
          <a:xfrm>
            <a:off x="1025371" y="768951"/>
            <a:ext cx="3924582" cy="4431983"/>
          </a:xfrm>
          <a:prstGeom prst="rect">
            <a:avLst/>
          </a:prstGeom>
          <a:noFill/>
        </p:spPr>
        <p:txBody>
          <a:bodyPr wrap="square">
            <a:spAutoFit/>
          </a:bodyPr>
          <a:lstStyle/>
          <a:p>
            <a:r>
              <a:rPr lang="en-GB" sz="2400" b="1" dirty="0">
                <a:solidFill>
                  <a:srgbClr val="FF0000"/>
                </a:solidFill>
              </a:rPr>
              <a:t>Putting a frame around your article…</a:t>
            </a:r>
          </a:p>
          <a:p>
            <a:endParaRPr lang="en-GB" dirty="0"/>
          </a:p>
          <a:p>
            <a:pPr marL="285750" indent="-285750">
              <a:buFont typeface="Arial" panose="020B0604020202020204" pitchFamily="34" charset="0"/>
              <a:buChar char="•"/>
            </a:pPr>
            <a:r>
              <a:rPr lang="en-GB" b="1" dirty="0"/>
              <a:t>Transitions</a:t>
            </a:r>
            <a:r>
              <a:rPr lang="en-GB" dirty="0"/>
              <a:t> (turning now to, let us now consider, it is important to note, in this part of the paper I explore)</a:t>
            </a:r>
            <a:br>
              <a:rPr lang="en-GB" dirty="0"/>
            </a:br>
            <a:endParaRPr lang="en-GB" dirty="0"/>
          </a:p>
          <a:p>
            <a:pPr marL="285750" indent="-285750">
              <a:buFont typeface="Arial" panose="020B0604020202020204" pitchFamily="34" charset="0"/>
              <a:buChar char="•"/>
            </a:pPr>
            <a:r>
              <a:rPr lang="en-GB" b="1" dirty="0"/>
              <a:t>Connectives</a:t>
            </a:r>
            <a:r>
              <a:rPr lang="en-GB" dirty="0"/>
              <a:t> (moreover, however, in contrast, next, then)</a:t>
            </a:r>
          </a:p>
          <a:p>
            <a:endParaRPr lang="en-GB" dirty="0"/>
          </a:p>
          <a:p>
            <a:pPr marL="285750" indent="-285750">
              <a:buFont typeface="Arial" panose="020B0604020202020204" pitchFamily="34" charset="0"/>
              <a:buChar char="•"/>
            </a:pPr>
            <a:r>
              <a:rPr lang="en-GB" b="1" dirty="0"/>
              <a:t>Headings/subheadings</a:t>
            </a:r>
          </a:p>
          <a:p>
            <a:endParaRPr lang="en-GB" dirty="0"/>
          </a:p>
          <a:p>
            <a:r>
              <a:rPr lang="en-GB" b="1" dirty="0">
                <a:solidFill>
                  <a:srgbClr val="FF0000"/>
                </a:solidFill>
              </a:rPr>
              <a:t>Is your article a series of disjointed subsections or is it part of a coherent whole?</a:t>
            </a:r>
          </a:p>
        </p:txBody>
      </p:sp>
      <p:sp>
        <p:nvSpPr>
          <p:cNvPr id="3" name="TextBox 2">
            <a:extLst>
              <a:ext uri="{FF2B5EF4-FFF2-40B4-BE49-F238E27FC236}">
                <a16:creationId xmlns:a16="http://schemas.microsoft.com/office/drawing/2014/main" id="{83B7B8B9-7242-803F-4931-E73C6897A1A2}"/>
              </a:ext>
            </a:extLst>
          </p:cNvPr>
          <p:cNvSpPr txBox="1"/>
          <p:nvPr/>
        </p:nvSpPr>
        <p:spPr>
          <a:xfrm>
            <a:off x="4572000" y="5081066"/>
            <a:ext cx="4572000" cy="369332"/>
          </a:xfrm>
          <a:prstGeom prst="rect">
            <a:avLst/>
          </a:prstGeom>
          <a:noFill/>
        </p:spPr>
        <p:txBody>
          <a:bodyPr wrap="square">
            <a:spAutoFit/>
          </a:bodyPr>
          <a:lstStyle/>
          <a:p>
            <a:r>
              <a:rPr lang="en-GB" dirty="0">
                <a:hlinkClick r:id="rId3"/>
              </a:rPr>
              <a:t>https://www.phrasebank.manchester.ac.uk/</a:t>
            </a:r>
            <a:endParaRPr lang="en-GB" dirty="0"/>
          </a:p>
        </p:txBody>
      </p:sp>
    </p:spTree>
    <p:extLst>
      <p:ext uri="{BB962C8B-B14F-4D97-AF65-F5344CB8AC3E}">
        <p14:creationId xmlns:p14="http://schemas.microsoft.com/office/powerpoint/2010/main" val="3349050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AC2124-62E6-FA22-E23C-A3DDB6D31AE8}"/>
              </a:ext>
            </a:extLst>
          </p:cNvPr>
          <p:cNvSpPr txBox="1"/>
          <p:nvPr/>
        </p:nvSpPr>
        <p:spPr>
          <a:xfrm>
            <a:off x="1440454" y="616510"/>
            <a:ext cx="6263089" cy="1384995"/>
          </a:xfrm>
          <a:prstGeom prst="rect">
            <a:avLst/>
          </a:prstGeom>
          <a:noFill/>
        </p:spPr>
        <p:txBody>
          <a:bodyPr wrap="square">
            <a:spAutoFit/>
          </a:bodyPr>
          <a:lstStyle/>
          <a:p>
            <a:r>
              <a:rPr lang="en-GB" sz="2400" b="1" dirty="0"/>
              <a:t>Word budget </a:t>
            </a:r>
          </a:p>
          <a:p>
            <a:endParaRPr lang="en-GB" sz="2000" b="1" dirty="0"/>
          </a:p>
          <a:p>
            <a:r>
              <a:rPr lang="en-GB" sz="2000" dirty="0"/>
              <a:t>Split up your word limit and allocate words to ‘spend’ on each section of writing…</a:t>
            </a:r>
          </a:p>
        </p:txBody>
      </p:sp>
      <p:pic>
        <p:nvPicPr>
          <p:cNvPr id="1026" name="Picture 2" descr="Money Clipart PSD, High Quality Free PSD Templates for ...">
            <a:extLst>
              <a:ext uri="{FF2B5EF4-FFF2-40B4-BE49-F238E27FC236}">
                <a16:creationId xmlns:a16="http://schemas.microsoft.com/office/drawing/2014/main" id="{39A6D950-2A57-B644-E399-769F82DF9B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4942" y="2271633"/>
            <a:ext cx="4974115" cy="3313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6524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ok – Peeping Cinema – Thoughts on Film">
            <a:extLst>
              <a:ext uri="{FF2B5EF4-FFF2-40B4-BE49-F238E27FC236}">
                <a16:creationId xmlns:a16="http://schemas.microsoft.com/office/drawing/2014/main" id="{95198316-C693-78B9-83A5-3712C074E6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294" y="1572410"/>
            <a:ext cx="8277411" cy="341443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18CD76E-E770-851B-BA0A-F4E55FA47284}"/>
              </a:ext>
            </a:extLst>
          </p:cNvPr>
          <p:cNvSpPr txBox="1"/>
          <p:nvPr/>
        </p:nvSpPr>
        <p:spPr>
          <a:xfrm>
            <a:off x="3042577" y="547946"/>
            <a:ext cx="3058844" cy="523220"/>
          </a:xfrm>
          <a:prstGeom prst="rect">
            <a:avLst/>
          </a:prstGeom>
          <a:noFill/>
        </p:spPr>
        <p:txBody>
          <a:bodyPr wrap="square">
            <a:spAutoFit/>
          </a:bodyPr>
          <a:lstStyle/>
          <a:p>
            <a:r>
              <a:rPr lang="en-GB" sz="2800" b="1" dirty="0"/>
              <a:t>What’s your Hook?</a:t>
            </a:r>
          </a:p>
        </p:txBody>
      </p:sp>
    </p:spTree>
    <p:extLst>
      <p:ext uri="{BB962C8B-B14F-4D97-AF65-F5344CB8AC3E}">
        <p14:creationId xmlns:p14="http://schemas.microsoft.com/office/powerpoint/2010/main" val="3729706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D807C6-4C09-56CE-CDF3-16ACC4046BEA}"/>
              </a:ext>
            </a:extLst>
          </p:cNvPr>
          <p:cNvPicPr>
            <a:picLocks noChangeAspect="1"/>
          </p:cNvPicPr>
          <p:nvPr/>
        </p:nvPicPr>
        <p:blipFill>
          <a:blip r:embed="rId2"/>
          <a:stretch>
            <a:fillRect/>
          </a:stretch>
        </p:blipFill>
        <p:spPr>
          <a:xfrm>
            <a:off x="1311007" y="561860"/>
            <a:ext cx="6810375" cy="4552950"/>
          </a:xfrm>
          <a:prstGeom prst="rect">
            <a:avLst/>
          </a:prstGeom>
        </p:spPr>
      </p:pic>
      <p:sp>
        <p:nvSpPr>
          <p:cNvPr id="6" name="Oval 5">
            <a:extLst>
              <a:ext uri="{FF2B5EF4-FFF2-40B4-BE49-F238E27FC236}">
                <a16:creationId xmlns:a16="http://schemas.microsoft.com/office/drawing/2014/main" id="{F8A3AB5D-78CA-D85E-29C4-35D0E05CCAC6}"/>
              </a:ext>
            </a:extLst>
          </p:cNvPr>
          <p:cNvSpPr/>
          <p:nvPr/>
        </p:nvSpPr>
        <p:spPr>
          <a:xfrm>
            <a:off x="6665205" y="286439"/>
            <a:ext cx="1167788" cy="550843"/>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B36DCE1E-40A8-3089-77DF-517636775796}"/>
              </a:ext>
            </a:extLst>
          </p:cNvPr>
          <p:cNvSpPr/>
          <p:nvPr/>
        </p:nvSpPr>
        <p:spPr>
          <a:xfrm>
            <a:off x="6588087" y="4839388"/>
            <a:ext cx="1621430" cy="550843"/>
          </a:xfrm>
          <a:prstGeom prst="ellipse">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744FAB0-D32A-6EC3-6845-CE3ED7E99823}"/>
              </a:ext>
            </a:extLst>
          </p:cNvPr>
          <p:cNvSpPr txBox="1"/>
          <p:nvPr/>
        </p:nvSpPr>
        <p:spPr>
          <a:xfrm>
            <a:off x="5796822" y="5114810"/>
            <a:ext cx="3600565" cy="369332"/>
          </a:xfrm>
          <a:prstGeom prst="rect">
            <a:avLst/>
          </a:prstGeom>
          <a:noFill/>
        </p:spPr>
        <p:txBody>
          <a:bodyPr wrap="square" rtlCol="0">
            <a:spAutoFit/>
          </a:bodyPr>
          <a:lstStyle/>
          <a:p>
            <a:r>
              <a:rPr lang="en-GB" dirty="0"/>
              <a:t>(University of Edinburgh, 2019)</a:t>
            </a:r>
          </a:p>
        </p:txBody>
      </p:sp>
      <p:sp>
        <p:nvSpPr>
          <p:cNvPr id="2" name="TextBox 1">
            <a:extLst>
              <a:ext uri="{FF2B5EF4-FFF2-40B4-BE49-F238E27FC236}">
                <a16:creationId xmlns:a16="http://schemas.microsoft.com/office/drawing/2014/main" id="{29EDE8FE-82F6-CC1F-18BC-E7B061B85555}"/>
              </a:ext>
            </a:extLst>
          </p:cNvPr>
          <p:cNvSpPr txBox="1"/>
          <p:nvPr/>
        </p:nvSpPr>
        <p:spPr>
          <a:xfrm>
            <a:off x="92113" y="24726"/>
            <a:ext cx="3058844" cy="523220"/>
          </a:xfrm>
          <a:prstGeom prst="rect">
            <a:avLst/>
          </a:prstGeom>
          <a:noFill/>
        </p:spPr>
        <p:txBody>
          <a:bodyPr wrap="square">
            <a:spAutoFit/>
          </a:bodyPr>
          <a:lstStyle/>
          <a:p>
            <a:r>
              <a:rPr lang="en-GB" sz="2800" b="1" dirty="0"/>
              <a:t>Writing process…</a:t>
            </a:r>
          </a:p>
        </p:txBody>
      </p:sp>
    </p:spTree>
    <p:extLst>
      <p:ext uri="{BB962C8B-B14F-4D97-AF65-F5344CB8AC3E}">
        <p14:creationId xmlns:p14="http://schemas.microsoft.com/office/powerpoint/2010/main" val="1903662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BA010B-2062-8781-EFCF-FA58EE05E68A}"/>
              </a:ext>
            </a:extLst>
          </p:cNvPr>
          <p:cNvPicPr>
            <a:picLocks noChangeAspect="1"/>
          </p:cNvPicPr>
          <p:nvPr/>
        </p:nvPicPr>
        <p:blipFill>
          <a:blip r:embed="rId2"/>
          <a:stretch>
            <a:fillRect/>
          </a:stretch>
        </p:blipFill>
        <p:spPr>
          <a:xfrm>
            <a:off x="1381792" y="304950"/>
            <a:ext cx="6380416" cy="5179192"/>
          </a:xfrm>
          <a:prstGeom prst="rect">
            <a:avLst/>
          </a:prstGeom>
        </p:spPr>
      </p:pic>
      <p:sp>
        <p:nvSpPr>
          <p:cNvPr id="2" name="TextBox 1">
            <a:extLst>
              <a:ext uri="{FF2B5EF4-FFF2-40B4-BE49-F238E27FC236}">
                <a16:creationId xmlns:a16="http://schemas.microsoft.com/office/drawing/2014/main" id="{7898DA85-11C7-1A3E-9694-C324983C7F55}"/>
              </a:ext>
            </a:extLst>
          </p:cNvPr>
          <p:cNvSpPr txBox="1"/>
          <p:nvPr/>
        </p:nvSpPr>
        <p:spPr>
          <a:xfrm>
            <a:off x="4572000" y="5299476"/>
            <a:ext cx="3600565" cy="369332"/>
          </a:xfrm>
          <a:prstGeom prst="rect">
            <a:avLst/>
          </a:prstGeom>
          <a:noFill/>
        </p:spPr>
        <p:txBody>
          <a:bodyPr wrap="square" rtlCol="0">
            <a:spAutoFit/>
          </a:bodyPr>
          <a:lstStyle/>
          <a:p>
            <a:r>
              <a:rPr lang="en-GB" dirty="0"/>
              <a:t>(University of Edinburgh, 2019)</a:t>
            </a:r>
          </a:p>
        </p:txBody>
      </p:sp>
      <p:sp>
        <p:nvSpPr>
          <p:cNvPr id="6" name="TextBox 5">
            <a:extLst>
              <a:ext uri="{FF2B5EF4-FFF2-40B4-BE49-F238E27FC236}">
                <a16:creationId xmlns:a16="http://schemas.microsoft.com/office/drawing/2014/main" id="{4928E805-2A3F-79CF-19C7-242B46F9F2E3}"/>
              </a:ext>
            </a:extLst>
          </p:cNvPr>
          <p:cNvSpPr txBox="1"/>
          <p:nvPr/>
        </p:nvSpPr>
        <p:spPr>
          <a:xfrm>
            <a:off x="0" y="0"/>
            <a:ext cx="4572000" cy="400110"/>
          </a:xfrm>
          <a:prstGeom prst="rect">
            <a:avLst/>
          </a:prstGeom>
          <a:noFill/>
        </p:spPr>
        <p:txBody>
          <a:bodyPr wrap="square">
            <a:spAutoFit/>
          </a:bodyPr>
          <a:lstStyle/>
          <a:p>
            <a:r>
              <a:rPr lang="en-GB" sz="2000" b="1" dirty="0"/>
              <a:t>Writing in paragraphs…</a:t>
            </a:r>
          </a:p>
        </p:txBody>
      </p:sp>
    </p:spTree>
    <p:extLst>
      <p:ext uri="{BB962C8B-B14F-4D97-AF65-F5344CB8AC3E}">
        <p14:creationId xmlns:p14="http://schemas.microsoft.com/office/powerpoint/2010/main" val="2595366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004B57-83F1-C56F-24FE-07EFEE25A380}"/>
              </a:ext>
            </a:extLst>
          </p:cNvPr>
          <p:cNvSpPr txBox="1"/>
          <p:nvPr/>
        </p:nvSpPr>
        <p:spPr>
          <a:xfrm>
            <a:off x="834079" y="1305342"/>
            <a:ext cx="7475839" cy="2123658"/>
          </a:xfrm>
          <a:prstGeom prst="rect">
            <a:avLst/>
          </a:prstGeom>
          <a:noFill/>
        </p:spPr>
        <p:txBody>
          <a:bodyPr wrap="square">
            <a:spAutoFit/>
          </a:bodyPr>
          <a:lstStyle/>
          <a:p>
            <a:r>
              <a:rPr lang="en-GB" sz="1600" dirty="0"/>
              <a:t>An abstract is a concise summary of a research paper or entire thesis. It is an original work, not an excerpted passage. It highlights key content areas, your research purpose, the relevance or importance of your work, and the main outcomes. The function of the abstract is to outline briefly all parts of the paper. Although it is placed at the beginning of your paper, immediately following the title page, the abstract should be the last thing that you write, once you are sure of the conclusions you will reach. </a:t>
            </a:r>
          </a:p>
          <a:p>
            <a:endParaRPr lang="en-GB" sz="1600" dirty="0"/>
          </a:p>
          <a:p>
            <a:r>
              <a:rPr lang="en-GB" sz="1600" dirty="0"/>
              <a:t>						(Miche, 1980)</a:t>
            </a:r>
          </a:p>
        </p:txBody>
      </p:sp>
      <p:sp>
        <p:nvSpPr>
          <p:cNvPr id="8" name="TextBox 7">
            <a:extLst>
              <a:ext uri="{FF2B5EF4-FFF2-40B4-BE49-F238E27FC236}">
                <a16:creationId xmlns:a16="http://schemas.microsoft.com/office/drawing/2014/main" id="{4DC3A8CD-4534-80BE-3ED9-44DE5EEDB997}"/>
              </a:ext>
            </a:extLst>
          </p:cNvPr>
          <p:cNvSpPr txBox="1"/>
          <p:nvPr/>
        </p:nvSpPr>
        <p:spPr>
          <a:xfrm>
            <a:off x="957171" y="3608198"/>
            <a:ext cx="7475839" cy="2616101"/>
          </a:xfrm>
          <a:prstGeom prst="rect">
            <a:avLst/>
          </a:prstGeom>
          <a:noFill/>
        </p:spPr>
        <p:txBody>
          <a:bodyPr wrap="square">
            <a:spAutoFit/>
          </a:bodyPr>
          <a:lstStyle/>
          <a:p>
            <a:pPr algn="just"/>
            <a:r>
              <a:rPr lang="en-GB" sz="1600" b="0" i="0" dirty="0">
                <a:solidFill>
                  <a:srgbClr val="000000"/>
                </a:solidFill>
                <a:effectLst/>
                <a:latin typeface="National"/>
              </a:rPr>
              <a:t>An abstract summarizes, usually in one paragraph of 300 words or less, the major aspects of the entire paper in a prescribed sequence that includes: 1) the overall purpose of the study and the research problem(s) you investigated; 2) the basic design of the study; 3) major findings or trends found as a result of your analysis; and, 4) a brief summary of your interpretations and conclusions.</a:t>
            </a:r>
          </a:p>
          <a:p>
            <a:pPr algn="just"/>
            <a:endParaRPr lang="en-GB" sz="1600" dirty="0">
              <a:solidFill>
                <a:srgbClr val="000000"/>
              </a:solidFill>
              <a:latin typeface="National"/>
            </a:endParaRPr>
          </a:p>
          <a:p>
            <a:pPr algn="just"/>
            <a:r>
              <a:rPr lang="en-GB" sz="1600" dirty="0">
                <a:solidFill>
                  <a:srgbClr val="000000"/>
                </a:solidFill>
                <a:latin typeface="National"/>
              </a:rPr>
              <a:t>					(Clarion University, 2009)</a:t>
            </a:r>
          </a:p>
          <a:p>
            <a:pPr algn="just"/>
            <a:endParaRPr lang="en-GB" sz="1600" b="0" i="0" dirty="0">
              <a:solidFill>
                <a:srgbClr val="595959"/>
              </a:solidFill>
              <a:effectLst/>
              <a:latin typeface="National"/>
            </a:endParaRPr>
          </a:p>
          <a:p>
            <a:br>
              <a:rPr lang="en-GB" dirty="0"/>
            </a:br>
            <a:endParaRPr lang="en-GB" dirty="0"/>
          </a:p>
        </p:txBody>
      </p:sp>
      <p:sp>
        <p:nvSpPr>
          <p:cNvPr id="11" name="TextBox 10">
            <a:extLst>
              <a:ext uri="{FF2B5EF4-FFF2-40B4-BE49-F238E27FC236}">
                <a16:creationId xmlns:a16="http://schemas.microsoft.com/office/drawing/2014/main" id="{15F5FBA9-C6AB-EF06-AAEF-33141C8320FE}"/>
              </a:ext>
            </a:extLst>
          </p:cNvPr>
          <p:cNvSpPr txBox="1"/>
          <p:nvPr/>
        </p:nvSpPr>
        <p:spPr>
          <a:xfrm>
            <a:off x="2919046" y="433646"/>
            <a:ext cx="4572000" cy="400110"/>
          </a:xfrm>
          <a:prstGeom prst="rect">
            <a:avLst/>
          </a:prstGeom>
          <a:noFill/>
        </p:spPr>
        <p:txBody>
          <a:bodyPr wrap="square">
            <a:spAutoFit/>
          </a:bodyPr>
          <a:lstStyle/>
          <a:p>
            <a:r>
              <a:rPr lang="en-GB" sz="2000" b="1" dirty="0"/>
              <a:t>What makes a good Abstract?</a:t>
            </a:r>
          </a:p>
        </p:txBody>
      </p:sp>
    </p:spTree>
    <p:extLst>
      <p:ext uri="{BB962C8B-B14F-4D97-AF65-F5344CB8AC3E}">
        <p14:creationId xmlns:p14="http://schemas.microsoft.com/office/powerpoint/2010/main" val="3768512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645BBA-CFF9-C439-997D-3EE2BA8F38FF}"/>
              </a:ext>
            </a:extLst>
          </p:cNvPr>
          <p:cNvSpPr txBox="1"/>
          <p:nvPr/>
        </p:nvSpPr>
        <p:spPr>
          <a:xfrm>
            <a:off x="492963" y="243587"/>
            <a:ext cx="8158074" cy="5047536"/>
          </a:xfrm>
          <a:prstGeom prst="rect">
            <a:avLst/>
          </a:prstGeom>
          <a:noFill/>
        </p:spPr>
        <p:txBody>
          <a:bodyPr wrap="square">
            <a:spAutoFit/>
          </a:bodyPr>
          <a:lstStyle/>
          <a:p>
            <a:pPr algn="ctr"/>
            <a:r>
              <a:rPr lang="en-GB" sz="1600" b="1" i="0" dirty="0">
                <a:effectLst/>
              </a:rPr>
              <a:t>Large-scale assessments and their effects: The case of mid-stakes tests in Ontario</a:t>
            </a:r>
          </a:p>
          <a:p>
            <a:pPr algn="l"/>
            <a:endParaRPr lang="en-GB" sz="1400" b="1" i="0" dirty="0">
              <a:effectLst/>
            </a:endParaRPr>
          </a:p>
          <a:p>
            <a:pPr algn="l"/>
            <a:endParaRPr lang="en-GB" sz="1400" b="1" dirty="0"/>
          </a:p>
          <a:p>
            <a:pPr algn="l"/>
            <a:r>
              <a:rPr lang="en-GB" sz="1400" b="1" i="0" dirty="0">
                <a:effectLst/>
              </a:rPr>
              <a:t>Abstract</a:t>
            </a:r>
          </a:p>
          <a:p>
            <a:pPr algn="l"/>
            <a:endParaRPr lang="en-GB" sz="1400" b="0" i="0" dirty="0">
              <a:effectLst/>
            </a:endParaRPr>
          </a:p>
          <a:p>
            <a:pPr algn="l"/>
            <a:r>
              <a:rPr lang="en-GB" sz="1400" b="1" i="0" dirty="0">
                <a:solidFill>
                  <a:schemeClr val="accent5"/>
                </a:solidFill>
                <a:effectLst/>
              </a:rPr>
              <a:t>This paper </a:t>
            </a:r>
            <a:r>
              <a:rPr lang="en-GB" sz="1400" b="0" i="0" dirty="0" err="1">
                <a:solidFill>
                  <a:schemeClr val="accent5"/>
                </a:solidFill>
                <a:effectLst/>
              </a:rPr>
              <a:t>analyzes</a:t>
            </a:r>
            <a:r>
              <a:rPr lang="en-GB" sz="1400" b="0" i="0" dirty="0">
                <a:solidFill>
                  <a:schemeClr val="accent5"/>
                </a:solidFill>
                <a:effectLst/>
              </a:rPr>
              <a:t> the nature and perceived effects of mid-stakes testing (known as the EQAO) in Ontario, Canada. </a:t>
            </a:r>
            <a:r>
              <a:rPr lang="en-GB" sz="1400" b="0" i="0" dirty="0">
                <a:effectLst/>
              </a:rPr>
              <a:t>Ontario’s mid-stakes tests were meant to ensure accountability and transparency, and assure system-wide improvement, while avoiding the negative effects and perverse incentives of their high-stakes counterparts. </a:t>
            </a:r>
            <a:r>
              <a:rPr lang="en-GB" sz="1400" b="1" i="0" dirty="0">
                <a:solidFill>
                  <a:schemeClr val="accent2">
                    <a:lumMod val="75000"/>
                  </a:schemeClr>
                </a:solidFill>
                <a:effectLst/>
              </a:rPr>
              <a:t>The paper </a:t>
            </a:r>
            <a:r>
              <a:rPr lang="en-GB" sz="1400" b="0" i="0" dirty="0">
                <a:solidFill>
                  <a:schemeClr val="accent2">
                    <a:lumMod val="75000"/>
                  </a:schemeClr>
                </a:solidFill>
                <a:effectLst/>
              </a:rPr>
              <a:t>provides new evidence from two projects covering almost a 10-year time-span in 10 of Ontario’s 72 school districts. It shows that even though mid-stakes testing is milder in its manifestations and effects than high-stakes testing, concerns remain about the need for and side effects of such testing. The findings concern two periods of Ontario educational reform. </a:t>
            </a:r>
            <a:r>
              <a:rPr lang="en-GB" sz="1400" b="0" i="0" dirty="0">
                <a:effectLst/>
              </a:rPr>
              <a:t>In the first period, with a specific focus on improving performance in literacy and mathematics, administrators and special education support staff felt that the assessments raised teachers’ expectations and sense of urgency leading to steady improvements in measured achievement, but that there was also evidence of negative effects, especially on paying undue attention to “bubble” students just below the threshold for minimum proficiency. In the second reform period focused on broad excellence, well-being and equity as inclusion, mid-stakes tests were perceived as having more widespread negative effects. These included teaching to the test, cultural bias, avoidance of innovation, dilemmas of whether to include highly vulnerable students in the testing process or not, and emotional ill-being among students and teachers. </a:t>
            </a:r>
            <a:r>
              <a:rPr lang="en-GB" sz="1400" b="1" i="0" dirty="0">
                <a:solidFill>
                  <a:schemeClr val="accent6">
                    <a:lumMod val="50000"/>
                  </a:schemeClr>
                </a:solidFill>
                <a:effectLst/>
              </a:rPr>
              <a:t>The paper </a:t>
            </a:r>
            <a:r>
              <a:rPr lang="en-GB" sz="1400" b="0" i="0" dirty="0">
                <a:solidFill>
                  <a:schemeClr val="accent6">
                    <a:lumMod val="50000"/>
                  </a:schemeClr>
                </a:solidFill>
                <a:effectLst/>
              </a:rPr>
              <a:t>concludes that Ontario’s twentieth century system of large scale, mid-stakes assessment has not kept pace with its twenty first century commitments to deeper learning and stronger well-being.</a:t>
            </a:r>
            <a:endParaRPr lang="en-GB" sz="1400" dirty="0">
              <a:solidFill>
                <a:schemeClr val="accent6">
                  <a:lumMod val="50000"/>
                </a:schemeClr>
              </a:solidFill>
            </a:endParaRPr>
          </a:p>
          <a:p>
            <a:pPr algn="l"/>
            <a:r>
              <a:rPr lang="en-GB" sz="1400" b="0" i="0" dirty="0">
                <a:solidFill>
                  <a:schemeClr val="accent6">
                    <a:lumMod val="50000"/>
                  </a:schemeClr>
                </a:solidFill>
                <a:effectLst/>
              </a:rPr>
              <a:t>			</a:t>
            </a:r>
            <a:r>
              <a:rPr lang="en-GB" sz="1400" b="0" i="0" dirty="0">
                <a:effectLst/>
              </a:rPr>
              <a:t>				(Hargreaves, 2020)</a:t>
            </a:r>
          </a:p>
        </p:txBody>
      </p:sp>
    </p:spTree>
    <p:extLst>
      <p:ext uri="{BB962C8B-B14F-4D97-AF65-F5344CB8AC3E}">
        <p14:creationId xmlns:p14="http://schemas.microsoft.com/office/powerpoint/2010/main" val="2470076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02244E0-7215-DFB9-CF66-25884C282A81}"/>
              </a:ext>
            </a:extLst>
          </p:cNvPr>
          <p:cNvSpPr txBox="1"/>
          <p:nvPr/>
        </p:nvSpPr>
        <p:spPr>
          <a:xfrm>
            <a:off x="407773" y="1359900"/>
            <a:ext cx="8402595" cy="3539430"/>
          </a:xfrm>
          <a:prstGeom prst="rect">
            <a:avLst/>
          </a:prstGeom>
          <a:noFill/>
        </p:spPr>
        <p:txBody>
          <a:bodyPr wrap="square">
            <a:spAutoFit/>
          </a:bodyPr>
          <a:lstStyle/>
          <a:p>
            <a:pPr algn="l"/>
            <a:r>
              <a:rPr lang="en-GB" sz="1400" b="1" i="0" dirty="0">
                <a:effectLst/>
              </a:rPr>
              <a:t>Abstract</a:t>
            </a:r>
          </a:p>
          <a:p>
            <a:pPr algn="l"/>
            <a:endParaRPr lang="en-GB" sz="1400" b="1" i="0" dirty="0">
              <a:effectLst/>
            </a:endParaRPr>
          </a:p>
          <a:p>
            <a:pPr algn="l"/>
            <a:r>
              <a:rPr lang="en-GB" sz="1400" b="1" i="0" dirty="0">
                <a:solidFill>
                  <a:schemeClr val="accent5"/>
                </a:solidFill>
                <a:effectLst/>
              </a:rPr>
              <a:t>This article </a:t>
            </a:r>
            <a:r>
              <a:rPr lang="en-GB" sz="1400" b="0" i="0" dirty="0">
                <a:solidFill>
                  <a:schemeClr val="accent5"/>
                </a:solidFill>
                <a:effectLst/>
              </a:rPr>
              <a:t>argues that system‐wide excellence in student learning is attainable at reasonable cost, using education policies differing from conventional market‐oriented reform strategies prevalent in many other countries. </a:t>
            </a:r>
            <a:r>
              <a:rPr lang="en-GB" sz="1400" b="0" i="0" dirty="0">
                <a:effectLst/>
              </a:rPr>
              <a:t>In this respect, Finland is an example of a nation that has developed from a remote agrarian/industrial state in the 1950s to a model knowledge economy, using education as the key to economic and social development. </a:t>
            </a:r>
            <a:r>
              <a:rPr lang="en-GB" sz="1400" b="0" i="0" dirty="0">
                <a:solidFill>
                  <a:schemeClr val="accent2">
                    <a:lumMod val="75000"/>
                  </a:schemeClr>
                </a:solidFill>
                <a:effectLst/>
              </a:rPr>
              <a:t>Relying on data from international student assessments and earlier policy analysis, </a:t>
            </a:r>
            <a:r>
              <a:rPr lang="en-GB" sz="1400" b="1" i="0" dirty="0">
                <a:solidFill>
                  <a:schemeClr val="accent2">
                    <a:lumMod val="75000"/>
                  </a:schemeClr>
                </a:solidFill>
                <a:effectLst/>
              </a:rPr>
              <a:t>this article </a:t>
            </a:r>
            <a:r>
              <a:rPr lang="en-GB" sz="1400" b="0" i="0" dirty="0">
                <a:solidFill>
                  <a:schemeClr val="accent2">
                    <a:lumMod val="75000"/>
                  </a:schemeClr>
                </a:solidFill>
                <a:effectLst/>
              </a:rPr>
              <a:t>describes how steady improvement in student learning has been attained through Finnish education policies based on equity, flexibility, creativity, teacher professionalism and trust. </a:t>
            </a:r>
            <a:r>
              <a:rPr lang="en-GB" sz="1400" b="0" i="0" dirty="0">
                <a:effectLst/>
              </a:rPr>
              <a:t>Unlike many other education systems, consequential accountability accompanied by high‐stakes testing and externally determined learning standards has not been part of Finnish education policies. </a:t>
            </a:r>
            <a:r>
              <a:rPr lang="en-GB" sz="1400" b="0" i="0" dirty="0">
                <a:solidFill>
                  <a:schemeClr val="accent6">
                    <a:lumMod val="50000"/>
                  </a:schemeClr>
                </a:solidFill>
                <a:effectLst/>
              </a:rPr>
              <a:t>The insight is that Finnish education policies intended to raise student achievement have been built upon ideas of sustainable leadership that place strong emphasis on teaching and learning, intelligent accountability, encouraging schools to craft optimal learning environments and implement educational content that best helps their students reach the general goals of schooling.</a:t>
            </a:r>
          </a:p>
          <a:p>
            <a:pPr algn="l"/>
            <a:endParaRPr lang="en-GB" sz="1400" dirty="0"/>
          </a:p>
          <a:p>
            <a:pPr algn="l"/>
            <a:r>
              <a:rPr lang="en-GB" sz="1400" b="0" i="0" dirty="0">
                <a:effectLst/>
              </a:rPr>
              <a:t>							(</a:t>
            </a:r>
            <a:r>
              <a:rPr lang="en-GB" sz="1400" b="0" i="0" dirty="0" err="1">
                <a:effectLst/>
              </a:rPr>
              <a:t>Sahlberg</a:t>
            </a:r>
            <a:r>
              <a:rPr lang="en-GB" sz="1400" b="0" i="0" dirty="0">
                <a:effectLst/>
              </a:rPr>
              <a:t>, 2007)</a:t>
            </a:r>
          </a:p>
        </p:txBody>
      </p:sp>
      <p:sp>
        <p:nvSpPr>
          <p:cNvPr id="5" name="TextBox 4">
            <a:extLst>
              <a:ext uri="{FF2B5EF4-FFF2-40B4-BE49-F238E27FC236}">
                <a16:creationId xmlns:a16="http://schemas.microsoft.com/office/drawing/2014/main" id="{34994A8A-6D9C-AF29-986D-5DEC2B43D217}"/>
              </a:ext>
            </a:extLst>
          </p:cNvPr>
          <p:cNvSpPr txBox="1"/>
          <p:nvPr/>
        </p:nvSpPr>
        <p:spPr>
          <a:xfrm>
            <a:off x="1544593" y="482485"/>
            <a:ext cx="6314303" cy="338554"/>
          </a:xfrm>
          <a:prstGeom prst="rect">
            <a:avLst/>
          </a:prstGeom>
          <a:noFill/>
        </p:spPr>
        <p:txBody>
          <a:bodyPr wrap="square">
            <a:spAutoFit/>
          </a:bodyPr>
          <a:lstStyle/>
          <a:p>
            <a:r>
              <a:rPr lang="en-GB" sz="1600" b="1" i="0" dirty="0">
                <a:effectLst/>
              </a:rPr>
              <a:t>Education policies for raising student learning: The Finnish approach</a:t>
            </a:r>
            <a:endParaRPr lang="en-GB" sz="1600" dirty="0"/>
          </a:p>
        </p:txBody>
      </p:sp>
    </p:spTree>
    <p:extLst>
      <p:ext uri="{BB962C8B-B14F-4D97-AF65-F5344CB8AC3E}">
        <p14:creationId xmlns:p14="http://schemas.microsoft.com/office/powerpoint/2010/main" val="1571425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41F207-3AB8-A9CA-098A-83122E0DDEEB}"/>
              </a:ext>
            </a:extLst>
          </p:cNvPr>
          <p:cNvSpPr txBox="1"/>
          <p:nvPr/>
        </p:nvSpPr>
        <p:spPr>
          <a:xfrm>
            <a:off x="786911" y="1443841"/>
            <a:ext cx="7570177" cy="3970318"/>
          </a:xfrm>
          <a:prstGeom prst="rect">
            <a:avLst/>
          </a:prstGeom>
          <a:noFill/>
        </p:spPr>
        <p:txBody>
          <a:bodyPr wrap="square">
            <a:spAutoFit/>
          </a:bodyPr>
          <a:lstStyle/>
          <a:p>
            <a:pPr algn="l"/>
            <a:r>
              <a:rPr lang="en-GB" sz="1400" b="1" i="0" dirty="0">
                <a:effectLst/>
              </a:rPr>
              <a:t>Abstract</a:t>
            </a:r>
          </a:p>
          <a:p>
            <a:pPr algn="l"/>
            <a:endParaRPr lang="en-GB" sz="1400" b="1" i="0" dirty="0">
              <a:effectLst/>
            </a:endParaRPr>
          </a:p>
          <a:p>
            <a:pPr algn="l"/>
            <a:r>
              <a:rPr lang="en-GB" sz="1400" b="0" i="0" dirty="0">
                <a:effectLst/>
              </a:rPr>
              <a:t>There is a substantial body of literature related to action research in all its various forms. </a:t>
            </a:r>
            <a:r>
              <a:rPr lang="en-GB" sz="1400" b="0" i="0" dirty="0">
                <a:solidFill>
                  <a:schemeClr val="accent5"/>
                </a:solidFill>
                <a:effectLst/>
              </a:rPr>
              <a:t>A small contribution to that work within a UK setting, </a:t>
            </a:r>
            <a:r>
              <a:rPr lang="en-GB" sz="1400" b="1" i="0" dirty="0">
                <a:solidFill>
                  <a:schemeClr val="accent5"/>
                </a:solidFill>
                <a:effectLst/>
              </a:rPr>
              <a:t>this paper </a:t>
            </a:r>
            <a:r>
              <a:rPr lang="en-GB" sz="1400" b="0" i="0" dirty="0">
                <a:solidFill>
                  <a:schemeClr val="accent5"/>
                </a:solidFill>
                <a:effectLst/>
              </a:rPr>
              <a:t>reflects on the early evolution of a state-led initiative designed to develop teachers in Wales as professional enquirers. </a:t>
            </a:r>
            <a:r>
              <a:rPr lang="en-GB" sz="1400" b="0" i="0" dirty="0">
                <a:effectLst/>
              </a:rPr>
              <a:t>Launched in 2018 and ongoing at the time of writing, the National Professional Enquiry Project (NPEP) is a genuinely collaborative effort involving schools, universities and the regional education consortia as key delivery partners. Whilst other attempts at building research capacity within the nation’s teaching workforce have been made, the project is unique in the Welsh context as it requires different parts of the education system to work in lockstep under the same banner. </a:t>
            </a:r>
            <a:r>
              <a:rPr lang="en-GB" sz="1400" b="1" i="0" dirty="0">
                <a:solidFill>
                  <a:schemeClr val="accent2">
                    <a:lumMod val="75000"/>
                  </a:schemeClr>
                </a:solidFill>
                <a:effectLst/>
              </a:rPr>
              <a:t>The paper </a:t>
            </a:r>
            <a:r>
              <a:rPr lang="en-GB" sz="1400" b="0" i="0" dirty="0">
                <a:solidFill>
                  <a:schemeClr val="accent2">
                    <a:lumMod val="75000"/>
                  </a:schemeClr>
                </a:solidFill>
                <a:effectLst/>
              </a:rPr>
              <a:t>explores one university’s emancipatory approach to professional enquiry, and provides insight into the ‘lived experience’ from the perspective of lead enquirer, university researcher and regional facilitator. </a:t>
            </a:r>
            <a:r>
              <a:rPr lang="en-GB" sz="1400" b="0" i="0" dirty="0">
                <a:effectLst/>
              </a:rPr>
              <a:t>Drawing on its authors’ privileged access as active participants, </a:t>
            </a:r>
            <a:r>
              <a:rPr lang="en-GB" sz="1400" b="0" i="0" dirty="0">
                <a:solidFill>
                  <a:schemeClr val="accent6">
                    <a:lumMod val="50000"/>
                  </a:schemeClr>
                </a:solidFill>
                <a:effectLst/>
              </a:rPr>
              <a:t>it uses autoethnography to crystalise what is learnt from these experiences into five guiding principles – foundational skills development, stakeholder coherence, dedicated time, professional autonomy and shared vulnerability – upon which a fruitful collaborative approach to developing teachers as professional enquirers should be founded.</a:t>
            </a:r>
          </a:p>
          <a:p>
            <a:pPr algn="l"/>
            <a:endParaRPr lang="en-GB" sz="1400" dirty="0"/>
          </a:p>
          <a:p>
            <a:pPr algn="l"/>
            <a:r>
              <a:rPr lang="en-GB" sz="1400" dirty="0"/>
              <a:t>						(Evans et al. 2022)</a:t>
            </a:r>
            <a:endParaRPr lang="en-GB" sz="1400" b="0" i="0" dirty="0">
              <a:effectLst/>
            </a:endParaRPr>
          </a:p>
        </p:txBody>
      </p:sp>
      <p:sp>
        <p:nvSpPr>
          <p:cNvPr id="5" name="TextBox 4">
            <a:extLst>
              <a:ext uri="{FF2B5EF4-FFF2-40B4-BE49-F238E27FC236}">
                <a16:creationId xmlns:a16="http://schemas.microsoft.com/office/drawing/2014/main" id="{20E00B57-0E43-D811-6139-BE361DE71D32}"/>
              </a:ext>
            </a:extLst>
          </p:cNvPr>
          <p:cNvSpPr txBox="1"/>
          <p:nvPr/>
        </p:nvSpPr>
        <p:spPr>
          <a:xfrm>
            <a:off x="953964" y="351581"/>
            <a:ext cx="7236069" cy="584775"/>
          </a:xfrm>
          <a:prstGeom prst="rect">
            <a:avLst/>
          </a:prstGeom>
          <a:noFill/>
        </p:spPr>
        <p:txBody>
          <a:bodyPr wrap="square">
            <a:spAutoFit/>
          </a:bodyPr>
          <a:lstStyle/>
          <a:p>
            <a:pPr algn="ctr"/>
            <a:r>
              <a:rPr lang="en-GB" sz="1600" b="1" i="0" dirty="0">
                <a:effectLst/>
              </a:rPr>
              <a:t>Towards a research-engaged teaching profession: Insider reflections on a collaborative approach to developing teachers in Wales as professional enquirers</a:t>
            </a:r>
            <a:endParaRPr lang="en-GB" sz="1600" dirty="0"/>
          </a:p>
        </p:txBody>
      </p:sp>
    </p:spTree>
    <p:extLst>
      <p:ext uri="{BB962C8B-B14F-4D97-AF65-F5344CB8AC3E}">
        <p14:creationId xmlns:p14="http://schemas.microsoft.com/office/powerpoint/2010/main" val="32883518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9F637DE-7F1B-910A-B66D-5400214BEB5B}"/>
              </a:ext>
            </a:extLst>
          </p:cNvPr>
          <p:cNvSpPr txBox="1"/>
          <p:nvPr/>
        </p:nvSpPr>
        <p:spPr>
          <a:xfrm>
            <a:off x="527538" y="847629"/>
            <a:ext cx="8088923" cy="3970318"/>
          </a:xfrm>
          <a:prstGeom prst="rect">
            <a:avLst/>
          </a:prstGeom>
          <a:noFill/>
        </p:spPr>
        <p:txBody>
          <a:bodyPr wrap="square">
            <a:spAutoFit/>
          </a:bodyPr>
          <a:lstStyle/>
          <a:p>
            <a:r>
              <a:rPr lang="en-GB" dirty="0"/>
              <a:t>This article will first comment on the distinctiveness of Scottish education within the United Kingdom. Scots are sensitive about careless references to ‘the British educational system’ and are quick to point out that their country’s schools have developed in different ways from those in other parts of the UK. One important area of difference can be seen in the Scottish curriculum: the second part of the article will look at Curriculum for Excellence (</a:t>
            </a:r>
            <a:r>
              <a:rPr lang="en-GB" dirty="0" err="1"/>
              <a:t>CfE</a:t>
            </a:r>
            <a:r>
              <a:rPr lang="en-GB" dirty="0"/>
              <a:t>) which has served as the framework for all three to 18 provision since 2004. The third part will examine the extent to which the comprehensive principle is still embodied in secondary schools, noting particularly attempts to address the ‘attainment gap’ between socially advantaged and disadvantaged communities. The final section will discuss the need for cultural, not just structural, reform in Scottish education and argue that stronger intellectual leadership is required if public confidence and trust are to be restored.</a:t>
            </a:r>
          </a:p>
          <a:p>
            <a:endParaRPr lang="en-GB" dirty="0"/>
          </a:p>
          <a:p>
            <a:r>
              <a:rPr lang="en-GB" dirty="0"/>
              <a:t>							(</a:t>
            </a:r>
            <a:r>
              <a:rPr lang="en-GB" dirty="0" err="1"/>
              <a:t>Humes</a:t>
            </a:r>
            <a:r>
              <a:rPr lang="en-GB" dirty="0"/>
              <a:t>, 2023)</a:t>
            </a:r>
          </a:p>
        </p:txBody>
      </p:sp>
      <p:sp>
        <p:nvSpPr>
          <p:cNvPr id="5" name="TextBox 4">
            <a:extLst>
              <a:ext uri="{FF2B5EF4-FFF2-40B4-BE49-F238E27FC236}">
                <a16:creationId xmlns:a16="http://schemas.microsoft.com/office/drawing/2014/main" id="{31BE1CF6-BEC3-B842-DD7B-34AC5384ADAB}"/>
              </a:ext>
            </a:extLst>
          </p:cNvPr>
          <p:cNvSpPr txBox="1"/>
          <p:nvPr/>
        </p:nvSpPr>
        <p:spPr>
          <a:xfrm>
            <a:off x="2683410" y="310197"/>
            <a:ext cx="4462977" cy="400110"/>
          </a:xfrm>
          <a:prstGeom prst="rect">
            <a:avLst/>
          </a:prstGeom>
          <a:noFill/>
        </p:spPr>
        <p:txBody>
          <a:bodyPr wrap="square">
            <a:spAutoFit/>
          </a:bodyPr>
          <a:lstStyle/>
          <a:p>
            <a:r>
              <a:rPr lang="en-GB" sz="2000" b="1" dirty="0"/>
              <a:t>What makes a good Introduction?</a:t>
            </a:r>
          </a:p>
        </p:txBody>
      </p:sp>
      <p:sp>
        <p:nvSpPr>
          <p:cNvPr id="4" name="TextBox 3">
            <a:extLst>
              <a:ext uri="{FF2B5EF4-FFF2-40B4-BE49-F238E27FC236}">
                <a16:creationId xmlns:a16="http://schemas.microsoft.com/office/drawing/2014/main" id="{3DE0B8C9-4619-F2C7-D40B-37642C47130A}"/>
              </a:ext>
            </a:extLst>
          </p:cNvPr>
          <p:cNvSpPr txBox="1"/>
          <p:nvPr/>
        </p:nvSpPr>
        <p:spPr>
          <a:xfrm>
            <a:off x="527538" y="4357629"/>
            <a:ext cx="4572000" cy="646331"/>
          </a:xfrm>
          <a:prstGeom prst="rect">
            <a:avLst/>
          </a:prstGeom>
          <a:noFill/>
        </p:spPr>
        <p:txBody>
          <a:bodyPr wrap="square">
            <a:spAutoFit/>
          </a:bodyPr>
          <a:lstStyle/>
          <a:p>
            <a:r>
              <a:rPr lang="en-GB" sz="1800" dirty="0">
                <a:solidFill>
                  <a:srgbClr val="FF0000"/>
                </a:solidFill>
              </a:rPr>
              <a:t>General overview, signposts what follows, defines key concepts, sets the scene</a:t>
            </a:r>
            <a:endParaRPr lang="en-GB" dirty="0"/>
          </a:p>
        </p:txBody>
      </p:sp>
    </p:spTree>
    <p:extLst>
      <p:ext uri="{BB962C8B-B14F-4D97-AF65-F5344CB8AC3E}">
        <p14:creationId xmlns:p14="http://schemas.microsoft.com/office/powerpoint/2010/main" val="4229660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A2F1FA-F4BA-B4EF-3E92-B5B0B346BA6D}"/>
              </a:ext>
            </a:extLst>
          </p:cNvPr>
          <p:cNvSpPr txBox="1"/>
          <p:nvPr/>
        </p:nvSpPr>
        <p:spPr>
          <a:xfrm>
            <a:off x="473675" y="497218"/>
            <a:ext cx="8196649" cy="4524315"/>
          </a:xfrm>
          <a:prstGeom prst="rect">
            <a:avLst/>
          </a:prstGeom>
          <a:noFill/>
        </p:spPr>
        <p:txBody>
          <a:bodyPr wrap="square">
            <a:spAutoFit/>
          </a:bodyPr>
          <a:lstStyle/>
          <a:p>
            <a:r>
              <a:rPr lang="en-GB" b="0" i="0" dirty="0">
                <a:solidFill>
                  <a:srgbClr val="000000"/>
                </a:solidFill>
                <a:effectLst/>
              </a:rPr>
              <a:t>This paper addresses teachers' perceptions of the support they received when introducing a new curriculum subject into their classrooms. It is part of a larger study which examined the introduction of psychology in year 11 and 12 classrooms during a major curriculum reform in Queensland, Australia, including the introduction of external examinations. The longitudinal research reported here builds on an earlier survey of teachers' expectations about the introduction of psychology (reported in Authors, date), by investigating the experiences of seven teachers during their first two-years of teaching this new subject. The paper begins with a description of the Queensland curriculum reform context and then explores the role of teachers in curriculum change. An overview of the framework used by Priestley et al. (2021) used to underpin this study is given and potential support for teachers in their role as active curriculum makers in their schools, classrooms and beyond. The research design, results and conclusions are discussed, and the paper concludes with suggestions for supporting teachers as they work to introduce a new subject.</a:t>
            </a:r>
          </a:p>
          <a:p>
            <a:endParaRPr lang="en-GB" dirty="0">
              <a:solidFill>
                <a:srgbClr val="000000"/>
              </a:solidFill>
            </a:endParaRPr>
          </a:p>
          <a:p>
            <a:r>
              <a:rPr lang="en-GB" b="0" i="0" dirty="0">
                <a:solidFill>
                  <a:srgbClr val="000000"/>
                </a:solidFill>
                <a:effectLst/>
              </a:rPr>
              <a:t>					(</a:t>
            </a:r>
            <a:r>
              <a:rPr lang="en-GB" b="0" i="0" dirty="0" err="1">
                <a:solidFill>
                  <a:srgbClr val="000000"/>
                </a:solidFill>
                <a:effectLst/>
              </a:rPr>
              <a:t>Marangio</a:t>
            </a:r>
            <a:r>
              <a:rPr lang="en-GB" b="0" i="0" dirty="0">
                <a:solidFill>
                  <a:srgbClr val="000000"/>
                </a:solidFill>
                <a:effectLst/>
              </a:rPr>
              <a:t> &amp; </a:t>
            </a:r>
            <a:r>
              <a:rPr lang="en-GB" b="0" i="0" dirty="0" err="1">
                <a:solidFill>
                  <a:srgbClr val="000000"/>
                </a:solidFill>
                <a:effectLst/>
              </a:rPr>
              <a:t>Heyting</a:t>
            </a:r>
            <a:r>
              <a:rPr lang="en-GB" b="0" i="0" dirty="0">
                <a:solidFill>
                  <a:srgbClr val="000000"/>
                </a:solidFill>
                <a:effectLst/>
              </a:rPr>
              <a:t>, 2023)</a:t>
            </a:r>
          </a:p>
        </p:txBody>
      </p:sp>
      <p:sp>
        <p:nvSpPr>
          <p:cNvPr id="4" name="TextBox 3">
            <a:extLst>
              <a:ext uri="{FF2B5EF4-FFF2-40B4-BE49-F238E27FC236}">
                <a16:creationId xmlns:a16="http://schemas.microsoft.com/office/drawing/2014/main" id="{FA8185F8-71DF-EAB4-5624-74921E444317}"/>
              </a:ext>
            </a:extLst>
          </p:cNvPr>
          <p:cNvSpPr txBox="1"/>
          <p:nvPr/>
        </p:nvSpPr>
        <p:spPr>
          <a:xfrm>
            <a:off x="473675" y="4559731"/>
            <a:ext cx="4572000" cy="646331"/>
          </a:xfrm>
          <a:prstGeom prst="rect">
            <a:avLst/>
          </a:prstGeom>
          <a:noFill/>
        </p:spPr>
        <p:txBody>
          <a:bodyPr wrap="square">
            <a:spAutoFit/>
          </a:bodyPr>
          <a:lstStyle/>
          <a:p>
            <a:r>
              <a:rPr lang="en-GB" sz="1800" dirty="0">
                <a:solidFill>
                  <a:srgbClr val="FF0000"/>
                </a:solidFill>
              </a:rPr>
              <a:t>General overview, signposts what follows, defines key concepts, sets the scene</a:t>
            </a:r>
            <a:endParaRPr lang="en-GB" dirty="0"/>
          </a:p>
        </p:txBody>
      </p:sp>
    </p:spTree>
    <p:extLst>
      <p:ext uri="{BB962C8B-B14F-4D97-AF65-F5344CB8AC3E}">
        <p14:creationId xmlns:p14="http://schemas.microsoft.com/office/powerpoint/2010/main" val="2413579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5477331-EEB6-B721-E209-6A81068A30A9}"/>
              </a:ext>
            </a:extLst>
          </p:cNvPr>
          <p:cNvSpPr txBox="1"/>
          <p:nvPr/>
        </p:nvSpPr>
        <p:spPr>
          <a:xfrm>
            <a:off x="432486" y="206919"/>
            <a:ext cx="8279028" cy="5078313"/>
          </a:xfrm>
          <a:prstGeom prst="rect">
            <a:avLst/>
          </a:prstGeom>
          <a:noFill/>
        </p:spPr>
        <p:txBody>
          <a:bodyPr wrap="square">
            <a:spAutoFit/>
          </a:bodyPr>
          <a:lstStyle/>
          <a:p>
            <a:r>
              <a:rPr lang="en-GB" dirty="0"/>
              <a:t>This discussion paper explores the evolution of </a:t>
            </a:r>
            <a:r>
              <a:rPr lang="en-GB" dirty="0" err="1"/>
              <a:t>Wales’</a:t>
            </a:r>
            <a:r>
              <a:rPr lang="en-GB" dirty="0"/>
              <a:t> new national curriculum. Launched in 2022 and reflective of a new international trend in curriculum reform, </a:t>
            </a:r>
            <a:r>
              <a:rPr lang="en-GB" i="1" dirty="0"/>
              <a:t>Curriculum for Wales</a:t>
            </a:r>
            <a:r>
              <a:rPr lang="en-GB" dirty="0"/>
              <a:t> is founded on the idea that key decisions related to teaching and learning are best made in schools and at the site of practice. The principle of subsidiarity is championed as a way of empowering teachers and encouraging local ownership within the confines of a much broader national framework. But implementation of such curricula is not without difficulty. This paper reflects on early implementation and explores a number of familiar challenges, like how to ensure equity of experience in a system that actively promotes difference. It considers the strengths and weaknesses of decentralisation, and ponders the implications of curriculum reform, and its associated teacher freedoms, for both policymakers and the profession itself. A scarcity of resource that endangers not only curriculum realisation, but also the motivation of those responsible for making it work, is also contemplated. The paper concludes by plotting a possible way forward, and presents the case for a national professional learning programme to give teachers the confidence needed to make </a:t>
            </a:r>
            <a:r>
              <a:rPr lang="en-GB" dirty="0" err="1"/>
              <a:t>Wales’</a:t>
            </a:r>
            <a:r>
              <a:rPr lang="en-GB" dirty="0"/>
              <a:t> curriculum vision a reality.</a:t>
            </a:r>
            <a:br>
              <a:rPr lang="en-GB" dirty="0"/>
            </a:br>
            <a:endParaRPr lang="en-GB" dirty="0">
              <a:solidFill>
                <a:srgbClr val="000000"/>
              </a:solidFill>
            </a:endParaRPr>
          </a:p>
          <a:p>
            <a:pPr algn="just"/>
            <a:r>
              <a:rPr lang="en-GB" b="0" i="0" dirty="0">
                <a:solidFill>
                  <a:srgbClr val="000000"/>
                </a:solidFill>
                <a:effectLst/>
              </a:rPr>
              <a:t>							(Evans, 2023)</a:t>
            </a:r>
          </a:p>
        </p:txBody>
      </p:sp>
      <p:sp>
        <p:nvSpPr>
          <p:cNvPr id="4" name="TextBox 3">
            <a:extLst>
              <a:ext uri="{FF2B5EF4-FFF2-40B4-BE49-F238E27FC236}">
                <a16:creationId xmlns:a16="http://schemas.microsoft.com/office/drawing/2014/main" id="{60F49621-FD08-7345-2E2A-F84CF7D93134}"/>
              </a:ext>
            </a:extLst>
          </p:cNvPr>
          <p:cNvSpPr txBox="1"/>
          <p:nvPr/>
        </p:nvSpPr>
        <p:spPr>
          <a:xfrm>
            <a:off x="432486" y="4962067"/>
            <a:ext cx="4572000" cy="646331"/>
          </a:xfrm>
          <a:prstGeom prst="rect">
            <a:avLst/>
          </a:prstGeom>
          <a:noFill/>
        </p:spPr>
        <p:txBody>
          <a:bodyPr wrap="square">
            <a:spAutoFit/>
          </a:bodyPr>
          <a:lstStyle/>
          <a:p>
            <a:r>
              <a:rPr lang="en-GB" sz="1800" dirty="0">
                <a:solidFill>
                  <a:srgbClr val="FF0000"/>
                </a:solidFill>
              </a:rPr>
              <a:t>General overview, signposts what follows, defines key concepts, sets the scene</a:t>
            </a:r>
            <a:endParaRPr lang="en-GB" dirty="0"/>
          </a:p>
        </p:txBody>
      </p:sp>
    </p:spTree>
    <p:extLst>
      <p:ext uri="{BB962C8B-B14F-4D97-AF65-F5344CB8AC3E}">
        <p14:creationId xmlns:p14="http://schemas.microsoft.com/office/powerpoint/2010/main" val="1164240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7476DF-4FE1-4B77-BDEC-5F5DB59657E4}"/>
              </a:ext>
            </a:extLst>
          </p:cNvPr>
          <p:cNvSpPr/>
          <p:nvPr/>
        </p:nvSpPr>
        <p:spPr>
          <a:xfrm>
            <a:off x="1034415" y="274540"/>
            <a:ext cx="7075170" cy="5509200"/>
          </a:xfrm>
          <a:prstGeom prst="rect">
            <a:avLst/>
          </a:prstGeom>
        </p:spPr>
        <p:txBody>
          <a:bodyPr wrap="square">
            <a:spAutoFit/>
          </a:bodyPr>
          <a:lstStyle/>
          <a:p>
            <a:pPr algn="ctr"/>
            <a:r>
              <a:rPr lang="en-GB" sz="2800" b="1" dirty="0"/>
              <a:t>Academic writing 1</a:t>
            </a:r>
          </a:p>
          <a:p>
            <a:endParaRPr lang="en-GB" dirty="0"/>
          </a:p>
          <a:p>
            <a:pPr marL="171450" indent="-171450">
              <a:buFont typeface="Arial" panose="020B0604020202020204" pitchFamily="34" charset="0"/>
              <a:buChar char="•"/>
            </a:pPr>
            <a:r>
              <a:rPr lang="en-GB" sz="1400" dirty="0"/>
              <a:t>Think about your:</a:t>
            </a:r>
          </a:p>
          <a:p>
            <a:endParaRPr lang="en-GB" sz="1400" dirty="0"/>
          </a:p>
          <a:p>
            <a:r>
              <a:rPr lang="en-GB" sz="1400" dirty="0"/>
              <a:t>Grammar</a:t>
            </a:r>
          </a:p>
          <a:p>
            <a:r>
              <a:rPr lang="en-GB" sz="1400" dirty="0"/>
              <a:t>Punctuation</a:t>
            </a:r>
          </a:p>
          <a:p>
            <a:r>
              <a:rPr lang="en-GB" sz="1400" dirty="0"/>
              <a:t>Syntax</a:t>
            </a:r>
          </a:p>
          <a:p>
            <a:r>
              <a:rPr lang="en-GB" sz="1400" dirty="0"/>
              <a:t>Vocabulary</a:t>
            </a:r>
          </a:p>
          <a:p>
            <a:r>
              <a:rPr lang="en-GB" sz="1400" dirty="0"/>
              <a:t>Spelling</a:t>
            </a:r>
          </a:p>
          <a:p>
            <a:r>
              <a:rPr lang="en-GB" sz="1400" dirty="0"/>
              <a:t>Tenses</a:t>
            </a:r>
          </a:p>
          <a:p>
            <a:endParaRPr lang="en-GB" sz="1400" dirty="0"/>
          </a:p>
          <a:p>
            <a:pPr marL="171450" indent="-171450">
              <a:buFont typeface="Arial" panose="020B0604020202020204" pitchFamily="34" charset="0"/>
              <a:buChar char="•"/>
            </a:pPr>
            <a:r>
              <a:rPr lang="en-GB" sz="1400" dirty="0"/>
              <a:t>Writing should be:</a:t>
            </a:r>
          </a:p>
          <a:p>
            <a:pPr marL="171450" indent="-171450">
              <a:buFont typeface="Arial" panose="020B0604020202020204" pitchFamily="34" charset="0"/>
              <a:buChar char="•"/>
            </a:pPr>
            <a:endParaRPr lang="en-GB" sz="1400" dirty="0"/>
          </a:p>
          <a:p>
            <a:r>
              <a:rPr lang="en-GB" sz="1400" dirty="0"/>
              <a:t>Concise</a:t>
            </a:r>
          </a:p>
          <a:p>
            <a:r>
              <a:rPr lang="en-GB" sz="1400" dirty="0"/>
              <a:t>Clear</a:t>
            </a:r>
          </a:p>
          <a:p>
            <a:r>
              <a:rPr lang="en-GB" sz="1400" dirty="0"/>
              <a:t>Clean</a:t>
            </a:r>
          </a:p>
          <a:p>
            <a:r>
              <a:rPr lang="en-GB" sz="1400" dirty="0"/>
              <a:t>Authoritative</a:t>
            </a:r>
          </a:p>
          <a:p>
            <a:r>
              <a:rPr lang="en-GB" sz="1400" dirty="0"/>
              <a:t>Accessible</a:t>
            </a:r>
          </a:p>
          <a:p>
            <a:endParaRPr lang="en-GB" sz="1400" dirty="0"/>
          </a:p>
          <a:p>
            <a:pPr marL="171450" indent="-171450">
              <a:buFont typeface="Arial" panose="020B0604020202020204" pitchFamily="34" charset="0"/>
              <a:buChar char="•"/>
            </a:pPr>
            <a:r>
              <a:rPr lang="en-GB" sz="1400" dirty="0"/>
              <a:t>Avoid contractions… </a:t>
            </a:r>
            <a:r>
              <a:rPr lang="en-GB" sz="1400" dirty="0" err="1"/>
              <a:t>e.g</a:t>
            </a:r>
            <a:r>
              <a:rPr lang="en-GB" sz="1400" dirty="0"/>
              <a:t>: don’t, won’t, shouldn’t, it’s</a:t>
            </a:r>
          </a:p>
          <a:p>
            <a:pPr marL="171450" indent="-171450">
              <a:buFont typeface="Arial" panose="020B0604020202020204" pitchFamily="34" charset="0"/>
              <a:buChar char="•"/>
            </a:pPr>
            <a:r>
              <a:rPr lang="en-GB" sz="1400" dirty="0"/>
              <a:t>Spell out acronyms initially… e.g. first mention University of Wales Trinity Saint David (UWTSD), then UWTSD</a:t>
            </a:r>
          </a:p>
          <a:p>
            <a:endParaRPr lang="en-GB" sz="1400" dirty="0"/>
          </a:p>
          <a:p>
            <a:endParaRPr lang="en-GB" sz="1200" dirty="0"/>
          </a:p>
        </p:txBody>
      </p:sp>
      <p:pic>
        <p:nvPicPr>
          <p:cNvPr id="2054" name="Picture 6" descr="Download Free png Cartoon Pencil, Cartoon Clipart, The Cartoon, Pencil PNG  ... - DLPNG.com">
            <a:extLst>
              <a:ext uri="{FF2B5EF4-FFF2-40B4-BE49-F238E27FC236}">
                <a16:creationId xmlns:a16="http://schemas.microsoft.com/office/drawing/2014/main" id="{4DA5405B-6AF4-4778-9714-3284C26737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2653" y="1158240"/>
            <a:ext cx="2920635" cy="2925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36158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1F75C5-F0EF-4642-AA26-03D1519B3D18}"/>
              </a:ext>
            </a:extLst>
          </p:cNvPr>
          <p:cNvSpPr txBox="1"/>
          <p:nvPr/>
        </p:nvSpPr>
        <p:spPr>
          <a:xfrm>
            <a:off x="914400" y="1134015"/>
            <a:ext cx="4389120" cy="4524315"/>
          </a:xfrm>
          <a:prstGeom prst="rect">
            <a:avLst/>
          </a:prstGeom>
          <a:noFill/>
        </p:spPr>
        <p:txBody>
          <a:bodyPr wrap="square">
            <a:spAutoFit/>
          </a:bodyPr>
          <a:lstStyle/>
          <a:p>
            <a:pPr marL="285750" indent="-285750">
              <a:buFont typeface="Arial" panose="020B0604020202020204" pitchFamily="34" charset="0"/>
              <a:buChar char="•"/>
            </a:pPr>
            <a:r>
              <a:rPr lang="en-GB" dirty="0"/>
              <a:t>Draft, edit, read and revise</a:t>
            </a:r>
          </a:p>
          <a:p>
            <a:pPr marL="285750" indent="-285750">
              <a:buFont typeface="Arial" panose="020B0604020202020204" pitchFamily="34" charset="0"/>
              <a:buChar char="•"/>
            </a:pPr>
            <a:r>
              <a:rPr lang="en-GB" dirty="0"/>
              <a:t>Subheads and spacing</a:t>
            </a:r>
          </a:p>
          <a:p>
            <a:pPr marL="285750" indent="-285750">
              <a:buFont typeface="Arial" panose="020B0604020202020204" pitchFamily="34" charset="0"/>
              <a:buChar char="•"/>
            </a:pPr>
            <a:r>
              <a:rPr lang="en-GB" dirty="0"/>
              <a:t>Rhythm, pace and flow</a:t>
            </a:r>
          </a:p>
          <a:p>
            <a:pPr marL="285750" indent="-285750">
              <a:buFont typeface="Arial" panose="020B0604020202020204" pitchFamily="34" charset="0"/>
              <a:buChar char="•"/>
            </a:pPr>
            <a:r>
              <a:rPr lang="en-GB" dirty="0"/>
              <a:t>Support your arguments (use tentative language)… </a:t>
            </a:r>
          </a:p>
          <a:p>
            <a:endParaRPr lang="en-GB" dirty="0"/>
          </a:p>
          <a:p>
            <a:r>
              <a:rPr lang="en-GB" dirty="0">
                <a:solidFill>
                  <a:srgbClr val="FF0000"/>
                </a:solidFill>
              </a:rPr>
              <a:t>it’s clear that, it’s obvious that… </a:t>
            </a:r>
          </a:p>
          <a:p>
            <a:endParaRPr lang="en-GB" dirty="0"/>
          </a:p>
          <a:p>
            <a:r>
              <a:rPr lang="en-GB" dirty="0">
                <a:solidFill>
                  <a:schemeClr val="accent6"/>
                </a:solidFill>
              </a:rPr>
              <a:t>this suggests that, it could be argued that</a:t>
            </a:r>
          </a:p>
          <a:p>
            <a:endParaRPr lang="en-GB" dirty="0"/>
          </a:p>
          <a:p>
            <a:pPr marL="285750" indent="-285750">
              <a:buFont typeface="Arial" panose="020B0604020202020204" pitchFamily="34" charset="0"/>
              <a:buChar char="•"/>
            </a:pPr>
            <a:r>
              <a:rPr lang="en-GB" dirty="0"/>
              <a:t>Present ideas in a logical order</a:t>
            </a:r>
          </a:p>
          <a:p>
            <a:pPr marL="285750" indent="-285750">
              <a:buFont typeface="Arial" panose="020B0604020202020204" pitchFamily="34" charset="0"/>
              <a:buChar char="•"/>
            </a:pPr>
            <a:r>
              <a:rPr lang="en-GB" dirty="0"/>
              <a:t>Establish clear connections between ideas</a:t>
            </a:r>
          </a:p>
          <a:p>
            <a:pPr marL="285750" indent="-285750">
              <a:buFont typeface="Arial" panose="020B0604020202020204" pitchFamily="34" charset="0"/>
              <a:buChar char="•"/>
            </a:pPr>
            <a:r>
              <a:rPr lang="en-GB" dirty="0"/>
              <a:t>Provide signposts</a:t>
            </a:r>
          </a:p>
          <a:p>
            <a:pPr marL="285750" indent="-285750">
              <a:buFont typeface="Arial" panose="020B0604020202020204" pitchFamily="34" charset="0"/>
              <a:buChar char="•"/>
            </a:pPr>
            <a:r>
              <a:rPr lang="en-GB" dirty="0"/>
              <a:t>Explain, not just describe</a:t>
            </a:r>
          </a:p>
          <a:p>
            <a:pPr marL="285750" indent="-285750">
              <a:buFont typeface="Arial" panose="020B0604020202020204" pitchFamily="34" charset="0"/>
              <a:buChar char="•"/>
            </a:pPr>
            <a:r>
              <a:rPr lang="en-GB" dirty="0"/>
              <a:t>Try to remain neutral – not too positive or too negative. Balance!</a:t>
            </a:r>
          </a:p>
        </p:txBody>
      </p:sp>
      <p:sp>
        <p:nvSpPr>
          <p:cNvPr id="5" name="TextBox 4">
            <a:extLst>
              <a:ext uri="{FF2B5EF4-FFF2-40B4-BE49-F238E27FC236}">
                <a16:creationId xmlns:a16="http://schemas.microsoft.com/office/drawing/2014/main" id="{712B65A0-8FE6-4AC3-9FD6-B0384D37675A}"/>
              </a:ext>
            </a:extLst>
          </p:cNvPr>
          <p:cNvSpPr txBox="1"/>
          <p:nvPr/>
        </p:nvSpPr>
        <p:spPr>
          <a:xfrm>
            <a:off x="2286000" y="265500"/>
            <a:ext cx="4572000" cy="523220"/>
          </a:xfrm>
          <a:prstGeom prst="rect">
            <a:avLst/>
          </a:prstGeom>
          <a:noFill/>
        </p:spPr>
        <p:txBody>
          <a:bodyPr wrap="square">
            <a:spAutoFit/>
          </a:bodyPr>
          <a:lstStyle/>
          <a:p>
            <a:pPr algn="ctr"/>
            <a:r>
              <a:rPr lang="en-GB" sz="2800" b="1" dirty="0"/>
              <a:t>Academic writing 2</a:t>
            </a:r>
          </a:p>
        </p:txBody>
      </p:sp>
      <p:pic>
        <p:nvPicPr>
          <p:cNvPr id="6" name="Picture 6" descr="Download Free png Cartoon Pencil, Cartoon Clipart, The Cartoon, Pencil PNG  ... - DLPNG.com">
            <a:extLst>
              <a:ext uri="{FF2B5EF4-FFF2-40B4-BE49-F238E27FC236}">
                <a16:creationId xmlns:a16="http://schemas.microsoft.com/office/drawing/2014/main" id="{D394DF3F-8383-45ED-BE52-4FD5005290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2653" y="1158240"/>
            <a:ext cx="2920635" cy="2925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0785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614FAC-CE3E-44A2-91F3-89B82F6F58F5}"/>
              </a:ext>
            </a:extLst>
          </p:cNvPr>
          <p:cNvSpPr txBox="1"/>
          <p:nvPr/>
        </p:nvSpPr>
        <p:spPr>
          <a:xfrm>
            <a:off x="2286000" y="265500"/>
            <a:ext cx="4572000" cy="523220"/>
          </a:xfrm>
          <a:prstGeom prst="rect">
            <a:avLst/>
          </a:prstGeom>
          <a:noFill/>
        </p:spPr>
        <p:txBody>
          <a:bodyPr wrap="square">
            <a:spAutoFit/>
          </a:bodyPr>
          <a:lstStyle/>
          <a:p>
            <a:pPr algn="ctr"/>
            <a:r>
              <a:rPr lang="en-GB" sz="2800" b="1" dirty="0"/>
              <a:t>Academic writing 3</a:t>
            </a:r>
          </a:p>
        </p:txBody>
      </p:sp>
      <p:pic>
        <p:nvPicPr>
          <p:cNvPr id="3" name="Picture 6" descr="Download Free png Cartoon Pencil, Cartoon Clipart, The Cartoon, Pencil PNG  ... - DLPNG.com">
            <a:extLst>
              <a:ext uri="{FF2B5EF4-FFF2-40B4-BE49-F238E27FC236}">
                <a16:creationId xmlns:a16="http://schemas.microsoft.com/office/drawing/2014/main" id="{61080743-CF44-4FB3-9AA2-6769BD24BB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12653" y="1158240"/>
            <a:ext cx="2920635" cy="292512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D0FB284-22C3-452F-9EDE-92963EBEDD67}"/>
              </a:ext>
            </a:extLst>
          </p:cNvPr>
          <p:cNvSpPr txBox="1"/>
          <p:nvPr/>
        </p:nvSpPr>
        <p:spPr>
          <a:xfrm>
            <a:off x="914400" y="1092398"/>
            <a:ext cx="4389120" cy="4524315"/>
          </a:xfrm>
          <a:prstGeom prst="rect">
            <a:avLst/>
          </a:prstGeom>
          <a:noFill/>
        </p:spPr>
        <p:txBody>
          <a:bodyPr wrap="square">
            <a:spAutoFit/>
          </a:bodyPr>
          <a:lstStyle/>
          <a:p>
            <a:pPr marL="285750" indent="-285750">
              <a:buFont typeface="Arial" panose="020B0604020202020204" pitchFamily="34" charset="0"/>
              <a:buChar char="•"/>
            </a:pPr>
            <a:r>
              <a:rPr lang="en-GB" sz="1600" dirty="0"/>
              <a:t>Other people’s work</a:t>
            </a:r>
          </a:p>
          <a:p>
            <a:pPr marL="285750" indent="-285750">
              <a:buFont typeface="Arial" panose="020B0604020202020204" pitchFamily="34" charset="0"/>
              <a:buChar char="•"/>
            </a:pPr>
            <a:endParaRPr lang="en-GB" sz="1600" dirty="0"/>
          </a:p>
          <a:p>
            <a:r>
              <a:rPr lang="en-GB" sz="1600" dirty="0"/>
              <a:t>too many quotes</a:t>
            </a:r>
          </a:p>
          <a:p>
            <a:r>
              <a:rPr lang="en-GB" sz="1600" dirty="0"/>
              <a:t>not enough quotes</a:t>
            </a:r>
          </a:p>
          <a:p>
            <a:r>
              <a:rPr lang="en-GB" sz="1600" dirty="0"/>
              <a:t>Irrelevant quotes</a:t>
            </a:r>
          </a:p>
          <a:p>
            <a:r>
              <a:rPr lang="en-GB" sz="1600" dirty="0"/>
              <a:t>outdated quotes</a:t>
            </a:r>
          </a:p>
          <a:p>
            <a:endParaRPr lang="en-GB" sz="1600" dirty="0"/>
          </a:p>
          <a:p>
            <a:pPr marL="285750" indent="-285750">
              <a:buFont typeface="Arial" panose="020B0604020202020204" pitchFamily="34" charset="0"/>
              <a:buChar char="•"/>
            </a:pPr>
            <a:r>
              <a:rPr lang="en-GB" sz="1600" dirty="0"/>
              <a:t>Sentences</a:t>
            </a:r>
          </a:p>
          <a:p>
            <a:pPr marL="285750" indent="-285750">
              <a:buFont typeface="Arial" panose="020B0604020202020204" pitchFamily="34" charset="0"/>
              <a:buChar char="•"/>
            </a:pPr>
            <a:endParaRPr lang="en-GB" sz="1600" dirty="0"/>
          </a:p>
          <a:p>
            <a:r>
              <a:rPr lang="en-GB" sz="1600" dirty="0"/>
              <a:t>too long</a:t>
            </a:r>
          </a:p>
          <a:p>
            <a:r>
              <a:rPr lang="en-GB" sz="1600" dirty="0"/>
              <a:t>too short</a:t>
            </a:r>
          </a:p>
          <a:p>
            <a:r>
              <a:rPr lang="en-GB" sz="1600" dirty="0"/>
              <a:t>too passive</a:t>
            </a:r>
          </a:p>
          <a:p>
            <a:r>
              <a:rPr lang="en-GB" sz="1600" dirty="0"/>
              <a:t>too dull</a:t>
            </a:r>
          </a:p>
          <a:p>
            <a:r>
              <a:rPr lang="en-GB" sz="1600" dirty="0"/>
              <a:t>all start the same way</a:t>
            </a:r>
          </a:p>
          <a:p>
            <a:r>
              <a:rPr lang="en-GB" sz="1600" dirty="0"/>
              <a:t>repetition of words</a:t>
            </a:r>
          </a:p>
          <a:p>
            <a:r>
              <a:rPr lang="en-GB" sz="1600" dirty="0"/>
              <a:t>words that nobody understands</a:t>
            </a:r>
          </a:p>
          <a:p>
            <a:r>
              <a:rPr lang="en-GB" sz="1600" i="1" dirty="0"/>
              <a:t>Over-emphasis</a:t>
            </a:r>
          </a:p>
          <a:p>
            <a:endParaRPr lang="en-GB" sz="1600" dirty="0"/>
          </a:p>
        </p:txBody>
      </p:sp>
    </p:spTree>
    <p:extLst>
      <p:ext uri="{BB962C8B-B14F-4D97-AF65-F5344CB8AC3E}">
        <p14:creationId xmlns:p14="http://schemas.microsoft.com/office/powerpoint/2010/main" val="1441774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BBA00BB-764C-4FB9-9E8D-E11CC6614FE7}"/>
              </a:ext>
            </a:extLst>
          </p:cNvPr>
          <p:cNvSpPr txBox="1"/>
          <p:nvPr/>
        </p:nvSpPr>
        <p:spPr>
          <a:xfrm>
            <a:off x="967740" y="722560"/>
            <a:ext cx="7208520" cy="4401205"/>
          </a:xfrm>
          <a:prstGeom prst="rect">
            <a:avLst/>
          </a:prstGeom>
          <a:noFill/>
        </p:spPr>
        <p:txBody>
          <a:bodyPr wrap="square">
            <a:spAutoFit/>
          </a:bodyPr>
          <a:lstStyle/>
          <a:p>
            <a:r>
              <a:rPr lang="en-GB" sz="2800" b="1" dirty="0"/>
              <a:t>Playing the long game… </a:t>
            </a:r>
          </a:p>
          <a:p>
            <a:endParaRPr lang="en-GB" dirty="0"/>
          </a:p>
          <a:p>
            <a:endParaRPr lang="en-GB" sz="1800" dirty="0"/>
          </a:p>
          <a:p>
            <a:endParaRPr lang="en-GB" dirty="0"/>
          </a:p>
          <a:p>
            <a:endParaRPr lang="en-GB" sz="1800" dirty="0"/>
          </a:p>
          <a:p>
            <a:endParaRPr lang="en-GB" dirty="0"/>
          </a:p>
          <a:p>
            <a:endParaRPr lang="en-GB" sz="1800" dirty="0"/>
          </a:p>
          <a:p>
            <a:endParaRPr lang="en-GB" dirty="0"/>
          </a:p>
          <a:p>
            <a:endParaRPr lang="en-GB" sz="1800" dirty="0"/>
          </a:p>
          <a:p>
            <a:endParaRPr lang="en-GB" dirty="0"/>
          </a:p>
          <a:p>
            <a:endParaRPr lang="en-GB" sz="1800" dirty="0"/>
          </a:p>
          <a:p>
            <a:endParaRPr lang="en-GB" dirty="0"/>
          </a:p>
          <a:p>
            <a:endParaRPr lang="en-GB" sz="1800" dirty="0"/>
          </a:p>
          <a:p>
            <a:endParaRPr lang="en-GB" dirty="0"/>
          </a:p>
          <a:p>
            <a:r>
              <a:rPr lang="en-GB" sz="1800" dirty="0"/>
              <a:t>	You will develop your own style – but it won’t happen overnight!</a:t>
            </a:r>
          </a:p>
        </p:txBody>
      </p:sp>
      <p:pic>
        <p:nvPicPr>
          <p:cNvPr id="1028" name="Picture 4" descr="Golf Clip Art - Golfer Clipart - 600x709 PNG Download - PNGkit">
            <a:extLst>
              <a:ext uri="{FF2B5EF4-FFF2-40B4-BE49-F238E27FC236}">
                <a16:creationId xmlns:a16="http://schemas.microsoft.com/office/drawing/2014/main" id="{4F0DBCC3-90CC-4A74-972D-C38DBE4872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1982" y="1398418"/>
            <a:ext cx="3100035" cy="2895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98623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3F044D-0F4F-427A-B058-67D79B239FD5}"/>
              </a:ext>
            </a:extLst>
          </p:cNvPr>
          <p:cNvSpPr txBox="1"/>
          <p:nvPr/>
        </p:nvSpPr>
        <p:spPr>
          <a:xfrm>
            <a:off x="708660" y="592454"/>
            <a:ext cx="7726680" cy="4708981"/>
          </a:xfrm>
          <a:prstGeom prst="rect">
            <a:avLst/>
          </a:prstGeom>
          <a:noFill/>
        </p:spPr>
        <p:txBody>
          <a:bodyPr wrap="square">
            <a:spAutoFit/>
          </a:bodyPr>
          <a:lstStyle/>
          <a:p>
            <a:pPr algn="l"/>
            <a:r>
              <a:rPr lang="en-GB" b="0" i="0" dirty="0">
                <a:solidFill>
                  <a:srgbClr val="000000"/>
                </a:solidFill>
                <a:effectLst/>
                <a:latin typeface="Asap"/>
              </a:rPr>
              <a:t>When you engage in critical writing you are developing your own academic voice within your subject. Wellington et al. (2005, p.84) offer some suggestions for distinguishing between the academic and the non-academic voice. They suggest that the academic voice will involve:</a:t>
            </a:r>
          </a:p>
          <a:p>
            <a:pPr algn="l"/>
            <a:endParaRPr lang="en-GB" b="0" i="0" dirty="0">
              <a:solidFill>
                <a:srgbClr val="000000"/>
              </a:solidFill>
              <a:effectLst/>
              <a:latin typeface="Asap"/>
            </a:endParaRPr>
          </a:p>
          <a:p>
            <a:pPr algn="l">
              <a:buFont typeface="Arial" panose="020B0604020202020204" pitchFamily="34" charset="0"/>
              <a:buChar char="•"/>
            </a:pPr>
            <a:r>
              <a:rPr lang="en-GB" b="0" i="0" dirty="0">
                <a:solidFill>
                  <a:srgbClr val="000000"/>
                </a:solidFill>
                <a:effectLst/>
                <a:latin typeface="Asap"/>
              </a:rPr>
              <a:t> Healthy scepticism… but not cynicism;</a:t>
            </a:r>
          </a:p>
          <a:p>
            <a:pPr algn="l">
              <a:buFont typeface="Arial" panose="020B0604020202020204" pitchFamily="34" charset="0"/>
              <a:buChar char="•"/>
            </a:pPr>
            <a:r>
              <a:rPr lang="en-GB" dirty="0">
                <a:solidFill>
                  <a:srgbClr val="000000"/>
                </a:solidFill>
                <a:latin typeface="Asap"/>
              </a:rPr>
              <a:t> C</a:t>
            </a:r>
            <a:r>
              <a:rPr lang="en-GB" b="0" i="0" dirty="0">
                <a:solidFill>
                  <a:srgbClr val="000000"/>
                </a:solidFill>
                <a:effectLst/>
                <a:latin typeface="Asap"/>
              </a:rPr>
              <a:t>onfidence… but not ‘cockiness’ or arrogance;</a:t>
            </a:r>
          </a:p>
          <a:p>
            <a:pPr algn="l">
              <a:buFont typeface="Arial" panose="020B0604020202020204" pitchFamily="34" charset="0"/>
              <a:buChar char="•"/>
            </a:pPr>
            <a:r>
              <a:rPr lang="en-GB" dirty="0">
                <a:solidFill>
                  <a:srgbClr val="000000"/>
                </a:solidFill>
                <a:latin typeface="Asap"/>
              </a:rPr>
              <a:t> J</a:t>
            </a:r>
            <a:r>
              <a:rPr lang="en-GB" b="0" i="0" dirty="0">
                <a:solidFill>
                  <a:srgbClr val="000000"/>
                </a:solidFill>
                <a:effectLst/>
                <a:latin typeface="Asap"/>
              </a:rPr>
              <a:t>udgement which is critical… but not dismissive;</a:t>
            </a:r>
          </a:p>
          <a:p>
            <a:pPr algn="l">
              <a:buFont typeface="Arial" panose="020B0604020202020204" pitchFamily="34" charset="0"/>
              <a:buChar char="•"/>
            </a:pPr>
            <a:r>
              <a:rPr lang="en-GB" b="0" i="0" dirty="0">
                <a:solidFill>
                  <a:srgbClr val="000000"/>
                </a:solidFill>
                <a:effectLst/>
                <a:latin typeface="Asap"/>
              </a:rPr>
              <a:t> Opinions… without being opinionated;</a:t>
            </a:r>
          </a:p>
          <a:p>
            <a:pPr algn="l">
              <a:buFont typeface="Arial" panose="020B0604020202020204" pitchFamily="34" charset="0"/>
              <a:buChar char="•"/>
            </a:pPr>
            <a:r>
              <a:rPr lang="en-GB" dirty="0">
                <a:solidFill>
                  <a:srgbClr val="000000"/>
                </a:solidFill>
                <a:latin typeface="Asap"/>
              </a:rPr>
              <a:t> C</a:t>
            </a:r>
            <a:r>
              <a:rPr lang="en-GB" b="0" i="0" dirty="0">
                <a:solidFill>
                  <a:srgbClr val="000000"/>
                </a:solidFill>
                <a:effectLst/>
                <a:latin typeface="Asap"/>
              </a:rPr>
              <a:t>areful evaluation of published work… not serial shooting at random targets;</a:t>
            </a:r>
          </a:p>
          <a:p>
            <a:pPr algn="l">
              <a:buFont typeface="Arial" panose="020B0604020202020204" pitchFamily="34" charset="0"/>
              <a:buChar char="•"/>
            </a:pPr>
            <a:r>
              <a:rPr lang="en-GB" b="0" i="0" dirty="0">
                <a:solidFill>
                  <a:srgbClr val="000000"/>
                </a:solidFill>
                <a:effectLst/>
                <a:latin typeface="Asap"/>
              </a:rPr>
              <a:t> Being ‘fair’: assessing fairly the strengths and weaknesses of other people’s ideas and writing… without prejudice; and</a:t>
            </a:r>
          </a:p>
          <a:p>
            <a:pPr algn="l">
              <a:buFont typeface="Arial" panose="020B0604020202020204" pitchFamily="34" charset="0"/>
              <a:buChar char="•"/>
            </a:pPr>
            <a:r>
              <a:rPr lang="en-GB" dirty="0">
                <a:solidFill>
                  <a:srgbClr val="000000"/>
                </a:solidFill>
                <a:latin typeface="Asap"/>
              </a:rPr>
              <a:t> M</a:t>
            </a:r>
            <a:r>
              <a:rPr lang="en-GB" b="0" i="0" dirty="0">
                <a:solidFill>
                  <a:srgbClr val="000000"/>
                </a:solidFill>
                <a:effectLst/>
                <a:latin typeface="Asap"/>
              </a:rPr>
              <a:t>aking judgements on the basis of considerable thought and all the available evidence… as opposed to assertions without reason.</a:t>
            </a:r>
          </a:p>
          <a:p>
            <a:pPr algn="l">
              <a:buFont typeface="Arial" panose="020B0604020202020204" pitchFamily="34" charset="0"/>
              <a:buChar char="•"/>
            </a:pPr>
            <a:endParaRPr lang="en-GB" b="0" i="0" dirty="0">
              <a:solidFill>
                <a:srgbClr val="000000"/>
              </a:solidFill>
              <a:effectLst/>
              <a:latin typeface="Asap"/>
            </a:endParaRPr>
          </a:p>
          <a:p>
            <a:pPr algn="l">
              <a:buFont typeface="Arial" panose="020B0604020202020204" pitchFamily="34" charset="0"/>
              <a:buChar char="•"/>
            </a:pPr>
            <a:endParaRPr lang="en-GB" b="0" i="0" dirty="0">
              <a:solidFill>
                <a:srgbClr val="000000"/>
              </a:solidFill>
              <a:effectLst/>
              <a:latin typeface="Asap"/>
            </a:endParaRPr>
          </a:p>
          <a:p>
            <a:pPr algn="l"/>
            <a:r>
              <a:rPr lang="en-GB" sz="1200" b="0" i="0" dirty="0">
                <a:solidFill>
                  <a:srgbClr val="000000"/>
                </a:solidFill>
                <a:effectLst/>
                <a:latin typeface="Asap"/>
              </a:rPr>
              <a:t>Wellington J., </a:t>
            </a:r>
            <a:r>
              <a:rPr lang="en-GB" sz="1200" b="0" i="0" dirty="0" err="1">
                <a:solidFill>
                  <a:srgbClr val="000000"/>
                </a:solidFill>
                <a:effectLst/>
                <a:latin typeface="Asap"/>
              </a:rPr>
              <a:t>Bathmaker</a:t>
            </a:r>
            <a:r>
              <a:rPr lang="en-GB" sz="1200" b="0" i="0" dirty="0">
                <a:solidFill>
                  <a:srgbClr val="000000"/>
                </a:solidFill>
                <a:effectLst/>
                <a:latin typeface="Asap"/>
              </a:rPr>
              <a:t> A., Hunt C., McCulloch G. and Sikes P. (2005). </a:t>
            </a:r>
            <a:r>
              <a:rPr lang="en-GB" sz="1200" b="0" i="1" dirty="0">
                <a:solidFill>
                  <a:srgbClr val="000000"/>
                </a:solidFill>
                <a:effectLst/>
                <a:latin typeface="Asap"/>
              </a:rPr>
              <a:t>Succeeding with your doctorate</a:t>
            </a:r>
            <a:r>
              <a:rPr lang="en-GB" sz="1200" b="0" i="0" dirty="0">
                <a:solidFill>
                  <a:srgbClr val="000000"/>
                </a:solidFill>
                <a:effectLst/>
                <a:latin typeface="Asap"/>
              </a:rPr>
              <a:t>. London: Sage.</a:t>
            </a:r>
          </a:p>
        </p:txBody>
      </p:sp>
    </p:spTree>
    <p:extLst>
      <p:ext uri="{BB962C8B-B14F-4D97-AF65-F5344CB8AC3E}">
        <p14:creationId xmlns:p14="http://schemas.microsoft.com/office/powerpoint/2010/main" val="8961616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C73A107-CB05-D49A-870A-F220AA2991B5}"/>
              </a:ext>
            </a:extLst>
          </p:cNvPr>
          <p:cNvSpPr txBox="1"/>
          <p:nvPr/>
        </p:nvSpPr>
        <p:spPr>
          <a:xfrm>
            <a:off x="999744" y="208532"/>
            <a:ext cx="7083552" cy="5139869"/>
          </a:xfrm>
          <a:prstGeom prst="rect">
            <a:avLst/>
          </a:prstGeom>
          <a:noFill/>
        </p:spPr>
        <p:txBody>
          <a:bodyPr wrap="square">
            <a:spAutoFit/>
          </a:bodyPr>
          <a:lstStyle/>
          <a:p>
            <a:pPr algn="l"/>
            <a:r>
              <a:rPr lang="en-GB" sz="2800" b="1" i="0" dirty="0">
                <a:solidFill>
                  <a:srgbClr val="000000"/>
                </a:solidFill>
                <a:effectLst/>
              </a:rPr>
              <a:t>Moving from descriptive to analytical…</a:t>
            </a:r>
          </a:p>
          <a:p>
            <a:pPr algn="l"/>
            <a:endParaRPr lang="en-GB" sz="2000" b="0" i="0" dirty="0">
              <a:solidFill>
                <a:srgbClr val="000000"/>
              </a:solidFill>
              <a:effectLst/>
            </a:endParaRPr>
          </a:p>
          <a:p>
            <a:pPr algn="l"/>
            <a:r>
              <a:rPr lang="en-GB" sz="2000" b="1" dirty="0">
                <a:solidFill>
                  <a:srgbClr val="000000"/>
                </a:solidFill>
              </a:rPr>
              <a:t>Descriptive</a:t>
            </a:r>
            <a:r>
              <a:rPr lang="en-GB" sz="2000" dirty="0">
                <a:solidFill>
                  <a:srgbClr val="000000"/>
                </a:solidFill>
              </a:rPr>
              <a:t>				</a:t>
            </a:r>
            <a:r>
              <a:rPr lang="en-GB" sz="2000" b="1" dirty="0">
                <a:solidFill>
                  <a:srgbClr val="000000"/>
                </a:solidFill>
              </a:rPr>
              <a:t>Analytical</a:t>
            </a:r>
          </a:p>
          <a:p>
            <a:pPr algn="l"/>
            <a:endParaRPr lang="en-GB" sz="2000" dirty="0">
              <a:solidFill>
                <a:srgbClr val="000000"/>
              </a:solidFill>
            </a:endParaRPr>
          </a:p>
          <a:p>
            <a:pPr algn="l"/>
            <a:r>
              <a:rPr lang="en-GB" sz="2000" dirty="0">
                <a:solidFill>
                  <a:srgbClr val="000000"/>
                </a:solidFill>
              </a:rPr>
              <a:t>States what happens			Identifies key issues</a:t>
            </a:r>
          </a:p>
          <a:p>
            <a:pPr algn="l"/>
            <a:r>
              <a:rPr lang="en-GB" sz="2000" dirty="0">
                <a:solidFill>
                  <a:srgbClr val="000000"/>
                </a:solidFill>
              </a:rPr>
              <a:t>Reports ‘facts’/outcomes			Evaluates strengths/weaknesses</a:t>
            </a:r>
          </a:p>
          <a:p>
            <a:pPr algn="l"/>
            <a:r>
              <a:rPr lang="en-GB" sz="2000" dirty="0">
                <a:solidFill>
                  <a:srgbClr val="000000"/>
                </a:solidFill>
              </a:rPr>
              <a:t>Summarises				Considers alternatives</a:t>
            </a:r>
          </a:p>
          <a:p>
            <a:pPr algn="l"/>
            <a:r>
              <a:rPr lang="en-GB" sz="2000" dirty="0">
                <a:solidFill>
                  <a:srgbClr val="000000"/>
                </a:solidFill>
              </a:rPr>
              <a:t>Outlines theories				Evaluates alternatives</a:t>
            </a:r>
          </a:p>
          <a:p>
            <a:pPr algn="l"/>
            <a:r>
              <a:rPr lang="en-GB" sz="2000" dirty="0">
                <a:solidFill>
                  <a:srgbClr val="000000"/>
                </a:solidFill>
              </a:rPr>
              <a:t>Explains ideas				Gives reasons for choices	</a:t>
            </a:r>
          </a:p>
          <a:p>
            <a:pPr algn="l"/>
            <a:r>
              <a:rPr lang="en-GB" sz="2000" dirty="0">
                <a:solidFill>
                  <a:srgbClr val="000000"/>
                </a:solidFill>
              </a:rPr>
              <a:t>Lists details				Looks for links/causes</a:t>
            </a:r>
          </a:p>
          <a:p>
            <a:pPr algn="l"/>
            <a:r>
              <a:rPr lang="en-GB" sz="2000" dirty="0">
                <a:solidFill>
                  <a:srgbClr val="000000"/>
                </a:solidFill>
              </a:rPr>
              <a:t>Gives information			Challenges/fills gaps</a:t>
            </a:r>
          </a:p>
          <a:p>
            <a:pPr algn="l"/>
            <a:endParaRPr lang="en-GB" sz="2000" dirty="0">
              <a:solidFill>
                <a:srgbClr val="000000"/>
              </a:solidFill>
            </a:endParaRPr>
          </a:p>
          <a:p>
            <a:pPr algn="l"/>
            <a:endParaRPr lang="en-GB" sz="2000" dirty="0">
              <a:solidFill>
                <a:srgbClr val="000000"/>
              </a:solidFill>
            </a:endParaRPr>
          </a:p>
          <a:p>
            <a:pPr algn="l"/>
            <a:r>
              <a:rPr lang="en-GB" sz="2000" dirty="0">
                <a:solidFill>
                  <a:srgbClr val="000000"/>
                </a:solidFill>
              </a:rPr>
              <a:t>What you’ve done…			Why you’ve done it…</a:t>
            </a:r>
            <a:endParaRPr lang="en-GB" sz="2000" dirty="0"/>
          </a:p>
        </p:txBody>
      </p:sp>
    </p:spTree>
    <p:extLst>
      <p:ext uri="{BB962C8B-B14F-4D97-AF65-F5344CB8AC3E}">
        <p14:creationId xmlns:p14="http://schemas.microsoft.com/office/powerpoint/2010/main" val="18328156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8542E4-DB79-4F66-A649-FF868C07513B}"/>
              </a:ext>
            </a:extLst>
          </p:cNvPr>
          <p:cNvSpPr/>
          <p:nvPr/>
        </p:nvSpPr>
        <p:spPr>
          <a:xfrm>
            <a:off x="1209675" y="746524"/>
            <a:ext cx="6724650" cy="3908762"/>
          </a:xfrm>
          <a:prstGeom prst="rect">
            <a:avLst/>
          </a:prstGeom>
        </p:spPr>
        <p:txBody>
          <a:bodyPr wrap="square">
            <a:spAutoFit/>
          </a:bodyPr>
          <a:lstStyle/>
          <a:p>
            <a:pPr algn="ctr"/>
            <a:r>
              <a:rPr lang="en-GB" sz="2800" b="1" dirty="0">
                <a:solidFill>
                  <a:srgbClr val="000000"/>
                </a:solidFill>
              </a:rPr>
              <a:t>Write first, revise later</a:t>
            </a:r>
          </a:p>
          <a:p>
            <a:endParaRPr lang="en-GB" dirty="0">
              <a:solidFill>
                <a:srgbClr val="000000"/>
              </a:solidFill>
            </a:endParaRPr>
          </a:p>
          <a:p>
            <a:pPr>
              <a:buFont typeface="Arial" panose="020B0604020202020204" pitchFamily="34" charset="0"/>
              <a:buChar char="•"/>
            </a:pPr>
            <a:endParaRPr lang="en-GB" sz="1700" b="0" i="0" dirty="0">
              <a:solidFill>
                <a:srgbClr val="000000"/>
              </a:solidFill>
              <a:effectLst/>
            </a:endParaRPr>
          </a:p>
          <a:p>
            <a:pPr>
              <a:buFont typeface="Arial" panose="020B0604020202020204" pitchFamily="34" charset="0"/>
              <a:buChar char="•"/>
            </a:pPr>
            <a:endParaRPr lang="en-GB" sz="1700" dirty="0">
              <a:solidFill>
                <a:srgbClr val="000000"/>
              </a:solidFill>
            </a:endParaRPr>
          </a:p>
          <a:p>
            <a:r>
              <a:rPr lang="en-GB" sz="2800" dirty="0">
                <a:solidFill>
                  <a:srgbClr val="000000"/>
                </a:solidFill>
              </a:rPr>
              <a:t>‘The goal of writing (text generation) is to throw confused, wide eyed words on a page; the goal of text revision is to scrub the words clean so that they sound nice and make sense’ </a:t>
            </a:r>
          </a:p>
          <a:p>
            <a:r>
              <a:rPr lang="en-GB" sz="2800" dirty="0">
                <a:solidFill>
                  <a:srgbClr val="000000"/>
                </a:solidFill>
              </a:rPr>
              <a:t>				(Silvia, 2010, p.75)</a:t>
            </a:r>
            <a:endParaRPr lang="en-GB" sz="2800" b="0" i="0" dirty="0">
              <a:solidFill>
                <a:srgbClr val="000000"/>
              </a:solidFill>
              <a:effectLst/>
            </a:endParaRPr>
          </a:p>
        </p:txBody>
      </p:sp>
    </p:spTree>
    <p:extLst>
      <p:ext uri="{BB962C8B-B14F-4D97-AF65-F5344CB8AC3E}">
        <p14:creationId xmlns:p14="http://schemas.microsoft.com/office/powerpoint/2010/main" val="25992912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816000-B62F-4F5F-9FA0-A7725ACDDB85}"/>
              </a:ext>
            </a:extLst>
          </p:cNvPr>
          <p:cNvSpPr txBox="1"/>
          <p:nvPr/>
        </p:nvSpPr>
        <p:spPr>
          <a:xfrm>
            <a:off x="1444041" y="510334"/>
            <a:ext cx="6255917" cy="4181850"/>
          </a:xfrm>
          <a:prstGeom prst="rect">
            <a:avLst/>
          </a:prstGeom>
          <a:noFill/>
        </p:spPr>
        <p:txBody>
          <a:bodyPr wrap="square">
            <a:spAutoFit/>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new curriculum gives teachers more freedom to teach in a way that best suits them and their learners. It is based on four purposes and structured around six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AoLEs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which group together more traditional subjects into broader domains. This interdisciplinary approach has implications for what and how children learn, and is the topic of considerable debate within the education community. Successful Futures describes the existing curriculum as ‘overloaded, complicated and, in parts, outdated’. The new curriculum is none of these things and is designed to bring teaching and learning into the 21</a:t>
            </a:r>
            <a:r>
              <a:rPr lang="en-GB" sz="1200" baseline="30000" dirty="0">
                <a:effectLst/>
                <a:latin typeface="Times New Roman" panose="02020603050405020304" pitchFamily="18" charset="0"/>
                <a:ea typeface="Calibri" panose="020F0502020204030204" pitchFamily="34" charset="0"/>
                <a:cs typeface="Times New Roman" panose="02020603050405020304" pitchFamily="18" charset="0"/>
              </a:rPr>
              <a:t>st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century. As we know, the existing curriculum is more than 30 years old and is in desperate need of a refresh. But it won’t be easy. As Donaldson states: ‘If the proposals are to be successful, there needs to be an extensive, well-coordinated and sustained professional learning programme that involves all leaders, teachers and other practitioners </a:t>
            </a:r>
            <a:r>
              <a:rPr lang="en-GB" sz="1200" dirty="0">
                <a:latin typeface="Times New Roman" panose="02020603050405020304" pitchFamily="18" charset="0"/>
                <a:cs typeface="Times New Roman" panose="02020603050405020304" pitchFamily="18" charset="0"/>
              </a:rPr>
              <a:t>The programme should be scheduled carefully to coincide with the timescales for the introduction of new arrangements and should be matched to the particular needs of individual practitioners.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It could therefore be argued that Wales requires a new culture of professionalism.</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691821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816000-B62F-4F5F-9FA0-A7725ACDDB85}"/>
              </a:ext>
            </a:extLst>
          </p:cNvPr>
          <p:cNvSpPr txBox="1"/>
          <p:nvPr/>
        </p:nvSpPr>
        <p:spPr>
          <a:xfrm>
            <a:off x="1328711" y="543285"/>
            <a:ext cx="6266575" cy="4181850"/>
          </a:xfrm>
          <a:prstGeom prst="rect">
            <a:avLst/>
          </a:prstGeom>
          <a:noFill/>
        </p:spPr>
        <p:txBody>
          <a:bodyPr wrap="square">
            <a:spAutoFit/>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new curriculum </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gives teachers more freedom to teach in a way that best suits them and their learners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It is based on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four purposes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and structured around six </a:t>
            </a:r>
            <a:r>
              <a:rPr lang="en-GB" sz="12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AoLEs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which group together </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more traditional subjects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into broader domains. This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interdisciplinary approach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has implications for what and how children learn, and is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the topic of considerable debate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within the education community. </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Successful Futures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describes the existing curriculum as ‘overloaded, complicated and, in parts, outdated’.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The new curriculum is none of these things and is designed to bring teaching and learning into the 21</a:t>
            </a:r>
            <a:r>
              <a:rPr lang="en-GB" sz="1200" baseline="30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st</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century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As we know</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the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existing curriculum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is more than 30 years old and </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is in desperate need of a refresh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But it won’t be easy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As </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Donaldson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states: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‘If the proposals are to be successful, there needs to be an extensive, well-coordinated and sustained professional learning programme that involves all leaders, teachers and other practitioners. </a:t>
            </a:r>
            <a:r>
              <a:rPr lang="en-GB" sz="1200" dirty="0">
                <a:solidFill>
                  <a:srgbClr val="FF0000"/>
                </a:solidFill>
                <a:latin typeface="Times New Roman" panose="02020603050405020304" pitchFamily="18" charset="0"/>
                <a:cs typeface="Times New Roman" panose="02020603050405020304" pitchFamily="18" charset="0"/>
              </a:rPr>
              <a:t>The programme should be scheduled carefully to coincide with the timescales for the introduction of new arrangements and should be matched to the particular needs of individual practitioners.</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It </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could therefore be argued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that Wales requires a new culture of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professionalism</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288568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816000-B62F-4F5F-9FA0-A7725ACDDB85}"/>
              </a:ext>
            </a:extLst>
          </p:cNvPr>
          <p:cNvSpPr txBox="1"/>
          <p:nvPr/>
        </p:nvSpPr>
        <p:spPr>
          <a:xfrm>
            <a:off x="341870" y="-138970"/>
            <a:ext cx="8460260" cy="5491375"/>
          </a:xfrm>
          <a:prstGeom prst="rect">
            <a:avLst/>
          </a:prstGeom>
          <a:noFill/>
        </p:spPr>
        <p:txBody>
          <a:bodyPr wrap="square">
            <a:spAutoFit/>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GB" sz="1200" i="1"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Curriculum for Wales </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gives teachers more freedom to teach in a way that best suits them and their learners (Welsh Government, 2020)</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It is based on </a:t>
            </a:r>
            <a:r>
              <a:rPr lang="en-GB" sz="12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F</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our </a:t>
            </a:r>
            <a:r>
              <a:rPr lang="en-GB" sz="12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P</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urposes, that map out what the curriculum is intended to achieve,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and structured around six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Areas of Learning and Experience (</a:t>
            </a:r>
            <a:r>
              <a:rPr lang="en-GB" sz="12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AoLEs</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which group together </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more traditional subjects (e.g. Maths, Science, History etc)</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into broader domains. This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interdisciplinary approach, defined by </a:t>
            </a:r>
            <a:r>
              <a:rPr lang="en-GB" sz="1200" dirty="0" err="1">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Stember</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(1991, p.4) as ‘</a:t>
            </a:r>
            <a:r>
              <a:rPr lang="en-GB" sz="1200" dirty="0">
                <a:solidFill>
                  <a:srgbClr val="FF0000"/>
                </a:solidFill>
                <a:latin typeface="Times New Roman" panose="02020603050405020304" pitchFamily="18" charset="0"/>
                <a:cs typeface="Times New Roman" panose="02020603050405020304" pitchFamily="18" charset="0"/>
              </a:rPr>
              <a:t>between fields of study’</a:t>
            </a:r>
            <a:r>
              <a:rPr lang="en-GB" sz="1200" dirty="0">
                <a:latin typeface="Times New Roman" panose="02020603050405020304" pitchFamily="18" charset="0"/>
                <a:cs typeface="Times New Roman" panose="02020603050405020304" pitchFamily="18" charset="0"/>
              </a:rPr>
              <a:t>,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has implications for what and how children learn, and is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the topic of considerable debate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within the education community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(see e.g. </a:t>
            </a:r>
            <a:r>
              <a:rPr lang="en-GB" sz="12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Taylor and Power, 2020;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Evans 2021)</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The curriculum’s paving document, </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Successful Futures (Donaldson, 2015, p.11),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describes the existing curriculum as ‘overloaded, complicated and, in parts, outdated’. </a:t>
            </a:r>
            <a:r>
              <a:rPr lang="en-GB" sz="1200" strike="sngStrike"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The new curriculum is none of these things and is designed to bring teaching and learning into the 21</a:t>
            </a:r>
            <a:r>
              <a:rPr lang="en-GB" sz="1200" strike="sngStrike" baseline="300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st</a:t>
            </a:r>
            <a:r>
              <a:rPr lang="en-GB" sz="1200" strike="sngStrike"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century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strike="sngStrike"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As we know,</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The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existing curriculum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is more than 30 years old and </a:t>
            </a:r>
            <a:r>
              <a:rPr lang="en-GB" sz="1200" strike="sngStrike"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is in desperate need of a refresh</a:t>
            </a:r>
            <a:r>
              <a:rPr lang="en-GB" sz="1200" dirty="0">
                <a:solidFill>
                  <a:schemeClr val="accent2"/>
                </a:solidFill>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does no longer prepare children and young people for the challenges of the 21</a:t>
            </a:r>
            <a:r>
              <a:rPr lang="en-GB" sz="1200" baseline="300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st</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 century (Donaldson, 2015)</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strike="sngStrike"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But it won’t be easy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However, transitioning to a new curriculum will not be straightforward and as Graham </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Donaldson, who authored Successful Futures,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states: </a:t>
            </a:r>
          </a:p>
          <a:p>
            <a:pPr algn="just">
              <a:lnSpc>
                <a:spcPct val="150000"/>
              </a:lnSpc>
              <a:spcAft>
                <a:spcPts val="800"/>
              </a:spcAft>
            </a:pPr>
            <a:r>
              <a:rPr lang="en-GB" sz="12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If the proposals are to be successful, there needs to be an extensive, well-coordinated and sustained professional 	learning programme that involves all leaders, teachers and other practitioners.</a:t>
            </a:r>
            <a:r>
              <a:rPr lang="en-GB" sz="1200" dirty="0">
                <a:solidFill>
                  <a:srgbClr val="FF0000"/>
                </a:solidFill>
                <a:latin typeface="Times New Roman" panose="02020603050405020304" pitchFamily="18" charset="0"/>
                <a:cs typeface="Times New Roman" panose="02020603050405020304" pitchFamily="18" charset="0"/>
              </a:rPr>
              <a:t> The programme should be scheduled 	carefully to coincide with the timescales for the introduction of new arrangements and should be matched to the 	particular needs of individual practitioners.</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(Donaldson, 2015, p.96)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gn="just">
              <a:lnSpc>
                <a:spcPct val="150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It </a:t>
            </a:r>
            <a:r>
              <a:rPr lang="en-GB" sz="1200" dirty="0">
                <a:solidFill>
                  <a:schemeClr val="accent2"/>
                </a:solidFill>
                <a:effectLst/>
                <a:latin typeface="Times New Roman" panose="02020603050405020304" pitchFamily="18" charset="0"/>
                <a:ea typeface="Calibri" panose="020F0502020204030204" pitchFamily="34" charset="0"/>
                <a:cs typeface="Times New Roman" panose="02020603050405020304" pitchFamily="18" charset="0"/>
              </a:rPr>
              <a:t>could therefore be argued </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that Wales requires a new culture of </a:t>
            </a:r>
            <a:r>
              <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professionalism</a:t>
            </a:r>
            <a:r>
              <a:rPr lang="en-GB" sz="1200" dirty="0">
                <a:solidFill>
                  <a:srgbClr val="FF0000"/>
                </a:solidFill>
                <a:latin typeface="Times New Roman" panose="02020603050405020304" pitchFamily="18" charset="0"/>
                <a:ea typeface="Calibri" panose="020F0502020204030204" pitchFamily="34" charset="0"/>
                <a:cs typeface="Times New Roman" panose="02020603050405020304" pitchFamily="18" charset="0"/>
              </a:rPr>
              <a:t>, which requires </a:t>
            </a:r>
            <a:r>
              <a:rPr lang="en-GB" sz="1200" b="0" i="0" dirty="0">
                <a:solidFill>
                  <a:srgbClr val="FF0000"/>
                </a:solidFill>
                <a:effectLst/>
                <a:latin typeface="Times New Roman" panose="02020603050405020304" pitchFamily="18" charset="0"/>
                <a:cs typeface="Times New Roman" panose="02020603050405020304" pitchFamily="18" charset="0"/>
              </a:rPr>
              <a:t>teachers to ‘develop and grow day by day through feedback and joint work’ (Hargreaves, 2016, p.21).</a:t>
            </a:r>
            <a:endParaRPr lang="en-GB" sz="1200"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672262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BB8C200-71D1-FFD3-C99B-37363C4E3E65}"/>
              </a:ext>
            </a:extLst>
          </p:cNvPr>
          <p:cNvPicPr>
            <a:picLocks noChangeAspect="1"/>
          </p:cNvPicPr>
          <p:nvPr/>
        </p:nvPicPr>
        <p:blipFill>
          <a:blip r:embed="rId2"/>
          <a:stretch>
            <a:fillRect/>
          </a:stretch>
        </p:blipFill>
        <p:spPr>
          <a:xfrm>
            <a:off x="624661" y="643467"/>
            <a:ext cx="7894676" cy="5571066"/>
          </a:xfrm>
          <a:prstGeom prst="rect">
            <a:avLst/>
          </a:prstGeom>
        </p:spPr>
      </p:pic>
      <mc:AlternateContent xmlns:mc="http://schemas.openxmlformats.org/markup-compatibility/2006" xmlns:p14="http://schemas.microsoft.com/office/powerpoint/2010/main">
        <mc:Choice Requires="p14">
          <p:contentPart p14:bwMode="auto" r:id="rId3">
            <p14:nvContentPartPr>
              <p14:cNvPr id="7" name="Ink 6">
                <a:extLst>
                  <a:ext uri="{FF2B5EF4-FFF2-40B4-BE49-F238E27FC236}">
                    <a16:creationId xmlns:a16="http://schemas.microsoft.com/office/drawing/2014/main" id="{BDCC8114-354F-F911-3E46-476127DC1EA6}"/>
                  </a:ext>
                </a:extLst>
              </p14:cNvPr>
              <p14:cNvContentPartPr/>
              <p14:nvPr/>
            </p14:nvContentPartPr>
            <p14:xfrm>
              <a:off x="5055092" y="2214858"/>
              <a:ext cx="386280" cy="42840"/>
            </p14:xfrm>
          </p:contentPart>
        </mc:Choice>
        <mc:Fallback xmlns="">
          <p:pic>
            <p:nvPicPr>
              <p:cNvPr id="7" name="Ink 6">
                <a:extLst>
                  <a:ext uri="{FF2B5EF4-FFF2-40B4-BE49-F238E27FC236}">
                    <a16:creationId xmlns:a16="http://schemas.microsoft.com/office/drawing/2014/main" id="{BDCC8114-354F-F911-3E46-476127DC1EA6}"/>
                  </a:ext>
                </a:extLst>
              </p:cNvPr>
              <p:cNvPicPr/>
              <p:nvPr/>
            </p:nvPicPr>
            <p:blipFill>
              <a:blip r:embed="rId4"/>
              <a:stretch>
                <a:fillRect/>
              </a:stretch>
            </p:blipFill>
            <p:spPr>
              <a:xfrm>
                <a:off x="5001452" y="2107218"/>
                <a:ext cx="493920" cy="2584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9" name="Ink 8">
                <a:extLst>
                  <a:ext uri="{FF2B5EF4-FFF2-40B4-BE49-F238E27FC236}">
                    <a16:creationId xmlns:a16="http://schemas.microsoft.com/office/drawing/2014/main" id="{DCE95BA3-658D-4DBB-88C1-031372177F7F}"/>
                  </a:ext>
                </a:extLst>
              </p14:cNvPr>
              <p14:cNvContentPartPr/>
              <p14:nvPr/>
            </p14:nvContentPartPr>
            <p14:xfrm>
              <a:off x="5108012" y="3129978"/>
              <a:ext cx="378000" cy="9360"/>
            </p14:xfrm>
          </p:contentPart>
        </mc:Choice>
        <mc:Fallback xmlns="">
          <p:pic>
            <p:nvPicPr>
              <p:cNvPr id="9" name="Ink 8">
                <a:extLst>
                  <a:ext uri="{FF2B5EF4-FFF2-40B4-BE49-F238E27FC236}">
                    <a16:creationId xmlns:a16="http://schemas.microsoft.com/office/drawing/2014/main" id="{DCE95BA3-658D-4DBB-88C1-031372177F7F}"/>
                  </a:ext>
                </a:extLst>
              </p:cNvPr>
              <p:cNvPicPr/>
              <p:nvPr/>
            </p:nvPicPr>
            <p:blipFill>
              <a:blip r:embed="rId6"/>
              <a:stretch>
                <a:fillRect/>
              </a:stretch>
            </p:blipFill>
            <p:spPr>
              <a:xfrm>
                <a:off x="5054012" y="3021978"/>
                <a:ext cx="485640" cy="225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08C35A0D-A911-4C9F-4F14-B1332BDF492B}"/>
                  </a:ext>
                </a:extLst>
              </p14:cNvPr>
              <p14:cNvContentPartPr/>
              <p14:nvPr/>
            </p14:nvContentPartPr>
            <p14:xfrm>
              <a:off x="4730012" y="3806778"/>
              <a:ext cx="356760" cy="38520"/>
            </p14:xfrm>
          </p:contentPart>
        </mc:Choice>
        <mc:Fallback xmlns="">
          <p:pic>
            <p:nvPicPr>
              <p:cNvPr id="11" name="Ink 10">
                <a:extLst>
                  <a:ext uri="{FF2B5EF4-FFF2-40B4-BE49-F238E27FC236}">
                    <a16:creationId xmlns:a16="http://schemas.microsoft.com/office/drawing/2014/main" id="{08C35A0D-A911-4C9F-4F14-B1332BDF492B}"/>
                  </a:ext>
                </a:extLst>
              </p:cNvPr>
              <p:cNvPicPr/>
              <p:nvPr/>
            </p:nvPicPr>
            <p:blipFill>
              <a:blip r:embed="rId8"/>
              <a:stretch>
                <a:fillRect/>
              </a:stretch>
            </p:blipFill>
            <p:spPr>
              <a:xfrm>
                <a:off x="4676012" y="3698778"/>
                <a:ext cx="464400" cy="2541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0BF799EA-1A84-2320-DFD1-A3E84DD2401B}"/>
                  </a:ext>
                </a:extLst>
              </p14:cNvPr>
              <p14:cNvContentPartPr/>
              <p14:nvPr/>
            </p14:nvContentPartPr>
            <p14:xfrm>
              <a:off x="2145212" y="5363058"/>
              <a:ext cx="369360" cy="18360"/>
            </p14:xfrm>
          </p:contentPart>
        </mc:Choice>
        <mc:Fallback xmlns="">
          <p:pic>
            <p:nvPicPr>
              <p:cNvPr id="12" name="Ink 11">
                <a:extLst>
                  <a:ext uri="{FF2B5EF4-FFF2-40B4-BE49-F238E27FC236}">
                    <a16:creationId xmlns:a16="http://schemas.microsoft.com/office/drawing/2014/main" id="{0BF799EA-1A84-2320-DFD1-A3E84DD2401B}"/>
                  </a:ext>
                </a:extLst>
              </p:cNvPr>
              <p:cNvPicPr/>
              <p:nvPr/>
            </p:nvPicPr>
            <p:blipFill>
              <a:blip r:embed="rId10"/>
              <a:stretch>
                <a:fillRect/>
              </a:stretch>
            </p:blipFill>
            <p:spPr>
              <a:xfrm>
                <a:off x="2091212" y="5255058"/>
                <a:ext cx="477000" cy="234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3" name="Ink 12">
                <a:extLst>
                  <a:ext uri="{FF2B5EF4-FFF2-40B4-BE49-F238E27FC236}">
                    <a16:creationId xmlns:a16="http://schemas.microsoft.com/office/drawing/2014/main" id="{3D89A3AB-D43B-BB82-6BDC-4AF13518FE71}"/>
                  </a:ext>
                </a:extLst>
              </p14:cNvPr>
              <p14:cNvContentPartPr/>
              <p14:nvPr/>
            </p14:nvContentPartPr>
            <p14:xfrm>
              <a:off x="4492412" y="5811258"/>
              <a:ext cx="398520" cy="9720"/>
            </p14:xfrm>
          </p:contentPart>
        </mc:Choice>
        <mc:Fallback xmlns="">
          <p:pic>
            <p:nvPicPr>
              <p:cNvPr id="13" name="Ink 12">
                <a:extLst>
                  <a:ext uri="{FF2B5EF4-FFF2-40B4-BE49-F238E27FC236}">
                    <a16:creationId xmlns:a16="http://schemas.microsoft.com/office/drawing/2014/main" id="{3D89A3AB-D43B-BB82-6BDC-4AF13518FE71}"/>
                  </a:ext>
                </a:extLst>
              </p:cNvPr>
              <p:cNvPicPr/>
              <p:nvPr/>
            </p:nvPicPr>
            <p:blipFill>
              <a:blip r:embed="rId12"/>
              <a:stretch>
                <a:fillRect/>
              </a:stretch>
            </p:blipFill>
            <p:spPr>
              <a:xfrm>
                <a:off x="4438772" y="5703258"/>
                <a:ext cx="506160" cy="225360"/>
              </a:xfrm>
              <a:prstGeom prst="rect">
                <a:avLst/>
              </a:prstGeom>
            </p:spPr>
          </p:pic>
        </mc:Fallback>
      </mc:AlternateContent>
    </p:spTree>
    <p:extLst>
      <p:ext uri="{BB962C8B-B14F-4D97-AF65-F5344CB8AC3E}">
        <p14:creationId xmlns:p14="http://schemas.microsoft.com/office/powerpoint/2010/main" val="23384271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y Story Alien Svg | Etsy">
            <a:extLst>
              <a:ext uri="{FF2B5EF4-FFF2-40B4-BE49-F238E27FC236}">
                <a16:creationId xmlns:a16="http://schemas.microsoft.com/office/drawing/2014/main" id="{E1630FE2-7974-4BB9-8C46-52BA53E0F0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9150" y="1810464"/>
            <a:ext cx="3238500" cy="25717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8D0E9CD-618F-40EA-98CC-8A7196966F65}"/>
              </a:ext>
            </a:extLst>
          </p:cNvPr>
          <p:cNvSpPr txBox="1"/>
          <p:nvPr/>
        </p:nvSpPr>
        <p:spPr>
          <a:xfrm>
            <a:off x="4206240" y="1249680"/>
            <a:ext cx="4549140" cy="3785652"/>
          </a:xfrm>
          <a:prstGeom prst="rect">
            <a:avLst/>
          </a:prstGeom>
          <a:noFill/>
        </p:spPr>
        <p:txBody>
          <a:bodyPr wrap="square" rtlCol="0">
            <a:spAutoFit/>
          </a:bodyPr>
          <a:lstStyle/>
          <a:p>
            <a:endParaRPr lang="en-GB" sz="1600" dirty="0"/>
          </a:p>
          <a:p>
            <a:r>
              <a:rPr lang="en-GB" sz="1600" dirty="0"/>
              <a:t>Ask yourself…</a:t>
            </a:r>
          </a:p>
          <a:p>
            <a:endParaRPr lang="en-GB" sz="1600" dirty="0"/>
          </a:p>
          <a:p>
            <a:r>
              <a:rPr lang="en-GB" sz="1600" dirty="0"/>
              <a:t>What am I trying to say? </a:t>
            </a:r>
          </a:p>
          <a:p>
            <a:r>
              <a:rPr lang="en-GB" sz="1600" dirty="0"/>
              <a:t>What is the point I am trying to make?</a:t>
            </a:r>
          </a:p>
          <a:p>
            <a:endParaRPr lang="en-GB" sz="1600" dirty="0"/>
          </a:p>
          <a:p>
            <a:r>
              <a:rPr lang="en-GB" sz="1600" dirty="0"/>
              <a:t>If you’re not sure of the answer, it probably shouldn’t be in there!</a:t>
            </a:r>
          </a:p>
          <a:p>
            <a:endParaRPr lang="en-GB" sz="1600" dirty="0"/>
          </a:p>
          <a:p>
            <a:r>
              <a:rPr lang="en-GB" sz="1600" dirty="0"/>
              <a:t>(If it doesn’t add to your argument/provide context/support your point, then what’s the point?)</a:t>
            </a:r>
          </a:p>
          <a:p>
            <a:endParaRPr lang="en-GB" sz="1600" dirty="0">
              <a:solidFill>
                <a:schemeClr val="accent5"/>
              </a:solidFill>
            </a:endParaRPr>
          </a:p>
          <a:p>
            <a:r>
              <a:rPr lang="en-GB" sz="1600" b="1" i="0" dirty="0">
                <a:solidFill>
                  <a:schemeClr val="accent5"/>
                </a:solidFill>
                <a:effectLst/>
                <a:latin typeface="Asap"/>
              </a:rPr>
              <a:t>USEFUL TIP: </a:t>
            </a:r>
            <a:r>
              <a:rPr lang="en-GB" sz="1600" b="0" i="0" dirty="0">
                <a:solidFill>
                  <a:schemeClr val="accent5"/>
                </a:solidFill>
                <a:effectLst/>
                <a:latin typeface="Asap"/>
              </a:rPr>
              <a:t>Every time you describe some evidence relevant to your argument, explain to the reader why it is relevant (justify its inclusion)</a:t>
            </a:r>
            <a:endParaRPr lang="en-GB" sz="1600" dirty="0">
              <a:solidFill>
                <a:schemeClr val="accent5"/>
              </a:solidFill>
            </a:endParaRPr>
          </a:p>
        </p:txBody>
      </p:sp>
      <p:sp>
        <p:nvSpPr>
          <p:cNvPr id="3" name="TextBox 2">
            <a:extLst>
              <a:ext uri="{FF2B5EF4-FFF2-40B4-BE49-F238E27FC236}">
                <a16:creationId xmlns:a16="http://schemas.microsoft.com/office/drawing/2014/main" id="{EEC2C399-A523-4108-B918-F8B300C4B5DF}"/>
              </a:ext>
            </a:extLst>
          </p:cNvPr>
          <p:cNvSpPr txBox="1"/>
          <p:nvPr/>
        </p:nvSpPr>
        <p:spPr>
          <a:xfrm>
            <a:off x="2038350" y="551200"/>
            <a:ext cx="5067300" cy="523220"/>
          </a:xfrm>
          <a:prstGeom prst="rect">
            <a:avLst/>
          </a:prstGeom>
          <a:noFill/>
        </p:spPr>
        <p:txBody>
          <a:bodyPr wrap="square" rtlCol="0">
            <a:spAutoFit/>
          </a:bodyPr>
          <a:lstStyle/>
          <a:p>
            <a:r>
              <a:rPr lang="en-GB" sz="2800" b="1" dirty="0"/>
              <a:t>Detail, detail and more detail!</a:t>
            </a:r>
          </a:p>
        </p:txBody>
      </p:sp>
    </p:spTree>
    <p:extLst>
      <p:ext uri="{BB962C8B-B14F-4D97-AF65-F5344CB8AC3E}">
        <p14:creationId xmlns:p14="http://schemas.microsoft.com/office/powerpoint/2010/main" val="14971091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F0BABF-0E78-467B-81CA-8C1A9FE51346}"/>
              </a:ext>
            </a:extLst>
          </p:cNvPr>
          <p:cNvSpPr>
            <a:spLocks noGrp="1"/>
          </p:cNvSpPr>
          <p:nvPr>
            <p:ph idx="1"/>
          </p:nvPr>
        </p:nvSpPr>
        <p:spPr>
          <a:xfrm>
            <a:off x="765810" y="400685"/>
            <a:ext cx="7886700" cy="4351338"/>
          </a:xfrm>
        </p:spPr>
        <p:txBody>
          <a:bodyPr>
            <a:noAutofit/>
          </a:bodyPr>
          <a:lstStyle/>
          <a:p>
            <a:pPr marL="0" indent="0">
              <a:buNone/>
            </a:pPr>
            <a:r>
              <a:rPr lang="en-GB" sz="2400" b="1" dirty="0"/>
              <a:t>Critical thinking means: </a:t>
            </a:r>
          </a:p>
          <a:p>
            <a:pPr marL="0" indent="0">
              <a:buNone/>
            </a:pPr>
            <a:endParaRPr lang="en-GB" sz="2000" dirty="0"/>
          </a:p>
          <a:p>
            <a:r>
              <a:rPr lang="en-GB" sz="2000" dirty="0"/>
              <a:t>Stepping back from immediate personal feelings </a:t>
            </a:r>
          </a:p>
          <a:p>
            <a:r>
              <a:rPr lang="en-GB" sz="2000" dirty="0"/>
              <a:t>Examining data (evidence) from different angles – e.g. pros and cons</a:t>
            </a:r>
          </a:p>
          <a:p>
            <a:r>
              <a:rPr lang="en-GB" sz="2000" dirty="0"/>
              <a:t>Checking the accuracy of information </a:t>
            </a:r>
          </a:p>
          <a:p>
            <a:r>
              <a:rPr lang="en-GB" sz="2000" dirty="0"/>
              <a:t>Checking the logic of the argument </a:t>
            </a:r>
          </a:p>
          <a:p>
            <a:r>
              <a:rPr lang="en-GB" sz="2000" dirty="0"/>
              <a:t>Looking for possible flaws in argument</a:t>
            </a:r>
          </a:p>
          <a:p>
            <a:r>
              <a:rPr lang="en-GB" sz="2000" dirty="0"/>
              <a:t>Understanding why other people see it differently</a:t>
            </a:r>
          </a:p>
          <a:p>
            <a:r>
              <a:rPr lang="en-GB" sz="2000" dirty="0"/>
              <a:t>Checking statistics and other empirical data</a:t>
            </a:r>
          </a:p>
          <a:p>
            <a:r>
              <a:rPr lang="en-GB" sz="2000" dirty="0"/>
              <a:t>Avoiding unsubstantiated assertions</a:t>
            </a:r>
          </a:p>
          <a:p>
            <a:r>
              <a:rPr lang="en-GB" sz="2000" dirty="0"/>
              <a:t>Backing up arguments with evidence</a:t>
            </a:r>
          </a:p>
          <a:p>
            <a:r>
              <a:rPr lang="en-GB" sz="2000" dirty="0"/>
              <a:t>Reaching informed conclusions</a:t>
            </a:r>
          </a:p>
        </p:txBody>
      </p:sp>
    </p:spTree>
    <p:extLst>
      <p:ext uri="{BB962C8B-B14F-4D97-AF65-F5344CB8AC3E}">
        <p14:creationId xmlns:p14="http://schemas.microsoft.com/office/powerpoint/2010/main" val="3262901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Free Court Gavel Cliparts, Download Free Court Gavel Cliparts png images,  Free ClipArts on Clipart Library">
            <a:extLst>
              <a:ext uri="{FF2B5EF4-FFF2-40B4-BE49-F238E27FC236}">
                <a16:creationId xmlns:a16="http://schemas.microsoft.com/office/drawing/2014/main" id="{0E7C0D5C-D69A-48CC-8BBC-EAB64FE3B5F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133" r="25659" b="1957"/>
          <a:stretch/>
        </p:blipFill>
        <p:spPr bwMode="auto">
          <a:xfrm>
            <a:off x="2642616" y="10"/>
            <a:ext cx="6501384" cy="6857990"/>
          </a:xfrm>
          <a:prstGeom prst="rect">
            <a:avLst/>
          </a:prstGeom>
          <a:noFill/>
          <a:extLst>
            <a:ext uri="{909E8E84-426E-40DD-AFC4-6F175D3DCCD1}">
              <a14:hiddenFill xmlns:a14="http://schemas.microsoft.com/office/drawing/2010/main">
                <a:solidFill>
                  <a:srgbClr val="FFFFFF"/>
                </a:solidFill>
              </a14:hiddenFill>
            </a:ext>
          </a:extLst>
        </p:spPr>
      </p:pic>
      <p:sp>
        <p:nvSpPr>
          <p:cNvPr id="78" name="Rectangle 77">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F15340-ED5D-4D46-9757-54C42D40A212}"/>
              </a:ext>
            </a:extLst>
          </p:cNvPr>
          <p:cNvSpPr>
            <a:spLocks noGrp="1"/>
          </p:cNvSpPr>
          <p:nvPr>
            <p:ph type="title"/>
          </p:nvPr>
        </p:nvSpPr>
        <p:spPr>
          <a:xfrm>
            <a:off x="278320" y="1161288"/>
            <a:ext cx="4194620" cy="1124712"/>
          </a:xfrm>
        </p:spPr>
        <p:txBody>
          <a:bodyPr anchor="b">
            <a:normAutofit/>
          </a:bodyPr>
          <a:lstStyle/>
          <a:p>
            <a:r>
              <a:rPr lang="en-GB" sz="2000" b="1" dirty="0">
                <a:latin typeface="+mn-lt"/>
              </a:rPr>
              <a:t>Critical thinking is systematic – like a criminal investigation…</a:t>
            </a:r>
          </a:p>
        </p:txBody>
      </p:sp>
      <p:sp>
        <p:nvSpPr>
          <p:cNvPr id="3084" name="Rectangle 7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85" name="Rectangle 8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A46A149-0844-4188-A3B4-3B91BF3BE9F5}"/>
              </a:ext>
            </a:extLst>
          </p:cNvPr>
          <p:cNvSpPr>
            <a:spLocks noGrp="1"/>
          </p:cNvSpPr>
          <p:nvPr>
            <p:ph idx="1"/>
          </p:nvPr>
        </p:nvSpPr>
        <p:spPr>
          <a:xfrm>
            <a:off x="278320" y="2718054"/>
            <a:ext cx="3539300" cy="3207258"/>
          </a:xfrm>
        </p:spPr>
        <p:txBody>
          <a:bodyPr anchor="t">
            <a:normAutofit/>
          </a:bodyPr>
          <a:lstStyle/>
          <a:p>
            <a:pPr marL="0" indent="0">
              <a:buNone/>
            </a:pPr>
            <a:r>
              <a:rPr lang="en-GB" sz="1600" dirty="0"/>
              <a:t>you need to: </a:t>
            </a:r>
          </a:p>
          <a:p>
            <a:pPr marL="0" indent="0">
              <a:buNone/>
            </a:pPr>
            <a:r>
              <a:rPr lang="en-GB" sz="1600" dirty="0"/>
              <a:t>• Investigate the problem thoroughly </a:t>
            </a:r>
          </a:p>
          <a:p>
            <a:pPr marL="0" indent="0">
              <a:buNone/>
            </a:pPr>
            <a:r>
              <a:rPr lang="en-GB" sz="1600" dirty="0"/>
              <a:t>• Prosecute and defend the ideas </a:t>
            </a:r>
          </a:p>
          <a:p>
            <a:pPr marL="0" indent="0">
              <a:buNone/>
            </a:pPr>
            <a:r>
              <a:rPr lang="en-GB" sz="1600" dirty="0"/>
              <a:t>• Cross examine the witnesses (literature/other authors) </a:t>
            </a:r>
          </a:p>
          <a:p>
            <a:pPr marL="0" indent="0">
              <a:buNone/>
            </a:pPr>
            <a:r>
              <a:rPr lang="en-GB" sz="1600" dirty="0"/>
              <a:t>• Sum up and consider theory</a:t>
            </a:r>
          </a:p>
          <a:p>
            <a:pPr marL="0" indent="0">
              <a:buNone/>
            </a:pPr>
            <a:r>
              <a:rPr lang="en-GB" sz="1600" dirty="0"/>
              <a:t>• Reach an informed verdict – in light of the evidence, it would seem that….</a:t>
            </a:r>
          </a:p>
        </p:txBody>
      </p:sp>
    </p:spTree>
    <p:extLst>
      <p:ext uri="{BB962C8B-B14F-4D97-AF65-F5344CB8AC3E}">
        <p14:creationId xmlns:p14="http://schemas.microsoft.com/office/powerpoint/2010/main" val="1034120289"/>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6483" y="247152"/>
            <a:ext cx="8839200" cy="5139869"/>
          </a:xfrm>
          <a:prstGeom prst="rect">
            <a:avLst/>
          </a:prstGeom>
        </p:spPr>
        <p:txBody>
          <a:bodyPr wrap="square">
            <a:spAutoFit/>
          </a:bodyPr>
          <a:lstStyle/>
          <a:p>
            <a:pPr algn="ctr"/>
            <a:r>
              <a:rPr lang="en-GB" sz="2800" b="1" dirty="0"/>
              <a:t>Referencing and avoiding plagiarism </a:t>
            </a:r>
          </a:p>
          <a:p>
            <a:endParaRPr lang="en-GB" sz="2400" b="1" dirty="0"/>
          </a:p>
          <a:p>
            <a:r>
              <a:rPr lang="en-GB" sz="2300" dirty="0"/>
              <a:t>Coursework, dissertations, or creative work are meant to be your own original work. Obviously, you will use the work of others. Not only is this inevitable, it is expected. </a:t>
            </a:r>
          </a:p>
          <a:p>
            <a:endParaRPr lang="en-GB" sz="2300" dirty="0"/>
          </a:p>
          <a:p>
            <a:r>
              <a:rPr lang="en-GB" sz="2300" dirty="0"/>
              <a:t>All scholarship builds on the work of others. However, you must acknowledge all sources of information from which you have drawn in the preparation of your work. Referencing (or citing) such sources is one of the most important skills you need to learn in your academic career. </a:t>
            </a:r>
          </a:p>
          <a:p>
            <a:endParaRPr lang="en-GB" sz="2300" dirty="0"/>
          </a:p>
          <a:p>
            <a:r>
              <a:rPr lang="en-GB" sz="2300" dirty="0">
                <a:solidFill>
                  <a:srgbClr val="FF0000"/>
                </a:solidFill>
              </a:rPr>
              <a:t>Referencing means you have acknowledged your sources for the ideas, concepts, and information that you evaluate in your assessed coursework...</a:t>
            </a:r>
            <a:endParaRPr lang="en-US" sz="2300" dirty="0">
              <a:solidFill>
                <a:srgbClr val="FF0000"/>
              </a:solidFill>
            </a:endParaRPr>
          </a:p>
        </p:txBody>
      </p:sp>
    </p:spTree>
    <p:extLst>
      <p:ext uri="{BB962C8B-B14F-4D97-AF65-F5344CB8AC3E}">
        <p14:creationId xmlns:p14="http://schemas.microsoft.com/office/powerpoint/2010/main" val="18316585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5366" y="752704"/>
            <a:ext cx="7861738" cy="4524315"/>
          </a:xfrm>
          <a:prstGeom prst="rect">
            <a:avLst/>
          </a:prstGeom>
        </p:spPr>
        <p:txBody>
          <a:bodyPr wrap="square">
            <a:spAutoFit/>
          </a:bodyPr>
          <a:lstStyle/>
          <a:p>
            <a:r>
              <a:rPr lang="en-GB" sz="2400" b="1" dirty="0"/>
              <a:t>Referencing</a:t>
            </a:r>
            <a:r>
              <a:rPr lang="en-GB" sz="2400" dirty="0"/>
              <a:t> provides the evidence that you have undertaken your own research enabling you to find the information necessary for in-depth learning. </a:t>
            </a:r>
          </a:p>
          <a:p>
            <a:endParaRPr lang="en-GB" sz="2400" dirty="0"/>
          </a:p>
          <a:p>
            <a:r>
              <a:rPr lang="en-GB" sz="2400" dirty="0"/>
              <a:t>It allows you to gain a broad perspective on different issues and to consider different aspects and points of view in the subjects you study. </a:t>
            </a:r>
          </a:p>
          <a:p>
            <a:endParaRPr lang="en-GB" sz="2400" dirty="0"/>
          </a:p>
          <a:p>
            <a:r>
              <a:rPr lang="en-GB" sz="2400" dirty="0"/>
              <a:t>The golden rule is </a:t>
            </a:r>
            <a:r>
              <a:rPr lang="en-GB" sz="2400" b="1" dirty="0"/>
              <a:t>‘if in doubt, provide references’</a:t>
            </a:r>
            <a:r>
              <a:rPr lang="en-GB" sz="2400" dirty="0"/>
              <a:t>.</a:t>
            </a:r>
          </a:p>
          <a:p>
            <a:endParaRPr lang="en-GB" sz="2400" dirty="0"/>
          </a:p>
          <a:p>
            <a:endParaRPr lang="en-GB" sz="2400" dirty="0"/>
          </a:p>
          <a:p>
            <a:r>
              <a:rPr lang="en-GB" sz="2400" dirty="0"/>
              <a:t>	    (UWTSD, Postgraduate University Regulations, 2018)</a:t>
            </a:r>
            <a:endParaRPr lang="en-US" sz="2400" dirty="0"/>
          </a:p>
        </p:txBody>
      </p:sp>
    </p:spTree>
    <p:extLst>
      <p:ext uri="{BB962C8B-B14F-4D97-AF65-F5344CB8AC3E}">
        <p14:creationId xmlns:p14="http://schemas.microsoft.com/office/powerpoint/2010/main" val="37875409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172607" y="5240170"/>
            <a:ext cx="5302469" cy="369332"/>
          </a:xfrm>
          <a:prstGeom prst="rect">
            <a:avLst/>
          </a:prstGeom>
        </p:spPr>
        <p:txBody>
          <a:bodyPr wrap="square">
            <a:spAutoFit/>
          </a:bodyPr>
          <a:lstStyle/>
          <a:p>
            <a:r>
              <a:rPr lang="en-GB" dirty="0"/>
              <a:t>(UWTSD, Harvard Referencing Handbook, 2018)</a:t>
            </a:r>
            <a:endParaRPr lang="en-US" dirty="0"/>
          </a:p>
        </p:txBody>
      </p:sp>
      <p:sp>
        <p:nvSpPr>
          <p:cNvPr id="3" name="Rectangle 2"/>
          <p:cNvSpPr/>
          <p:nvPr/>
        </p:nvSpPr>
        <p:spPr>
          <a:xfrm>
            <a:off x="2958661" y="33829"/>
            <a:ext cx="4572000" cy="523220"/>
          </a:xfrm>
          <a:prstGeom prst="rect">
            <a:avLst/>
          </a:prstGeom>
        </p:spPr>
        <p:txBody>
          <a:bodyPr>
            <a:spAutoFit/>
          </a:bodyPr>
          <a:lstStyle/>
          <a:p>
            <a:r>
              <a:rPr lang="en-GB" sz="2800" b="1" dirty="0"/>
              <a:t>Harvard referencing</a:t>
            </a:r>
            <a:endParaRPr lang="en-US" sz="2800" b="1" dirty="0"/>
          </a:p>
        </p:txBody>
      </p:sp>
      <p:pic>
        <p:nvPicPr>
          <p:cNvPr id="4" name="Picture 3"/>
          <p:cNvPicPr>
            <a:picLocks noChangeAspect="1"/>
          </p:cNvPicPr>
          <p:nvPr/>
        </p:nvPicPr>
        <p:blipFill>
          <a:blip r:embed="rId2"/>
          <a:stretch>
            <a:fillRect/>
          </a:stretch>
        </p:blipFill>
        <p:spPr>
          <a:xfrm>
            <a:off x="1119352" y="578084"/>
            <a:ext cx="6723472" cy="4662086"/>
          </a:xfrm>
          <a:prstGeom prst="rect">
            <a:avLst/>
          </a:prstGeom>
        </p:spPr>
      </p:pic>
    </p:spTree>
    <p:extLst>
      <p:ext uri="{BB962C8B-B14F-4D97-AF65-F5344CB8AC3E}">
        <p14:creationId xmlns:p14="http://schemas.microsoft.com/office/powerpoint/2010/main" val="26831000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7394" y="204396"/>
            <a:ext cx="8827593" cy="4998272"/>
          </a:xfrm>
          <a:prstGeom prst="rect">
            <a:avLst/>
          </a:prstGeom>
        </p:spPr>
      </p:pic>
      <p:sp>
        <p:nvSpPr>
          <p:cNvPr id="3" name="Rectangle 2"/>
          <p:cNvSpPr/>
          <p:nvPr/>
        </p:nvSpPr>
        <p:spPr>
          <a:xfrm>
            <a:off x="4293476" y="5161342"/>
            <a:ext cx="5302469" cy="369332"/>
          </a:xfrm>
          <a:prstGeom prst="rect">
            <a:avLst/>
          </a:prstGeom>
        </p:spPr>
        <p:txBody>
          <a:bodyPr wrap="square">
            <a:spAutoFit/>
          </a:bodyPr>
          <a:lstStyle/>
          <a:p>
            <a:r>
              <a:rPr lang="en-GB" dirty="0"/>
              <a:t>(UWTSD, Harvard Referencing Handbook, 2018)</a:t>
            </a:r>
            <a:endParaRPr lang="en-US" dirty="0"/>
          </a:p>
        </p:txBody>
      </p:sp>
    </p:spTree>
    <p:extLst>
      <p:ext uri="{BB962C8B-B14F-4D97-AF65-F5344CB8AC3E}">
        <p14:creationId xmlns:p14="http://schemas.microsoft.com/office/powerpoint/2010/main" val="25899814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51490" y="520263"/>
            <a:ext cx="7719849" cy="4384602"/>
          </a:xfrm>
          <a:prstGeom prst="rect">
            <a:avLst/>
          </a:prstGeom>
        </p:spPr>
      </p:pic>
      <p:sp>
        <p:nvSpPr>
          <p:cNvPr id="3" name="Rectangle 2"/>
          <p:cNvSpPr/>
          <p:nvPr/>
        </p:nvSpPr>
        <p:spPr>
          <a:xfrm>
            <a:off x="4293476" y="5161342"/>
            <a:ext cx="5302469" cy="369332"/>
          </a:xfrm>
          <a:prstGeom prst="rect">
            <a:avLst/>
          </a:prstGeom>
        </p:spPr>
        <p:txBody>
          <a:bodyPr wrap="square">
            <a:spAutoFit/>
          </a:bodyPr>
          <a:lstStyle/>
          <a:p>
            <a:r>
              <a:rPr lang="en-GB" dirty="0"/>
              <a:t>(UWTSD, Harvard Referencing Handbook, 2018)</a:t>
            </a:r>
            <a:endParaRPr lang="en-US" dirty="0"/>
          </a:p>
        </p:txBody>
      </p:sp>
    </p:spTree>
    <p:extLst>
      <p:ext uri="{BB962C8B-B14F-4D97-AF65-F5344CB8AC3E}">
        <p14:creationId xmlns:p14="http://schemas.microsoft.com/office/powerpoint/2010/main" val="27181256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09600" y="1033848"/>
            <a:ext cx="7914289" cy="3745957"/>
          </a:xfrm>
          <a:prstGeom prst="rect">
            <a:avLst/>
          </a:prstGeom>
        </p:spPr>
      </p:pic>
      <p:sp>
        <p:nvSpPr>
          <p:cNvPr id="3" name="Rectangle 2"/>
          <p:cNvSpPr/>
          <p:nvPr/>
        </p:nvSpPr>
        <p:spPr>
          <a:xfrm>
            <a:off x="4293476" y="5161342"/>
            <a:ext cx="5302469" cy="369332"/>
          </a:xfrm>
          <a:prstGeom prst="rect">
            <a:avLst/>
          </a:prstGeom>
        </p:spPr>
        <p:txBody>
          <a:bodyPr wrap="square">
            <a:spAutoFit/>
          </a:bodyPr>
          <a:lstStyle/>
          <a:p>
            <a:r>
              <a:rPr lang="en-GB" dirty="0"/>
              <a:t>(UWTSD, Harvard Referencing Handbook, 2018)</a:t>
            </a:r>
            <a:endParaRPr lang="en-US" dirty="0"/>
          </a:p>
        </p:txBody>
      </p:sp>
      <p:sp>
        <p:nvSpPr>
          <p:cNvPr id="4" name="Rectangle 3"/>
          <p:cNvSpPr/>
          <p:nvPr/>
        </p:nvSpPr>
        <p:spPr>
          <a:xfrm>
            <a:off x="2958661" y="223015"/>
            <a:ext cx="4572000" cy="523220"/>
          </a:xfrm>
          <a:prstGeom prst="rect">
            <a:avLst/>
          </a:prstGeom>
        </p:spPr>
        <p:txBody>
          <a:bodyPr>
            <a:spAutoFit/>
          </a:bodyPr>
          <a:lstStyle/>
          <a:p>
            <a:r>
              <a:rPr lang="en-GB" sz="2800" b="1" dirty="0"/>
              <a:t>Books and e-books…</a:t>
            </a:r>
            <a:endParaRPr lang="en-US" sz="2800" b="1" dirty="0"/>
          </a:p>
        </p:txBody>
      </p:sp>
    </p:spTree>
    <p:extLst>
      <p:ext uri="{BB962C8B-B14F-4D97-AF65-F5344CB8AC3E}">
        <p14:creationId xmlns:p14="http://schemas.microsoft.com/office/powerpoint/2010/main" val="36315302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41833" y="123167"/>
            <a:ext cx="4572000" cy="523220"/>
          </a:xfrm>
          <a:prstGeom prst="rect">
            <a:avLst/>
          </a:prstGeom>
        </p:spPr>
        <p:txBody>
          <a:bodyPr>
            <a:spAutoFit/>
          </a:bodyPr>
          <a:lstStyle/>
          <a:p>
            <a:r>
              <a:rPr lang="en-GB" sz="2800" b="1" dirty="0"/>
              <a:t>Internet…</a:t>
            </a:r>
            <a:endParaRPr lang="en-US" sz="2800" b="1" dirty="0"/>
          </a:p>
        </p:txBody>
      </p:sp>
      <p:pic>
        <p:nvPicPr>
          <p:cNvPr id="4" name="Picture 3"/>
          <p:cNvPicPr>
            <a:picLocks noChangeAspect="1"/>
          </p:cNvPicPr>
          <p:nvPr/>
        </p:nvPicPr>
        <p:blipFill>
          <a:blip r:embed="rId2"/>
          <a:stretch>
            <a:fillRect/>
          </a:stretch>
        </p:blipFill>
        <p:spPr>
          <a:xfrm>
            <a:off x="560477" y="953101"/>
            <a:ext cx="8144083" cy="2152706"/>
          </a:xfrm>
          <a:prstGeom prst="rect">
            <a:avLst/>
          </a:prstGeom>
        </p:spPr>
      </p:pic>
      <p:pic>
        <p:nvPicPr>
          <p:cNvPr id="5" name="Picture 4"/>
          <p:cNvPicPr>
            <a:picLocks noChangeAspect="1"/>
          </p:cNvPicPr>
          <p:nvPr/>
        </p:nvPicPr>
        <p:blipFill>
          <a:blip r:embed="rId3"/>
          <a:stretch>
            <a:fillRect/>
          </a:stretch>
        </p:blipFill>
        <p:spPr>
          <a:xfrm>
            <a:off x="560476" y="3392863"/>
            <a:ext cx="8144083" cy="1257966"/>
          </a:xfrm>
          <a:prstGeom prst="rect">
            <a:avLst/>
          </a:prstGeom>
        </p:spPr>
      </p:pic>
      <p:sp>
        <p:nvSpPr>
          <p:cNvPr id="7" name="Rectangle 6"/>
          <p:cNvSpPr/>
          <p:nvPr/>
        </p:nvSpPr>
        <p:spPr>
          <a:xfrm>
            <a:off x="4293476" y="5161342"/>
            <a:ext cx="5302469" cy="369332"/>
          </a:xfrm>
          <a:prstGeom prst="rect">
            <a:avLst/>
          </a:prstGeom>
        </p:spPr>
        <p:txBody>
          <a:bodyPr wrap="square">
            <a:spAutoFit/>
          </a:bodyPr>
          <a:lstStyle/>
          <a:p>
            <a:r>
              <a:rPr lang="en-GB" dirty="0"/>
              <a:t>(UWTSD, Harvard Referencing Handbook, 2018)</a:t>
            </a:r>
            <a:endParaRPr lang="en-US" dirty="0"/>
          </a:p>
        </p:txBody>
      </p:sp>
    </p:spTree>
    <p:extLst>
      <p:ext uri="{BB962C8B-B14F-4D97-AF65-F5344CB8AC3E}">
        <p14:creationId xmlns:p14="http://schemas.microsoft.com/office/powerpoint/2010/main" val="24947840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82716" y="4682360"/>
            <a:ext cx="7719849" cy="646331"/>
          </a:xfrm>
          <a:prstGeom prst="rect">
            <a:avLst/>
          </a:prstGeom>
        </p:spPr>
        <p:txBody>
          <a:bodyPr wrap="square">
            <a:spAutoFit/>
          </a:bodyPr>
          <a:lstStyle/>
          <a:p>
            <a:r>
              <a:rPr lang="en-US" b="1" u="sng" dirty="0">
                <a:solidFill>
                  <a:schemeClr val="accent5">
                    <a:lumMod val="75000"/>
                  </a:schemeClr>
                </a:solidFill>
              </a:rPr>
              <a:t>https://www.uwtsd.ac.uk/media/uwtsd-website/content-assets/documents/library-and-learning-resources/infoskills/harvard-eng.PDF</a:t>
            </a:r>
          </a:p>
        </p:txBody>
      </p:sp>
      <p:pic>
        <p:nvPicPr>
          <p:cNvPr id="3" name="Picture 2"/>
          <p:cNvPicPr>
            <a:picLocks noChangeAspect="1"/>
          </p:cNvPicPr>
          <p:nvPr/>
        </p:nvPicPr>
        <p:blipFill>
          <a:blip r:embed="rId2"/>
          <a:stretch>
            <a:fillRect/>
          </a:stretch>
        </p:blipFill>
        <p:spPr>
          <a:xfrm>
            <a:off x="415899" y="273037"/>
            <a:ext cx="8376004" cy="4199115"/>
          </a:xfrm>
          <a:prstGeom prst="rect">
            <a:avLst/>
          </a:prstGeom>
        </p:spPr>
      </p:pic>
    </p:spTree>
    <p:extLst>
      <p:ext uri="{BB962C8B-B14F-4D97-AF65-F5344CB8AC3E}">
        <p14:creationId xmlns:p14="http://schemas.microsoft.com/office/powerpoint/2010/main" val="7798613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ad Clipart - Cliparts.co">
            <a:extLst>
              <a:ext uri="{FF2B5EF4-FFF2-40B4-BE49-F238E27FC236}">
                <a16:creationId xmlns:a16="http://schemas.microsoft.com/office/drawing/2014/main" id="{5EC0B4C4-8E24-490B-9F2D-873E08FFC8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91459" y="548640"/>
            <a:ext cx="3252541" cy="459486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9E01366-C513-4ADA-91B6-3564F6F463A1}"/>
              </a:ext>
            </a:extLst>
          </p:cNvPr>
          <p:cNvSpPr txBox="1"/>
          <p:nvPr/>
        </p:nvSpPr>
        <p:spPr>
          <a:xfrm>
            <a:off x="457200" y="334477"/>
            <a:ext cx="6614160" cy="584775"/>
          </a:xfrm>
          <a:prstGeom prst="rect">
            <a:avLst/>
          </a:prstGeom>
          <a:noFill/>
        </p:spPr>
        <p:txBody>
          <a:bodyPr wrap="square" rtlCol="0">
            <a:spAutoFit/>
          </a:bodyPr>
          <a:lstStyle/>
          <a:p>
            <a:r>
              <a:rPr lang="en-GB" sz="3200" b="1" dirty="0"/>
              <a:t>Read, read and read some more…!</a:t>
            </a:r>
          </a:p>
        </p:txBody>
      </p:sp>
      <p:pic>
        <p:nvPicPr>
          <p:cNvPr id="3" name="Picture 2">
            <a:extLst>
              <a:ext uri="{FF2B5EF4-FFF2-40B4-BE49-F238E27FC236}">
                <a16:creationId xmlns:a16="http://schemas.microsoft.com/office/drawing/2014/main" id="{F5750F13-4976-4D9D-9CB0-E5B5FEA810FA}"/>
              </a:ext>
            </a:extLst>
          </p:cNvPr>
          <p:cNvPicPr>
            <a:picLocks noChangeAspect="1"/>
          </p:cNvPicPr>
          <p:nvPr/>
        </p:nvPicPr>
        <p:blipFill>
          <a:blip r:embed="rId3"/>
          <a:stretch>
            <a:fillRect/>
          </a:stretch>
        </p:blipFill>
        <p:spPr>
          <a:xfrm rot="20669451">
            <a:off x="388972" y="1299676"/>
            <a:ext cx="2312393" cy="240783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a:extLst>
              <a:ext uri="{FF2B5EF4-FFF2-40B4-BE49-F238E27FC236}">
                <a16:creationId xmlns:a16="http://schemas.microsoft.com/office/drawing/2014/main" id="{405753F3-CBD1-4F2E-9855-D18D43A8A53A}"/>
              </a:ext>
            </a:extLst>
          </p:cNvPr>
          <p:cNvPicPr>
            <a:picLocks noChangeAspect="1"/>
          </p:cNvPicPr>
          <p:nvPr/>
        </p:nvPicPr>
        <p:blipFill>
          <a:blip r:embed="rId4"/>
          <a:stretch>
            <a:fillRect/>
          </a:stretch>
        </p:blipFill>
        <p:spPr>
          <a:xfrm rot="425203">
            <a:off x="3794760" y="1252407"/>
            <a:ext cx="2444446" cy="33053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7F4FB6F3-38B9-4BB0-8269-13FE7DF2A1B8}"/>
              </a:ext>
            </a:extLst>
          </p:cNvPr>
          <p:cNvPicPr>
            <a:picLocks noChangeAspect="1"/>
          </p:cNvPicPr>
          <p:nvPr/>
        </p:nvPicPr>
        <p:blipFill>
          <a:blip r:embed="rId5"/>
          <a:stretch>
            <a:fillRect/>
          </a:stretch>
        </p:blipFill>
        <p:spPr>
          <a:xfrm>
            <a:off x="2030319" y="1929227"/>
            <a:ext cx="2444446" cy="30351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a:extLst>
              <a:ext uri="{FF2B5EF4-FFF2-40B4-BE49-F238E27FC236}">
                <a16:creationId xmlns:a16="http://schemas.microsoft.com/office/drawing/2014/main" id="{3897A762-FBD1-4936-951B-FE3061158422}"/>
              </a:ext>
            </a:extLst>
          </p:cNvPr>
          <p:cNvPicPr>
            <a:picLocks noChangeAspect="1"/>
          </p:cNvPicPr>
          <p:nvPr/>
        </p:nvPicPr>
        <p:blipFill>
          <a:blip r:embed="rId6"/>
          <a:stretch>
            <a:fillRect/>
          </a:stretch>
        </p:blipFill>
        <p:spPr>
          <a:xfrm rot="20858438">
            <a:off x="4036798" y="2863981"/>
            <a:ext cx="2364143" cy="332246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7A06047D-C7D4-4D74-86B6-942DF61DE2AB}"/>
              </a:ext>
            </a:extLst>
          </p:cNvPr>
          <p:cNvPicPr>
            <a:picLocks noChangeAspect="1"/>
          </p:cNvPicPr>
          <p:nvPr/>
        </p:nvPicPr>
        <p:blipFill>
          <a:blip r:embed="rId7"/>
          <a:stretch>
            <a:fillRect/>
          </a:stretch>
        </p:blipFill>
        <p:spPr>
          <a:xfrm rot="785718">
            <a:off x="678589" y="2879462"/>
            <a:ext cx="2378692" cy="303624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7546124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0AF162-75B7-4135-9FA1-10CF50AE614C}"/>
              </a:ext>
            </a:extLst>
          </p:cNvPr>
          <p:cNvSpPr txBox="1"/>
          <p:nvPr/>
        </p:nvSpPr>
        <p:spPr>
          <a:xfrm>
            <a:off x="801578" y="667549"/>
            <a:ext cx="7540843" cy="6678751"/>
          </a:xfrm>
          <a:prstGeom prst="rect">
            <a:avLst/>
          </a:prstGeom>
          <a:noFill/>
        </p:spPr>
        <p:txBody>
          <a:bodyPr wrap="square">
            <a:spAutoFit/>
          </a:bodyPr>
          <a:lstStyle/>
          <a:p>
            <a:pPr marL="285750" indent="-285750">
              <a:buFont typeface="Arial" panose="020B0604020202020204" pitchFamily="34" charset="0"/>
              <a:buChar char="•"/>
            </a:pPr>
            <a:r>
              <a:rPr lang="en-GB" sz="1400" i="0" dirty="0">
                <a:effectLst/>
                <a:latin typeface="Times New Roman" panose="02020603050405020304" pitchFamily="18" charset="0"/>
                <a:cs typeface="Times New Roman" panose="02020603050405020304" pitchFamily="18" charset="0"/>
              </a:rPr>
              <a:t>Back to the future? Reflections on three phases of education policy reform in Wales and their implications for teachers (Gareth Evans) </a:t>
            </a:r>
            <a:r>
              <a:rPr lang="en-GB" sz="1400" i="0" dirty="0">
                <a:solidFill>
                  <a:srgbClr val="333333"/>
                </a:solidFill>
                <a:effectLst/>
                <a:latin typeface="Times New Roman" panose="02020603050405020304" pitchFamily="18" charset="0"/>
                <a:cs typeface="Times New Roman" panose="02020603050405020304" pitchFamily="18" charset="0"/>
                <a:hlinkClick r:id="rId2"/>
              </a:rPr>
              <a:t>https://link.springer.com/article/10.1007/s10833-021-09422-6</a:t>
            </a:r>
            <a:endParaRPr lang="en-GB" sz="1400" i="0" dirty="0">
              <a:solidFill>
                <a:srgbClr val="333333"/>
              </a:solidFill>
              <a:effectLst/>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400" dirty="0">
              <a:solidFill>
                <a:srgbClr val="33333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i="0" dirty="0">
                <a:effectLst/>
                <a:latin typeface="Times New Roman" panose="02020603050405020304" pitchFamily="18" charset="0"/>
                <a:cs typeface="Times New Roman" panose="02020603050405020304" pitchFamily="18" charset="0"/>
              </a:rPr>
              <a:t>Professional Capital as Accountability (Michael Fullan, Santiago </a:t>
            </a:r>
            <a:r>
              <a:rPr lang="en-GB" sz="1400" i="0" dirty="0" err="1">
                <a:effectLst/>
                <a:latin typeface="Times New Roman" panose="02020603050405020304" pitchFamily="18" charset="0"/>
                <a:cs typeface="Times New Roman" panose="02020603050405020304" pitchFamily="18" charset="0"/>
              </a:rPr>
              <a:t>Rincón</a:t>
            </a:r>
            <a:r>
              <a:rPr lang="en-GB" sz="1400" i="0" dirty="0">
                <a:effectLst/>
                <a:latin typeface="Times New Roman" panose="02020603050405020304" pitchFamily="18" charset="0"/>
                <a:cs typeface="Times New Roman" panose="02020603050405020304" pitchFamily="18" charset="0"/>
              </a:rPr>
              <a:t>-Gallardo, Andy Hargreaves) </a:t>
            </a:r>
            <a:r>
              <a:rPr lang="en-GB" sz="1400" i="0" dirty="0">
                <a:effectLst/>
                <a:latin typeface="Times New Roman" panose="02020603050405020304" pitchFamily="18" charset="0"/>
                <a:cs typeface="Times New Roman" panose="02020603050405020304" pitchFamily="18" charset="0"/>
                <a:hlinkClick r:id="rId3"/>
              </a:rPr>
              <a:t>http://dx.doi.org/10.14507/epaa.v23.1998</a:t>
            </a:r>
            <a:endParaRPr lang="en-GB" sz="1400" i="0" dirty="0">
              <a:effectLst/>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i="0" dirty="0">
                <a:effectLst/>
                <a:latin typeface="Times New Roman" panose="02020603050405020304" pitchFamily="18" charset="0"/>
                <a:cs typeface="Times New Roman" panose="02020603050405020304" pitchFamily="18" charset="0"/>
              </a:rPr>
              <a:t>Teachers’ curriculum agency in teaching a standards-based curriculum (Daniel </a:t>
            </a:r>
            <a:r>
              <a:rPr lang="en-GB" sz="1400" i="0" dirty="0" err="1">
                <a:effectLst/>
                <a:latin typeface="Times New Roman" panose="02020603050405020304" pitchFamily="18" charset="0"/>
                <a:cs typeface="Times New Roman" panose="02020603050405020304" pitchFamily="18" charset="0"/>
              </a:rPr>
              <a:t>Alvunger</a:t>
            </a:r>
            <a:r>
              <a:rPr lang="en-GB" sz="1400" i="0" dirty="0">
                <a:effectLst/>
                <a:latin typeface="Times New Roman" panose="02020603050405020304" pitchFamily="18" charset="0"/>
                <a:cs typeface="Times New Roman" panose="02020603050405020304" pitchFamily="18" charset="0"/>
              </a:rPr>
              <a:t>) </a:t>
            </a:r>
            <a:r>
              <a:rPr lang="en-GB" sz="1400" i="0" dirty="0">
                <a:solidFill>
                  <a:srgbClr val="333333"/>
                </a:solidFill>
                <a:effectLst/>
                <a:latin typeface="Times New Roman" panose="02020603050405020304" pitchFamily="18" charset="0"/>
                <a:cs typeface="Times New Roman" panose="02020603050405020304" pitchFamily="18" charset="0"/>
                <a:hlinkClick r:id="rId4"/>
              </a:rPr>
              <a:t>https://www.tandfonline.com/doi/full/10.1080/09585176.2018.1486721?src=</a:t>
            </a:r>
            <a:endParaRPr lang="en-GB" sz="1400" i="0" dirty="0">
              <a:solidFill>
                <a:srgbClr val="333333"/>
              </a:solidFill>
              <a:effectLst/>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400" dirty="0">
              <a:solidFill>
                <a:srgbClr val="33333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i="0" dirty="0">
                <a:effectLst/>
                <a:latin typeface="Times New Roman" panose="02020603050405020304" pitchFamily="18" charset="0"/>
                <a:cs typeface="Times New Roman" panose="02020603050405020304" pitchFamily="18" charset="0"/>
              </a:rPr>
              <a:t>‘Widening Access’ to higher education: the reproduction of university hierarchies through policy enactment (</a:t>
            </a:r>
            <a:r>
              <a:rPr lang="en-GB" sz="1400" i="0" dirty="0" err="1">
                <a:effectLst/>
                <a:latin typeface="Times New Roman" panose="02020603050405020304" pitchFamily="18" charset="0"/>
                <a:cs typeface="Times New Roman" panose="02020603050405020304" pitchFamily="18" charset="0"/>
              </a:rPr>
              <a:t>Ceryn</a:t>
            </a:r>
            <a:r>
              <a:rPr lang="en-GB" sz="1400" i="0" dirty="0">
                <a:effectLst/>
                <a:latin typeface="Times New Roman" panose="02020603050405020304" pitchFamily="18" charset="0"/>
                <a:cs typeface="Times New Roman" panose="02020603050405020304" pitchFamily="18" charset="0"/>
              </a:rPr>
              <a:t> Evans, Gareth Rees, Chris Taylor, Caroline Wright) </a:t>
            </a:r>
            <a:r>
              <a:rPr lang="en-GB" sz="1400" i="0" dirty="0">
                <a:solidFill>
                  <a:srgbClr val="333333"/>
                </a:solidFill>
                <a:effectLst/>
                <a:latin typeface="Times New Roman" panose="02020603050405020304" pitchFamily="18" charset="0"/>
                <a:cs typeface="Times New Roman" panose="02020603050405020304" pitchFamily="18" charset="0"/>
                <a:hlinkClick r:id="rId5"/>
              </a:rPr>
              <a:t>https://www.tandfonline.com/doi/full/10.1080/02680939.2017.1390165?src=</a:t>
            </a:r>
            <a:endParaRPr lang="en-GB" sz="1400" i="0" dirty="0">
              <a:solidFill>
                <a:srgbClr val="333333"/>
              </a:solidFill>
              <a:effectLst/>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400" dirty="0">
              <a:solidFill>
                <a:srgbClr val="33333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i="0" dirty="0">
                <a:effectLst/>
                <a:latin typeface="Times New Roman" panose="02020603050405020304" pitchFamily="18" charset="0"/>
                <a:cs typeface="Times New Roman" panose="02020603050405020304" pitchFamily="18" charset="0"/>
              </a:rPr>
              <a:t>Inside a self-improving school system: Collaboration, competition and transition (Mark Hadfield, Mel Ainscow) </a:t>
            </a:r>
            <a:r>
              <a:rPr lang="en-GB" sz="1400" i="0" dirty="0">
                <a:solidFill>
                  <a:srgbClr val="333333"/>
                </a:solidFill>
                <a:effectLst/>
                <a:latin typeface="Times New Roman" panose="02020603050405020304" pitchFamily="18" charset="0"/>
                <a:cs typeface="Times New Roman" panose="02020603050405020304" pitchFamily="18" charset="0"/>
                <a:hlinkClick r:id="rId6"/>
              </a:rPr>
              <a:t>https://link.springer.com/article/10.1007/s10833-018-9330-7</a:t>
            </a:r>
            <a:endParaRPr lang="en-GB" sz="1400" i="0" dirty="0">
              <a:solidFill>
                <a:srgbClr val="333333"/>
              </a:solidFill>
              <a:effectLst/>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400" dirty="0">
              <a:solidFill>
                <a:srgbClr val="33333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i="0" dirty="0">
                <a:effectLst/>
                <a:latin typeface="Times New Roman" panose="02020603050405020304" pitchFamily="18" charset="0"/>
                <a:cs typeface="Times New Roman" panose="02020603050405020304" pitchFamily="18" charset="0"/>
              </a:rPr>
              <a:t>Parental perceptions of learning loss during Covid-19 school closures in 2020 (Charlotte Booth, Aase </a:t>
            </a:r>
            <a:r>
              <a:rPr lang="en-GB" sz="1400" i="0" dirty="0" err="1">
                <a:effectLst/>
                <a:latin typeface="Times New Roman" panose="02020603050405020304" pitchFamily="18" charset="0"/>
                <a:cs typeface="Times New Roman" panose="02020603050405020304" pitchFamily="18" charset="0"/>
              </a:rPr>
              <a:t>Villadsen</a:t>
            </a:r>
            <a:r>
              <a:rPr lang="en-GB" sz="1400" i="0" dirty="0">
                <a:effectLst/>
                <a:latin typeface="Times New Roman" panose="02020603050405020304" pitchFamily="18" charset="0"/>
                <a:cs typeface="Times New Roman" panose="02020603050405020304" pitchFamily="18" charset="0"/>
              </a:rPr>
              <a:t>, Alissa Goodman, </a:t>
            </a:r>
            <a:r>
              <a:rPr lang="en-GB" sz="1400" i="0" dirty="0" err="1">
                <a:effectLst/>
                <a:latin typeface="Times New Roman" panose="02020603050405020304" pitchFamily="18" charset="0"/>
                <a:cs typeface="Times New Roman" panose="02020603050405020304" pitchFamily="18" charset="0"/>
              </a:rPr>
              <a:t>Emla</a:t>
            </a:r>
            <a:r>
              <a:rPr lang="en-GB" sz="1400" i="0" dirty="0">
                <a:effectLst/>
                <a:latin typeface="Times New Roman" panose="02020603050405020304" pitchFamily="18" charset="0"/>
                <a:cs typeface="Times New Roman" panose="02020603050405020304" pitchFamily="18" charset="0"/>
              </a:rPr>
              <a:t> Fitzsimons) </a:t>
            </a:r>
            <a:r>
              <a:rPr lang="en-GB" sz="1400" i="0" dirty="0">
                <a:solidFill>
                  <a:srgbClr val="333333"/>
                </a:solidFill>
                <a:effectLst/>
                <a:latin typeface="Times New Roman" panose="02020603050405020304" pitchFamily="18" charset="0"/>
                <a:cs typeface="Times New Roman" panose="02020603050405020304" pitchFamily="18" charset="0"/>
                <a:hlinkClick r:id="rId7"/>
              </a:rPr>
              <a:t>https://www.tandfonline.com/doi/full/10.1080/00071005.2021.1984390?src=</a:t>
            </a:r>
            <a:endParaRPr lang="en-GB" sz="1400" i="0" dirty="0">
              <a:solidFill>
                <a:srgbClr val="333333"/>
              </a:solidFill>
              <a:effectLst/>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sz="1400" dirty="0">
              <a:solidFill>
                <a:srgbClr val="333333"/>
              </a:solidFill>
              <a:latin typeface="Georgia" panose="02040502050405020303" pitchFamily="18" charset="0"/>
            </a:endParaRPr>
          </a:p>
          <a:p>
            <a:pPr marL="285750" indent="-285750">
              <a:buFont typeface="Arial" panose="020B0604020202020204" pitchFamily="34" charset="0"/>
              <a:buChar char="•"/>
            </a:pPr>
            <a:endParaRPr lang="en-GB" sz="1400" b="0" i="0" dirty="0">
              <a:solidFill>
                <a:srgbClr val="333333"/>
              </a:solidFill>
              <a:effectLst/>
              <a:latin typeface="Georgia" panose="02040502050405020303" pitchFamily="18" charset="0"/>
            </a:endParaRPr>
          </a:p>
          <a:p>
            <a:pPr marL="285750" indent="-285750">
              <a:buFont typeface="Arial" panose="020B0604020202020204" pitchFamily="34" charset="0"/>
              <a:buChar char="•"/>
            </a:pPr>
            <a:endParaRPr lang="en-GB" sz="1400" dirty="0">
              <a:solidFill>
                <a:srgbClr val="333333"/>
              </a:solidFill>
              <a:latin typeface="Georgia" panose="02040502050405020303" pitchFamily="18" charset="0"/>
            </a:endParaRPr>
          </a:p>
          <a:p>
            <a:pPr marL="285750" indent="-285750">
              <a:buFont typeface="Arial" panose="020B0604020202020204" pitchFamily="34" charset="0"/>
              <a:buChar char="•"/>
            </a:pPr>
            <a:endParaRPr lang="en-GB" sz="1400" b="0" i="0" dirty="0">
              <a:solidFill>
                <a:srgbClr val="333333"/>
              </a:solidFill>
              <a:effectLst/>
              <a:latin typeface="Georgia" panose="02040502050405020303" pitchFamily="18" charset="0"/>
            </a:endParaRPr>
          </a:p>
          <a:p>
            <a:pPr marL="285750" indent="-285750">
              <a:buFont typeface="Arial" panose="020B0604020202020204" pitchFamily="34" charset="0"/>
              <a:buChar char="•"/>
            </a:pPr>
            <a:endParaRPr lang="en-GB" sz="1400" b="1" dirty="0">
              <a:latin typeface="Noto Sans" panose="020B0502040504020204" pitchFamily="34" charset="0"/>
            </a:endParaRPr>
          </a:p>
          <a:p>
            <a:pPr marL="285750" indent="-285750">
              <a:buFont typeface="Arial" panose="020B0604020202020204" pitchFamily="34" charset="0"/>
              <a:buChar char="•"/>
            </a:pPr>
            <a:endParaRPr lang="en-GB" sz="1400" b="1" i="0" dirty="0">
              <a:effectLst/>
              <a:latin typeface="Noto Sans" panose="020B0502040504020204" pitchFamily="34" charset="0"/>
            </a:endParaRPr>
          </a:p>
          <a:p>
            <a:pPr marL="285750" indent="-285750">
              <a:buFont typeface="Arial" panose="020B0604020202020204" pitchFamily="34" charset="0"/>
              <a:buChar char="•"/>
            </a:pPr>
            <a:endParaRPr lang="en-GB" sz="1400" b="1" i="0" dirty="0">
              <a:effectLst/>
              <a:latin typeface="Noto Sans" panose="020B0502040504020204" pitchFamily="34" charset="0"/>
            </a:endParaRPr>
          </a:p>
          <a:p>
            <a:pPr marL="285750" indent="-285750">
              <a:buFont typeface="Arial" panose="020B0604020202020204" pitchFamily="34" charset="0"/>
              <a:buChar char="•"/>
            </a:pPr>
            <a:endParaRPr lang="en-GB" sz="1400" b="0" i="0" dirty="0">
              <a:solidFill>
                <a:srgbClr val="333333"/>
              </a:solidFill>
              <a:effectLst/>
              <a:latin typeface="Georgia" panose="02040502050405020303" pitchFamily="18" charset="0"/>
            </a:endParaRPr>
          </a:p>
          <a:p>
            <a:pPr marL="285750" indent="-285750">
              <a:buFont typeface="Arial" panose="020B0604020202020204" pitchFamily="34" charset="0"/>
              <a:buChar char="•"/>
            </a:pPr>
            <a:endParaRPr lang="en-GB" dirty="0">
              <a:solidFill>
                <a:srgbClr val="333333"/>
              </a:solidFill>
              <a:latin typeface="Georgia" panose="02040502050405020303" pitchFamily="18" charset="0"/>
            </a:endParaRP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2482486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1478</TotalTime>
  <Words>4246</Words>
  <Application>Microsoft Office PowerPoint</Application>
  <PresentationFormat>On-screen Show (4:3)</PresentationFormat>
  <Paragraphs>276</Paragraphs>
  <Slides>40</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Asap</vt:lpstr>
      <vt:lpstr>Calibri</vt:lpstr>
      <vt:lpstr>Calibri Light</vt:lpstr>
      <vt:lpstr>Georgia</vt:lpstr>
      <vt:lpstr>National</vt:lpstr>
      <vt:lpstr>Noto Sans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Critical thinking is systematic – like a criminal investigation…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81</cp:revision>
  <cp:lastPrinted>2024-12-17T12:39:12Z</cp:lastPrinted>
  <dcterms:created xsi:type="dcterms:W3CDTF">2017-02-08T11:33:06Z</dcterms:created>
  <dcterms:modified xsi:type="dcterms:W3CDTF">2025-12-16T19:35:24Z</dcterms:modified>
</cp:coreProperties>
</file>