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7.xml" ContentType="application/vnd.openxmlformats-officedocument.theme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308" r:id="rId24"/>
    <p:sldId id="522" r:id="rId25"/>
    <p:sldId id="518" r:id="rId26"/>
    <p:sldId id="529" r:id="rId27"/>
    <p:sldId id="528" r:id="rId28"/>
    <p:sldId id="533" r:id="rId29"/>
    <p:sldId id="330" r:id="rId30"/>
    <p:sldId id="523" r:id="rId31"/>
    <p:sldId id="531" r:id="rId32"/>
    <p:sldId id="547" r:id="rId33"/>
    <p:sldId id="546" r:id="rId34"/>
    <p:sldId id="258" r:id="rId35"/>
    <p:sldId id="553" r:id="rId36"/>
    <p:sldId id="551" r:id="rId37"/>
    <p:sldId id="552" r:id="rId38"/>
    <p:sldId id="554" r:id="rId39"/>
    <p:sldId id="548" r:id="rId40"/>
    <p:sldId id="532" r:id="rId41"/>
    <p:sldId id="534" r:id="rId42"/>
    <p:sldId id="539" r:id="rId43"/>
    <p:sldId id="540" r:id="rId44"/>
    <p:sldId id="52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44"/>
    <p:restoredTop sz="91904"/>
  </p:normalViewPr>
  <p:slideViewPr>
    <p:cSldViewPr snapToGrid="0">
      <p:cViewPr varScale="1">
        <p:scale>
          <a:sx n="106" d="100"/>
          <a:sy n="106" d="100"/>
        </p:scale>
        <p:origin x="6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 through info on handbook (key point no </a:t>
            </a:r>
            <a:r>
              <a:rPr lang="en-GB" err="1"/>
              <a:t>EwL</a:t>
            </a:r>
            <a:r>
              <a:rPr lang="en-GB"/>
              <a:t> marks but when discussing policy NGB guidance – this falls into practical skills criteria).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08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Social Media; Branding; LinkedIn???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Careers Service; job interviews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68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40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323A2-AB3A-A14D-BF27-270C4AFDB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FB54-F87B-AF4A-B9FA-F963B149C1AC}" type="datetimeFigureOut">
              <a:rPr lang="en-US" smtClean="0"/>
              <a:t>12/10/24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FF4D47-CAFC-164E-B80E-1B988A53C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574E0-B4D6-B244-A2BA-378F8DBD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BEF0A-DA0D-1647-BE18-ACFC6D5469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533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pPr algn="ctr"/>
            <a:r>
              <a:rPr lang="en-GB" sz="4400" b="1" dirty="0"/>
              <a:t>Curriculum Adventure</a:t>
            </a:r>
          </a:p>
          <a:p>
            <a:pPr algn="ctr"/>
            <a:r>
              <a:rPr lang="en-GB" sz="4400" b="1" dirty="0"/>
              <a:t>Level / </a:t>
            </a:r>
            <a:r>
              <a:rPr lang="en-GB" sz="4400" b="1" dirty="0" err="1"/>
              <a:t>Lefel</a:t>
            </a:r>
            <a:r>
              <a:rPr lang="en-GB" sz="4400" b="1" dirty="0"/>
              <a:t>  6</a:t>
            </a:r>
          </a:p>
          <a:p>
            <a:pPr algn="ctr"/>
            <a:endParaRPr lang="en-GB" sz="4400" b="1" dirty="0"/>
          </a:p>
          <a:p>
            <a:pPr algn="ctr"/>
            <a:r>
              <a:rPr lang="en-GB" sz="4400" b="1" dirty="0"/>
              <a:t>Heddwen Davies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030D59-FFC0-0440-9239-1D3129487026}"/>
              </a:ext>
            </a:extLst>
          </p:cNvPr>
          <p:cNvSpPr txBox="1"/>
          <p:nvPr/>
        </p:nvSpPr>
        <p:spPr>
          <a:xfrm>
            <a:off x="6966284" y="2454442"/>
            <a:ext cx="44877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</a:rPr>
              <a:t>BMOE 6002 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DBC7-0214-C46E-93B1-E2D189A2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162425"/>
            <a:ext cx="11481847" cy="1325563"/>
          </a:xfrm>
        </p:spPr>
        <p:txBody>
          <a:bodyPr/>
          <a:lstStyle/>
          <a:p>
            <a:r>
              <a:rPr lang="en-GB" dirty="0"/>
              <a:t>Lecture outline : Assessment 2 prep.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39D-E629-EB61-E2A0-520A072C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1597"/>
            <a:ext cx="11481847" cy="3814806"/>
          </a:xfrm>
        </p:spPr>
        <p:txBody>
          <a:bodyPr>
            <a:normAutofit/>
          </a:bodyPr>
          <a:lstStyle/>
          <a:p>
            <a:r>
              <a:rPr lang="en-GB" dirty="0"/>
              <a:t>Re-visit assessment brief</a:t>
            </a:r>
          </a:p>
          <a:p>
            <a:r>
              <a:rPr lang="en-GB" dirty="0"/>
              <a:t>Review the five categories from the rubric / marking criteria</a:t>
            </a:r>
          </a:p>
          <a:p>
            <a:r>
              <a:rPr lang="en-GB" dirty="0"/>
              <a:t>Current thoughts on areas to develop at </a:t>
            </a:r>
            <a:r>
              <a:rPr lang="en-GB" dirty="0" err="1"/>
              <a:t>Cynefin</a:t>
            </a:r>
            <a:r>
              <a:rPr lang="en-GB" dirty="0"/>
              <a:t> and type of activity content  (from students)</a:t>
            </a:r>
          </a:p>
          <a:p>
            <a:r>
              <a:rPr lang="en-GB" dirty="0"/>
              <a:t>Consider – what does a unit of work look like &amp; What can be included in a unit of work.  (&amp; ask viewpoint from students)</a:t>
            </a:r>
          </a:p>
          <a:p>
            <a:r>
              <a:rPr lang="en-GB" dirty="0"/>
              <a:t>Share and appreciate examples of past submissions that were awarded in the first bracket of the 70’s &amp; 80’s and the exceptional bracket of the 90’s. </a:t>
            </a:r>
          </a:p>
        </p:txBody>
      </p:sp>
    </p:spTree>
    <p:extLst>
      <p:ext uri="{BB962C8B-B14F-4D97-AF65-F5344CB8AC3E}">
        <p14:creationId xmlns:p14="http://schemas.microsoft.com/office/powerpoint/2010/main" val="242372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5378C-E0ED-192F-C722-192AAA340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49900"/>
            <a:ext cx="11481847" cy="784599"/>
          </a:xfrm>
        </p:spPr>
        <p:txBody>
          <a:bodyPr/>
          <a:lstStyle/>
          <a:p>
            <a:r>
              <a:rPr lang="en-GB" dirty="0"/>
              <a:t>Assessment 2 (</a:t>
            </a:r>
            <a:r>
              <a:rPr lang="en-GB" dirty="0" err="1"/>
              <a:t>equiv</a:t>
            </a:r>
            <a:r>
              <a:rPr lang="en-GB" dirty="0"/>
              <a:t> 2,500) 10mins &amp; 5mins 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266CD-770F-E5C4-B77D-067160D7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2286001"/>
            <a:ext cx="11488132" cy="3236220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Presentation on a unit of work for Outdoor Activities for Health and Wellbeing </a:t>
            </a:r>
            <a:r>
              <a:rPr lang="en-GB" sz="2400" b="1" i="1" dirty="0" err="1"/>
              <a:t>AoLE</a:t>
            </a:r>
            <a:r>
              <a:rPr lang="en-GB" sz="2400" b="1" i="1" dirty="0"/>
              <a:t> for children within area of progression step 3 &amp; 4 – which could be delivered at </a:t>
            </a:r>
            <a:r>
              <a:rPr lang="en-GB" sz="2400" b="1" i="1" dirty="0" err="1"/>
              <a:t>Cynefin</a:t>
            </a:r>
            <a:r>
              <a:rPr lang="en-GB" sz="2400" b="1" i="1" dirty="0"/>
              <a:t> grounds.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How will the unit of work support pupils’ physical literacy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Consider pupil progression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Opportunities for Formative assessment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BA4E8-AC3A-EDF1-5224-4451685F95CA}"/>
              </a:ext>
            </a:extLst>
          </p:cNvPr>
          <p:cNvSpPr txBox="1"/>
          <p:nvPr/>
        </p:nvSpPr>
        <p:spPr>
          <a:xfrm>
            <a:off x="7500938" y="244464"/>
            <a:ext cx="3900487" cy="584775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24</a:t>
            </a:r>
            <a:r>
              <a:rPr lang="en-GB" sz="3200" b="1" baseline="30000" dirty="0"/>
              <a:t>th</a:t>
            </a:r>
            <a:r>
              <a:rPr lang="en-GB" sz="3200" b="1" dirty="0"/>
              <a:t> January, 2025</a:t>
            </a:r>
          </a:p>
        </p:txBody>
      </p:sp>
    </p:spTree>
    <p:extLst>
      <p:ext uri="{BB962C8B-B14F-4D97-AF65-F5344CB8AC3E}">
        <p14:creationId xmlns:p14="http://schemas.microsoft.com/office/powerpoint/2010/main" val="2473141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B90F8-304F-5742-9C99-E4D5A5D393D5}"/>
              </a:ext>
            </a:extLst>
          </p:cNvPr>
          <p:cNvSpPr txBox="1">
            <a:spLocks/>
          </p:cNvSpPr>
          <p:nvPr/>
        </p:nvSpPr>
        <p:spPr>
          <a:xfrm>
            <a:off x="262311" y="139255"/>
            <a:ext cx="11481847" cy="5888792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vert="horz" wrap="square" lIns="91440" tIns="45720" rIns="91440" bIns="45720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3600" dirty="0">
                <a:cs typeface="Calibri"/>
              </a:rPr>
              <a:t>Engagement with Lit (30 marks): 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Readings &amp; referencing 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Start with what’s on Moodle page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From Journal of Adventure and Outdoor Learning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Physical Education and Sport Pedagogy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Well being of Future Generations (Wales) Act (2015)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Curriculum for Wales (2022)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World Health Organisation (2020)</a:t>
            </a:r>
          </a:p>
          <a:p>
            <a:pPr>
              <a:lnSpc>
                <a:spcPct val="100000"/>
              </a:lnSpc>
            </a:pPr>
            <a:endParaRPr lang="en-GB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013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B5D5F-DF00-9E4D-9A86-4E9AB3894B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00428" y="283030"/>
            <a:ext cx="11791143" cy="4850559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3600" dirty="0">
                <a:cs typeface="Calibri"/>
              </a:rPr>
              <a:t>Knowledge &amp; Understanding (20 marks)</a:t>
            </a:r>
          </a:p>
          <a:p>
            <a:r>
              <a:rPr lang="en-GB" sz="3600" dirty="0">
                <a:cs typeface="Calibri"/>
              </a:rPr>
              <a:t>Outdoor pedagogical model for outdoor and adventure 	</a:t>
            </a:r>
          </a:p>
          <a:p>
            <a:r>
              <a:rPr lang="en-GB" sz="3600" dirty="0">
                <a:cs typeface="Calibri"/>
              </a:rPr>
              <a:t>…reflected in unit of work</a:t>
            </a:r>
          </a:p>
          <a:p>
            <a:r>
              <a:rPr lang="en-GB" sz="3600" dirty="0">
                <a:cs typeface="Calibri"/>
              </a:rPr>
              <a:t>Research that underpins the use of the outdoors for supporting health and wellbeing</a:t>
            </a:r>
          </a:p>
          <a:p>
            <a:r>
              <a:rPr lang="en-GB" sz="3600" dirty="0">
                <a:cs typeface="Calibri"/>
              </a:rPr>
              <a:t>Show an understanding of physical literacy </a:t>
            </a:r>
          </a:p>
          <a:p>
            <a:r>
              <a:rPr lang="en-GB" sz="3600" dirty="0">
                <a:cs typeface="Calibri"/>
              </a:rPr>
              <a:t>Inclusion / differentiation </a:t>
            </a:r>
          </a:p>
          <a:p>
            <a:r>
              <a:rPr lang="en-GB" sz="3600" dirty="0">
                <a:cs typeface="Calibri"/>
              </a:rPr>
              <a:t>Progression demonstrated within the Unit of Work is sensible</a:t>
            </a:r>
          </a:p>
        </p:txBody>
      </p:sp>
    </p:spTree>
    <p:extLst>
      <p:ext uri="{BB962C8B-B14F-4D97-AF65-F5344CB8AC3E}">
        <p14:creationId xmlns:p14="http://schemas.microsoft.com/office/powerpoint/2010/main" val="3988615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22C1DCE6-FC28-E147-9D3D-F16FE92CDE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366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4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65988-F610-5845-824B-A9C897CF7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/>
              <a:t>Meaningful inclusion of </a:t>
            </a:r>
            <a:r>
              <a:rPr lang="en-GB" sz="4000" b="1" dirty="0" err="1"/>
              <a:t>Curr</a:t>
            </a:r>
            <a:r>
              <a:rPr lang="en-GB" sz="4000" b="1" dirty="0"/>
              <a:t>. For Wales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F7668-B6AB-9143-8465-A61A9BDCD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594026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D9E18-CD3E-E418-2C75-FADF178E8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</p:spPr>
        <p:txBody>
          <a:bodyPr anchor="b">
            <a:normAutofit/>
          </a:bodyPr>
          <a:lstStyle/>
          <a:p>
            <a:r>
              <a:rPr lang="en-GB" sz="3000" b="1" dirty="0"/>
              <a:t>Meaningful inclusion of </a:t>
            </a:r>
            <a:r>
              <a:rPr lang="en-GB" sz="3000" b="1" dirty="0" err="1"/>
              <a:t>Curr</a:t>
            </a:r>
            <a:r>
              <a:rPr lang="en-GB" sz="3000" b="1" dirty="0"/>
              <a:t>. For Wales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onnsiteX0" fmla="*/ 0 w 3566160"/>
              <a:gd name="connsiteY0" fmla="*/ 0 h 18288"/>
              <a:gd name="connsiteX1" fmla="*/ 665683 w 3566160"/>
              <a:gd name="connsiteY1" fmla="*/ 0 h 18288"/>
              <a:gd name="connsiteX2" fmla="*/ 1331366 w 3566160"/>
              <a:gd name="connsiteY2" fmla="*/ 0 h 18288"/>
              <a:gd name="connsiteX3" fmla="*/ 1818742 w 3566160"/>
              <a:gd name="connsiteY3" fmla="*/ 0 h 18288"/>
              <a:gd name="connsiteX4" fmla="*/ 2413102 w 3566160"/>
              <a:gd name="connsiteY4" fmla="*/ 0 h 18288"/>
              <a:gd name="connsiteX5" fmla="*/ 2936138 w 3566160"/>
              <a:gd name="connsiteY5" fmla="*/ 0 h 18288"/>
              <a:gd name="connsiteX6" fmla="*/ 3566160 w 3566160"/>
              <a:gd name="connsiteY6" fmla="*/ 0 h 18288"/>
              <a:gd name="connsiteX7" fmla="*/ 3566160 w 3566160"/>
              <a:gd name="connsiteY7" fmla="*/ 18288 h 18288"/>
              <a:gd name="connsiteX8" fmla="*/ 2971800 w 3566160"/>
              <a:gd name="connsiteY8" fmla="*/ 18288 h 18288"/>
              <a:gd name="connsiteX9" fmla="*/ 2448763 w 3566160"/>
              <a:gd name="connsiteY9" fmla="*/ 18288 h 18288"/>
              <a:gd name="connsiteX10" fmla="*/ 1854403 w 3566160"/>
              <a:gd name="connsiteY10" fmla="*/ 18288 h 18288"/>
              <a:gd name="connsiteX11" fmla="*/ 1295705 w 3566160"/>
              <a:gd name="connsiteY11" fmla="*/ 18288 h 18288"/>
              <a:gd name="connsiteX12" fmla="*/ 772668 w 3566160"/>
              <a:gd name="connsiteY12" fmla="*/ 18288 h 18288"/>
              <a:gd name="connsiteX13" fmla="*/ 0 w 3566160"/>
              <a:gd name="connsiteY13" fmla="*/ 18288 h 18288"/>
              <a:gd name="connsiteX14" fmla="*/ 0 w 356616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45565D2-A2EE-F579-AE60-15A6477A6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167"/>
            <a:ext cx="3895522" cy="3386399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0E14BE-4568-295A-8DF0-175B4DB21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2624" y="380934"/>
            <a:ext cx="3099816" cy="302374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3D2A5E-4660-B169-1828-30B52DE8D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888" y="572600"/>
            <a:ext cx="3785616" cy="18265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BC1A66-2964-681B-19C0-03432C3673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624" y="3944481"/>
            <a:ext cx="3099816" cy="21001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AD599F-3EE1-F89C-F3BA-8D46729388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47888" y="3243501"/>
            <a:ext cx="3785616" cy="2678323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57500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725"/>
            <a:ext cx="11481847" cy="1410765"/>
          </a:xfrm>
        </p:spPr>
        <p:txBody>
          <a:bodyPr>
            <a:normAutofit/>
          </a:bodyPr>
          <a:lstStyle/>
          <a:p>
            <a:r>
              <a:rPr lang="en-GB" sz="3600" b="1" dirty="0"/>
              <a:t>Cognitive &amp; Intellectual Skills (20 marks)</a:t>
            </a:r>
            <a:br>
              <a:rPr lang="en-GB" sz="3600" b="1" dirty="0"/>
            </a:br>
            <a:r>
              <a:rPr lang="en-GB" sz="3600" b="1" dirty="0"/>
              <a:t>What is your Focus? Examples from the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17490"/>
            <a:ext cx="11481847" cy="456667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- Purpose – skill – physical development – social – wellbeing. Why? Justify choice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Where … Location (may change depending on stage within the unit of work) – Why certain location? Justify choice?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- Resources – natural – man made – Why these? Justify choice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When - Considered next step progression … pre or post – what are your ideas?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- Opportunities for some formative assessment ? Why assess? What purpose?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AB2B4-C381-284C-91EA-8DCA533A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997835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4000" b="1" dirty="0"/>
              <a:t>Practical Skills (20 Marks)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1C6E-04D0-F94D-BA30-90633D604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51113"/>
            <a:ext cx="11718986" cy="4427173"/>
          </a:xfrm>
        </p:spPr>
        <p:txBody>
          <a:bodyPr>
            <a:normAutofit fontScale="85000" lnSpcReduction="20000"/>
          </a:bodyPr>
          <a:lstStyle/>
          <a:p>
            <a:r>
              <a:rPr lang="en-US" sz="4200" dirty="0"/>
              <a:t>Development of location – </a:t>
            </a:r>
            <a:r>
              <a:rPr lang="en-US" sz="4200" dirty="0" err="1"/>
              <a:t>Cynefin</a:t>
            </a:r>
            <a:endParaRPr lang="en-US" sz="4200" dirty="0"/>
          </a:p>
          <a:p>
            <a:r>
              <a:rPr lang="en-US" sz="4200" dirty="0"/>
              <a:t>How creative / interesting / purposeful can you be in your design?</a:t>
            </a:r>
          </a:p>
          <a:p>
            <a:r>
              <a:rPr lang="en-US" sz="4200" dirty="0"/>
              <a:t>Accessibility? </a:t>
            </a:r>
          </a:p>
          <a:p>
            <a:r>
              <a:rPr lang="en-US" sz="4200" dirty="0"/>
              <a:t>Variety of levels of challenge? </a:t>
            </a:r>
          </a:p>
          <a:p>
            <a:r>
              <a:rPr lang="en-US" sz="4200" dirty="0"/>
              <a:t>The type of physical movements that are being promoted in the unit of work? </a:t>
            </a:r>
          </a:p>
          <a:p>
            <a:r>
              <a:rPr lang="en-US" sz="4200" dirty="0"/>
              <a:t>How well does your ideas of the grounds support / enhance the activities in your unit of work?</a:t>
            </a:r>
          </a:p>
          <a:p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798693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8254F-E0B0-9946-8A51-E4B972546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7E361-1CC5-2945-9538-8815C8E2F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9CD5F2-148B-484E-A854-8D709BBEB5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"/>
            <a:ext cx="12192000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63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59D139-721E-A747-BA4E-566BA4403B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089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A608F8-FA94-9045-B9B8-0AE1ED161E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335" y="1746653"/>
            <a:ext cx="2275382" cy="30338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2AEF91A-2C32-AB4A-820E-C057792C1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" y="5048250"/>
            <a:ext cx="3406530" cy="1397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0E0CB67-24A1-204F-9E70-32C4FE9DAE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7046" y="4780496"/>
            <a:ext cx="2479454" cy="191849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64B51AA-874C-4948-AA41-B465A0F245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4" y="533170"/>
            <a:ext cx="3580541" cy="20079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AFCCD7-1180-6E42-BA2F-199FFBE2F7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4553" y="240685"/>
            <a:ext cx="4132172" cy="20095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2DC4DE5-4BB0-E444-9261-1154218748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7229" y="2831937"/>
            <a:ext cx="4839496" cy="17677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7214974-B6F4-A54F-BBE0-E67B32180EA3}"/>
              </a:ext>
            </a:extLst>
          </p:cNvPr>
          <p:cNvSpPr txBox="1"/>
          <p:nvPr/>
        </p:nvSpPr>
        <p:spPr>
          <a:xfrm>
            <a:off x="7646209" y="2356415"/>
            <a:ext cx="2982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Wooded areas  tree climbing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E32E9D5-669C-734F-B4D1-07D102EF39D1}"/>
              </a:ext>
            </a:extLst>
          </p:cNvPr>
          <p:cNvSpPr txBox="1"/>
          <p:nvPr/>
        </p:nvSpPr>
        <p:spPr>
          <a:xfrm>
            <a:off x="3659648" y="240685"/>
            <a:ext cx="39475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Adventurous activities – shelter building</a:t>
            </a:r>
          </a:p>
          <a:p>
            <a:r>
              <a:rPr lang="en-US" dirty="0"/>
              <a:t>Camp craft, fire making, bush craft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A54089-3C96-7C40-ADDB-50753968FA2B}"/>
              </a:ext>
            </a:extLst>
          </p:cNvPr>
          <p:cNvSpPr txBox="1"/>
          <p:nvPr/>
        </p:nvSpPr>
        <p:spPr>
          <a:xfrm>
            <a:off x="-30373" y="4230325"/>
            <a:ext cx="4343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Outdoor classroom – social communication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4177A04-AFB6-7443-BF84-7AF7E96162E0}"/>
              </a:ext>
            </a:extLst>
          </p:cNvPr>
          <p:cNvSpPr txBox="1"/>
          <p:nvPr/>
        </p:nvSpPr>
        <p:spPr>
          <a:xfrm>
            <a:off x="4047550" y="5019574"/>
            <a:ext cx="4839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Adventurous activities / Physical development /</a:t>
            </a:r>
          </a:p>
          <a:p>
            <a:r>
              <a:rPr lang="en-US" dirty="0"/>
              <a:t>Environmental awareness</a:t>
            </a:r>
          </a:p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EBF7773-5676-1B47-8090-FF8916DF5517}"/>
              </a:ext>
            </a:extLst>
          </p:cNvPr>
          <p:cNvSpPr txBox="1"/>
          <p:nvPr/>
        </p:nvSpPr>
        <p:spPr>
          <a:xfrm>
            <a:off x="643473" y="2881108"/>
            <a:ext cx="2214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Range of affordances </a:t>
            </a:r>
          </a:p>
        </p:txBody>
      </p:sp>
    </p:spTree>
    <p:extLst>
      <p:ext uri="{BB962C8B-B14F-4D97-AF65-F5344CB8AC3E}">
        <p14:creationId xmlns:p14="http://schemas.microsoft.com/office/powerpoint/2010/main" val="716064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D0C517-1175-4943-854A-AE38393A1BDD}"/>
              </a:ext>
            </a:extLst>
          </p:cNvPr>
          <p:cNvSpPr txBox="1"/>
          <p:nvPr/>
        </p:nvSpPr>
        <p:spPr>
          <a:xfrm>
            <a:off x="261257" y="389270"/>
            <a:ext cx="1166948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 one – supporting evidence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Wooded area  - 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(2005) highlights the importance of interactions with nature to counteract what he calls nature deficit disorder. Interaction with nature is recognised as supporting emotional well-being ( Pretty et al., 2005;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Ridgers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 2012)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Woodland has an abundance of Loose parts, Nicholson (1972) these increase the affordances and also increase creativity.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developing wild and natural areas there are more affordances that support the development of motor skills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Fjirtoft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2004) and also natural environments increase physical activity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Mygind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2007)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(2005)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Last child in the Woods. saving our children from Nature -Deficit Disorder.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London: Atlantic books.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Etc….</a:t>
            </a:r>
          </a:p>
        </p:txBody>
      </p:sp>
    </p:spTree>
    <p:extLst>
      <p:ext uri="{BB962C8B-B14F-4D97-AF65-F5344CB8AC3E}">
        <p14:creationId xmlns:p14="http://schemas.microsoft.com/office/powerpoint/2010/main" val="2583299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00D58F-F9AB-524D-AC98-19AA6F9807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725AA-B12B-9248-98B6-85AE36E1A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potential of a blank canvas!!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759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0DCD8-2AE1-DB4C-80B4-5489CFF59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0C418-3403-7642-9694-D7A3C4B81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530752-6D8B-F44C-8CBC-8056782F0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"/>
            <a:ext cx="12192000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243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3E98C-5496-5643-B3D5-C19774D77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Standard 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959A9-B1D1-854A-8F24-D219AE86C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58537"/>
            <a:ext cx="11481847" cy="404302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Note the activity – brief overview</a:t>
            </a:r>
          </a:p>
          <a:p>
            <a:r>
              <a:rPr lang="en-US" dirty="0"/>
              <a:t>List the potential hazards and safety measures that would be applied to reduce the risk</a:t>
            </a:r>
          </a:p>
          <a:p>
            <a:r>
              <a:rPr lang="en-US" dirty="0"/>
              <a:t>For off site the location you visit must provide you with risk assessment of their own. </a:t>
            </a:r>
          </a:p>
          <a:p>
            <a:r>
              <a:rPr lang="en-US" dirty="0"/>
              <a:t>What is the significant hazard and harm which may occur</a:t>
            </a:r>
          </a:p>
          <a:p>
            <a:r>
              <a:rPr lang="en-US" dirty="0"/>
              <a:t>who might be harmed</a:t>
            </a:r>
          </a:p>
          <a:p>
            <a:r>
              <a:rPr lang="en-US" dirty="0"/>
              <a:t>Safety measure that are / or will be taken to reduce the risk to a tolerable level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248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EC7A7-0F15-6342-8EBB-13DB1BCFE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EA491-5694-D049-99BD-8917DD25C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859D0E-A2F5-5846-BF94-46612E035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"/>
            <a:ext cx="12192000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9789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1BC2-11BB-C440-9E27-B94247184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Share HO of examples of Units of work on Moodle page.  </a:t>
            </a:r>
          </a:p>
        </p:txBody>
      </p:sp>
      <p:pic>
        <p:nvPicPr>
          <p:cNvPr id="5" name="Content Placeholder 4" descr="A white sheet with black text&#10;&#10;Description automatically generated">
            <a:extLst>
              <a:ext uri="{FF2B5EF4-FFF2-40B4-BE49-F238E27FC236}">
                <a16:creationId xmlns:a16="http://schemas.microsoft.com/office/drawing/2014/main" id="{C44A0BE4-7AC4-F14D-B069-0C60FD9635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3150" y="1690688"/>
            <a:ext cx="7081745" cy="374579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7D8283-9564-8743-97EB-501ED14F2097}"/>
              </a:ext>
            </a:extLst>
          </p:cNvPr>
          <p:cNvSpPr txBox="1"/>
          <p:nvPr/>
        </p:nvSpPr>
        <p:spPr>
          <a:xfrm>
            <a:off x="8976709" y="1347593"/>
            <a:ext cx="26195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I start the planning from the learning objectives or the actual activities?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9E5215-DAA2-1040-937C-417FA1DE15AC}"/>
              </a:ext>
            </a:extLst>
          </p:cNvPr>
          <p:cNvSpPr txBox="1"/>
          <p:nvPr/>
        </p:nvSpPr>
        <p:spPr>
          <a:xfrm>
            <a:off x="8976709" y="2980567"/>
            <a:ext cx="2452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the inclusion strategies that are available?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6D70AC-24BE-3347-B65A-B5DEFCEBA8C9}"/>
              </a:ext>
            </a:extLst>
          </p:cNvPr>
          <p:cNvSpPr txBox="1"/>
          <p:nvPr/>
        </p:nvSpPr>
        <p:spPr>
          <a:xfrm>
            <a:off x="9143999" y="4114800"/>
            <a:ext cx="24522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considerations can I make for inclusion at every stage of the unit of work?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46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234AA-E185-DD48-BC91-914D601E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A : 70’s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C39A7-76DD-C64B-A789-3EA0E2C1C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792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60A83-C9D7-EB4F-8001-F123DE4FE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B – 80’s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20AA4-C154-CD43-9594-37640782A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2118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55B83-7F89-6344-B029-5E5A09EB7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C – 90’s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286785-B262-AD44-A65B-22724EF8B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15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C6C4B-4D70-856F-C368-C5FA1A846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824940"/>
          </a:xfrm>
        </p:spPr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BD8A3-B6B8-30DD-9A3A-5506D7577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949901"/>
            <a:ext cx="11165909" cy="4965989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5600" b="1" i="1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Setting the </a:t>
            </a:r>
            <a:r>
              <a:rPr lang="en-GB" sz="5600" b="1" i="1" dirty="0">
                <a:latin typeface="Arial"/>
                <a:ea typeface="Times New Roman" panose="02020603050405020304" pitchFamily="18" charset="0"/>
                <a:cs typeface="Times New Roman"/>
              </a:rPr>
              <a:t>scene – Introduction. Dev of grounds – where? What turned into? why? Unit of work for children 12 – 16yrs in the Outdoors –  the value in this - include references from research i.e. cotton wool kids and the impact of this on younger generations</a:t>
            </a:r>
          </a:p>
          <a:p>
            <a:pPr>
              <a:lnSpc>
                <a:spcPct val="120000"/>
              </a:lnSpc>
            </a:pPr>
            <a:r>
              <a:rPr lang="en-GB" sz="5600" b="1" i="1" dirty="0">
                <a:latin typeface="Arial"/>
                <a:ea typeface="Times New Roman" panose="02020603050405020304" pitchFamily="18" charset="0"/>
                <a:cs typeface="Times New Roman"/>
              </a:rPr>
              <a:t>Main areas of development (physically and location) Justification!</a:t>
            </a:r>
          </a:p>
          <a:p>
            <a:pPr>
              <a:lnSpc>
                <a:spcPct val="120000"/>
              </a:lnSpc>
            </a:pPr>
            <a:r>
              <a:rPr lang="en-GB" sz="5600" b="1" i="1" dirty="0">
                <a:latin typeface="Arial"/>
                <a:ea typeface="Times New Roman" panose="02020603050405020304" pitchFamily="18" charset="0"/>
                <a:cs typeface="Times New Roman"/>
              </a:rPr>
              <a:t>Curriculum Design - Principles of progression within your unit of work &amp; role of formative assessment in it</a:t>
            </a:r>
          </a:p>
          <a:p>
            <a:pPr>
              <a:lnSpc>
                <a:spcPct val="120000"/>
              </a:lnSpc>
            </a:pPr>
            <a:r>
              <a:rPr lang="en-GB" sz="5600" b="1" i="1" dirty="0">
                <a:latin typeface="Arial"/>
                <a:ea typeface="Times New Roman" panose="02020603050405020304" pitchFamily="18" charset="0"/>
                <a:cs typeface="Times New Roman"/>
              </a:rPr>
              <a:t>What – e.g. Bushcraft Area - why? Link to curriculum and physical – what would be the progression over period of 6 weeks unit of work – the inclusiveness of unit of work</a:t>
            </a:r>
          </a:p>
          <a:p>
            <a:pPr>
              <a:lnSpc>
                <a:spcPct val="120000"/>
              </a:lnSpc>
            </a:pPr>
            <a:r>
              <a:rPr lang="en-GB" sz="5600" b="1" i="1" dirty="0">
                <a:latin typeface="Arial"/>
                <a:ea typeface="Times New Roman" panose="02020603050405020304" pitchFamily="18" charset="0"/>
                <a:cs typeface="Times New Roman"/>
              </a:rPr>
              <a:t>Summary / Concluding comments</a:t>
            </a:r>
          </a:p>
          <a:p>
            <a:pPr>
              <a:lnSpc>
                <a:spcPct val="120000"/>
              </a:lnSpc>
            </a:pPr>
            <a:r>
              <a:rPr lang="en-GB" sz="5600" b="1" i="1" dirty="0">
                <a:latin typeface="Arial"/>
                <a:ea typeface="Times New Roman" panose="02020603050405020304" pitchFamily="18" charset="0"/>
                <a:cs typeface="Times New Roman"/>
              </a:rPr>
              <a:t>References</a:t>
            </a:r>
          </a:p>
          <a:p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78704E-E63E-2041-9862-B6C626EF9D3F}"/>
              </a:ext>
            </a:extLst>
          </p:cNvPr>
          <p:cNvSpPr txBox="1"/>
          <p:nvPr/>
        </p:nvSpPr>
        <p:spPr>
          <a:xfrm>
            <a:off x="8825344" y="365126"/>
            <a:ext cx="2856753" cy="584775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January 24</a:t>
            </a:r>
            <a:r>
              <a:rPr lang="en-GB" sz="3200" b="1" baseline="30000" dirty="0"/>
              <a:t>th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26410717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17631</TotalTime>
  <Words>940</Words>
  <Application>Microsoft Macintosh PowerPoint</Application>
  <PresentationFormat>Widescreen</PresentationFormat>
  <Paragraphs>97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6" baseType="lpstr"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Lecture outline : Assessment 2 prep. </vt:lpstr>
      <vt:lpstr>Assessment 2 (equiv 2,500) 10mins &amp; 5mins Q&amp;A</vt:lpstr>
      <vt:lpstr>PowerPoint Presentation</vt:lpstr>
      <vt:lpstr>PowerPoint Presentation</vt:lpstr>
      <vt:lpstr>Meaningful inclusion of Curr. For Wales</vt:lpstr>
      <vt:lpstr>Meaningful inclusion of Curr. For Wales</vt:lpstr>
      <vt:lpstr>Cognitive &amp; Intellectual Skills (20 marks) What is your Focus? Examples from the class </vt:lpstr>
      <vt:lpstr>Practical Skills (20 Marks)</vt:lpstr>
      <vt:lpstr>PowerPoint Presentation</vt:lpstr>
      <vt:lpstr>PowerPoint Presentation</vt:lpstr>
      <vt:lpstr>PowerPoint Presentation</vt:lpstr>
      <vt:lpstr>PowerPoint Presentation</vt:lpstr>
      <vt:lpstr>The potential of a blank canvas!!</vt:lpstr>
      <vt:lpstr>PowerPoint Presentation</vt:lpstr>
      <vt:lpstr>Standard Risk Assessment</vt:lpstr>
      <vt:lpstr>PowerPoint Presentation</vt:lpstr>
      <vt:lpstr>Share HO of examples of Units of work on Moodle page.  </vt:lpstr>
      <vt:lpstr>Example A : 70’s</vt:lpstr>
      <vt:lpstr>Example B – 80’s</vt:lpstr>
      <vt:lpstr>Example C – 90’s</vt:lpstr>
      <vt:lpstr>Assessment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11</cp:revision>
  <dcterms:created xsi:type="dcterms:W3CDTF">2021-03-09T15:35:42Z</dcterms:created>
  <dcterms:modified xsi:type="dcterms:W3CDTF">2024-12-10T18:07:40Z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