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78B5A33-055A-4B13-8B14-D4D34B4CEAA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spd="slow">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B5A33-055A-4B13-8B14-D4D34B4CEAA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spd="slow">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78B5A33-055A-4B13-8B14-D4D34B4CEAA6}"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spd="slow">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72BC6B4-0E91-48D3-A249-873B0C697A3B}"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8B5A33-055A-4B13-8B14-D4D34B4CEAA6}" type="slidenum">
              <a:rPr lang="en-GB" smtClean="0"/>
              <a:pPr/>
              <a:t>‹#›</a:t>
            </a:fld>
            <a:endParaRPr lang="en-GB"/>
          </a:p>
        </p:txBody>
      </p:sp>
    </p:spTree>
  </p:cSld>
  <p:clrMapOvr>
    <a:masterClrMapping/>
  </p:clrMapOvr>
  <p:transition spd="slow">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72BC6B4-0E91-48D3-A249-873B0C697A3B}" type="datetimeFigureOut">
              <a:rPr lang="en-GB" smtClean="0"/>
              <a:pPr/>
              <a:t>02/01/2019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78B5A33-055A-4B13-8B14-D4D34B4CEAA6}"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cover dir="rd"/>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gov.co.uk/topics/lifestyle/articles-reports/2016/09/27/quarter-british-swimmers-dont-think-they-could-ach" TargetMode="External"/><Relationship Id="rId2" Type="http://schemas.openxmlformats.org/officeDocument/2006/relationships/hyperlink" Target="https://www.healthychildren.org/English/healthy-living/fitness/Pages/Encouraging-Your-Child-to-be-Physically-Active.aspx" TargetMode="External"/><Relationship Id="rId1" Type="http://schemas.openxmlformats.org/officeDocument/2006/relationships/slideLayout" Target="../slideLayouts/slideLayout2.xml"/><Relationship Id="rId6" Type="http://schemas.openxmlformats.org/officeDocument/2006/relationships/hyperlink" Target="http://www.sws-swimschool.com/" TargetMode="External"/><Relationship Id="rId5" Type="http://schemas.openxmlformats.org/officeDocument/2006/relationships/hyperlink" Target="http://www.llangatwgcommunityschool.org.uk/Facilities-29012018151324/" TargetMode="External"/><Relationship Id="rId4" Type="http://schemas.openxmlformats.org/officeDocument/2006/relationships/hyperlink" Target="https://ec.europa.eu/sport/sites/sport/files/docs/docs/eusf-greening-4_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sports session plan</a:t>
            </a:r>
            <a:endParaRPr lang="en-GB" dirty="0"/>
          </a:p>
        </p:txBody>
      </p:sp>
      <p:sp>
        <p:nvSpPr>
          <p:cNvPr id="3" name="Subtitle 2"/>
          <p:cNvSpPr>
            <a:spLocks noGrp="1"/>
          </p:cNvSpPr>
          <p:nvPr>
            <p:ph type="subTitle" idx="1"/>
          </p:nvPr>
        </p:nvSpPr>
        <p:spPr/>
        <p:txBody>
          <a:bodyPr/>
          <a:lstStyle/>
          <a:p>
            <a:r>
              <a:rPr lang="en-GB" dirty="0" smtClean="0"/>
              <a:t>By Ben Cheley</a:t>
            </a:r>
            <a:endParaRPr lang="en-GB" dirty="0"/>
          </a:p>
        </p:txBody>
      </p:sp>
    </p:spTree>
  </p:cSld>
  <p:clrMapOvr>
    <a:masterClrMapping/>
  </p:clrMapOvr>
  <p:transition spd="slow">
    <p:cover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Sports participation</a:t>
            </a:r>
            <a:endParaRPr lang="en-GB" dirty="0"/>
          </a:p>
        </p:txBody>
      </p:sp>
      <p:sp>
        <p:nvSpPr>
          <p:cNvPr id="3" name="Content Placeholder 2"/>
          <p:cNvSpPr>
            <a:spLocks noGrp="1"/>
          </p:cNvSpPr>
          <p:nvPr>
            <p:ph idx="1"/>
          </p:nvPr>
        </p:nvSpPr>
        <p:spPr/>
        <p:txBody>
          <a:bodyPr>
            <a:normAutofit/>
          </a:bodyPr>
          <a:lstStyle/>
          <a:p>
            <a:r>
              <a:rPr lang="en-GB" sz="1600" dirty="0" smtClean="0"/>
              <a:t>Only 1 in 3 children are physically active every day.</a:t>
            </a:r>
          </a:p>
          <a:p>
            <a:endParaRPr lang="en-GB" sz="1600" dirty="0" smtClean="0"/>
          </a:p>
          <a:p>
            <a:r>
              <a:rPr lang="en-GB" sz="1600" dirty="0" smtClean="0"/>
              <a:t>Less than 50% of the time spent in sports practice, games, and physical education class involves moving enough to be considered physical activity.</a:t>
            </a:r>
          </a:p>
          <a:p>
            <a:endParaRPr lang="en-GB" sz="1600" dirty="0" smtClean="0"/>
          </a:p>
          <a:p>
            <a:r>
              <a:rPr lang="en-GB" sz="1600" dirty="0" smtClean="0"/>
              <a:t>Overweight teens have a 70% chance of becoming overweight or obese adults.</a:t>
            </a:r>
          </a:p>
          <a:p>
            <a:endParaRPr lang="en-GB" sz="1600" dirty="0" smtClean="0"/>
          </a:p>
          <a:p>
            <a:r>
              <a:rPr lang="en-GB" sz="1600" dirty="0" smtClean="0"/>
              <a:t>Children and teens spend more </a:t>
            </a:r>
          </a:p>
          <a:p>
            <a:pPr>
              <a:buNone/>
            </a:pPr>
            <a:r>
              <a:rPr lang="en-GB" sz="1600" dirty="0" smtClean="0"/>
              <a:t>than 7 hours per day on average</a:t>
            </a:r>
          </a:p>
          <a:p>
            <a:pPr>
              <a:buNone/>
            </a:pPr>
            <a:r>
              <a:rPr lang="en-GB" sz="1600" dirty="0" smtClean="0"/>
              <a:t> using TVs, computers, phones,</a:t>
            </a:r>
          </a:p>
          <a:p>
            <a:pPr>
              <a:buNone/>
            </a:pPr>
            <a:r>
              <a:rPr lang="en-GB" sz="1600" dirty="0" smtClean="0"/>
              <a:t> and other electronic devices for</a:t>
            </a:r>
          </a:p>
          <a:p>
            <a:pPr>
              <a:buNone/>
            </a:pPr>
            <a:r>
              <a:rPr lang="en-GB" sz="1600" dirty="0" smtClean="0"/>
              <a:t> entertainment.</a:t>
            </a:r>
          </a:p>
          <a:p>
            <a:endParaRPr lang="en-GB" sz="1600" dirty="0" smtClean="0"/>
          </a:p>
          <a:p>
            <a:pPr>
              <a:buNone/>
            </a:pPr>
            <a:endParaRPr lang="en-GB" sz="1600" dirty="0" smtClean="0"/>
          </a:p>
          <a:p>
            <a:pPr>
              <a:buNone/>
            </a:pPr>
            <a:r>
              <a:rPr lang="en-GB" sz="1600" dirty="0" smtClean="0"/>
              <a:t>(Healthy children.org, 2018)</a:t>
            </a:r>
          </a:p>
          <a:p>
            <a:pPr>
              <a:buNone/>
            </a:pPr>
            <a:endParaRPr lang="en-GB" sz="1600" dirty="0" smtClean="0"/>
          </a:p>
        </p:txBody>
      </p:sp>
      <p:pic>
        <p:nvPicPr>
          <p:cNvPr id="3076" name="Picture 4" descr="Image result for child enjoying sports"/>
          <p:cNvPicPr>
            <a:picLocks noChangeAspect="1" noChangeArrowheads="1"/>
          </p:cNvPicPr>
          <p:nvPr/>
        </p:nvPicPr>
        <p:blipFill>
          <a:blip r:embed="rId2" cstate="print"/>
          <a:srcRect/>
          <a:stretch>
            <a:fillRect/>
          </a:stretch>
        </p:blipFill>
        <p:spPr bwMode="auto">
          <a:xfrm>
            <a:off x="4932040" y="4365104"/>
            <a:ext cx="3312368" cy="2204232"/>
          </a:xfrm>
          <a:prstGeom prst="rect">
            <a:avLst/>
          </a:prstGeom>
          <a:noFill/>
        </p:spPr>
      </p:pic>
    </p:spTree>
  </p:cSld>
  <p:clrMapOvr>
    <a:masterClrMapping/>
  </p:clrMapOvr>
  <p:transition spd="slow">
    <p:cover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29600" cy="6192688"/>
          </a:xfrm>
        </p:spPr>
        <p:txBody>
          <a:bodyPr>
            <a:normAutofit/>
          </a:bodyPr>
          <a:lstStyle/>
          <a:p>
            <a:pPr>
              <a:buNone/>
            </a:pPr>
            <a:endParaRPr lang="en-GB" sz="2000" b="1" u="sng" dirty="0" smtClean="0"/>
          </a:p>
          <a:p>
            <a:pPr>
              <a:buNone/>
            </a:pPr>
            <a:r>
              <a:rPr lang="en-GB" sz="2000" b="1" u="sng" dirty="0" smtClean="0"/>
              <a:t>Below are guidelines for parents trying to encourage their children into participating in sport to keep healthy</a:t>
            </a:r>
          </a:p>
          <a:p>
            <a:pPr lvl="1"/>
            <a:r>
              <a:rPr lang="en-GB" sz="1400" b="1" dirty="0" smtClean="0"/>
              <a:t>Talk with your child's doctor.</a:t>
            </a:r>
            <a:r>
              <a:rPr lang="en-GB" sz="1400" dirty="0" smtClean="0"/>
              <a:t> </a:t>
            </a:r>
          </a:p>
          <a:p>
            <a:pPr lvl="1"/>
            <a:r>
              <a:rPr lang="en-GB" sz="1400" b="1" dirty="0" smtClean="0"/>
              <a:t>Find a fun activity</a:t>
            </a:r>
            <a:endParaRPr lang="en-GB" sz="1400" dirty="0" smtClean="0"/>
          </a:p>
          <a:p>
            <a:pPr lvl="1"/>
            <a:r>
              <a:rPr lang="en-GB" sz="1400" b="1" dirty="0" smtClean="0"/>
              <a:t>Choose an activity that is developmentally appropriate</a:t>
            </a:r>
            <a:endParaRPr lang="en-GB" sz="1400" dirty="0" smtClean="0"/>
          </a:p>
          <a:p>
            <a:pPr lvl="1"/>
            <a:r>
              <a:rPr lang="en-GB" sz="1400" b="1" dirty="0" smtClean="0"/>
              <a:t>Plan ahead</a:t>
            </a:r>
            <a:endParaRPr lang="en-GB" sz="1400" dirty="0" smtClean="0"/>
          </a:p>
          <a:p>
            <a:pPr lvl="1"/>
            <a:r>
              <a:rPr lang="en-GB" sz="1400" b="1" dirty="0" smtClean="0"/>
              <a:t>Provide a safe environment</a:t>
            </a:r>
            <a:endParaRPr lang="en-GB" sz="1400" dirty="0" smtClean="0"/>
          </a:p>
          <a:p>
            <a:pPr lvl="1"/>
            <a:r>
              <a:rPr lang="en-GB" sz="1400" b="1" dirty="0" smtClean="0"/>
              <a:t>Provide active toys.</a:t>
            </a:r>
            <a:endParaRPr lang="en-GB" sz="1400" dirty="0" smtClean="0"/>
          </a:p>
          <a:p>
            <a:pPr lvl="1"/>
            <a:r>
              <a:rPr lang="en-GB" sz="1400" b="1" dirty="0" smtClean="0"/>
              <a:t>Be a role model.</a:t>
            </a:r>
            <a:r>
              <a:rPr lang="en-GB" sz="1400" dirty="0" smtClean="0"/>
              <a:t> </a:t>
            </a:r>
          </a:p>
          <a:p>
            <a:pPr lvl="1"/>
            <a:r>
              <a:rPr lang="en-GB" sz="1400" b="1" dirty="0" smtClean="0"/>
              <a:t>Play with your child.</a:t>
            </a:r>
            <a:endParaRPr lang="en-GB" sz="1400" dirty="0" smtClean="0"/>
          </a:p>
          <a:p>
            <a:pPr lvl="1"/>
            <a:r>
              <a:rPr lang="en-GB" sz="1400" b="1" dirty="0" smtClean="0"/>
              <a:t>Turn off the TV.</a:t>
            </a:r>
            <a:endParaRPr lang="en-GB" sz="1400" dirty="0" smtClean="0"/>
          </a:p>
          <a:p>
            <a:pPr lvl="1"/>
            <a:r>
              <a:rPr lang="en-GB" sz="1400" b="1" dirty="0" smtClean="0"/>
              <a:t>Make time for exercise.</a:t>
            </a:r>
            <a:endParaRPr lang="en-GB" sz="1400" dirty="0" smtClean="0"/>
          </a:p>
          <a:p>
            <a:pPr lvl="1"/>
            <a:r>
              <a:rPr lang="en-GB" sz="1400" b="1" dirty="0" smtClean="0"/>
              <a:t>Do not overdo it.</a:t>
            </a:r>
            <a:r>
              <a:rPr lang="en-GB" sz="1400" dirty="0" smtClean="0"/>
              <a:t> </a:t>
            </a:r>
          </a:p>
          <a:p>
            <a:pPr>
              <a:buNone/>
            </a:pPr>
            <a:endParaRPr lang="en-GB" sz="1600" dirty="0" smtClean="0"/>
          </a:p>
          <a:p>
            <a:pPr>
              <a:buNone/>
            </a:pPr>
            <a:r>
              <a:rPr lang="en-GB" sz="1600" dirty="0" smtClean="0"/>
              <a:t>Not all parents have the time to do</a:t>
            </a:r>
          </a:p>
          <a:p>
            <a:pPr>
              <a:buNone/>
            </a:pPr>
            <a:r>
              <a:rPr lang="en-GB" sz="1600" dirty="0" smtClean="0"/>
              <a:t> all this to develop their child's</a:t>
            </a:r>
          </a:p>
          <a:p>
            <a:pPr>
              <a:buNone/>
            </a:pPr>
            <a:r>
              <a:rPr lang="en-GB" sz="1600" dirty="0" smtClean="0"/>
              <a:t> physical development hence why</a:t>
            </a:r>
          </a:p>
          <a:p>
            <a:pPr>
              <a:buNone/>
            </a:pPr>
            <a:r>
              <a:rPr lang="en-GB" sz="1600" dirty="0" smtClean="0"/>
              <a:t> there are after school activities and</a:t>
            </a:r>
          </a:p>
          <a:p>
            <a:pPr>
              <a:buNone/>
            </a:pPr>
            <a:r>
              <a:rPr lang="en-GB" sz="1600" dirty="0" smtClean="0"/>
              <a:t> organisations that help to promote</a:t>
            </a:r>
          </a:p>
          <a:p>
            <a:pPr>
              <a:buNone/>
            </a:pPr>
            <a:r>
              <a:rPr lang="en-GB" sz="1600" dirty="0" smtClean="0"/>
              <a:t> and organise activities for children. </a:t>
            </a:r>
          </a:p>
          <a:p>
            <a:pPr>
              <a:buNone/>
            </a:pPr>
            <a:endParaRPr lang="en-GB" sz="2800" dirty="0" smtClean="0"/>
          </a:p>
          <a:p>
            <a:pPr>
              <a:buNone/>
            </a:pPr>
            <a:endParaRPr lang="en-GB" dirty="0"/>
          </a:p>
        </p:txBody>
      </p:sp>
      <p:pic>
        <p:nvPicPr>
          <p:cNvPr id="4" name="Picture 2" descr="Image result for sports participation rates over the years graph"/>
          <p:cNvPicPr>
            <a:picLocks noChangeAspect="1" noChangeArrowheads="1"/>
          </p:cNvPicPr>
          <p:nvPr/>
        </p:nvPicPr>
        <p:blipFill>
          <a:blip r:embed="rId2" cstate="print"/>
          <a:srcRect/>
          <a:stretch>
            <a:fillRect/>
          </a:stretch>
        </p:blipFill>
        <p:spPr bwMode="auto">
          <a:xfrm>
            <a:off x="3635897" y="3741901"/>
            <a:ext cx="5508103" cy="3116099"/>
          </a:xfrm>
          <a:prstGeom prst="rect">
            <a:avLst/>
          </a:prstGeom>
          <a:noFill/>
        </p:spPr>
      </p:pic>
    </p:spTree>
  </p:cSld>
  <p:clrMapOvr>
    <a:masterClrMapping/>
  </p:clrMapOvr>
  <p:transition spd="slow">
    <p:cover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sustainable sports?</a:t>
            </a:r>
            <a:endParaRPr lang="en-GB" dirty="0"/>
          </a:p>
        </p:txBody>
      </p:sp>
      <p:sp>
        <p:nvSpPr>
          <p:cNvPr id="3" name="Content Placeholder 2"/>
          <p:cNvSpPr>
            <a:spLocks noGrp="1"/>
          </p:cNvSpPr>
          <p:nvPr>
            <p:ph idx="1"/>
          </p:nvPr>
        </p:nvSpPr>
        <p:spPr/>
        <p:txBody>
          <a:bodyPr>
            <a:normAutofit/>
          </a:bodyPr>
          <a:lstStyle/>
          <a:p>
            <a:r>
              <a:rPr lang="en-GB" sz="1800" dirty="0" smtClean="0"/>
              <a:t>Sustainability in sports is about exercising and keeping healthy in a green and environmentally friendly way.</a:t>
            </a:r>
          </a:p>
          <a:p>
            <a:r>
              <a:rPr lang="en-GB" sz="1800" dirty="0" smtClean="0"/>
              <a:t>This sustainability can even come down to the fact that transport to get to the area to participate will be unsustainable.</a:t>
            </a:r>
          </a:p>
          <a:p>
            <a:endParaRPr lang="en-GB" sz="1800" dirty="0" smtClean="0"/>
          </a:p>
          <a:p>
            <a:r>
              <a:rPr lang="en-GB" sz="1800" dirty="0" smtClean="0"/>
              <a:t>Key examples of sustainable sports are:</a:t>
            </a:r>
          </a:p>
          <a:p>
            <a:r>
              <a:rPr lang="en-GB" sz="1800" dirty="0" smtClean="0"/>
              <a:t>Cycling</a:t>
            </a:r>
          </a:p>
          <a:p>
            <a:r>
              <a:rPr lang="en-GB" sz="1800" dirty="0" smtClean="0"/>
              <a:t>Running</a:t>
            </a:r>
          </a:p>
          <a:p>
            <a:r>
              <a:rPr lang="en-GB" sz="1800" dirty="0" smtClean="0"/>
              <a:t>Sea swimming</a:t>
            </a:r>
          </a:p>
          <a:p>
            <a:r>
              <a:rPr lang="en-GB" sz="1800" dirty="0" smtClean="0"/>
              <a:t>Rowing</a:t>
            </a:r>
          </a:p>
          <a:p>
            <a:r>
              <a:rPr lang="en-GB" sz="1800" dirty="0" smtClean="0"/>
              <a:t>Paddle boarding</a:t>
            </a:r>
          </a:p>
          <a:p>
            <a:endParaRPr lang="en-GB" sz="1800" dirty="0" smtClean="0"/>
          </a:p>
          <a:p>
            <a:endParaRPr lang="en-GB" sz="1800" dirty="0" smtClean="0"/>
          </a:p>
          <a:p>
            <a:endParaRPr lang="en-GB" sz="1800" dirty="0"/>
          </a:p>
        </p:txBody>
      </p:sp>
      <p:sp>
        <p:nvSpPr>
          <p:cNvPr id="7170" name="AutoShape 2" descr="Image result for surfing clip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2" name="AutoShape 4" descr="Image result for surfing clip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6" name="AutoShape 8" descr="Image result for surfing clipar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178" name="Picture 10" descr="Image result for surfing clipart"/>
          <p:cNvPicPr>
            <a:picLocks noChangeAspect="1" noChangeArrowheads="1"/>
          </p:cNvPicPr>
          <p:nvPr/>
        </p:nvPicPr>
        <p:blipFill>
          <a:blip r:embed="rId2" cstate="print"/>
          <a:srcRect/>
          <a:stretch>
            <a:fillRect/>
          </a:stretch>
        </p:blipFill>
        <p:spPr bwMode="auto">
          <a:xfrm>
            <a:off x="5868144" y="3688220"/>
            <a:ext cx="2736304" cy="2259945"/>
          </a:xfrm>
          <a:prstGeom prst="rect">
            <a:avLst/>
          </a:prstGeom>
          <a:noFill/>
        </p:spPr>
      </p:pic>
    </p:spTree>
  </p:cSld>
  <p:clrMapOvr>
    <a:masterClrMapping/>
  </p:clrMapOvr>
  <p:transition spd="slow">
    <p:cover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idea</a:t>
            </a:r>
            <a:endParaRPr lang="en-GB" dirty="0"/>
          </a:p>
        </p:txBody>
      </p:sp>
      <p:sp>
        <p:nvSpPr>
          <p:cNvPr id="3" name="Content Placeholder 2"/>
          <p:cNvSpPr>
            <a:spLocks noGrp="1"/>
          </p:cNvSpPr>
          <p:nvPr>
            <p:ph idx="1"/>
          </p:nvPr>
        </p:nvSpPr>
        <p:spPr/>
        <p:txBody>
          <a:bodyPr>
            <a:normAutofit lnSpcReduction="10000"/>
          </a:bodyPr>
          <a:lstStyle/>
          <a:p>
            <a:r>
              <a:rPr lang="en-GB" sz="1800" dirty="0" smtClean="0"/>
              <a:t>I want to introduce an after school club like session that is not only environmentally sustainable but it teaches children important skills needed in day to day life. </a:t>
            </a:r>
          </a:p>
          <a:p>
            <a:r>
              <a:rPr lang="en-GB" sz="1800" dirty="0" smtClean="0"/>
              <a:t>These skills will include helping them understand how they can keep themselves fit and plan their own activities.</a:t>
            </a:r>
          </a:p>
          <a:p>
            <a:r>
              <a:rPr lang="en-GB" sz="1800" dirty="0" smtClean="0"/>
              <a:t>I believe skills like running and cycling should be heavily developed as they are sustainable and environmentally friendly and are useful skills in the future to have to reduce carbon emissions as modes of transport.</a:t>
            </a:r>
          </a:p>
          <a:p>
            <a:r>
              <a:rPr lang="en-GB" sz="1800" dirty="0" smtClean="0"/>
              <a:t>I also would like to develop essential skills like swimming as  in my opinion learning to swim is a necessity to help prevent accidental drowning having the potential to save lives.</a:t>
            </a:r>
          </a:p>
          <a:p>
            <a:r>
              <a:rPr lang="en-GB" sz="1800" dirty="0" smtClean="0"/>
              <a:t>As many as 27% of people can't swim for 25 metres unaided - the length of most British swimming pools (YOUGOV, 2018).</a:t>
            </a:r>
          </a:p>
          <a:p>
            <a:r>
              <a:rPr lang="en-GB" sz="1800" dirty="0" smtClean="0"/>
              <a:t>The facilities in llangatwg community school give us a wide range of possible activities as they have a wide range of facilities.</a:t>
            </a:r>
          </a:p>
          <a:p>
            <a:endParaRPr lang="en-GB" sz="1800" dirty="0"/>
          </a:p>
        </p:txBody>
      </p:sp>
    </p:spTree>
  </p:cSld>
  <p:clrMapOvr>
    <a:masterClrMapping/>
  </p:clrMapOvr>
  <p:transition spd="slow">
    <p:cover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co.jpg"/>
          <p:cNvPicPr>
            <a:picLocks noChangeAspect="1"/>
          </p:cNvPicPr>
          <p:nvPr/>
        </p:nvPicPr>
        <p:blipFill>
          <a:blip r:embed="rId2" cstate="print"/>
          <a:stretch>
            <a:fillRect/>
          </a:stretch>
        </p:blipFill>
        <p:spPr>
          <a:xfrm>
            <a:off x="2915817" y="2115199"/>
            <a:ext cx="6228184" cy="4742801"/>
          </a:xfrm>
          <a:prstGeom prst="rect">
            <a:avLst/>
          </a:prstGeom>
        </p:spPr>
      </p:pic>
      <p:sp>
        <p:nvSpPr>
          <p:cNvPr id="2" name="Title 1"/>
          <p:cNvSpPr>
            <a:spLocks noGrp="1"/>
          </p:cNvSpPr>
          <p:nvPr>
            <p:ph type="title"/>
          </p:nvPr>
        </p:nvSpPr>
        <p:spPr/>
        <p:txBody>
          <a:bodyPr/>
          <a:lstStyle/>
          <a:p>
            <a:r>
              <a:rPr lang="en-GB" dirty="0" smtClean="0"/>
              <a:t>How to keep it sustainable</a:t>
            </a:r>
            <a:endParaRPr lang="en-GB" dirty="0"/>
          </a:p>
        </p:txBody>
      </p:sp>
      <p:sp>
        <p:nvSpPr>
          <p:cNvPr id="3" name="Content Placeholder 2"/>
          <p:cNvSpPr>
            <a:spLocks noGrp="1"/>
          </p:cNvSpPr>
          <p:nvPr>
            <p:ph idx="1"/>
          </p:nvPr>
        </p:nvSpPr>
        <p:spPr/>
        <p:txBody>
          <a:bodyPr>
            <a:normAutofit/>
          </a:bodyPr>
          <a:lstStyle/>
          <a:p>
            <a:r>
              <a:rPr lang="en-GB" sz="1800" dirty="0" smtClean="0"/>
              <a:t>To keep these sessions running and to further develop the idea a small fee will be presented per session.</a:t>
            </a:r>
          </a:p>
          <a:p>
            <a:endParaRPr lang="en-GB" sz="1800" dirty="0" smtClean="0"/>
          </a:p>
          <a:p>
            <a:r>
              <a:rPr lang="en-GB" sz="1800" dirty="0" smtClean="0"/>
              <a:t>Any additional revenue made can help further develop the club by giving us more money to potentially invest in bikes rather than hire out bikes and could be used to help promote the club to gain more participants.</a:t>
            </a:r>
          </a:p>
          <a:p>
            <a:endParaRPr lang="en-GB" sz="1800" dirty="0" smtClean="0"/>
          </a:p>
          <a:p>
            <a:r>
              <a:rPr lang="en-GB" sz="1800" dirty="0" smtClean="0"/>
              <a:t>To keep things fresh and to stop being to repetitive once every couple of months a day trip can be organised where we take the children out to try new sports they won’t have done in these session, like paddle boarding and canoeing to show them how many different fun options there are to keep healthy.</a:t>
            </a:r>
            <a:endParaRPr lang="en-GB" sz="1800" dirty="0"/>
          </a:p>
        </p:txBody>
      </p:sp>
      <p:sp>
        <p:nvSpPr>
          <p:cNvPr id="5122" name="AutoShape 2" descr="Image result for sustainable sports pictur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ransition spd="slow">
    <p:cover dir="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children enjoying sport"/>
          <p:cNvPicPr>
            <a:picLocks noChangeAspect="1" noChangeArrowheads="1"/>
          </p:cNvPicPr>
          <p:nvPr/>
        </p:nvPicPr>
        <p:blipFill>
          <a:blip r:embed="rId2" cstate="print"/>
          <a:srcRect/>
          <a:stretch>
            <a:fillRect/>
          </a:stretch>
        </p:blipFill>
        <p:spPr bwMode="auto">
          <a:xfrm>
            <a:off x="4932040" y="2802929"/>
            <a:ext cx="3895700" cy="4055071"/>
          </a:xfrm>
          <a:prstGeom prst="rect">
            <a:avLst/>
          </a:prstGeom>
          <a:noFill/>
        </p:spPr>
      </p:pic>
      <p:sp>
        <p:nvSpPr>
          <p:cNvPr id="2" name="Title 1"/>
          <p:cNvSpPr>
            <a:spLocks noGrp="1"/>
          </p:cNvSpPr>
          <p:nvPr>
            <p:ph type="title"/>
          </p:nvPr>
        </p:nvSpPr>
        <p:spPr/>
        <p:txBody>
          <a:bodyPr>
            <a:normAutofit fontScale="90000"/>
          </a:bodyPr>
          <a:lstStyle/>
          <a:p>
            <a:r>
              <a:rPr lang="en-GB" dirty="0" smtClean="0"/>
              <a:t>How to keep children engaged and enjoying</a:t>
            </a:r>
            <a:endParaRPr lang="en-GB" dirty="0"/>
          </a:p>
        </p:txBody>
      </p:sp>
      <p:sp>
        <p:nvSpPr>
          <p:cNvPr id="3" name="Content Placeholder 2"/>
          <p:cNvSpPr>
            <a:spLocks noGrp="1"/>
          </p:cNvSpPr>
          <p:nvPr>
            <p:ph idx="1"/>
          </p:nvPr>
        </p:nvSpPr>
        <p:spPr/>
        <p:txBody>
          <a:bodyPr/>
          <a:lstStyle/>
          <a:p>
            <a:pPr>
              <a:buNone/>
            </a:pPr>
            <a:r>
              <a:rPr lang="en-GB" sz="1800" dirty="0" smtClean="0"/>
              <a:t>Keeping children engaged and excited can be tricky as generally new ideas need to be put in place consistently otherwise it becomes boring and repetitive.</a:t>
            </a:r>
          </a:p>
          <a:p>
            <a:pPr>
              <a:buNone/>
            </a:pPr>
            <a:r>
              <a:rPr lang="en-GB" sz="1800" dirty="0" smtClean="0"/>
              <a:t>I have a few ideas on how each session can remain fresh or can keep children engaged and wanting more.</a:t>
            </a:r>
          </a:p>
          <a:p>
            <a:pPr>
              <a:buNone/>
            </a:pPr>
            <a:r>
              <a:rPr lang="en-GB" sz="1800" dirty="0" smtClean="0"/>
              <a:t>Firstly I think it will be important to track progress of each of the participants wherever possible to help visibly show them their improvement on important skills/sports like swimming.</a:t>
            </a:r>
          </a:p>
          <a:p>
            <a:pPr>
              <a:buNone/>
            </a:pPr>
            <a:r>
              <a:rPr lang="en-GB" sz="1800" dirty="0" smtClean="0"/>
              <a:t>Whilst one of the biggest goals is to promote the children's lifestyle by keeping them fit and healthy it is important to remember that sports and fitness are meant to be enjoyed so if the children are enjoying these activities then they will keep coming.</a:t>
            </a:r>
          </a:p>
          <a:p>
            <a:pPr>
              <a:buNone/>
            </a:pPr>
            <a:r>
              <a:rPr lang="en-GB" sz="1800" dirty="0" smtClean="0"/>
              <a:t>Keep it fresh change activities and sports regularly.</a:t>
            </a:r>
          </a:p>
          <a:p>
            <a:pPr>
              <a:buNone/>
            </a:pPr>
            <a:endParaRPr lang="en-GB" dirty="0"/>
          </a:p>
        </p:txBody>
      </p:sp>
    </p:spTree>
  </p:cSld>
  <p:clrMapOvr>
    <a:masterClrMapping/>
  </p:clrMapOvr>
  <p:transition spd="slow">
    <p:cover dir="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promote this to people</a:t>
            </a:r>
            <a:endParaRPr lang="en-GB" dirty="0"/>
          </a:p>
        </p:txBody>
      </p:sp>
      <p:sp>
        <p:nvSpPr>
          <p:cNvPr id="3" name="Content Placeholder 2"/>
          <p:cNvSpPr>
            <a:spLocks noGrp="1"/>
          </p:cNvSpPr>
          <p:nvPr>
            <p:ph idx="1"/>
          </p:nvPr>
        </p:nvSpPr>
        <p:spPr/>
        <p:txBody>
          <a:bodyPr>
            <a:normAutofit/>
          </a:bodyPr>
          <a:lstStyle/>
          <a:p>
            <a:r>
              <a:rPr lang="en-GB" sz="1800" dirty="0" smtClean="0"/>
              <a:t>When promoting this idea it’s important to remember not to just promote it to the children but also to the parents as they will be the ones paying and taking them to the sessions.</a:t>
            </a:r>
          </a:p>
          <a:p>
            <a:r>
              <a:rPr lang="en-GB" sz="1800" dirty="0" smtClean="0"/>
              <a:t>A good way to promote to the children is to come into schools and to provide taster sessions and once these are over you can hand out vouchers and leaflet to get their first session for free to gain interest into the club.</a:t>
            </a:r>
          </a:p>
          <a:p>
            <a:r>
              <a:rPr lang="en-GB" sz="1800" dirty="0" smtClean="0"/>
              <a:t>For parents the best way to promote these activities are via social media and school letters or online emails from the school. If I can get the school onboard with the idea then we can fluidly promote it to the target audience..</a:t>
            </a:r>
            <a:endParaRPr lang="en-GB" sz="1800" dirty="0"/>
          </a:p>
        </p:txBody>
      </p:sp>
      <p:sp>
        <p:nvSpPr>
          <p:cNvPr id="3074" name="AutoShape 2" descr="Image result for multisports leafle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 name="Picture 4" descr="lealet.jpg"/>
          <p:cNvPicPr>
            <a:picLocks noChangeAspect="1"/>
          </p:cNvPicPr>
          <p:nvPr/>
        </p:nvPicPr>
        <p:blipFill>
          <a:blip r:embed="rId2" cstate="print"/>
          <a:stretch>
            <a:fillRect/>
          </a:stretch>
        </p:blipFill>
        <p:spPr>
          <a:xfrm>
            <a:off x="7324725" y="4343400"/>
            <a:ext cx="1819275" cy="2514600"/>
          </a:xfrm>
          <a:prstGeom prst="rect">
            <a:avLst/>
          </a:prstGeom>
        </p:spPr>
      </p:pic>
      <p:sp>
        <p:nvSpPr>
          <p:cNvPr id="3076" name="AutoShape 4" descr="Image result for multisports leafle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6" descr="leaflet.jpg"/>
          <p:cNvPicPr>
            <a:picLocks noChangeAspect="1"/>
          </p:cNvPicPr>
          <p:nvPr/>
        </p:nvPicPr>
        <p:blipFill>
          <a:blip r:embed="rId3" cstate="print"/>
          <a:stretch>
            <a:fillRect/>
          </a:stretch>
        </p:blipFill>
        <p:spPr>
          <a:xfrm>
            <a:off x="1835696" y="4615235"/>
            <a:ext cx="3168352" cy="2242766"/>
          </a:xfrm>
          <a:prstGeom prst="rect">
            <a:avLst/>
          </a:prstGeom>
        </p:spPr>
      </p:pic>
    </p:spTree>
  </p:cSld>
  <p:clrMapOvr>
    <a:masterClrMapping/>
  </p:clrMapOvr>
  <p:transition spd="slow">
    <p:cover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llangatwgcommunityschool.org.uk/i/photos/gallery/SSmedium/20180129151712_DSC_8381.jpg"/>
          <p:cNvPicPr>
            <a:picLocks noChangeAspect="1" noChangeArrowheads="1"/>
          </p:cNvPicPr>
          <p:nvPr/>
        </p:nvPicPr>
        <p:blipFill>
          <a:blip r:embed="rId2" cstate="print"/>
          <a:srcRect/>
          <a:stretch>
            <a:fillRect/>
          </a:stretch>
        </p:blipFill>
        <p:spPr bwMode="auto">
          <a:xfrm>
            <a:off x="3902815" y="3358033"/>
            <a:ext cx="5241185" cy="3499967"/>
          </a:xfrm>
          <a:prstGeom prst="rect">
            <a:avLst/>
          </a:prstGeom>
          <a:noFill/>
        </p:spPr>
      </p:pic>
      <p:sp>
        <p:nvSpPr>
          <p:cNvPr id="2" name="Title 1"/>
          <p:cNvSpPr>
            <a:spLocks noGrp="1"/>
          </p:cNvSpPr>
          <p:nvPr>
            <p:ph type="title"/>
          </p:nvPr>
        </p:nvSpPr>
        <p:spPr/>
        <p:txBody>
          <a:bodyPr/>
          <a:lstStyle/>
          <a:p>
            <a:r>
              <a:rPr lang="en-GB" dirty="0" smtClean="0"/>
              <a:t>Future development/funding</a:t>
            </a:r>
            <a:endParaRPr lang="en-GB" dirty="0"/>
          </a:p>
        </p:txBody>
      </p:sp>
      <p:sp>
        <p:nvSpPr>
          <p:cNvPr id="3" name="Content Placeholder 2"/>
          <p:cNvSpPr>
            <a:spLocks noGrp="1"/>
          </p:cNvSpPr>
          <p:nvPr>
            <p:ph idx="1"/>
          </p:nvPr>
        </p:nvSpPr>
        <p:spPr/>
        <p:txBody>
          <a:bodyPr>
            <a:normAutofit/>
          </a:bodyPr>
          <a:lstStyle/>
          <a:p>
            <a:r>
              <a:rPr lang="en-GB" sz="1800" dirty="0" smtClean="0"/>
              <a:t>If the club positively gains more members and starts bringing in more money than needed, resources can be bought and saved up for to give the children more opportunities in the future.</a:t>
            </a:r>
          </a:p>
          <a:p>
            <a:endParaRPr lang="en-GB" sz="1800" dirty="0" smtClean="0"/>
          </a:p>
          <a:p>
            <a:r>
              <a:rPr lang="en-GB" sz="1800" dirty="0" smtClean="0"/>
              <a:t>We could also open up the club for more sessions with gaining popularity</a:t>
            </a:r>
          </a:p>
          <a:p>
            <a:endParaRPr lang="en-GB" sz="1800" dirty="0" smtClean="0"/>
          </a:p>
          <a:p>
            <a:r>
              <a:rPr lang="en-GB" sz="1800" dirty="0" smtClean="0"/>
              <a:t>SWS swim school is a swim club in llangatwg that promotes survival skills and the importance of learning to swim. (SWS swim school, 2018)</a:t>
            </a:r>
          </a:p>
          <a:p>
            <a:endParaRPr lang="en-GB" sz="1800" dirty="0" smtClean="0"/>
          </a:p>
          <a:p>
            <a:r>
              <a:rPr lang="en-GB" sz="1800" dirty="0" smtClean="0"/>
              <a:t>By linking in with them given we have the same ideals we could gain more members and potentially enter a positive partnership with good future potential for expansion.</a:t>
            </a:r>
            <a:endParaRPr lang="en-GB" sz="1800" dirty="0"/>
          </a:p>
        </p:txBody>
      </p:sp>
    </p:spTree>
  </p:cSld>
  <p:clrMapOvr>
    <a:masterClrMapping/>
  </p:clrMapOvr>
  <p:transition spd="slow">
    <p:cover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10000"/>
          </a:bodyPr>
          <a:lstStyle/>
          <a:p>
            <a:r>
              <a:rPr lang="en-GB" sz="1800" dirty="0" smtClean="0"/>
              <a:t>Healthy children.org, (2018), </a:t>
            </a:r>
            <a:r>
              <a:rPr lang="en-GB" sz="1800" i="1" dirty="0" smtClean="0"/>
              <a:t>11 ways to encourage your child to keep physically active, </a:t>
            </a:r>
            <a:r>
              <a:rPr lang="en-GB" sz="1800" dirty="0" smtClean="0"/>
              <a:t>[Online] Available at:  </a:t>
            </a:r>
            <a:r>
              <a:rPr lang="en-GB" sz="1800" dirty="0" smtClean="0">
                <a:hlinkClick r:id="rId2"/>
              </a:rPr>
              <a:t>https://www.healthychildren.org/English/healthy-living/fitness/Pages/Encouraging-Your-Child-to-be-Physically-Active.aspx</a:t>
            </a:r>
            <a:r>
              <a:rPr lang="en-GB" sz="1800" dirty="0" smtClean="0"/>
              <a:t> [Accessed 30/12/2018]</a:t>
            </a:r>
          </a:p>
          <a:p>
            <a:r>
              <a:rPr lang="en-GB" sz="1800" dirty="0" smtClean="0"/>
              <a:t>YOUGOV, (2018), </a:t>
            </a:r>
            <a:r>
              <a:rPr lang="en-GB" sz="1800" i="1" dirty="0" smtClean="0"/>
              <a:t>A quarter of British people don’t think they could swim to a primary school standard, </a:t>
            </a:r>
            <a:r>
              <a:rPr lang="en-GB" sz="1800" dirty="0" smtClean="0"/>
              <a:t>[Online] Available at: </a:t>
            </a:r>
            <a:r>
              <a:rPr lang="en-GB" sz="1800" dirty="0" smtClean="0">
                <a:hlinkClick r:id="rId3"/>
              </a:rPr>
              <a:t>https://yougov.co.uk/topics/lifestyle/articles-reports/2016/09/27/quarter-british-swimmers-dont-think-they-could-ach</a:t>
            </a:r>
            <a:r>
              <a:rPr lang="en-GB" sz="1800" dirty="0" smtClean="0"/>
              <a:t>  [Accessed 31,12,2018]</a:t>
            </a:r>
          </a:p>
          <a:p>
            <a:r>
              <a:rPr lang="en-GB" sz="1800" dirty="0" smtClean="0"/>
              <a:t>WWF, (2017), </a:t>
            </a:r>
            <a:r>
              <a:rPr lang="en-GB" sz="1800" i="1" dirty="0" smtClean="0"/>
              <a:t>Sustainability through sport, </a:t>
            </a:r>
            <a:r>
              <a:rPr lang="en-GB" sz="1800" dirty="0" smtClean="0"/>
              <a:t>[Online] Available at: </a:t>
            </a:r>
            <a:r>
              <a:rPr lang="en-GB" sz="1800" dirty="0" smtClean="0">
                <a:hlinkClick r:id="rId4"/>
              </a:rPr>
              <a:t>https://ec.europa.eu/sport/sites/sport/files/docs/docs/eusf-greening-4_en.pdf</a:t>
            </a:r>
            <a:r>
              <a:rPr lang="en-GB" sz="1800" dirty="0" smtClean="0"/>
              <a:t> [Accessed 1/1/2019]</a:t>
            </a:r>
          </a:p>
          <a:p>
            <a:r>
              <a:rPr lang="en-GB" sz="1800" dirty="0" smtClean="0"/>
              <a:t>Llangatwg Community School, (2018), </a:t>
            </a:r>
            <a:r>
              <a:rPr lang="en-GB" sz="1800" i="1" dirty="0" smtClean="0"/>
              <a:t>Facilities,</a:t>
            </a:r>
            <a:r>
              <a:rPr lang="en-GB" sz="1800" dirty="0" smtClean="0"/>
              <a:t> [Online] Available at: </a:t>
            </a:r>
            <a:r>
              <a:rPr lang="en-GB" sz="1800" dirty="0" smtClean="0">
                <a:hlinkClick r:id="rId5"/>
              </a:rPr>
              <a:t>http://www.llangatwgcommunityschool.org.uk/Facilities-29012018151324/</a:t>
            </a:r>
            <a:r>
              <a:rPr lang="en-GB" sz="1800" dirty="0" smtClean="0"/>
              <a:t> [Accessed 1/1/2019]</a:t>
            </a:r>
          </a:p>
          <a:p>
            <a:r>
              <a:rPr lang="en-GB" sz="1800" dirty="0" smtClean="0"/>
              <a:t>SWS Swim school, (2018), [Online] Available at: </a:t>
            </a:r>
            <a:r>
              <a:rPr lang="en-GB" sz="1800" dirty="0" smtClean="0">
                <a:hlinkClick r:id="rId6"/>
              </a:rPr>
              <a:t>http://www.sws-swimschool.com/</a:t>
            </a:r>
            <a:r>
              <a:rPr lang="en-GB" sz="1800" dirty="0" smtClean="0"/>
              <a:t> [Accessed 1/1/2019]</a:t>
            </a:r>
          </a:p>
          <a:p>
            <a:endParaRPr lang="en-GB" sz="1800" dirty="0"/>
          </a:p>
        </p:txBody>
      </p:sp>
    </p:spTree>
  </p:cSld>
  <p:clrMapOvr>
    <a:masterClrMapping/>
  </p:clrMapOvr>
  <p:transition spd="slow">
    <p:cover dir="rd"/>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335</TotalTime>
  <Words>971</Words>
  <Application>Microsoft Office PowerPoint</Application>
  <PresentationFormat>On-screen Show (4:3)</PresentationFormat>
  <Paragraphs>85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Flow</vt:lpstr>
      <vt:lpstr>Sustainable sports session plan</vt:lpstr>
      <vt:lpstr>Sports participation</vt:lpstr>
      <vt:lpstr>Slide 3</vt:lpstr>
      <vt:lpstr>What are sustainable sports?</vt:lpstr>
      <vt:lpstr>My idea</vt:lpstr>
      <vt:lpstr>How to keep it sustainable</vt:lpstr>
      <vt:lpstr>How to keep children engaged and enjoying</vt:lpstr>
      <vt:lpstr>How to promote this to people</vt:lpstr>
      <vt:lpstr>Future development/funding</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Helen</dc:creator>
  <cp:lastModifiedBy>Helen</cp:lastModifiedBy>
  <cp:revision>26</cp:revision>
  <dcterms:created xsi:type="dcterms:W3CDTF">2018-12-30T11:28:45Z</dcterms:created>
  <dcterms:modified xsi:type="dcterms:W3CDTF">2019-01-02T13:04:56Z</dcterms:modified>
</cp:coreProperties>
</file>