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1"/>
  </p:notesMasterIdLst>
  <p:handoutMasterIdLst>
    <p:handoutMasterId r:id="rId12"/>
  </p:handoutMasterIdLst>
  <p:sldIdLst>
    <p:sldId id="256" r:id="rId4"/>
    <p:sldId id="348" r:id="rId5"/>
    <p:sldId id="567" r:id="rId6"/>
    <p:sldId id="565" r:id="rId7"/>
    <p:sldId id="562" r:id="rId8"/>
    <p:sldId id="563" r:id="rId9"/>
    <p:sldId id="561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8AD8"/>
    <a:srgbClr val="FF85FF"/>
    <a:srgbClr val="FF9183"/>
    <a:srgbClr val="FFECEE"/>
    <a:srgbClr val="FFFD78"/>
    <a:srgbClr val="F2EAFD"/>
    <a:srgbClr val="E2C1FF"/>
    <a:srgbClr val="C8FF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247"/>
    <p:restoredTop sz="91418" autoAdjust="0"/>
  </p:normalViewPr>
  <p:slideViewPr>
    <p:cSldViewPr snapToGrid="0" snapToObjects="1">
      <p:cViewPr varScale="1">
        <p:scale>
          <a:sx n="142" d="100"/>
          <a:sy n="142" d="100"/>
        </p:scale>
        <p:origin x="176" y="73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1/26/21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7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944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26/01/21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3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ULYLcymq968" TargetMode="External"/><Relationship Id="rId3" Type="http://schemas.openxmlformats.org/officeDocument/2006/relationships/hyperlink" Target="https://www.youtube.com/watch?v=EjSFKgGkSXs" TargetMode="External"/><Relationship Id="rId7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11" Type="http://schemas.openxmlformats.org/officeDocument/2006/relationships/image" Target="../media/image9.tiff"/><Relationship Id="rId5" Type="http://schemas.openxmlformats.org/officeDocument/2006/relationships/hyperlink" Target="https://www.youtube.com/watch?v=Rs8UTMyJeM8" TargetMode="External"/><Relationship Id="rId10" Type="http://schemas.openxmlformats.org/officeDocument/2006/relationships/image" Target="../media/image5.tiff"/><Relationship Id="rId4" Type="http://schemas.openxmlformats.org/officeDocument/2006/relationships/image" Target="../media/image6.pn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articles/zvw4f82" TargetMode="External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Grŵp</a:t>
            </a:r>
            <a:r>
              <a:rPr lang="en-US" sz="2400" dirty="0"/>
              <a:t> B – </a:t>
            </a:r>
            <a:r>
              <a:rPr lang="en-US" sz="2400" dirty="0" err="1"/>
              <a:t>Darlith</a:t>
            </a:r>
            <a:r>
              <a:rPr lang="en-US" sz="2400" dirty="0"/>
              <a:t>/Lecture 13</a:t>
            </a:r>
          </a:p>
          <a:p>
            <a:pPr algn="ctr"/>
            <a:r>
              <a:rPr lang="en-US" sz="2400" dirty="0" err="1"/>
              <a:t>Ionawr</a:t>
            </a:r>
            <a:r>
              <a:rPr lang="en-US" sz="2400" dirty="0"/>
              <a:t> 26ain 2021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r>
              <a:rPr lang="en-US" sz="2400" dirty="0" err="1"/>
              <a:t>Catrin</a:t>
            </a:r>
            <a:r>
              <a:rPr lang="en-US" sz="2400" dirty="0"/>
              <a:t> Evans-Thomas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13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44BBF4D-3259-2D42-8B43-0013BC3D6E63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Mini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meicro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Tips!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F16816D-61CB-D848-AA74-C823C3F7B44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6918" y="-74887"/>
            <a:ext cx="11573197" cy="724247"/>
          </a:xfrm>
        </p:spPr>
        <p:txBody>
          <a:bodyPr/>
          <a:lstStyle/>
          <a:p>
            <a:r>
              <a:rPr lang="cy-GB" sz="3000" dirty="0"/>
              <a:t>Amserlen heddiw</a:t>
            </a:r>
          </a:p>
        </p:txBody>
      </p:sp>
      <p:sp>
        <p:nvSpPr>
          <p:cNvPr id="3" name="Content Placeholder 8">
            <a:extLst>
              <a:ext uri="{FF2B5EF4-FFF2-40B4-BE49-F238E27FC236}">
                <a16:creationId xmlns:a16="http://schemas.microsoft.com/office/drawing/2014/main" id="{0A91608D-0290-CE4E-9A54-58CD8757E811}"/>
              </a:ext>
            </a:extLst>
          </p:cNvPr>
          <p:cNvSpPr txBox="1">
            <a:spLocks/>
          </p:cNvSpPr>
          <p:nvPr/>
        </p:nvSpPr>
        <p:spPr>
          <a:xfrm>
            <a:off x="423473" y="478504"/>
            <a:ext cx="11340086" cy="6271920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0F1C53-4BEB-4D4C-9AD5-B8F4480FDA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1141716"/>
              </p:ext>
            </p:extLst>
          </p:nvPr>
        </p:nvGraphicFramePr>
        <p:xfrm>
          <a:off x="897771" y="715131"/>
          <a:ext cx="1039149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1915">
                  <a:extLst>
                    <a:ext uri="{9D8B030D-6E8A-4147-A177-3AD203B41FA5}">
                      <a16:colId xmlns:a16="http://schemas.microsoft.com/office/drawing/2014/main" val="2235286257"/>
                    </a:ext>
                  </a:extLst>
                </a:gridCol>
                <a:gridCol w="1731915">
                  <a:extLst>
                    <a:ext uri="{9D8B030D-6E8A-4147-A177-3AD203B41FA5}">
                      <a16:colId xmlns:a16="http://schemas.microsoft.com/office/drawing/2014/main" val="353103473"/>
                    </a:ext>
                  </a:extLst>
                </a:gridCol>
                <a:gridCol w="1731915">
                  <a:extLst>
                    <a:ext uri="{9D8B030D-6E8A-4147-A177-3AD203B41FA5}">
                      <a16:colId xmlns:a16="http://schemas.microsoft.com/office/drawing/2014/main" val="477121064"/>
                    </a:ext>
                  </a:extLst>
                </a:gridCol>
                <a:gridCol w="1731915">
                  <a:extLst>
                    <a:ext uri="{9D8B030D-6E8A-4147-A177-3AD203B41FA5}">
                      <a16:colId xmlns:a16="http://schemas.microsoft.com/office/drawing/2014/main" val="1379322463"/>
                    </a:ext>
                  </a:extLst>
                </a:gridCol>
                <a:gridCol w="1731915">
                  <a:extLst>
                    <a:ext uri="{9D8B030D-6E8A-4147-A177-3AD203B41FA5}">
                      <a16:colId xmlns:a16="http://schemas.microsoft.com/office/drawing/2014/main" val="2355392972"/>
                    </a:ext>
                  </a:extLst>
                </a:gridCol>
                <a:gridCol w="1731915">
                  <a:extLst>
                    <a:ext uri="{9D8B030D-6E8A-4147-A177-3AD203B41FA5}">
                      <a16:colId xmlns:a16="http://schemas.microsoft.com/office/drawing/2014/main" val="87600010"/>
                    </a:ext>
                  </a:extLst>
                </a:gridCol>
              </a:tblGrid>
              <a:tr h="363409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11:40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11:55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12:10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12:25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50029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dirty="0"/>
                        <a:t>Grŵp Enfys</a:t>
                      </a:r>
                    </a:p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Georgia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Gemma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Rhys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Kaitlyn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8168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dirty="0"/>
                        <a:t>Grŵp Eira</a:t>
                      </a:r>
                    </a:p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Isabel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Bethan 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Codie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Nia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6572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dirty="0"/>
                        <a:t>Grŵp Glaw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Saffron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Katy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Laura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Bethan 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2715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dirty="0"/>
                        <a:t>Grŵp Heulwen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Chloe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Yasmin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3810157"/>
                  </a:ext>
                </a:extLst>
              </a:tr>
            </a:tbl>
          </a:graphicData>
        </a:graphic>
      </p:graphicFrame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1A0F8DC-68BC-934C-8758-ACCC17DC9F97}"/>
              </a:ext>
            </a:extLst>
          </p:cNvPr>
          <p:cNvSpPr/>
          <p:nvPr/>
        </p:nvSpPr>
        <p:spPr>
          <a:xfrm>
            <a:off x="1656458" y="3974490"/>
            <a:ext cx="8712753" cy="256974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Cofiwch 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Cameras ymlaen! / Cameras on!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Cyfarch pawb / Greet everyone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Cwestiynu pawb / Ask every member questions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Adborth / Always give feedback for responses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Clod / Praise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Amseru / Timing. Don’t rush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Dim cyfnodau tawel / keep talking and explaining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Gorffen – beth dych chi wedi ddysgu? / Plenery - What have you learnt?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504502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F16B38-F981-0143-8664-49DF7B930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6CBB2F3-47BA-8241-A46E-EA933650C7B8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0E8CBC9C-0071-2B4D-A398-8908151D1B1D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3407B7E-9769-014A-8120-EDACF26F4C8E}"/>
              </a:ext>
            </a:extLst>
          </p:cNvPr>
          <p:cNvSpPr/>
          <p:nvPr/>
        </p:nvSpPr>
        <p:spPr>
          <a:xfrm>
            <a:off x="382604" y="1417962"/>
            <a:ext cx="5582767" cy="441466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Wythnos nesaf byddwch yn arwain sesiwn mini meicro  - amser cylch / amser cofrestru.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Bydd angen arwain y ‘plant’ wrth drafod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bresennol/absennol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cael cinio/brechdanau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Diwrnodau’r wythnos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Misoedd y flwyddyn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tymhorau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Unrhyw batrymau eraill perthnasol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Paratowch weithgaredd fer ac adnoddau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(clip fideo, cân, gweithgaredd arlein ayb.)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Does dim angen mwy na 8 munud yr un.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31DB432-6358-BC44-B5ED-45BDFAF21712}"/>
              </a:ext>
            </a:extLst>
          </p:cNvPr>
          <p:cNvSpPr/>
          <p:nvPr/>
        </p:nvSpPr>
        <p:spPr>
          <a:xfrm>
            <a:off x="6322485" y="1417962"/>
            <a:ext cx="5579878" cy="441466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Next week you’ll be leading a mini micro session - </a:t>
            </a:r>
            <a:r>
              <a:rPr lang="cy-GB" sz="16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amser cylch / amser cofrestru.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You’ll be leading the ‘children’ to discuss: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Who’s present/absent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Who’s having lunch/sandwiches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Days of the week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Months of the year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The seasons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Any other relevent topics and patterns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Prepare a short activity and use resources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(video clip, a song, an online activity etc.)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No more than 8 minutes each.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974007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99FCA3-0646-934D-AB28-1B77AA4F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464" y="1718162"/>
            <a:ext cx="3095844" cy="38440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CDF3D4-45A4-BC44-8F9C-8C2BB87B7F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77" r="49844"/>
          <a:stretch/>
        </p:blipFill>
        <p:spPr>
          <a:xfrm>
            <a:off x="5267417" y="1687287"/>
            <a:ext cx="2209800" cy="24217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ED592D-8EEE-CA4E-AFBD-7E22B993F3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067" r="5762"/>
          <a:stretch/>
        </p:blipFill>
        <p:spPr>
          <a:xfrm>
            <a:off x="5267417" y="4109067"/>
            <a:ext cx="2209800" cy="2438323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5A813E75-BC1E-D944-B6F0-061AC6D89B1D}"/>
              </a:ext>
            </a:extLst>
          </p:cNvPr>
          <p:cNvSpPr txBox="1">
            <a:spLocks/>
          </p:cNvSpPr>
          <p:nvPr/>
        </p:nvSpPr>
        <p:spPr>
          <a:xfrm>
            <a:off x="199171" y="-243556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Y </a:t>
            </a:r>
            <a:r>
              <a:rPr lang="en-US" b="1" dirty="0" err="1">
                <a:latin typeface="Ink Free" panose="03080402000500000000" pitchFamily="66" charset="0"/>
              </a:rPr>
              <a:t>dydd</a:t>
            </a:r>
            <a:r>
              <a:rPr lang="en-US" b="1" dirty="0">
                <a:latin typeface="Ink Free" panose="03080402000500000000" pitchFamily="66" charset="0"/>
              </a:rPr>
              <a:t>, y mis </a:t>
            </a:r>
            <a:r>
              <a:rPr lang="en-US" b="1" dirty="0" err="1">
                <a:latin typeface="Ink Free" panose="03080402000500000000" pitchFamily="66" charset="0"/>
              </a:rPr>
              <a:t>a’r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tymor</a:t>
            </a:r>
            <a:endParaRPr lang="en-US" b="1" dirty="0">
              <a:latin typeface="Ink Free" panose="03080402000500000000" pitchFamily="66" charset="0"/>
            </a:endParaRPr>
          </a:p>
        </p:txBody>
      </p:sp>
      <p:sp>
        <p:nvSpPr>
          <p:cNvPr id="11" name="Title 6">
            <a:extLst>
              <a:ext uri="{FF2B5EF4-FFF2-40B4-BE49-F238E27FC236}">
                <a16:creationId xmlns:a16="http://schemas.microsoft.com/office/drawing/2014/main" id="{1DD803E5-C031-A14A-9153-E5F558FDA7E5}"/>
              </a:ext>
            </a:extLst>
          </p:cNvPr>
          <p:cNvSpPr txBox="1">
            <a:spLocks/>
          </p:cNvSpPr>
          <p:nvPr/>
        </p:nvSpPr>
        <p:spPr>
          <a:xfrm>
            <a:off x="685066" y="1097904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Dyddiau’r</a:t>
            </a:r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wythnos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Title 6">
            <a:extLst>
              <a:ext uri="{FF2B5EF4-FFF2-40B4-BE49-F238E27FC236}">
                <a16:creationId xmlns:a16="http://schemas.microsoft.com/office/drawing/2014/main" id="{19FC544A-8AB3-5546-9298-7EE49A13F97E}"/>
              </a:ext>
            </a:extLst>
          </p:cNvPr>
          <p:cNvSpPr txBox="1">
            <a:spLocks/>
          </p:cNvSpPr>
          <p:nvPr/>
        </p:nvSpPr>
        <p:spPr>
          <a:xfrm>
            <a:off x="4409249" y="1067028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misoedd</a:t>
            </a:r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flwyddyn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BEFD9CF0-47CC-EB47-9A03-AA52DE80BF28}"/>
              </a:ext>
            </a:extLst>
          </p:cNvPr>
          <p:cNvSpPr txBox="1">
            <a:spLocks/>
          </p:cNvSpPr>
          <p:nvPr/>
        </p:nvSpPr>
        <p:spPr>
          <a:xfrm>
            <a:off x="8013689" y="1043703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tymhorau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FDEF09D-B068-6C43-8993-2E1DD622A3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9185" y="1718162"/>
            <a:ext cx="3407058" cy="398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5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99FCA3-0646-934D-AB28-1B77AA4F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4168" y="4598998"/>
            <a:ext cx="1523994" cy="1892293"/>
          </a:xfrm>
          <a:prstGeom prst="rect">
            <a:avLst/>
          </a:prstGeo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1493AEEA-C242-3E40-A67D-374851C5E0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865" y="1876782"/>
            <a:ext cx="3742035" cy="215017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DB26915-5EEF-B846-968B-64702A210647}"/>
              </a:ext>
            </a:extLst>
          </p:cNvPr>
          <p:cNvSpPr txBox="1">
            <a:spLocks/>
          </p:cNvSpPr>
          <p:nvPr/>
        </p:nvSpPr>
        <p:spPr>
          <a:xfrm>
            <a:off x="306865" y="-23969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Cliciwch</a:t>
            </a:r>
            <a:r>
              <a:rPr lang="en-US" b="1" dirty="0">
                <a:latin typeface="Ink Free" panose="03080402000500000000" pitchFamily="66" charset="0"/>
              </a:rPr>
              <a:t> a </a:t>
            </a:r>
            <a:r>
              <a:rPr lang="en-US" b="1" dirty="0" err="1">
                <a:latin typeface="Ink Free" panose="03080402000500000000" pitchFamily="66" charset="0"/>
              </a:rPr>
              <a:t>gwyliwch</a:t>
            </a:r>
            <a:r>
              <a:rPr lang="en-US" b="1" dirty="0">
                <a:latin typeface="Ink Free" panose="03080402000500000000" pitchFamily="66" charset="0"/>
              </a:rPr>
              <a:t>!</a:t>
            </a:r>
          </a:p>
        </p:txBody>
      </p:sp>
      <p:pic>
        <p:nvPicPr>
          <p:cNvPr id="5" name="Picture 4">
            <a:hlinkClick r:id="rId5"/>
            <a:extLst>
              <a:ext uri="{FF2B5EF4-FFF2-40B4-BE49-F238E27FC236}">
                <a16:creationId xmlns:a16="http://schemas.microsoft.com/office/drawing/2014/main" id="{019962E2-53ED-E141-B422-1E71991730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5317" y="1923087"/>
            <a:ext cx="3492785" cy="19655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CDF3D4-45A4-BC44-8F9C-8C2BB87B7FA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677" r="49844"/>
          <a:stretch/>
        </p:blipFill>
        <p:spPr>
          <a:xfrm>
            <a:off x="5452118" y="4148629"/>
            <a:ext cx="1145722" cy="12556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ED592D-8EEE-CA4E-AFBD-7E22B993F3E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067" r="5762"/>
          <a:stretch/>
        </p:blipFill>
        <p:spPr>
          <a:xfrm>
            <a:off x="5452117" y="5404258"/>
            <a:ext cx="1145723" cy="1264206"/>
          </a:xfrm>
          <a:prstGeom prst="rect">
            <a:avLst/>
          </a:prstGeom>
        </p:spPr>
      </p:pic>
      <p:pic>
        <p:nvPicPr>
          <p:cNvPr id="8" name="Picture 7">
            <a:hlinkClick r:id="rId8"/>
            <a:extLst>
              <a:ext uri="{FF2B5EF4-FFF2-40B4-BE49-F238E27FC236}">
                <a16:creationId xmlns:a16="http://schemas.microsoft.com/office/drawing/2014/main" id="{2CA96BCD-4D50-CC41-8F63-6EC4E1D823F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14519" y="2015111"/>
            <a:ext cx="3676243" cy="18735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C2653B-B420-9040-A2A3-A1E0841287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37915" y="4776443"/>
            <a:ext cx="1302414" cy="152308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F5D893-06E3-5147-9670-4AA7F608CE4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7825" y="3918016"/>
            <a:ext cx="810374" cy="8103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CE7C8CB-C149-3A4A-9645-E1272901C59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97027" y="3694825"/>
            <a:ext cx="810374" cy="81037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8A8080-CA41-E945-9AD9-942CE4597E9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187506" y="3786849"/>
            <a:ext cx="810374" cy="810374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BE3A3A5-B7CA-9547-932D-E5B7764926A4}"/>
              </a:ext>
            </a:extLst>
          </p:cNvPr>
          <p:cNvSpPr/>
          <p:nvPr/>
        </p:nvSpPr>
        <p:spPr>
          <a:xfrm>
            <a:off x="6242899" y="86563"/>
            <a:ext cx="4497430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Sut fyddech chi’n dysgu 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                dyddiau’r wythnos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misoedd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tymorau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i’r disgyblion?</a:t>
            </a:r>
          </a:p>
        </p:txBody>
      </p:sp>
    </p:spTree>
    <p:extLst>
      <p:ext uri="{BB962C8B-B14F-4D97-AF65-F5344CB8AC3E}">
        <p14:creationId xmlns:p14="http://schemas.microsoft.com/office/powerpoint/2010/main" val="1449717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7B477C-969B-A94A-8916-DEBB96D4F00D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83563" y="1618097"/>
          <a:ext cx="7694801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360219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409260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248136"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ddydd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hi heddiw?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 Mawrth 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 hi heddiw.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48136">
                <a:tc>
                  <a:txBody>
                    <a:bodyPr/>
                    <a:lstStyle/>
                    <a:p>
                      <a:r>
                        <a:rPr lang="en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fis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nawr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dymor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hi? 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Mis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Ionawr</a:t>
                      </a:r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hi. 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gaeaf</a:t>
                      </a:r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hi.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088FA5E-F6F8-3545-A09A-B7D74D0F594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385763" y="1963507"/>
          <a:ext cx="3300001" cy="1402080"/>
        </p:xfrm>
        <a:graphic>
          <a:graphicData uri="http://schemas.openxmlformats.org/drawingml/2006/table">
            <a:tbl>
              <a:tblPr firstRow="1" firstCol="1" bandRow="1"/>
              <a:tblGrid>
                <a:gridCol w="1520608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1779393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75405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dyddiad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mis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tymor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day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date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month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season/term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412E3D22-F978-CD49-8F44-40F49CF15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7345" y="159140"/>
            <a:ext cx="1596303" cy="1245117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BD1C2013-E9CC-E042-AD24-63A5559A0AA8}"/>
              </a:ext>
            </a:extLst>
          </p:cNvPr>
          <p:cNvSpPr txBox="1">
            <a:spLocks/>
          </p:cNvSpPr>
          <p:nvPr/>
        </p:nvSpPr>
        <p:spPr>
          <a:xfrm>
            <a:off x="283563" y="0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Y </a:t>
            </a:r>
            <a:r>
              <a:rPr lang="en-US" b="1" dirty="0" err="1">
                <a:latin typeface="Ink Free" panose="03080402000500000000" pitchFamily="66" charset="0"/>
              </a:rPr>
              <a:t>dydd</a:t>
            </a:r>
            <a:r>
              <a:rPr lang="en-US" b="1" dirty="0">
                <a:latin typeface="Ink Free" panose="03080402000500000000" pitchFamily="66" charset="0"/>
              </a:rPr>
              <a:t>, y mis </a:t>
            </a:r>
            <a:r>
              <a:rPr lang="en-US" b="1" dirty="0" err="1">
                <a:latin typeface="Ink Free" panose="03080402000500000000" pitchFamily="66" charset="0"/>
              </a:rPr>
              <a:t>a’r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tymor</a:t>
            </a:r>
            <a:endParaRPr lang="en-US" b="1" dirty="0">
              <a:latin typeface="Ink Free" panose="03080402000500000000" pitchFamily="66" charset="0"/>
            </a:endParaRPr>
          </a:p>
        </p:txBody>
      </p:sp>
      <p:pic>
        <p:nvPicPr>
          <p:cNvPr id="17" name="Picture 16">
            <a:hlinkClick r:id="rId3"/>
            <a:extLst>
              <a:ext uri="{FF2B5EF4-FFF2-40B4-BE49-F238E27FC236}">
                <a16:creationId xmlns:a16="http://schemas.microsoft.com/office/drawing/2014/main" id="{383329BF-96C8-D247-A84F-8F0559B96D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1624" y="4234729"/>
            <a:ext cx="3401781" cy="2007741"/>
          </a:xfrm>
          <a:prstGeom prst="rect">
            <a:avLst/>
          </a:prstGeom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F42A999B-1CED-1B41-858E-E125EAE4575B}"/>
              </a:ext>
            </a:extLst>
          </p:cNvPr>
          <p:cNvSpPr/>
          <p:nvPr/>
        </p:nvSpPr>
        <p:spPr>
          <a:xfrm>
            <a:off x="507507" y="4332701"/>
            <a:ext cx="3389579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Gwyliwch y clip fideo yma.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Pa syniadau sydd yma i helpu dysgu’r misoedd a’r tymhorau?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65792AEE-3673-F245-B892-526B601870D5}"/>
              </a:ext>
            </a:extLst>
          </p:cNvPr>
          <p:cNvSpPr/>
          <p:nvPr/>
        </p:nvSpPr>
        <p:spPr>
          <a:xfrm>
            <a:off x="7978364" y="4332701"/>
            <a:ext cx="3602637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Sut fyddech chi’n dysgu 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                dyddiau’r wythnos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misoedd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tymorau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i’r disgyblion?</a:t>
            </a:r>
          </a:p>
        </p:txBody>
      </p:sp>
    </p:spTree>
    <p:extLst>
      <p:ext uri="{BB962C8B-B14F-4D97-AF65-F5344CB8AC3E}">
        <p14:creationId xmlns:p14="http://schemas.microsoft.com/office/powerpoint/2010/main" val="3194700482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2537</TotalTime>
  <Words>404</Words>
  <Application>Microsoft Macintosh PowerPoint</Application>
  <PresentationFormat>Widescreen</PresentationFormat>
  <Paragraphs>134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20" baseType="lpstr">
      <vt:lpstr>Arial Unicode MS</vt:lpstr>
      <vt:lpstr>American Typewriter</vt:lpstr>
      <vt:lpstr>Arial</vt:lpstr>
      <vt:lpstr>Avenir Book</vt:lpstr>
      <vt:lpstr>Calibri</vt:lpstr>
      <vt:lpstr>Calibri Light</vt:lpstr>
      <vt:lpstr>Cavolini</vt:lpstr>
      <vt:lpstr>Ink Free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54</cp:revision>
  <cp:lastPrinted>2021-01-26T11:39:02Z</cp:lastPrinted>
  <dcterms:created xsi:type="dcterms:W3CDTF">2020-10-15T18:57:45Z</dcterms:created>
  <dcterms:modified xsi:type="dcterms:W3CDTF">2021-01-26T15:28:54Z</dcterms:modified>
</cp:coreProperties>
</file>