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C2370-885F-4CAF-A919-F118CEC20824}" type="datetimeFigureOut">
              <a:rPr lang="en-GB" smtClean="0"/>
              <a:t>19/11/2017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45A75-C5AD-4FBD-9758-A93BFE456E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63877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C2370-885F-4CAF-A919-F118CEC20824}" type="datetimeFigureOut">
              <a:rPr lang="en-GB" smtClean="0"/>
              <a:t>19/11/2017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45A75-C5AD-4FBD-9758-A93BFE456E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4376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C2370-885F-4CAF-A919-F118CEC20824}" type="datetimeFigureOut">
              <a:rPr lang="en-GB" smtClean="0"/>
              <a:t>19/11/2017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45A75-C5AD-4FBD-9758-A93BFE456E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497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C2370-885F-4CAF-A919-F118CEC20824}" type="datetimeFigureOut">
              <a:rPr lang="en-GB" smtClean="0"/>
              <a:t>19/11/2017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45A75-C5AD-4FBD-9758-A93BFE456E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09767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C2370-885F-4CAF-A919-F118CEC20824}" type="datetimeFigureOut">
              <a:rPr lang="en-GB" smtClean="0"/>
              <a:t>19/11/2017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45A75-C5AD-4FBD-9758-A93BFE456E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34823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C2370-885F-4CAF-A919-F118CEC20824}" type="datetimeFigureOut">
              <a:rPr lang="en-GB" smtClean="0"/>
              <a:t>19/11/2017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45A75-C5AD-4FBD-9758-A93BFE456E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63525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C2370-885F-4CAF-A919-F118CEC20824}" type="datetimeFigureOut">
              <a:rPr lang="en-GB" smtClean="0"/>
              <a:t>19/11/2017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45A75-C5AD-4FBD-9758-A93BFE456E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0532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C2370-885F-4CAF-A919-F118CEC20824}" type="datetimeFigureOut">
              <a:rPr lang="en-GB" smtClean="0"/>
              <a:t>19/11/2017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45A75-C5AD-4FBD-9758-A93BFE456E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80528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C2370-885F-4CAF-A919-F118CEC20824}" type="datetimeFigureOut">
              <a:rPr lang="en-GB" smtClean="0"/>
              <a:t>19/11/2017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45A75-C5AD-4FBD-9758-A93BFE456E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4918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C2370-885F-4CAF-A919-F118CEC20824}" type="datetimeFigureOut">
              <a:rPr lang="en-GB" smtClean="0"/>
              <a:t>19/11/2017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45A75-C5AD-4FBD-9758-A93BFE456E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9073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C2370-885F-4CAF-A919-F118CEC20824}" type="datetimeFigureOut">
              <a:rPr lang="en-GB" smtClean="0"/>
              <a:t>19/11/2017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45A75-C5AD-4FBD-9758-A93BFE456E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1806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7C2370-885F-4CAF-A919-F118CEC20824}" type="datetimeFigureOut">
              <a:rPr lang="en-GB" smtClean="0"/>
              <a:t>19/11/2017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B45A75-C5AD-4FBD-9758-A93BFE456E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1749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CITY TOURISM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INTERNATIONAL TRAVEL OPS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88863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2017 CITY DESTINATIONS SURVEY</a:t>
            </a:r>
            <a:br>
              <a:rPr lang="en-GB" dirty="0" smtClean="0"/>
            </a:br>
            <a:r>
              <a:rPr lang="en-GB" dirty="0" smtClean="0"/>
              <a:t>EUROMONITOR INTERNATIONAL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2016 Visitor Stat</a:t>
            </a:r>
          </a:p>
          <a:p>
            <a:r>
              <a:rPr lang="en-GB" dirty="0" smtClean="0"/>
              <a:t>1.2b Trips </a:t>
            </a:r>
          </a:p>
          <a:p>
            <a:r>
              <a:rPr lang="en-GB" dirty="0" smtClean="0"/>
              <a:t>Top 100 Cities account for 46%</a:t>
            </a:r>
          </a:p>
          <a:p>
            <a:r>
              <a:rPr lang="en-GB" dirty="0" smtClean="0"/>
              <a:t>1</a:t>
            </a:r>
            <a:r>
              <a:rPr lang="en-GB" baseline="30000" dirty="0" smtClean="0"/>
              <a:t>st</a:t>
            </a:r>
            <a:r>
              <a:rPr lang="en-GB" dirty="0" smtClean="0"/>
              <a:t> Hong Kong 26M Expected to increase by 44m by 2025</a:t>
            </a:r>
          </a:p>
          <a:p>
            <a:r>
              <a:rPr lang="en-GB" dirty="0" smtClean="0"/>
              <a:t>2</a:t>
            </a:r>
            <a:r>
              <a:rPr lang="en-GB" baseline="30000" dirty="0" smtClean="0"/>
              <a:t>nd</a:t>
            </a:r>
            <a:r>
              <a:rPr lang="en-GB" dirty="0" smtClean="0"/>
              <a:t> Bangkok 21.25m 10% annual growth</a:t>
            </a:r>
          </a:p>
          <a:p>
            <a:r>
              <a:rPr lang="en-GB" dirty="0" smtClean="0"/>
              <a:t>3</a:t>
            </a:r>
            <a:r>
              <a:rPr lang="en-GB" baseline="30000" dirty="0" smtClean="0"/>
              <a:t>rd</a:t>
            </a:r>
            <a:r>
              <a:rPr lang="en-GB" dirty="0" smtClean="0"/>
              <a:t> London 19.2m, 19.8m expected in 2017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9212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ASIA DOMINANCE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41 out of 100 top Cities</a:t>
            </a:r>
          </a:p>
          <a:p>
            <a:r>
              <a:rPr lang="en-GB" dirty="0" smtClean="0"/>
              <a:t>Expected to be 47 by 2025</a:t>
            </a:r>
          </a:p>
          <a:p>
            <a:r>
              <a:rPr lang="en-GB" dirty="0" smtClean="0"/>
              <a:t>China Dominant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5694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EUROPE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Steady Growth</a:t>
            </a:r>
          </a:p>
          <a:p>
            <a:r>
              <a:rPr lang="en-GB" dirty="0" smtClean="0"/>
              <a:t>Almost 50% visiting UK visit London</a:t>
            </a:r>
          </a:p>
          <a:p>
            <a:r>
              <a:rPr lang="en-GB" dirty="0" smtClean="0"/>
              <a:t>Edinburgh less than 10% of London’s total and not in top 100</a:t>
            </a:r>
          </a:p>
          <a:p>
            <a:r>
              <a:rPr lang="en-GB" dirty="0" smtClean="0"/>
              <a:t>Impacts of Terrorism are serious</a:t>
            </a:r>
          </a:p>
          <a:p>
            <a:r>
              <a:rPr lang="en-GB" dirty="0" smtClean="0"/>
              <a:t>Brussels, Paris, Nice and Istanbul all negatively effected</a:t>
            </a:r>
          </a:p>
          <a:p>
            <a:r>
              <a:rPr lang="en-GB" dirty="0" err="1" smtClean="0"/>
              <a:t>Heraklion</a:t>
            </a:r>
            <a:r>
              <a:rPr lang="en-GB" dirty="0" smtClean="0"/>
              <a:t> largest growth at 11.2% and 66th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6184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LONDON/UK ATTRACTION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 smtClean="0"/>
              <a:t>Resilient to recent attacks and domestic issues/Impacts of </a:t>
            </a:r>
            <a:r>
              <a:rPr lang="en-GB" dirty="0" err="1" smtClean="0"/>
              <a:t>Brexit</a:t>
            </a:r>
            <a:endParaRPr lang="en-GB" dirty="0" smtClean="0"/>
          </a:p>
          <a:p>
            <a:r>
              <a:rPr lang="en-GB" dirty="0" smtClean="0"/>
              <a:t>Attraction of the Weaker £</a:t>
            </a:r>
          </a:p>
          <a:p>
            <a:r>
              <a:rPr lang="en-GB" dirty="0" smtClean="0"/>
              <a:t>WTTC (2017) London top European City for Visitor Spend</a:t>
            </a:r>
          </a:p>
          <a:p>
            <a:r>
              <a:rPr lang="en-GB" dirty="0" smtClean="0"/>
              <a:t>$14.7m</a:t>
            </a:r>
          </a:p>
          <a:p>
            <a:r>
              <a:rPr lang="en-GB" dirty="0" smtClean="0"/>
              <a:t>Limited terrorism impact despite 3 attacks</a:t>
            </a:r>
          </a:p>
          <a:p>
            <a:r>
              <a:rPr lang="en-GB" dirty="0" smtClean="0"/>
              <a:t>Estimated that softer </a:t>
            </a:r>
            <a:r>
              <a:rPr lang="en-GB" dirty="0" err="1" smtClean="0"/>
              <a:t>Brexit</a:t>
            </a:r>
            <a:r>
              <a:rPr lang="en-GB" dirty="0" smtClean="0"/>
              <a:t> would best impact UK Tourism Industry</a:t>
            </a:r>
          </a:p>
          <a:p>
            <a:r>
              <a:rPr lang="en-GB" dirty="0" smtClean="0"/>
              <a:t>No Deal </a:t>
            </a:r>
            <a:r>
              <a:rPr lang="en-GB" dirty="0" err="1" smtClean="0"/>
              <a:t>Brexit</a:t>
            </a:r>
            <a:r>
              <a:rPr lang="en-GB" dirty="0" smtClean="0"/>
              <a:t> could damage the outbound travel industry in UK hitting Spain hardest</a:t>
            </a:r>
          </a:p>
          <a:p>
            <a:r>
              <a:rPr lang="en-GB" dirty="0" smtClean="0"/>
              <a:t>No deal </a:t>
            </a:r>
            <a:r>
              <a:rPr lang="en-GB" dirty="0" err="1" smtClean="0"/>
              <a:t>Brexit</a:t>
            </a:r>
            <a:r>
              <a:rPr lang="en-GB" dirty="0" smtClean="0"/>
              <a:t> could continue to benefit in bound Tourism keeping £ low</a:t>
            </a:r>
          </a:p>
        </p:txBody>
      </p:sp>
    </p:spTree>
    <p:extLst>
      <p:ext uri="{BB962C8B-B14F-4D97-AF65-F5344CB8AC3E}">
        <p14:creationId xmlns:p14="http://schemas.microsoft.com/office/powerpoint/2010/main" val="2470750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AMERICA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/>
              <a:t>1</a:t>
            </a:r>
            <a:r>
              <a:rPr lang="en-GB" baseline="30000" dirty="0" smtClean="0"/>
              <a:t>ST</a:t>
            </a:r>
            <a:r>
              <a:rPr lang="en-GB" dirty="0" smtClean="0"/>
              <a:t> - NEW YORK - 2017 ESTIMATED TO ATTRACT 13.1M VISITORS</a:t>
            </a:r>
          </a:p>
          <a:p>
            <a:r>
              <a:rPr lang="en-GB" dirty="0" smtClean="0"/>
              <a:t>2</a:t>
            </a:r>
            <a:r>
              <a:rPr lang="en-GB" baseline="30000" dirty="0" smtClean="0"/>
              <a:t>ND</a:t>
            </a:r>
            <a:r>
              <a:rPr lang="en-GB" dirty="0" smtClean="0"/>
              <a:t> - MIAMI – 2017 ESTIMATED TO ATTRACT 8M VISITORS</a:t>
            </a:r>
          </a:p>
          <a:p>
            <a:r>
              <a:rPr lang="en-GB" dirty="0" smtClean="0"/>
              <a:t>EXPECTED IMPACTS FROM GLOBAL CONCERNS ABOUT TRUMP</a:t>
            </a:r>
          </a:p>
          <a:p>
            <a:r>
              <a:rPr lang="en-GB" dirty="0" smtClean="0"/>
              <a:t>STRONGEST GROWTH ON THE AMERICTAN CONTINENT WERE CANCUN, TORONTO, MEXICO CITY, VANCOUVER AND PUNTA CANA</a:t>
            </a:r>
          </a:p>
          <a:p>
            <a:r>
              <a:rPr lang="en-GB" dirty="0" smtClean="0"/>
              <a:t>US LARGEST SOURCE MARKET</a:t>
            </a:r>
          </a:p>
          <a:p>
            <a:r>
              <a:rPr lang="en-GB" dirty="0" smtClean="0"/>
              <a:t>MEXICO ATTRACTING EUROPE AND ASIA BUT DECLINE IN US MARKET DUE TO DRUG CARTEL VIOLENCE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859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MIDDLE EAST AND AFRICA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DUBAI EXECTS 17M VISITORS 11.2% GROWTH IN 2017</a:t>
            </a:r>
          </a:p>
          <a:p>
            <a:r>
              <a:rPr lang="en-GB" dirty="0" smtClean="0"/>
              <a:t>MECCA EXPECTS 8.7M AND 9.8% GROWTH</a:t>
            </a:r>
          </a:p>
          <a:p>
            <a:r>
              <a:rPr lang="en-GB" dirty="0" smtClean="0"/>
              <a:t>JOHANNESBURG ONLY SUBSAHARAN AFRICAN CITY IN TOP 100</a:t>
            </a:r>
          </a:p>
          <a:p>
            <a:r>
              <a:rPr lang="en-GB" dirty="0" smtClean="0"/>
              <a:t>AFRICAN PASSPORTS LAUNCHED IN 2016 PROVIDE VISA FREE TRAVEL TO 53 NATIONS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4382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287</Words>
  <Application>Microsoft Office PowerPoint</Application>
  <PresentationFormat>On-screen Show (4:3)</PresentationFormat>
  <Paragraphs>41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CITY TOURISM</vt:lpstr>
      <vt:lpstr>2017 CITY DESTINATIONS SURVEY EUROMONITOR INTERNATIONAL</vt:lpstr>
      <vt:lpstr>ASIA DOMINANCE</vt:lpstr>
      <vt:lpstr>EUROPE</vt:lpstr>
      <vt:lpstr>LONDON/UK ATTRACTION</vt:lpstr>
      <vt:lpstr>AMERICA</vt:lpstr>
      <vt:lpstr>MIDDLE EAST AND AFRICA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CITY TOURISM</dc:title>
  <dc:creator>SBSTablet12</dc:creator>
  <cp:lastModifiedBy>SBSTablet12</cp:lastModifiedBy>
  <cp:revision>4</cp:revision>
  <dcterms:created xsi:type="dcterms:W3CDTF">2017-11-13T10:41:38Z</dcterms:created>
  <dcterms:modified xsi:type="dcterms:W3CDTF">2017-11-19T17:55:23Z</dcterms:modified>
</cp:coreProperties>
</file>