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2"/>
  </p:notesMasterIdLst>
  <p:handoutMasterIdLst>
    <p:handoutMasterId r:id="rId13"/>
  </p:handoutMasterIdLst>
  <p:sldIdLst>
    <p:sldId id="256" r:id="rId2"/>
    <p:sldId id="279" r:id="rId3"/>
    <p:sldId id="264" r:id="rId4"/>
    <p:sldId id="276" r:id="rId5"/>
    <p:sldId id="278" r:id="rId6"/>
    <p:sldId id="273" r:id="rId7"/>
    <p:sldId id="277" r:id="rId8"/>
    <p:sldId id="271" r:id="rId9"/>
    <p:sldId id="272" r:id="rId10"/>
    <p:sldId id="275" r:id="rId11"/>
  </p:sldIdLst>
  <p:sldSz cx="12192000" cy="6858000"/>
  <p:notesSz cx="6889750"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59" autoAdjust="0"/>
    <p:restoredTop sz="64320" autoAdjust="0"/>
  </p:normalViewPr>
  <p:slideViewPr>
    <p:cSldViewPr snapToGrid="0">
      <p:cViewPr varScale="1">
        <p:scale>
          <a:sx n="46" d="100"/>
          <a:sy n="46" d="100"/>
        </p:scale>
        <p:origin x="1572" y="66"/>
      </p:cViewPr>
      <p:guideLst/>
    </p:cSldViewPr>
  </p:slideViewPr>
  <p:outlineViewPr>
    <p:cViewPr>
      <p:scale>
        <a:sx n="33" d="100"/>
        <a:sy n="33" d="100"/>
      </p:scale>
      <p:origin x="0" y="-1446"/>
    </p:cViewPr>
  </p:outlineViewPr>
  <p:notesTextViewPr>
    <p:cViewPr>
      <p:scale>
        <a:sx n="66" d="100"/>
        <a:sy n="66" d="100"/>
      </p:scale>
      <p:origin x="0" y="0"/>
    </p:cViewPr>
  </p:notesTextViewPr>
  <p:notesViewPr>
    <p:cSldViewPr snapToGrid="0">
      <p:cViewPr varScale="1">
        <p:scale>
          <a:sx n="55" d="100"/>
          <a:sy n="55" d="100"/>
        </p:scale>
        <p:origin x="288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85558" cy="50275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sz="quarter" idx="1"/>
          </p:nvPr>
        </p:nvSpPr>
        <p:spPr>
          <a:xfrm>
            <a:off x="3902597" y="1"/>
            <a:ext cx="2985558" cy="502755"/>
          </a:xfrm>
          <a:prstGeom prst="rect">
            <a:avLst/>
          </a:prstGeom>
        </p:spPr>
        <p:txBody>
          <a:bodyPr vert="horz" lIns="96634" tIns="48317" rIns="96634" bIns="48317" rtlCol="0"/>
          <a:lstStyle>
            <a:lvl1pPr algn="r">
              <a:defRPr sz="1300"/>
            </a:lvl1pPr>
          </a:lstStyle>
          <a:p>
            <a:fld id="{F24BAF43-4BF2-4FEC-9B0F-122ABD42DD47}" type="datetimeFigureOut">
              <a:rPr lang="en-GB" smtClean="0"/>
              <a:t>13/12/2018</a:t>
            </a:fld>
            <a:endParaRPr lang="en-GB" dirty="0"/>
          </a:p>
        </p:txBody>
      </p:sp>
      <p:sp>
        <p:nvSpPr>
          <p:cNvPr id="4" name="Footer Placeholder 3"/>
          <p:cNvSpPr>
            <a:spLocks noGrp="1"/>
          </p:cNvSpPr>
          <p:nvPr>
            <p:ph type="ftr" sz="quarter" idx="2"/>
          </p:nvPr>
        </p:nvSpPr>
        <p:spPr>
          <a:xfrm>
            <a:off x="0" y="9517547"/>
            <a:ext cx="2985558" cy="502754"/>
          </a:xfrm>
          <a:prstGeom prst="rect">
            <a:avLst/>
          </a:prstGeom>
        </p:spPr>
        <p:txBody>
          <a:bodyPr vert="horz" lIns="96634" tIns="48317" rIns="96634" bIns="48317" rtlCol="0" anchor="b"/>
          <a:lstStyle>
            <a:lvl1pPr algn="l">
              <a:defRPr sz="1300"/>
            </a:lvl1pPr>
          </a:lstStyle>
          <a:p>
            <a:endParaRPr lang="en-GB" dirty="0"/>
          </a:p>
        </p:txBody>
      </p:sp>
      <p:sp>
        <p:nvSpPr>
          <p:cNvPr id="5" name="Slide Number Placeholder 4"/>
          <p:cNvSpPr>
            <a:spLocks noGrp="1"/>
          </p:cNvSpPr>
          <p:nvPr>
            <p:ph type="sldNum" sz="quarter" idx="3"/>
          </p:nvPr>
        </p:nvSpPr>
        <p:spPr>
          <a:xfrm>
            <a:off x="3902597" y="9517547"/>
            <a:ext cx="2985558" cy="502754"/>
          </a:xfrm>
          <a:prstGeom prst="rect">
            <a:avLst/>
          </a:prstGeom>
        </p:spPr>
        <p:txBody>
          <a:bodyPr vert="horz" lIns="96634" tIns="48317" rIns="96634" bIns="48317" rtlCol="0" anchor="b"/>
          <a:lstStyle>
            <a:lvl1pPr algn="r">
              <a:defRPr sz="1300"/>
            </a:lvl1pPr>
          </a:lstStyle>
          <a:p>
            <a:fld id="{C6AC244F-E193-4B3B-A002-1B7D509D009A}" type="slidenum">
              <a:rPr lang="en-GB" smtClean="0"/>
              <a:t>‹#›</a:t>
            </a:fld>
            <a:endParaRPr lang="en-GB" dirty="0"/>
          </a:p>
        </p:txBody>
      </p:sp>
    </p:spTree>
    <p:extLst>
      <p:ext uri="{BB962C8B-B14F-4D97-AF65-F5344CB8AC3E}">
        <p14:creationId xmlns:p14="http://schemas.microsoft.com/office/powerpoint/2010/main" val="41451758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85558" cy="50275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idx="1"/>
          </p:nvPr>
        </p:nvSpPr>
        <p:spPr>
          <a:xfrm>
            <a:off x="3902597" y="1"/>
            <a:ext cx="2985558" cy="502755"/>
          </a:xfrm>
          <a:prstGeom prst="rect">
            <a:avLst/>
          </a:prstGeom>
        </p:spPr>
        <p:txBody>
          <a:bodyPr vert="horz" lIns="96634" tIns="48317" rIns="96634" bIns="48317" rtlCol="0"/>
          <a:lstStyle>
            <a:lvl1pPr algn="r">
              <a:defRPr sz="1300"/>
            </a:lvl1pPr>
          </a:lstStyle>
          <a:p>
            <a:fld id="{092C1199-23E1-4077-B116-A4A895BB4B38}" type="datetimeFigureOut">
              <a:rPr lang="en-GB" smtClean="0"/>
              <a:t>13/12/2018</a:t>
            </a:fld>
            <a:endParaRPr lang="en-GB" dirty="0"/>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dirty="0"/>
          </a:p>
        </p:txBody>
      </p:sp>
      <p:sp>
        <p:nvSpPr>
          <p:cNvPr id="5" name="Notes Placeholder 4"/>
          <p:cNvSpPr>
            <a:spLocks noGrp="1"/>
          </p:cNvSpPr>
          <p:nvPr>
            <p:ph type="body" sz="quarter" idx="3"/>
          </p:nvPr>
        </p:nvSpPr>
        <p:spPr>
          <a:xfrm>
            <a:off x="688975" y="4822270"/>
            <a:ext cx="5511800" cy="3945493"/>
          </a:xfrm>
          <a:prstGeom prst="rect">
            <a:avLst/>
          </a:prstGeom>
        </p:spPr>
        <p:txBody>
          <a:bodyPr vert="horz" lIns="96634" tIns="48317" rIns="96634" bIns="48317"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5558" cy="502754"/>
          </a:xfrm>
          <a:prstGeom prst="rect">
            <a:avLst/>
          </a:prstGeom>
        </p:spPr>
        <p:txBody>
          <a:bodyPr vert="horz" lIns="96634" tIns="48317" rIns="96634" bIns="48317" rtlCol="0" anchor="b"/>
          <a:lstStyle>
            <a:lvl1pPr algn="l">
              <a:defRPr sz="1300"/>
            </a:lvl1pPr>
          </a:lstStyle>
          <a:p>
            <a:endParaRPr lang="en-GB" dirty="0"/>
          </a:p>
        </p:txBody>
      </p:sp>
      <p:sp>
        <p:nvSpPr>
          <p:cNvPr id="7" name="Slide Number Placeholder 6"/>
          <p:cNvSpPr>
            <a:spLocks noGrp="1"/>
          </p:cNvSpPr>
          <p:nvPr>
            <p:ph type="sldNum" sz="quarter" idx="5"/>
          </p:nvPr>
        </p:nvSpPr>
        <p:spPr>
          <a:xfrm>
            <a:off x="3902597" y="9517547"/>
            <a:ext cx="2985558" cy="502754"/>
          </a:xfrm>
          <a:prstGeom prst="rect">
            <a:avLst/>
          </a:prstGeom>
        </p:spPr>
        <p:txBody>
          <a:bodyPr vert="horz" lIns="96634" tIns="48317" rIns="96634" bIns="48317" rtlCol="0" anchor="b"/>
          <a:lstStyle>
            <a:lvl1pPr algn="r">
              <a:defRPr sz="1300"/>
            </a:lvl1pPr>
          </a:lstStyle>
          <a:p>
            <a:fld id="{01C58FE9-EF56-4732-9977-A05C7A86B112}" type="slidenum">
              <a:rPr lang="en-GB" smtClean="0"/>
              <a:t>‹#›</a:t>
            </a:fld>
            <a:endParaRPr lang="en-GB" dirty="0"/>
          </a:p>
        </p:txBody>
      </p:sp>
    </p:spTree>
    <p:extLst>
      <p:ext uri="{BB962C8B-B14F-4D97-AF65-F5344CB8AC3E}">
        <p14:creationId xmlns:p14="http://schemas.microsoft.com/office/powerpoint/2010/main" val="1361728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300" dirty="0"/>
          </a:p>
        </p:txBody>
      </p:sp>
      <p:sp>
        <p:nvSpPr>
          <p:cNvPr id="4" name="Slide Number Placeholder 3"/>
          <p:cNvSpPr>
            <a:spLocks noGrp="1"/>
          </p:cNvSpPr>
          <p:nvPr>
            <p:ph type="sldNum" sz="quarter" idx="10"/>
          </p:nvPr>
        </p:nvSpPr>
        <p:spPr/>
        <p:txBody>
          <a:bodyPr/>
          <a:lstStyle/>
          <a:p>
            <a:fld id="{01C58FE9-EF56-4732-9977-A05C7A86B112}" type="slidenum">
              <a:rPr lang="en-GB" smtClean="0"/>
              <a:t>1</a:t>
            </a:fld>
            <a:endParaRPr lang="en-GB" dirty="0"/>
          </a:p>
        </p:txBody>
      </p:sp>
    </p:spTree>
    <p:extLst>
      <p:ext uri="{BB962C8B-B14F-4D97-AF65-F5344CB8AC3E}">
        <p14:creationId xmlns:p14="http://schemas.microsoft.com/office/powerpoint/2010/main" val="2786665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01C58FE9-EF56-4732-9977-A05C7A86B112}" type="slidenum">
              <a:rPr lang="en-GB" smtClean="0"/>
              <a:t>3</a:t>
            </a:fld>
            <a:endParaRPr lang="en-GB" dirty="0"/>
          </a:p>
        </p:txBody>
      </p:sp>
    </p:spTree>
    <p:extLst>
      <p:ext uri="{BB962C8B-B14F-4D97-AF65-F5344CB8AC3E}">
        <p14:creationId xmlns:p14="http://schemas.microsoft.com/office/powerpoint/2010/main" val="3197019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C58FE9-EF56-4732-9977-A05C7A86B112}" type="slidenum">
              <a:rPr lang="en-GB" smtClean="0"/>
              <a:t>4</a:t>
            </a:fld>
            <a:endParaRPr lang="en-GB" dirty="0"/>
          </a:p>
        </p:txBody>
      </p:sp>
    </p:spTree>
    <p:extLst>
      <p:ext uri="{BB962C8B-B14F-4D97-AF65-F5344CB8AC3E}">
        <p14:creationId xmlns:p14="http://schemas.microsoft.com/office/powerpoint/2010/main" val="1926229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C58FE9-EF56-4732-9977-A05C7A86B112}" type="slidenum">
              <a:rPr lang="en-GB" smtClean="0"/>
              <a:t>5</a:t>
            </a:fld>
            <a:endParaRPr lang="en-GB" dirty="0"/>
          </a:p>
        </p:txBody>
      </p:sp>
    </p:spTree>
    <p:extLst>
      <p:ext uri="{BB962C8B-B14F-4D97-AF65-F5344CB8AC3E}">
        <p14:creationId xmlns:p14="http://schemas.microsoft.com/office/powerpoint/2010/main" val="957721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300" dirty="0"/>
          </a:p>
        </p:txBody>
      </p:sp>
      <p:sp>
        <p:nvSpPr>
          <p:cNvPr id="4" name="Slide Number Placeholder 3"/>
          <p:cNvSpPr>
            <a:spLocks noGrp="1"/>
          </p:cNvSpPr>
          <p:nvPr>
            <p:ph type="sldNum" sz="quarter" idx="10"/>
          </p:nvPr>
        </p:nvSpPr>
        <p:spPr/>
        <p:txBody>
          <a:bodyPr/>
          <a:lstStyle/>
          <a:p>
            <a:fld id="{01C58FE9-EF56-4732-9977-A05C7A86B112}" type="slidenum">
              <a:rPr lang="en-GB" smtClean="0"/>
              <a:t>6</a:t>
            </a:fld>
            <a:endParaRPr lang="en-GB" dirty="0"/>
          </a:p>
        </p:txBody>
      </p:sp>
    </p:spTree>
    <p:extLst>
      <p:ext uri="{BB962C8B-B14F-4D97-AF65-F5344CB8AC3E}">
        <p14:creationId xmlns:p14="http://schemas.microsoft.com/office/powerpoint/2010/main" val="3820815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300" dirty="0"/>
          </a:p>
        </p:txBody>
      </p:sp>
      <p:sp>
        <p:nvSpPr>
          <p:cNvPr id="4" name="Slide Number Placeholder 3"/>
          <p:cNvSpPr>
            <a:spLocks noGrp="1"/>
          </p:cNvSpPr>
          <p:nvPr>
            <p:ph type="sldNum" sz="quarter" idx="10"/>
          </p:nvPr>
        </p:nvSpPr>
        <p:spPr/>
        <p:txBody>
          <a:bodyPr/>
          <a:lstStyle/>
          <a:p>
            <a:fld id="{01C58FE9-EF56-4732-9977-A05C7A86B112}" type="slidenum">
              <a:rPr lang="en-GB" smtClean="0"/>
              <a:t>7</a:t>
            </a:fld>
            <a:endParaRPr lang="en-GB" dirty="0"/>
          </a:p>
        </p:txBody>
      </p:sp>
    </p:spTree>
    <p:extLst>
      <p:ext uri="{BB962C8B-B14F-4D97-AF65-F5344CB8AC3E}">
        <p14:creationId xmlns:p14="http://schemas.microsoft.com/office/powerpoint/2010/main" val="2724351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C58FE9-EF56-4732-9977-A05C7A86B112}" type="slidenum">
              <a:rPr lang="en-GB" smtClean="0"/>
              <a:t>8</a:t>
            </a:fld>
            <a:endParaRPr lang="en-GB" dirty="0"/>
          </a:p>
        </p:txBody>
      </p:sp>
    </p:spTree>
    <p:extLst>
      <p:ext uri="{BB962C8B-B14F-4D97-AF65-F5344CB8AC3E}">
        <p14:creationId xmlns:p14="http://schemas.microsoft.com/office/powerpoint/2010/main" val="2782815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300" dirty="0"/>
          </a:p>
        </p:txBody>
      </p:sp>
      <p:sp>
        <p:nvSpPr>
          <p:cNvPr id="4" name="Slide Number Placeholder 3"/>
          <p:cNvSpPr>
            <a:spLocks noGrp="1"/>
          </p:cNvSpPr>
          <p:nvPr>
            <p:ph type="sldNum" sz="quarter" idx="10"/>
          </p:nvPr>
        </p:nvSpPr>
        <p:spPr/>
        <p:txBody>
          <a:bodyPr/>
          <a:lstStyle/>
          <a:p>
            <a:fld id="{01C58FE9-EF56-4732-9977-A05C7A86B112}" type="slidenum">
              <a:rPr lang="en-GB" smtClean="0"/>
              <a:t>9</a:t>
            </a:fld>
            <a:endParaRPr lang="en-GB" dirty="0"/>
          </a:p>
        </p:txBody>
      </p:sp>
    </p:spTree>
    <p:extLst>
      <p:ext uri="{BB962C8B-B14F-4D97-AF65-F5344CB8AC3E}">
        <p14:creationId xmlns:p14="http://schemas.microsoft.com/office/powerpoint/2010/main" val="1304061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38462926"/>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8253300"/>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36923962"/>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98130330"/>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01710287"/>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74691373"/>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93961450"/>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1100712"/>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093094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89295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71879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970360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935919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687006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1329350"/>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74308870"/>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12/13/2018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9315148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ransition>
    <p:fade/>
  </p:transition>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hillsong.com/collected/blog/2018/07/hillsong-conference-2018-day-1/#.W_f2DfZ2vIU"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oxforddictionaries.com/definition/popular_cultur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bit.ly/2Qt1uFZ"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hillsong.com/fact-sheet/"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deadline.com/2014/07/alcon-acquires-hillsong-let-hope-rise-documentary-warner-bros-to-release-798421/"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hyperlink" Target="https://www.youtube.com/watch?v=eLqTZ07ja7g" TargetMode="External"/><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deadline.com/2014/07/alcon-acquires-hillsong-let-hope-rise-documentary-warner-bros-to-release-798421/" TargetMode="External"/><Relationship Id="rId3" Type="http://schemas.openxmlformats.org/officeDocument/2006/relationships/hyperlink" Target="https://www.christiantoday.com/article/10000-reasons-how-matt-redmans-song-has-inspired-christians-around-the-world/89600.htm" TargetMode="External"/><Relationship Id="rId7" Type="http://schemas.openxmlformats.org/officeDocument/2006/relationships/hyperlink" Target="https://www.salvationarmy.org.uk/history-music" TargetMode="External"/><Relationship Id="rId2" Type="http://schemas.openxmlformats.org/officeDocument/2006/relationships/hyperlink" Target="https://bit.ly/2Qt1uFZ" TargetMode="External"/><Relationship Id="rId1" Type="http://schemas.openxmlformats.org/officeDocument/2006/relationships/slideLayout" Target="../slideLayouts/slideLayout2.xml"/><Relationship Id="rId6" Type="http://schemas.openxmlformats.org/officeDocument/2006/relationships/hyperlink" Target="https://en.oxforddictionaries.com/definition/popular_culture" TargetMode="External"/><Relationship Id="rId5" Type="http://schemas.openxmlformats.org/officeDocument/2006/relationships/hyperlink" Target="https://hillsong.com/fact-sheet/" TargetMode="External"/><Relationship Id="rId4" Type="http://schemas.openxmlformats.org/officeDocument/2006/relationships/hyperlink" Target="https://www.youtube.com/watch?v=eLqTZ07ja7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3879" y="-598968"/>
            <a:ext cx="8791575" cy="2387600"/>
          </a:xfrm>
        </p:spPr>
        <p:txBody>
          <a:bodyPr/>
          <a:lstStyle/>
          <a:p>
            <a:r>
              <a:rPr lang="en-GB" sz="4800" dirty="0"/>
              <a:t>Hillsong: Modern Christian Music and Popular Culture.</a:t>
            </a:r>
          </a:p>
        </p:txBody>
      </p:sp>
      <p:sp>
        <p:nvSpPr>
          <p:cNvPr id="3" name="Subtitle 2"/>
          <p:cNvSpPr>
            <a:spLocks noGrp="1"/>
          </p:cNvSpPr>
          <p:nvPr>
            <p:ph type="subTitle" idx="1"/>
          </p:nvPr>
        </p:nvSpPr>
        <p:spPr>
          <a:xfrm>
            <a:off x="816549" y="3862046"/>
            <a:ext cx="8791575" cy="1655762"/>
          </a:xfrm>
        </p:spPr>
        <p:txBody>
          <a:bodyPr>
            <a:normAutofit/>
          </a:bodyPr>
          <a:lstStyle/>
          <a:p>
            <a:r>
              <a:rPr lang="en-GB" sz="2000" dirty="0">
                <a:solidFill>
                  <a:schemeClr val="tx1"/>
                </a:solidFill>
              </a:rPr>
              <a:t>Joshua Boyce (1600551)</a:t>
            </a:r>
          </a:p>
        </p:txBody>
      </p:sp>
      <p:pic>
        <p:nvPicPr>
          <p:cNvPr id="5" name="Picture 4">
            <a:hlinkClick r:id="rId3"/>
          </p:cNvPr>
          <p:cNvPicPr>
            <a:picLocks noChangeAspect="1"/>
          </p:cNvPicPr>
          <p:nvPr/>
        </p:nvPicPr>
        <p:blipFill>
          <a:blip r:embed="rId4"/>
          <a:stretch>
            <a:fillRect/>
          </a:stretch>
        </p:blipFill>
        <p:spPr>
          <a:xfrm>
            <a:off x="755073" y="1939558"/>
            <a:ext cx="5154606" cy="2909858"/>
          </a:xfrm>
          <a:prstGeom prst="rect">
            <a:avLst/>
          </a:prstGeom>
        </p:spPr>
      </p:pic>
      <p:sp>
        <p:nvSpPr>
          <p:cNvPr id="6" name="TextBox 5"/>
          <p:cNvSpPr txBox="1"/>
          <p:nvPr/>
        </p:nvSpPr>
        <p:spPr>
          <a:xfrm>
            <a:off x="173180" y="5833242"/>
            <a:ext cx="11436927" cy="830997"/>
          </a:xfrm>
          <a:prstGeom prst="rect">
            <a:avLst/>
          </a:prstGeom>
          <a:noFill/>
        </p:spPr>
        <p:txBody>
          <a:bodyPr wrap="square" rtlCol="0">
            <a:spAutoFit/>
          </a:bodyPr>
          <a:lstStyle/>
          <a:p>
            <a:r>
              <a:rPr lang="en-GB" sz="1600" dirty="0"/>
              <a:t>(1) Hillsong (2018). ‘</a:t>
            </a:r>
            <a:r>
              <a:rPr lang="en-GB" sz="1600" i="1" dirty="0"/>
              <a:t>Hillsong Conference 2018: Day 1’</a:t>
            </a:r>
            <a:r>
              <a:rPr lang="en-GB" sz="1600" dirty="0"/>
              <a:t>. [image] Available at: https://hillsong.com/collected/blog/2018/07/hillsong-conference-2018-day-1/#.W_f2DfZ2vIU </a:t>
            </a:r>
            <a:br>
              <a:rPr lang="en-GB" sz="1600" dirty="0"/>
            </a:br>
            <a:r>
              <a:rPr lang="en-GB" sz="1600" dirty="0"/>
              <a:t>[Accessed: 23 Nov. 2018].</a:t>
            </a:r>
          </a:p>
        </p:txBody>
      </p:sp>
      <p:sp>
        <p:nvSpPr>
          <p:cNvPr id="8" name="TextBox 7">
            <a:extLst>
              <a:ext uri="{FF2B5EF4-FFF2-40B4-BE49-F238E27FC236}">
                <a16:creationId xmlns:a16="http://schemas.microsoft.com/office/drawing/2014/main" id="{EBE2A211-2BFC-4996-A8A7-F4B385280A29}"/>
              </a:ext>
            </a:extLst>
          </p:cNvPr>
          <p:cNvSpPr txBox="1"/>
          <p:nvPr/>
        </p:nvSpPr>
        <p:spPr>
          <a:xfrm>
            <a:off x="5527974" y="4800599"/>
            <a:ext cx="755788" cy="400110"/>
          </a:xfrm>
          <a:prstGeom prst="rect">
            <a:avLst/>
          </a:prstGeom>
          <a:noFill/>
        </p:spPr>
        <p:txBody>
          <a:bodyPr wrap="square" rtlCol="0">
            <a:spAutoFit/>
          </a:bodyPr>
          <a:lstStyle/>
          <a:p>
            <a:r>
              <a:rPr lang="en-GB" sz="2000" dirty="0"/>
              <a:t>(1)</a:t>
            </a:r>
          </a:p>
        </p:txBody>
      </p:sp>
    </p:spTree>
    <p:extLst>
      <p:ext uri="{BB962C8B-B14F-4D97-AF65-F5344CB8AC3E}">
        <p14:creationId xmlns:p14="http://schemas.microsoft.com/office/powerpoint/2010/main" val="2624563465"/>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CF15D-C82F-4D7C-8204-D62D0F91567C}"/>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F7ABF7C1-6FA1-459F-9CA0-A9ECB2122881}"/>
              </a:ext>
            </a:extLst>
          </p:cNvPr>
          <p:cNvSpPr>
            <a:spLocks noGrp="1"/>
          </p:cNvSpPr>
          <p:nvPr>
            <p:ph idx="1"/>
          </p:nvPr>
        </p:nvSpPr>
        <p:spPr/>
        <p:txBody>
          <a:bodyPr/>
          <a:lstStyle/>
          <a:p>
            <a:r>
              <a:rPr lang="en-GB" sz="2000" dirty="0"/>
              <a:t>Overview of religion, media and popular culture.</a:t>
            </a:r>
          </a:p>
          <a:p>
            <a:r>
              <a:rPr lang="en-GB" sz="2000" dirty="0"/>
              <a:t>Overview: music and religion.</a:t>
            </a:r>
          </a:p>
          <a:p>
            <a:r>
              <a:rPr lang="en-GB" sz="2000" dirty="0"/>
              <a:t>Modern Christian music and popular culture.</a:t>
            </a:r>
          </a:p>
          <a:p>
            <a:r>
              <a:rPr lang="en-GB" sz="2000" dirty="0"/>
              <a:t>Hillsong Church.</a:t>
            </a:r>
          </a:p>
          <a:p>
            <a:r>
              <a:rPr lang="en-GB" sz="2000" dirty="0"/>
              <a:t>Hillsong Music and its impact of contemporary Christian music.</a:t>
            </a:r>
          </a:p>
          <a:p>
            <a:r>
              <a:rPr lang="en-GB" sz="2000" dirty="0"/>
              <a:t>Evaluation</a:t>
            </a:r>
          </a:p>
          <a:p>
            <a:endParaRPr lang="en-GB" dirty="0"/>
          </a:p>
        </p:txBody>
      </p:sp>
    </p:spTree>
    <p:extLst>
      <p:ext uri="{BB962C8B-B14F-4D97-AF65-F5344CB8AC3E}">
        <p14:creationId xmlns:p14="http://schemas.microsoft.com/office/powerpoint/2010/main" val="4231348424"/>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7981" y="32026"/>
            <a:ext cx="9905998" cy="1478570"/>
          </a:xfrm>
        </p:spPr>
        <p:txBody>
          <a:bodyPr/>
          <a:lstStyle/>
          <a:p>
            <a:r>
              <a:rPr lang="en-GB" dirty="0"/>
              <a:t>Overview of the Topic: </a:t>
            </a:r>
            <a:br>
              <a:rPr lang="en-GB" dirty="0"/>
            </a:br>
            <a:r>
              <a:rPr lang="en-GB" dirty="0"/>
              <a:t>religion, media and popular culture</a:t>
            </a:r>
          </a:p>
        </p:txBody>
      </p:sp>
      <p:sp>
        <p:nvSpPr>
          <p:cNvPr id="3" name="Content Placeholder 2"/>
          <p:cNvSpPr>
            <a:spLocks noGrp="1"/>
          </p:cNvSpPr>
          <p:nvPr>
            <p:ph idx="1"/>
          </p:nvPr>
        </p:nvSpPr>
        <p:spPr>
          <a:xfrm>
            <a:off x="247792" y="1419536"/>
            <a:ext cx="9905999" cy="3541714"/>
          </a:xfrm>
        </p:spPr>
        <p:txBody>
          <a:bodyPr>
            <a:normAutofit/>
          </a:bodyPr>
          <a:lstStyle/>
          <a:p>
            <a:r>
              <a:rPr lang="en-GB" dirty="0"/>
              <a:t>Religion: A unified system of beliefs and practices. (1)</a:t>
            </a:r>
          </a:p>
          <a:p>
            <a:r>
              <a:rPr lang="en-GB" dirty="0"/>
              <a:t>Popular Culture: ‘Culture based on the tastes of ordinary people rather than an educated elite’. (2)</a:t>
            </a:r>
          </a:p>
          <a:p>
            <a:r>
              <a:rPr lang="en-GB" dirty="0"/>
              <a:t>Problems arise when attempting to define religion.</a:t>
            </a:r>
          </a:p>
          <a:p>
            <a:r>
              <a:rPr lang="en-GB" dirty="0"/>
              <a:t>This often results in the lines between religion, media and popular culture being blurred. some aspects become seen as a religion e.g. Coca-Cola. (3)</a:t>
            </a:r>
          </a:p>
          <a:p>
            <a:r>
              <a:rPr lang="en-GB" dirty="0"/>
              <a:t>The increasing use of the media by religious groups/religions.</a:t>
            </a:r>
          </a:p>
          <a:p>
            <a:r>
              <a:rPr lang="en-GB" dirty="0"/>
              <a:t>Religion in the media: film, TV, radio etc.</a:t>
            </a:r>
          </a:p>
        </p:txBody>
      </p:sp>
      <p:sp>
        <p:nvSpPr>
          <p:cNvPr id="4" name="TextBox 3"/>
          <p:cNvSpPr txBox="1"/>
          <p:nvPr/>
        </p:nvSpPr>
        <p:spPr>
          <a:xfrm>
            <a:off x="708664" y="5040503"/>
            <a:ext cx="8637564" cy="1754326"/>
          </a:xfrm>
          <a:prstGeom prst="rect">
            <a:avLst/>
          </a:prstGeom>
          <a:noFill/>
        </p:spPr>
        <p:txBody>
          <a:bodyPr wrap="square" rtlCol="0">
            <a:spAutoFit/>
          </a:bodyPr>
          <a:lstStyle/>
          <a:p>
            <a:pPr lvl="0"/>
            <a:r>
              <a:rPr lang="en-GB" dirty="0"/>
              <a:t>(1) Robert G. Crawford, </a:t>
            </a:r>
            <a:r>
              <a:rPr lang="en-GB" i="1" dirty="0"/>
              <a:t>What is Religion? </a:t>
            </a:r>
            <a:r>
              <a:rPr lang="en-GB" dirty="0"/>
              <a:t>(London: Routledge, 2002), pp. 2-3. </a:t>
            </a:r>
          </a:p>
          <a:p>
            <a:pPr lvl="0"/>
            <a:r>
              <a:rPr lang="en-GB" dirty="0"/>
              <a:t>(2) Oxford Living Dictionaries, ‘Popular Culture’, </a:t>
            </a:r>
            <a:r>
              <a:rPr lang="en-GB" u="sng" dirty="0">
                <a:hlinkClick r:id="rId3"/>
              </a:rPr>
              <a:t>https://en.oxforddictionaries.com/definition/popular_culture</a:t>
            </a:r>
            <a:r>
              <a:rPr lang="en-GB" dirty="0"/>
              <a:t>, [Accessed: 05 December 2018].</a:t>
            </a:r>
          </a:p>
          <a:p>
            <a:pPr lvl="0"/>
            <a:r>
              <a:rPr lang="en-GB" dirty="0"/>
              <a:t>(3) David. </a:t>
            </a:r>
            <a:r>
              <a:rPr lang="en-GB" dirty="0" err="1"/>
              <a:t>Chidester</a:t>
            </a:r>
            <a:r>
              <a:rPr lang="en-GB" dirty="0"/>
              <a:t>, </a:t>
            </a:r>
            <a:r>
              <a:rPr lang="en-GB" i="1" dirty="0"/>
              <a:t>Authentic Fakes: Religion and American Popular Culture </a:t>
            </a:r>
            <a:r>
              <a:rPr lang="en-GB" dirty="0"/>
              <a:t>(London: University of California Press, Ltd. 2005), pp. 33-4.</a:t>
            </a:r>
          </a:p>
        </p:txBody>
      </p:sp>
    </p:spTree>
    <p:extLst>
      <p:ext uri="{BB962C8B-B14F-4D97-AF65-F5344CB8AC3E}">
        <p14:creationId xmlns:p14="http://schemas.microsoft.com/office/powerpoint/2010/main" val="1798502318"/>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35BF6-5432-4A83-976B-5870C4CDEDED}"/>
              </a:ext>
            </a:extLst>
          </p:cNvPr>
          <p:cNvSpPr>
            <a:spLocks noGrp="1"/>
          </p:cNvSpPr>
          <p:nvPr>
            <p:ph type="title"/>
          </p:nvPr>
        </p:nvSpPr>
        <p:spPr>
          <a:xfrm>
            <a:off x="1370015" y="-4934"/>
            <a:ext cx="9905998" cy="1478570"/>
          </a:xfrm>
        </p:spPr>
        <p:txBody>
          <a:bodyPr/>
          <a:lstStyle/>
          <a:p>
            <a:r>
              <a:rPr lang="en-GB" dirty="0"/>
              <a:t>Overview: music and religion</a:t>
            </a:r>
          </a:p>
        </p:txBody>
      </p:sp>
      <p:sp>
        <p:nvSpPr>
          <p:cNvPr id="3" name="Content Placeholder 2">
            <a:extLst>
              <a:ext uri="{FF2B5EF4-FFF2-40B4-BE49-F238E27FC236}">
                <a16:creationId xmlns:a16="http://schemas.microsoft.com/office/drawing/2014/main" id="{EB5B3FA6-29E1-49EA-A5B9-E389AAE9F8C4}"/>
              </a:ext>
            </a:extLst>
          </p:cNvPr>
          <p:cNvSpPr>
            <a:spLocks noGrp="1"/>
          </p:cNvSpPr>
          <p:nvPr>
            <p:ph idx="1"/>
          </p:nvPr>
        </p:nvSpPr>
        <p:spPr>
          <a:xfrm>
            <a:off x="60756" y="1475510"/>
            <a:ext cx="9905999" cy="4253345"/>
          </a:xfrm>
        </p:spPr>
        <p:txBody>
          <a:bodyPr>
            <a:normAutofit/>
          </a:bodyPr>
          <a:lstStyle/>
          <a:p>
            <a:r>
              <a:rPr lang="en-GB" dirty="0"/>
              <a:t>Music is often an important and arguably integral part of many religions and particularly important for religious experience.</a:t>
            </a:r>
          </a:p>
          <a:p>
            <a:r>
              <a:rPr lang="en-GB" dirty="0"/>
              <a:t>Music takes a prominent place in the Catholic Mass e.g. singing of hymns, the Eucharist. In other religions, such as Buddhism, Chanting is a key aspect of religiosity.</a:t>
            </a:r>
          </a:p>
          <a:p>
            <a:r>
              <a:rPr lang="en-GB" dirty="0"/>
              <a:t>There can often be a conflict between religion and popular culture particularly in modern music e.g. should a Christian go to a pop concert. (1)</a:t>
            </a:r>
          </a:p>
          <a:p>
            <a:r>
              <a:rPr lang="en-GB" dirty="0"/>
              <a:t>‘Music can inspire or accompany worship; it can replace religious experiences…’. (2)</a:t>
            </a:r>
          </a:p>
        </p:txBody>
      </p:sp>
      <p:sp>
        <p:nvSpPr>
          <p:cNvPr id="4" name="TextBox 3">
            <a:extLst>
              <a:ext uri="{FF2B5EF4-FFF2-40B4-BE49-F238E27FC236}">
                <a16:creationId xmlns:a16="http://schemas.microsoft.com/office/drawing/2014/main" id="{B6FF482D-A649-4D1F-BA71-27A66FD4E0F2}"/>
              </a:ext>
            </a:extLst>
          </p:cNvPr>
          <p:cNvSpPr txBox="1"/>
          <p:nvPr/>
        </p:nvSpPr>
        <p:spPr>
          <a:xfrm>
            <a:off x="515068" y="5336926"/>
            <a:ext cx="8637564" cy="1477328"/>
          </a:xfrm>
          <a:prstGeom prst="rect">
            <a:avLst/>
          </a:prstGeom>
          <a:noFill/>
        </p:spPr>
        <p:txBody>
          <a:bodyPr wrap="square" rtlCol="0">
            <a:spAutoFit/>
          </a:bodyPr>
          <a:lstStyle/>
          <a:p>
            <a:pPr lvl="0"/>
            <a:r>
              <a:rPr lang="en-GB" dirty="0"/>
              <a:t>(1) Bruce D. Forbes and J.H. Mahan, </a:t>
            </a:r>
            <a:r>
              <a:rPr lang="en-GB" i="1" dirty="0"/>
              <a:t>Religion and popular culture in America</a:t>
            </a:r>
            <a:r>
              <a:rPr lang="en-GB" dirty="0"/>
              <a:t> (London: University of California Press), p. 252.</a:t>
            </a:r>
          </a:p>
          <a:p>
            <a:pPr lvl="0"/>
            <a:r>
              <a:rPr lang="en-GB" dirty="0"/>
              <a:t>(2) Richard W. Santana and Gregory Erickson, </a:t>
            </a:r>
            <a:r>
              <a:rPr lang="en-GB" i="1" dirty="0"/>
              <a:t>Religion and popular culture: </a:t>
            </a:r>
            <a:r>
              <a:rPr lang="en-GB" i="1" dirty="0" err="1"/>
              <a:t>Rescripting</a:t>
            </a:r>
            <a:r>
              <a:rPr lang="en-GB" i="1" dirty="0"/>
              <a:t> the Sacred</a:t>
            </a:r>
            <a:r>
              <a:rPr lang="en-GB" dirty="0"/>
              <a:t> (London: McFarland &amp; Company, Inc., publishers, 2008), p. 67.</a:t>
            </a:r>
          </a:p>
        </p:txBody>
      </p:sp>
    </p:spTree>
    <p:extLst>
      <p:ext uri="{BB962C8B-B14F-4D97-AF65-F5344CB8AC3E}">
        <p14:creationId xmlns:p14="http://schemas.microsoft.com/office/powerpoint/2010/main" val="406664051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7504" y="399534"/>
            <a:ext cx="9905998" cy="1478570"/>
          </a:xfrm>
        </p:spPr>
        <p:txBody>
          <a:bodyPr/>
          <a:lstStyle/>
          <a:p>
            <a:r>
              <a:rPr lang="en-GB" dirty="0"/>
              <a:t>Modern Christian music and </a:t>
            </a:r>
            <a:br>
              <a:rPr lang="en-GB" dirty="0"/>
            </a:br>
            <a:r>
              <a:rPr lang="en-GB" dirty="0"/>
              <a:t>popular culture:</a:t>
            </a:r>
          </a:p>
        </p:txBody>
      </p:sp>
      <p:sp>
        <p:nvSpPr>
          <p:cNvPr id="3" name="Content Placeholder 2"/>
          <p:cNvSpPr>
            <a:spLocks noGrp="1"/>
          </p:cNvSpPr>
          <p:nvPr>
            <p:ph idx="1"/>
          </p:nvPr>
        </p:nvSpPr>
        <p:spPr>
          <a:xfrm>
            <a:off x="143888" y="1686414"/>
            <a:ext cx="9905999" cy="3541714"/>
          </a:xfrm>
        </p:spPr>
        <p:txBody>
          <a:bodyPr>
            <a:normAutofit/>
          </a:bodyPr>
          <a:lstStyle/>
          <a:p>
            <a:r>
              <a:rPr lang="en-GB" dirty="0"/>
              <a:t>Protestant evangelical Christians have often used popular entertainment to promote their religious message. For example Charles Wesley, William Booth. (1)</a:t>
            </a:r>
          </a:p>
          <a:p>
            <a:r>
              <a:rPr lang="en-GB" dirty="0"/>
              <a:t>Today’s evangelicals arguably use popular culture more than ever before in an attempt to appeal to a new, modern and more secular society. (1)</a:t>
            </a:r>
          </a:p>
          <a:p>
            <a:r>
              <a:rPr lang="en-GB" dirty="0"/>
              <a:t>Christian groups such as Hillsong, Rend Collective “Build Your Kingdom Here”.</a:t>
            </a:r>
            <a:br>
              <a:rPr lang="en-GB" dirty="0"/>
            </a:br>
            <a:r>
              <a:rPr lang="en-GB" dirty="0"/>
              <a:t>Solo artists such as Matt Redman “10,000 Reasons” and Chris Tomlin “Indescribable”.</a:t>
            </a:r>
          </a:p>
        </p:txBody>
      </p:sp>
      <p:sp>
        <p:nvSpPr>
          <p:cNvPr id="4" name="TextBox 3"/>
          <p:cNvSpPr txBox="1"/>
          <p:nvPr/>
        </p:nvSpPr>
        <p:spPr>
          <a:xfrm>
            <a:off x="358052" y="5436092"/>
            <a:ext cx="9166948" cy="1015663"/>
          </a:xfrm>
          <a:prstGeom prst="rect">
            <a:avLst/>
          </a:prstGeom>
          <a:noFill/>
        </p:spPr>
        <p:txBody>
          <a:bodyPr wrap="square" rtlCol="0">
            <a:spAutoFit/>
          </a:bodyPr>
          <a:lstStyle/>
          <a:p>
            <a:pPr lvl="0"/>
            <a:r>
              <a:rPr lang="en-GB" sz="1400" dirty="0"/>
              <a:t>(1) Charles. Brown, ‘Selling Faith: Marketing Christian Popular Culture to Christian and Non-Christian Audiences’, </a:t>
            </a:r>
            <a:r>
              <a:rPr lang="en-GB" sz="1400" i="1" dirty="0"/>
              <a:t>Journal of Religion and Popular Culture</a:t>
            </a:r>
            <a:r>
              <a:rPr lang="en-GB" sz="1400" dirty="0"/>
              <a:t>, Vol. 24, 2012, p. 113 (pp. 113-130). [Online]. Available at: </a:t>
            </a:r>
            <a:r>
              <a:rPr lang="en-GB" sz="1400" u="sng" dirty="0">
                <a:hlinkClick r:id="rId3"/>
              </a:rPr>
              <a:t>https://bit.ly/2Qt1uFZ</a:t>
            </a:r>
            <a:r>
              <a:rPr lang="en-GB" sz="1400" dirty="0"/>
              <a:t>, Accessed: 11 December 2018].</a:t>
            </a:r>
          </a:p>
          <a:p>
            <a:endParaRPr lang="en-GB" dirty="0"/>
          </a:p>
        </p:txBody>
      </p:sp>
    </p:spTree>
    <p:extLst>
      <p:ext uri="{BB962C8B-B14F-4D97-AF65-F5344CB8AC3E}">
        <p14:creationId xmlns:p14="http://schemas.microsoft.com/office/powerpoint/2010/main" val="2449712686"/>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1: Hillsong</a:t>
            </a:r>
          </a:p>
        </p:txBody>
      </p:sp>
      <p:sp>
        <p:nvSpPr>
          <p:cNvPr id="3" name="Content Placeholder 2"/>
          <p:cNvSpPr>
            <a:spLocks noGrp="1"/>
          </p:cNvSpPr>
          <p:nvPr>
            <p:ph idx="1"/>
          </p:nvPr>
        </p:nvSpPr>
        <p:spPr>
          <a:xfrm>
            <a:off x="351700" y="2062449"/>
            <a:ext cx="9905999" cy="3541714"/>
          </a:xfrm>
        </p:spPr>
        <p:txBody>
          <a:bodyPr>
            <a:normAutofit/>
          </a:bodyPr>
          <a:lstStyle/>
          <a:p>
            <a:r>
              <a:rPr lang="en-GB" dirty="0"/>
              <a:t>Contemporary Christian church.</a:t>
            </a:r>
          </a:p>
          <a:p>
            <a:r>
              <a:rPr lang="en-GB" dirty="0"/>
              <a:t>Founded in 1983, Sydney as ‘H</a:t>
            </a:r>
            <a:r>
              <a:rPr lang="en-GB" i="1" dirty="0"/>
              <a:t>ills Christian Life Centre’</a:t>
            </a:r>
            <a:endParaRPr lang="en-GB" dirty="0"/>
          </a:p>
          <a:p>
            <a:r>
              <a:rPr lang="en-GB" dirty="0"/>
              <a:t>Founders: Pastors Brian and Bobbie Houston.</a:t>
            </a:r>
          </a:p>
          <a:p>
            <a:r>
              <a:rPr lang="en-GB" dirty="0"/>
              <a:t>Hillsong churches appear in 21 countries and on six continents. </a:t>
            </a:r>
          </a:p>
          <a:p>
            <a:r>
              <a:rPr lang="en-GB" dirty="0"/>
              <a:t>Average weekly global attendance: 130,000.</a:t>
            </a:r>
          </a:p>
          <a:p>
            <a:r>
              <a:rPr lang="en-GB" dirty="0"/>
              <a:t>Three record labels, a film and television platform, multiple worldwide conferences, and an international college. (2)</a:t>
            </a:r>
          </a:p>
        </p:txBody>
      </p:sp>
      <p:pic>
        <p:nvPicPr>
          <p:cNvPr id="5" name="Picture 4">
            <a:extLst>
              <a:ext uri="{FF2B5EF4-FFF2-40B4-BE49-F238E27FC236}">
                <a16:creationId xmlns:a16="http://schemas.microsoft.com/office/drawing/2014/main" id="{F689CE54-5886-4B3E-9EE9-A2C4DD01AA14}"/>
              </a:ext>
            </a:extLst>
          </p:cNvPr>
          <p:cNvPicPr>
            <a:picLocks noChangeAspect="1"/>
          </p:cNvPicPr>
          <p:nvPr/>
        </p:nvPicPr>
        <p:blipFill>
          <a:blip r:embed="rId3"/>
          <a:stretch>
            <a:fillRect/>
          </a:stretch>
        </p:blipFill>
        <p:spPr>
          <a:xfrm>
            <a:off x="6774870" y="284014"/>
            <a:ext cx="2158279" cy="2158279"/>
          </a:xfrm>
          <a:prstGeom prst="rect">
            <a:avLst/>
          </a:prstGeom>
        </p:spPr>
      </p:pic>
      <p:sp>
        <p:nvSpPr>
          <p:cNvPr id="6" name="TextBox 5">
            <a:extLst>
              <a:ext uri="{FF2B5EF4-FFF2-40B4-BE49-F238E27FC236}">
                <a16:creationId xmlns:a16="http://schemas.microsoft.com/office/drawing/2014/main" id="{A9895D16-3876-41B2-84DB-37A9016ADCE5}"/>
              </a:ext>
            </a:extLst>
          </p:cNvPr>
          <p:cNvSpPr txBox="1"/>
          <p:nvPr/>
        </p:nvSpPr>
        <p:spPr>
          <a:xfrm>
            <a:off x="8354291" y="2172127"/>
            <a:ext cx="682768" cy="461665"/>
          </a:xfrm>
          <a:prstGeom prst="rect">
            <a:avLst/>
          </a:prstGeom>
          <a:noFill/>
        </p:spPr>
        <p:txBody>
          <a:bodyPr wrap="square" rtlCol="0">
            <a:spAutoFit/>
          </a:bodyPr>
          <a:lstStyle/>
          <a:p>
            <a:r>
              <a:rPr lang="en-GB" sz="2400" dirty="0"/>
              <a:t>(1)</a:t>
            </a:r>
          </a:p>
        </p:txBody>
      </p:sp>
      <p:sp>
        <p:nvSpPr>
          <p:cNvPr id="7" name="Rectangle 6">
            <a:extLst>
              <a:ext uri="{FF2B5EF4-FFF2-40B4-BE49-F238E27FC236}">
                <a16:creationId xmlns:a16="http://schemas.microsoft.com/office/drawing/2014/main" id="{6A407D9F-1A47-4F4A-A336-5F24D2E6E2F4}"/>
              </a:ext>
            </a:extLst>
          </p:cNvPr>
          <p:cNvSpPr/>
          <p:nvPr/>
        </p:nvSpPr>
        <p:spPr>
          <a:xfrm>
            <a:off x="401780" y="5629809"/>
            <a:ext cx="9016276" cy="1477328"/>
          </a:xfrm>
          <a:prstGeom prst="rect">
            <a:avLst/>
          </a:prstGeom>
        </p:spPr>
        <p:txBody>
          <a:bodyPr wrap="square">
            <a:spAutoFit/>
          </a:bodyPr>
          <a:lstStyle/>
          <a:p>
            <a:pPr marL="342900" indent="-342900">
              <a:buAutoNum type="arabicParenBoth"/>
            </a:pPr>
            <a:r>
              <a:rPr lang="en-GB" dirty="0"/>
              <a:t>Hillsong (2018). ‘</a:t>
            </a:r>
            <a:r>
              <a:rPr lang="en-GB" i="1" dirty="0"/>
              <a:t>Hillsong Church Logo’</a:t>
            </a:r>
            <a:r>
              <a:rPr lang="en-GB" dirty="0"/>
              <a:t>. [image] Available at: https://hillsong.com/ [Accessed: 30 November 2018].</a:t>
            </a:r>
          </a:p>
          <a:p>
            <a:pPr marL="342900" indent="-342900">
              <a:buFontTx/>
              <a:buAutoNum type="arabicParenBoth"/>
            </a:pPr>
            <a:r>
              <a:rPr lang="en-GB" dirty="0"/>
              <a:t>Hillsong, ‘Fact Sheet’, </a:t>
            </a:r>
            <a:r>
              <a:rPr lang="en-GB" u="sng" dirty="0">
                <a:hlinkClick r:id="rId4"/>
              </a:rPr>
              <a:t>https://hillsong.com/fact-sheet/</a:t>
            </a:r>
            <a:r>
              <a:rPr lang="en-GB" dirty="0"/>
              <a:t>, [Accessed: 11 December 2018]. </a:t>
            </a:r>
          </a:p>
          <a:p>
            <a:pPr marL="342900" indent="-342900">
              <a:buAutoNum type="arabicParenBoth"/>
            </a:pPr>
            <a:endParaRPr lang="en-GB" dirty="0"/>
          </a:p>
        </p:txBody>
      </p:sp>
    </p:spTree>
    <p:extLst>
      <p:ext uri="{BB962C8B-B14F-4D97-AF65-F5344CB8AC3E}">
        <p14:creationId xmlns:p14="http://schemas.microsoft.com/office/powerpoint/2010/main" val="1916621596"/>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Hillsong Music </a:t>
            </a:r>
          </a:p>
        </p:txBody>
      </p:sp>
      <p:sp>
        <p:nvSpPr>
          <p:cNvPr id="3" name="Content Placeholder 2"/>
          <p:cNvSpPr>
            <a:spLocks noGrp="1"/>
          </p:cNvSpPr>
          <p:nvPr>
            <p:ph idx="1"/>
          </p:nvPr>
        </p:nvSpPr>
        <p:spPr>
          <a:xfrm>
            <a:off x="199349" y="2493102"/>
            <a:ext cx="8596668" cy="2660789"/>
          </a:xfrm>
        </p:spPr>
        <p:txBody>
          <a:bodyPr>
            <a:normAutofit/>
          </a:bodyPr>
          <a:lstStyle/>
          <a:p>
            <a:r>
              <a:rPr lang="en-GB" dirty="0"/>
              <a:t>‘At Hillsong, God is experienced through music, and it is the medium through which one can be connected to both God and the congregation’. (2)</a:t>
            </a:r>
            <a:endParaRPr lang="en-US" dirty="0"/>
          </a:p>
          <a:p>
            <a:r>
              <a:rPr lang="en-US" dirty="0"/>
              <a:t>H</a:t>
            </a:r>
            <a:r>
              <a:rPr lang="en-GB" dirty="0" err="1"/>
              <a:t>illsong</a:t>
            </a:r>
            <a:r>
              <a:rPr lang="en-GB" dirty="0"/>
              <a:t> Worship (1992), 46 albums (over 300 songs). (3)</a:t>
            </a:r>
          </a:p>
          <a:p>
            <a:r>
              <a:rPr lang="en-GB" dirty="0"/>
              <a:t>Hillsong United (1998), 17 albums. Song ‘Oceans’. (3)</a:t>
            </a:r>
          </a:p>
          <a:p>
            <a:r>
              <a:rPr lang="en-GB" dirty="0"/>
              <a:t>Young &amp; Free, 3 albums. Next generation of Hillsong. (3)</a:t>
            </a:r>
          </a:p>
          <a:p>
            <a:r>
              <a:rPr lang="en-GB" dirty="0"/>
              <a:t>Each group follow more of a contemporary “rock band” e.g. Electric Guitars, drum kit, keyboard. Songs emulate the sort of songs performed by pop artists.</a:t>
            </a:r>
          </a:p>
        </p:txBody>
      </p:sp>
      <p:sp>
        <p:nvSpPr>
          <p:cNvPr id="4" name="TextBox 3">
            <a:extLst>
              <a:ext uri="{FF2B5EF4-FFF2-40B4-BE49-F238E27FC236}">
                <a16:creationId xmlns:a16="http://schemas.microsoft.com/office/drawing/2014/main" id="{27FC4D42-CE0E-4351-AE82-C406917C91A3}"/>
              </a:ext>
            </a:extLst>
          </p:cNvPr>
          <p:cNvSpPr txBox="1"/>
          <p:nvPr/>
        </p:nvSpPr>
        <p:spPr>
          <a:xfrm>
            <a:off x="459792" y="5406162"/>
            <a:ext cx="8637564" cy="1384995"/>
          </a:xfrm>
          <a:prstGeom prst="rect">
            <a:avLst/>
          </a:prstGeom>
          <a:noFill/>
        </p:spPr>
        <p:txBody>
          <a:bodyPr wrap="square" rtlCol="0">
            <a:spAutoFit/>
          </a:bodyPr>
          <a:lstStyle/>
          <a:p>
            <a:r>
              <a:rPr lang="en-GB" sz="1400" dirty="0"/>
              <a:t>(1) Deadline. ‘</a:t>
            </a:r>
            <a:r>
              <a:rPr lang="en-GB" sz="1400" i="1" dirty="0"/>
              <a:t>Hillsong United’</a:t>
            </a:r>
            <a:r>
              <a:rPr lang="en-GB" sz="1400" dirty="0"/>
              <a:t>. [image] Available at: </a:t>
            </a:r>
            <a:r>
              <a:rPr lang="en-GB" sz="1400" dirty="0">
                <a:hlinkClick r:id="rId3"/>
              </a:rPr>
              <a:t>https://deadline.com/2014/07/alcon-acquires-hillsong-let-hope-rise-documentary-warner-bros-to-release-798421/</a:t>
            </a:r>
            <a:r>
              <a:rPr lang="en-GB" sz="1400" dirty="0"/>
              <a:t>, [Accessed: 12 December 2018].</a:t>
            </a:r>
          </a:p>
          <a:p>
            <a:pPr lvl="0"/>
            <a:r>
              <a:rPr lang="en-GB" sz="1400" dirty="0"/>
              <a:t>(2) E.H. McIntyre, ‘Brand of Choice: Why Hillsong Music is Winning Sales and Souls', </a:t>
            </a:r>
            <a:r>
              <a:rPr lang="en-GB" sz="1400" i="1" dirty="0"/>
              <a:t>Journal for the Academic Study of Religion</a:t>
            </a:r>
            <a:r>
              <a:rPr lang="en-GB" sz="1400" dirty="0"/>
              <a:t>, Vol. 20, No. 2, 2007, p. 117 (pp. 175-194). [Online]. Available at: https://journals.equinoxpub.com/index.php/JASR/article/view/1145, [Accessed: 12 December 2018].</a:t>
            </a:r>
          </a:p>
          <a:p>
            <a:pPr lvl="0"/>
            <a:r>
              <a:rPr lang="en-GB" sz="1400" dirty="0"/>
              <a:t>(3) Hillsong, ‘Fact-Sheet’, [Accessed: 11 December 2018]. </a:t>
            </a:r>
          </a:p>
        </p:txBody>
      </p:sp>
      <p:pic>
        <p:nvPicPr>
          <p:cNvPr id="6" name="Picture 5" descr="A group of people posing for the camera&#10;&#10;Description automatically generated">
            <a:extLst>
              <a:ext uri="{FF2B5EF4-FFF2-40B4-BE49-F238E27FC236}">
                <a16:creationId xmlns:a16="http://schemas.microsoft.com/office/drawing/2014/main" id="{FB05F5C0-60D2-46D5-BF8B-0E0AA183BBD8}"/>
              </a:ext>
            </a:extLst>
          </p:cNvPr>
          <p:cNvPicPr>
            <a:picLocks noChangeAspect="1"/>
          </p:cNvPicPr>
          <p:nvPr/>
        </p:nvPicPr>
        <p:blipFill>
          <a:blip r:embed="rId4"/>
          <a:stretch>
            <a:fillRect/>
          </a:stretch>
        </p:blipFill>
        <p:spPr>
          <a:xfrm>
            <a:off x="5878995" y="128504"/>
            <a:ext cx="3405399" cy="2282992"/>
          </a:xfrm>
          <a:prstGeom prst="rect">
            <a:avLst/>
          </a:prstGeom>
        </p:spPr>
      </p:pic>
      <p:sp>
        <p:nvSpPr>
          <p:cNvPr id="7" name="TextBox 6">
            <a:extLst>
              <a:ext uri="{FF2B5EF4-FFF2-40B4-BE49-F238E27FC236}">
                <a16:creationId xmlns:a16="http://schemas.microsoft.com/office/drawing/2014/main" id="{A7AA96FD-3A8A-4DB6-9564-7C67CD7ABA0C}"/>
              </a:ext>
            </a:extLst>
          </p:cNvPr>
          <p:cNvSpPr txBox="1"/>
          <p:nvPr/>
        </p:nvSpPr>
        <p:spPr>
          <a:xfrm>
            <a:off x="9097356" y="2326846"/>
            <a:ext cx="483062"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442719524"/>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Video- Hillsong united, “Oceans”.</a:t>
            </a:r>
          </a:p>
        </p:txBody>
      </p:sp>
      <p:pic>
        <p:nvPicPr>
          <p:cNvPr id="3" name="Oceans (Where Feet may fail) Live CYW13 - Hillsong UNITED">
            <a:hlinkClick r:id="" action="ppaction://media"/>
            <a:extLst>
              <a:ext uri="{FF2B5EF4-FFF2-40B4-BE49-F238E27FC236}">
                <a16:creationId xmlns:a16="http://schemas.microsoft.com/office/drawing/2014/main" id="{9773E843-E876-4791-94A7-1889D67D8DE8}"/>
              </a:ext>
            </a:extLst>
          </p:cNvPr>
          <p:cNvPicPr>
            <a:picLocks noGrp="1" noChangeAspect="1"/>
          </p:cNvPicPr>
          <p:nvPr>
            <p:ph idx="1"/>
            <a:videoFile r:link="rId1"/>
            <p:extLst>
              <p:ext uri="{DAA4B4D4-6D71-4841-9C94-3DE7FCFB9230}">
                <p14:media xmlns:p14="http://schemas.microsoft.com/office/powerpoint/2010/main" r:embed="rId2">
                  <p14:trim st="27499"/>
                </p14:media>
              </p:ext>
            </p:extLst>
          </p:nvPr>
        </p:nvPicPr>
        <p:blipFill>
          <a:blip r:embed="rId5"/>
          <a:stretch>
            <a:fillRect/>
          </a:stretch>
        </p:blipFill>
        <p:spPr>
          <a:xfrm>
            <a:off x="914400" y="1392382"/>
            <a:ext cx="7769225" cy="4225781"/>
          </a:xfrm>
        </p:spPr>
      </p:pic>
      <p:sp>
        <p:nvSpPr>
          <p:cNvPr id="5" name="TextBox 4"/>
          <p:cNvSpPr txBox="1"/>
          <p:nvPr/>
        </p:nvSpPr>
        <p:spPr>
          <a:xfrm>
            <a:off x="594156" y="6006159"/>
            <a:ext cx="9559987" cy="646331"/>
          </a:xfrm>
          <a:prstGeom prst="rect">
            <a:avLst/>
          </a:prstGeom>
          <a:noFill/>
        </p:spPr>
        <p:txBody>
          <a:bodyPr wrap="square" rtlCol="0">
            <a:spAutoFit/>
          </a:bodyPr>
          <a:lstStyle/>
          <a:p>
            <a:r>
              <a:rPr lang="en-GB" dirty="0"/>
              <a:t>Hillsong United, ‘Oceans (Where Feet may fail) Live CYW13 - Hillsong UNITED’,</a:t>
            </a:r>
            <a:r>
              <a:rPr lang="en-GB" i="1" dirty="0"/>
              <a:t> </a:t>
            </a:r>
            <a:r>
              <a:rPr lang="en-GB" i="1" dirty="0">
                <a:hlinkClick r:id="rId6"/>
              </a:rPr>
              <a:t>https://www.youtube.com/watch?v=eLqTZ07ja7g</a:t>
            </a:r>
            <a:r>
              <a:rPr lang="en-GB" i="1" dirty="0"/>
              <a:t>, [Accessed: 03 December 2018].</a:t>
            </a:r>
            <a:endParaRPr lang="en-GB" dirty="0"/>
          </a:p>
        </p:txBody>
      </p:sp>
    </p:spTree>
    <p:extLst>
      <p:ext uri="{BB962C8B-B14F-4D97-AF65-F5344CB8AC3E}">
        <p14:creationId xmlns:p14="http://schemas.microsoft.com/office/powerpoint/2010/main" val="10016943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43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Christian contemporary music and popular culture: Evaluation</a:t>
            </a:r>
          </a:p>
        </p:txBody>
      </p:sp>
      <p:sp>
        <p:nvSpPr>
          <p:cNvPr id="3" name="Content Placeholder 2"/>
          <p:cNvSpPr>
            <a:spLocks noGrp="1"/>
          </p:cNvSpPr>
          <p:nvPr>
            <p:ph idx="1"/>
          </p:nvPr>
        </p:nvSpPr>
        <p:spPr/>
        <p:txBody>
          <a:bodyPr>
            <a:normAutofit/>
          </a:bodyPr>
          <a:lstStyle/>
          <a:p>
            <a:r>
              <a:rPr lang="en-GB" dirty="0"/>
              <a:t>There is an increasing need for religious groups to use the media as a source to remain relevant.</a:t>
            </a:r>
          </a:p>
          <a:p>
            <a:r>
              <a:rPr lang="en-GB" dirty="0"/>
              <a:t>Protestant evangelical Christians have always been known for taking advantage of the secular e.g. Charles Wesley and his secular hymn tunes. More recently, today’s evangelicals are making more use of secular society in an attempt to appeal to today’s society.</a:t>
            </a:r>
          </a:p>
          <a:p>
            <a:r>
              <a:rPr lang="en-GB" dirty="0"/>
              <a:t>Groups and individuals such as Rend Collective, Matt Redman and Hillsong are instrumental in bringing the Christian vision up to date and relevant to today’s more secularised society through the medium of music.</a:t>
            </a:r>
          </a:p>
        </p:txBody>
      </p:sp>
    </p:spTree>
    <p:extLst>
      <p:ext uri="{BB962C8B-B14F-4D97-AF65-F5344CB8AC3E}">
        <p14:creationId xmlns:p14="http://schemas.microsoft.com/office/powerpoint/2010/main" val="554936001"/>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4AB00-9A0D-4D4B-B506-4BB540893265}"/>
              </a:ext>
            </a:extLst>
          </p:cNvPr>
          <p:cNvSpPr>
            <a:spLocks noGrp="1"/>
          </p:cNvSpPr>
          <p:nvPr>
            <p:ph type="title"/>
          </p:nvPr>
        </p:nvSpPr>
        <p:spPr>
          <a:xfrm>
            <a:off x="677334" y="48487"/>
            <a:ext cx="8596668" cy="824349"/>
          </a:xfrm>
        </p:spPr>
        <p:txBody>
          <a:bodyPr/>
          <a:lstStyle/>
          <a:p>
            <a:r>
              <a:rPr lang="en-GB" dirty="0"/>
              <a:t>Sources</a:t>
            </a:r>
          </a:p>
        </p:txBody>
      </p:sp>
      <p:sp>
        <p:nvSpPr>
          <p:cNvPr id="3" name="Content Placeholder 2">
            <a:extLst>
              <a:ext uri="{FF2B5EF4-FFF2-40B4-BE49-F238E27FC236}">
                <a16:creationId xmlns:a16="http://schemas.microsoft.com/office/drawing/2014/main" id="{76792E3F-20F9-411C-9151-B21E821BD628}"/>
              </a:ext>
            </a:extLst>
          </p:cNvPr>
          <p:cNvSpPr>
            <a:spLocks noGrp="1"/>
          </p:cNvSpPr>
          <p:nvPr>
            <p:ph idx="1"/>
          </p:nvPr>
        </p:nvSpPr>
        <p:spPr>
          <a:xfrm>
            <a:off x="353291" y="685801"/>
            <a:ext cx="9144001" cy="5943600"/>
          </a:xfrm>
        </p:spPr>
        <p:txBody>
          <a:bodyPr>
            <a:normAutofit lnSpcReduction="10000"/>
          </a:bodyPr>
          <a:lstStyle/>
          <a:p>
            <a:r>
              <a:rPr lang="en-GB" sz="1100" dirty="0"/>
              <a:t>Brown, Charles., ‘Selling Faith: Marketing Christian Popular Culture to Christian and Non-Christian Audiences’, </a:t>
            </a:r>
            <a:r>
              <a:rPr lang="en-GB" sz="1100" i="1" dirty="0"/>
              <a:t>Journal of Religion and Popular Culture</a:t>
            </a:r>
            <a:r>
              <a:rPr lang="en-GB" sz="1100" dirty="0"/>
              <a:t>, Vol. 24, 2012. [Online]. Available at: </a:t>
            </a:r>
            <a:r>
              <a:rPr lang="en-GB" sz="1100" dirty="0">
                <a:hlinkClick r:id="rId2"/>
              </a:rPr>
              <a:t>https://bit.ly/2Qt1uFZ</a:t>
            </a:r>
            <a:r>
              <a:rPr lang="en-GB" sz="1100" dirty="0"/>
              <a:t>, [Accessed: 11 December 2018].</a:t>
            </a:r>
          </a:p>
          <a:p>
            <a:r>
              <a:rPr lang="en-GB" sz="1100" dirty="0" err="1"/>
              <a:t>Chidester</a:t>
            </a:r>
            <a:r>
              <a:rPr lang="en-GB" sz="1100" dirty="0"/>
              <a:t>, David., </a:t>
            </a:r>
            <a:r>
              <a:rPr lang="en-GB" sz="1100" i="1" dirty="0"/>
              <a:t>Authentic Fakes: Religion and American Popular Culture </a:t>
            </a:r>
            <a:r>
              <a:rPr lang="en-GB" sz="1100" dirty="0"/>
              <a:t>(London: University of California Press, Ltd. 2005)</a:t>
            </a:r>
          </a:p>
          <a:p>
            <a:r>
              <a:rPr lang="en-GB" sz="1100" dirty="0"/>
              <a:t>Christian Today, ’10,000 Reasons: How Matt Redman’s song has inspired Christians around the world’, </a:t>
            </a:r>
            <a:r>
              <a:rPr lang="en-GB" sz="1100" dirty="0">
                <a:hlinkClick r:id="rId3"/>
              </a:rPr>
              <a:t>https://www.christiantoday.com/article/10000-reasons-how-matt-redmans-song-has-inspired-christians-around-the-world/89600.htm</a:t>
            </a:r>
            <a:r>
              <a:rPr lang="en-GB" sz="1100" dirty="0"/>
              <a:t>, [Accessed: 11 December 2018].</a:t>
            </a:r>
          </a:p>
          <a:p>
            <a:r>
              <a:rPr lang="en-GB" sz="1100" dirty="0"/>
              <a:t>Crawford, Robert. G., </a:t>
            </a:r>
            <a:r>
              <a:rPr lang="en-GB" sz="1100" i="1" dirty="0"/>
              <a:t>What is Religion? </a:t>
            </a:r>
            <a:r>
              <a:rPr lang="en-GB" sz="1100" dirty="0"/>
              <a:t>(London: Routledge, 2002)</a:t>
            </a:r>
          </a:p>
          <a:p>
            <a:r>
              <a:rPr lang="en-GB" sz="1100" dirty="0"/>
              <a:t>Forbes, Bruce. D. and J.H. Mahan., </a:t>
            </a:r>
            <a:r>
              <a:rPr lang="en-GB" sz="1100" i="1" dirty="0"/>
              <a:t>Religion and popular culture in America</a:t>
            </a:r>
            <a:r>
              <a:rPr lang="en-GB" sz="1100" dirty="0"/>
              <a:t> (London: University of California Press)</a:t>
            </a:r>
          </a:p>
          <a:p>
            <a:r>
              <a:rPr lang="en-GB" sz="1100" dirty="0"/>
              <a:t>Hillsong United, ‘Oceans (Where Feet may fail) Live CYW13 - Hillsong UNITED’,</a:t>
            </a:r>
            <a:r>
              <a:rPr lang="en-GB" sz="1100" i="1" dirty="0"/>
              <a:t> </a:t>
            </a:r>
            <a:r>
              <a:rPr lang="en-GB" sz="1100" i="1" dirty="0">
                <a:hlinkClick r:id="rId4"/>
              </a:rPr>
              <a:t>https://www.youtube.com/watch?v=eLqTZ07ja7g</a:t>
            </a:r>
            <a:r>
              <a:rPr lang="en-GB" sz="1100" i="1" dirty="0"/>
              <a:t>, [Accessed: 03 December 2018].</a:t>
            </a:r>
            <a:endParaRPr lang="en-GB" sz="1100" dirty="0"/>
          </a:p>
          <a:p>
            <a:r>
              <a:rPr lang="en-GB" sz="1100" dirty="0"/>
              <a:t>Hillsong, ‘Fact Sheet’, </a:t>
            </a:r>
            <a:r>
              <a:rPr lang="en-GB" sz="1100" dirty="0">
                <a:hlinkClick r:id="rId5"/>
              </a:rPr>
              <a:t>https://hillsong.com/fact-sheet/</a:t>
            </a:r>
            <a:r>
              <a:rPr lang="en-GB" sz="1100" dirty="0"/>
              <a:t>, [Accessed: 11 December 2018]. </a:t>
            </a:r>
          </a:p>
          <a:p>
            <a:r>
              <a:rPr lang="en-GB" sz="1100" dirty="0"/>
              <a:t>McIntyre, E. H., ‘Brand of Choice: Why Hillsong Music is Winning Sales and Souls', </a:t>
            </a:r>
            <a:r>
              <a:rPr lang="en-GB" sz="1100" i="1" dirty="0"/>
              <a:t>Journal for the Academic Study of Religion</a:t>
            </a:r>
            <a:r>
              <a:rPr lang="en-GB" sz="1100" dirty="0"/>
              <a:t>, Vol. 20, No. 2, 2007. [Online]. Available at: https://journals.equinoxpub.com/index.php/JASR/article/view/1145, [Accessed: 12 December 2018].</a:t>
            </a:r>
          </a:p>
          <a:p>
            <a:r>
              <a:rPr lang="en-GB" sz="1100" dirty="0"/>
              <a:t>Oxford Living Dictionaries, ‘Popular Culture’, </a:t>
            </a:r>
            <a:r>
              <a:rPr lang="en-GB" sz="1100" dirty="0">
                <a:hlinkClick r:id="rId6"/>
              </a:rPr>
              <a:t>https://en.oxforddictionaries.com/definition/popular_culture</a:t>
            </a:r>
            <a:r>
              <a:rPr lang="en-GB" sz="1100" dirty="0"/>
              <a:t>, [Accessed: 05 December 2018]</a:t>
            </a:r>
          </a:p>
          <a:p>
            <a:r>
              <a:rPr lang="en-GB" sz="1100" dirty="0"/>
              <a:t>Santana, Richard. W. and Gregory Erickson., </a:t>
            </a:r>
            <a:r>
              <a:rPr lang="en-GB" sz="1100" i="1" dirty="0"/>
              <a:t>Religion and popular culture: </a:t>
            </a:r>
            <a:r>
              <a:rPr lang="en-GB" sz="1100" i="1" dirty="0" err="1"/>
              <a:t>Rescripting</a:t>
            </a:r>
            <a:r>
              <a:rPr lang="en-GB" sz="1100" i="1" dirty="0"/>
              <a:t> the Sacred</a:t>
            </a:r>
            <a:r>
              <a:rPr lang="en-GB" sz="1100" dirty="0"/>
              <a:t> (London: McFarland &amp; Company, Inc., publishers, 2008)</a:t>
            </a:r>
          </a:p>
          <a:p>
            <a:r>
              <a:rPr lang="en-GB" sz="1100" dirty="0"/>
              <a:t>The Salvation Army UK, ‘History- music’, </a:t>
            </a:r>
            <a:r>
              <a:rPr lang="en-GB" sz="1100" dirty="0">
                <a:hlinkClick r:id="rId7"/>
              </a:rPr>
              <a:t>https://www.salvationarmy.org.uk/history-music</a:t>
            </a:r>
            <a:r>
              <a:rPr lang="en-GB" sz="1100" dirty="0"/>
              <a:t>, [Accessed: 11 December 2018].</a:t>
            </a:r>
            <a:r>
              <a:rPr lang="en-GB" sz="1100" b="1" u="sng" dirty="0"/>
              <a:t> </a:t>
            </a:r>
          </a:p>
          <a:p>
            <a:pPr marL="0" indent="0">
              <a:buNone/>
            </a:pPr>
            <a:r>
              <a:rPr lang="en-GB" sz="1100" b="1" u="sng" dirty="0"/>
              <a:t>IMAGES:</a:t>
            </a:r>
          </a:p>
          <a:p>
            <a:r>
              <a:rPr lang="en-GB" sz="1100" dirty="0"/>
              <a:t>Deadline. ‘</a:t>
            </a:r>
            <a:r>
              <a:rPr lang="en-GB" sz="1100" i="1" dirty="0"/>
              <a:t>Hillsong United’</a:t>
            </a:r>
            <a:r>
              <a:rPr lang="en-GB" sz="1100" dirty="0"/>
              <a:t>. [image] Available at: </a:t>
            </a:r>
            <a:r>
              <a:rPr lang="en-GB" sz="1100" dirty="0">
                <a:hlinkClick r:id="rId8"/>
              </a:rPr>
              <a:t>https://deadline.com/2014/07/alcon-acquires-hillsong-let-hope-rise-documentary-warner-bros-to-release-798421/</a:t>
            </a:r>
            <a:r>
              <a:rPr lang="en-GB" sz="1100" dirty="0"/>
              <a:t>, [Accessed: 12 December 2018].</a:t>
            </a:r>
          </a:p>
          <a:p>
            <a:r>
              <a:rPr lang="en-GB" sz="1100" dirty="0"/>
              <a:t>Hillsong (2018). ‘</a:t>
            </a:r>
            <a:r>
              <a:rPr lang="en-GB" sz="1100" i="1" dirty="0"/>
              <a:t>Hillsong Church Logo’</a:t>
            </a:r>
            <a:r>
              <a:rPr lang="en-GB" sz="1100" dirty="0"/>
              <a:t>. [image] Available at: https://hillsong.com/ [Accessed: 30 November 2018].</a:t>
            </a:r>
          </a:p>
          <a:p>
            <a:r>
              <a:rPr lang="en-GB" sz="1100" dirty="0"/>
              <a:t>Hillsong (2018). ‘</a:t>
            </a:r>
            <a:r>
              <a:rPr lang="en-GB" sz="1100" i="1" dirty="0"/>
              <a:t>Hillsong Conference 2018: Day 1’</a:t>
            </a:r>
            <a:r>
              <a:rPr lang="en-GB" sz="1100" dirty="0"/>
              <a:t>. [image] Available at: https://hillsong.com/collected/blog/2018/07/hillsong-conference-2018-day-1/#.W_f2DfZ2vIU </a:t>
            </a:r>
            <a:br>
              <a:rPr lang="en-GB" sz="1100" dirty="0"/>
            </a:br>
            <a:r>
              <a:rPr lang="en-GB" sz="1100" dirty="0"/>
              <a:t>[Accessed: 23 Nov. 2018].</a:t>
            </a:r>
          </a:p>
        </p:txBody>
      </p:sp>
    </p:spTree>
    <p:extLst>
      <p:ext uri="{BB962C8B-B14F-4D97-AF65-F5344CB8AC3E}">
        <p14:creationId xmlns:p14="http://schemas.microsoft.com/office/powerpoint/2010/main" val="1841210758"/>
      </p:ext>
    </p:extLst>
  </p:cSld>
  <p:clrMapOvr>
    <a:masterClrMapping/>
  </p:clrMapOvr>
  <p:transition>
    <p:fade/>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2551</TotalTime>
  <Words>1589</Words>
  <Application>Microsoft Office PowerPoint</Application>
  <PresentationFormat>Widescreen</PresentationFormat>
  <Paragraphs>83</Paragraphs>
  <Slides>10</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Hillsong: Modern Christian Music and Popular Culture.</vt:lpstr>
      <vt:lpstr>Contents</vt:lpstr>
      <vt:lpstr>Overview of the Topic:  religion, media and popular culture</vt:lpstr>
      <vt:lpstr>Overview: music and religion</vt:lpstr>
      <vt:lpstr>Modern Christian music and  popular culture:</vt:lpstr>
      <vt:lpstr>Example 1: Hillsong</vt:lpstr>
      <vt:lpstr>Hillsong Music </vt:lpstr>
      <vt:lpstr>Video- Hillsong united, “Oceans”.</vt:lpstr>
      <vt:lpstr>Christian contemporary music and popular culture: Evaluation</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Hillsong</dc:title>
  <dc:creator>joshua boyce</dc:creator>
  <cp:lastModifiedBy>joshua boyce</cp:lastModifiedBy>
  <cp:revision>300</cp:revision>
  <cp:lastPrinted>2017-12-02T20:46:17Z</cp:lastPrinted>
  <dcterms:created xsi:type="dcterms:W3CDTF">2017-01-12T13:53:21Z</dcterms:created>
  <dcterms:modified xsi:type="dcterms:W3CDTF">2018-12-13T10:52:46Z</dcterms:modified>
</cp:coreProperties>
</file>