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78313" autoAdjust="0"/>
  </p:normalViewPr>
  <p:slideViewPr>
    <p:cSldViewPr snapToGrid="0">
      <p:cViewPr>
        <p:scale>
          <a:sx n="63" d="100"/>
          <a:sy n="63" d="100"/>
        </p:scale>
        <p:origin x="571" y="8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amanjaneyulu dandu" userId="d13f860297afde05" providerId="LiveId" clId="{25CF0D5D-2B93-40DD-9534-FDD100DCFBE2}"/>
    <pc:docChg chg="custSel modSld">
      <pc:chgData name="Ramanjaneyulu dandu" userId="d13f860297afde05" providerId="LiveId" clId="{25CF0D5D-2B93-40DD-9534-FDD100DCFBE2}" dt="2026-06-06T21:38:47.894" v="28" actId="1076"/>
      <pc:docMkLst>
        <pc:docMk/>
      </pc:docMkLst>
      <pc:sldChg chg="modSp mod">
        <pc:chgData name="Ramanjaneyulu dandu" userId="d13f860297afde05" providerId="LiveId" clId="{25CF0D5D-2B93-40DD-9534-FDD100DCFBE2}" dt="2026-06-06T21:35:41.635" v="10" actId="27636"/>
        <pc:sldMkLst>
          <pc:docMk/>
          <pc:sldMk cId="3951009678" sldId="258"/>
        </pc:sldMkLst>
        <pc:spChg chg="mod">
          <ac:chgData name="Ramanjaneyulu dandu" userId="d13f860297afde05" providerId="LiveId" clId="{25CF0D5D-2B93-40DD-9534-FDD100DCFBE2}" dt="2026-06-06T21:35:41.635" v="10" actId="27636"/>
          <ac:spMkLst>
            <pc:docMk/>
            <pc:sldMk cId="3951009678" sldId="258"/>
            <ac:spMk id="3" creationId="{D8F4CD86-5D30-535F-03FF-C589E983123F}"/>
          </ac:spMkLst>
        </pc:spChg>
      </pc:sldChg>
      <pc:sldChg chg="addSp delSp modSp mod">
        <pc:chgData name="Ramanjaneyulu dandu" userId="d13f860297afde05" providerId="LiveId" clId="{25CF0D5D-2B93-40DD-9534-FDD100DCFBE2}" dt="2026-06-06T21:38:47.894" v="28" actId="1076"/>
        <pc:sldMkLst>
          <pc:docMk/>
          <pc:sldMk cId="4054880207" sldId="264"/>
        </pc:sldMkLst>
        <pc:picChg chg="del">
          <ac:chgData name="Ramanjaneyulu dandu" userId="d13f860297afde05" providerId="LiveId" clId="{25CF0D5D-2B93-40DD-9534-FDD100DCFBE2}" dt="2026-06-06T21:36:33.779" v="11" actId="21"/>
          <ac:picMkLst>
            <pc:docMk/>
            <pc:sldMk cId="4054880207" sldId="264"/>
            <ac:picMk id="6" creationId="{FA514B3E-B2BE-0777-2DC5-B66BCE9F4672}"/>
          </ac:picMkLst>
        </pc:picChg>
        <pc:picChg chg="add mod">
          <ac:chgData name="Ramanjaneyulu dandu" userId="d13f860297afde05" providerId="LiveId" clId="{25CF0D5D-2B93-40DD-9534-FDD100DCFBE2}" dt="2026-06-06T21:37:52.292" v="20" actId="1076"/>
          <ac:picMkLst>
            <pc:docMk/>
            <pc:sldMk cId="4054880207" sldId="264"/>
            <ac:picMk id="8" creationId="{C43643BB-0516-30FC-237F-D1D962BFF0CF}"/>
          </ac:picMkLst>
        </pc:picChg>
        <pc:picChg chg="add mod">
          <ac:chgData name="Ramanjaneyulu dandu" userId="d13f860297afde05" providerId="LiveId" clId="{25CF0D5D-2B93-40DD-9534-FDD100DCFBE2}" dt="2026-06-06T21:38:47.894" v="28" actId="1076"/>
          <ac:picMkLst>
            <pc:docMk/>
            <pc:sldMk cId="4054880207" sldId="264"/>
            <ac:picMk id="10" creationId="{C6CB94F4-215B-FE6E-4909-6A1E445613A3}"/>
          </ac:picMkLst>
        </pc:picChg>
      </pc:sldChg>
      <pc:sldChg chg="addSp delSp modSp mod">
        <pc:chgData name="Ramanjaneyulu dandu" userId="d13f860297afde05" providerId="LiveId" clId="{25CF0D5D-2B93-40DD-9534-FDD100DCFBE2}" dt="2026-06-06T21:34:07.253" v="6" actId="14100"/>
        <pc:sldMkLst>
          <pc:docMk/>
          <pc:sldMk cId="1523617878" sldId="265"/>
        </pc:sldMkLst>
        <pc:picChg chg="del">
          <ac:chgData name="Ramanjaneyulu dandu" userId="d13f860297afde05" providerId="LiveId" clId="{25CF0D5D-2B93-40DD-9534-FDD100DCFBE2}" dt="2026-06-06T21:32:54.850" v="0" actId="21"/>
          <ac:picMkLst>
            <pc:docMk/>
            <pc:sldMk cId="1523617878" sldId="265"/>
            <ac:picMk id="5" creationId="{5D7877B0-EF00-4690-1BFF-B1C43627553D}"/>
          </ac:picMkLst>
        </pc:picChg>
        <pc:picChg chg="add mod">
          <ac:chgData name="Ramanjaneyulu dandu" userId="d13f860297afde05" providerId="LiveId" clId="{25CF0D5D-2B93-40DD-9534-FDD100DCFBE2}" dt="2026-06-06T21:34:07.253" v="6" actId="14100"/>
          <ac:picMkLst>
            <pc:docMk/>
            <pc:sldMk cId="1523617878" sldId="265"/>
            <ac:picMk id="6" creationId="{DE1A088F-4578-9BA3-79C4-781088D04490}"/>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B119F40-2A96-472C-80B3-5FDA2DE0A11D}" type="datetimeFigureOut">
              <a:rPr lang="en-IN" smtClean="0"/>
              <a:t>06-06-2026</a:t>
            </a:fld>
            <a:endParaRPr lang="en-IN"/>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E7843BD-C86F-4FFA-8501-740EC1CA9537}" type="slidenum">
              <a:rPr lang="en-IN" smtClean="0"/>
              <a:t>‹#›</a:t>
            </a:fld>
            <a:endParaRPr lang="en-IN"/>
          </a:p>
        </p:txBody>
      </p:sp>
    </p:spTree>
    <p:extLst>
      <p:ext uri="{BB962C8B-B14F-4D97-AF65-F5344CB8AC3E}">
        <p14:creationId xmlns:p14="http://schemas.microsoft.com/office/powerpoint/2010/main" val="3694563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200" kern="1200" dirty="0">
                <a:solidFill>
                  <a:schemeClr val="tx1"/>
                </a:solidFill>
                <a:effectLst/>
                <a:latin typeface="+mn-lt"/>
                <a:ea typeface="+mn-ea"/>
                <a:cs typeface="+mn-cs"/>
              </a:rPr>
              <a:t>This research focuses on exploring and </a:t>
            </a:r>
            <a:r>
              <a:rPr lang="en-IN" sz="1200" kern="1200" dirty="0" err="1">
                <a:solidFill>
                  <a:schemeClr val="tx1"/>
                </a:solidFill>
                <a:effectLst/>
                <a:latin typeface="+mn-lt"/>
                <a:ea typeface="+mn-ea"/>
                <a:cs typeface="+mn-cs"/>
              </a:rPr>
              <a:t>analyzing</a:t>
            </a:r>
            <a:r>
              <a:rPr lang="en-IN" sz="1200" kern="1200" dirty="0">
                <a:solidFill>
                  <a:schemeClr val="tx1"/>
                </a:solidFill>
                <a:effectLst/>
                <a:latin typeface="+mn-lt"/>
                <a:ea typeface="+mn-ea"/>
                <a:cs typeface="+mn-cs"/>
              </a:rPr>
              <a:t> new security challenges that occur in the cloud era and already existing challenges in cloud computing. As the ever-changing landscape of cyber attacks has developed, traditional security practices are no longer working. The modern concept of Zero Trust Architecture is highlighted, and the role these principles play in improving the security of organizations, reducing risks, and protecting data.</a:t>
            </a:r>
          </a:p>
          <a:p>
            <a:endParaRPr lang="en-IN" dirty="0"/>
          </a:p>
        </p:txBody>
      </p:sp>
      <p:sp>
        <p:nvSpPr>
          <p:cNvPr id="4" name="Slide Number Placeholder 3"/>
          <p:cNvSpPr>
            <a:spLocks noGrp="1"/>
          </p:cNvSpPr>
          <p:nvPr>
            <p:ph type="sldNum" sz="quarter" idx="5"/>
          </p:nvPr>
        </p:nvSpPr>
        <p:spPr/>
        <p:txBody>
          <a:bodyPr/>
          <a:lstStyle/>
          <a:p>
            <a:fld id="{7E7843BD-C86F-4FFA-8501-740EC1CA9537}" type="slidenum">
              <a:rPr lang="en-IN" smtClean="0"/>
              <a:t>2</a:t>
            </a:fld>
            <a:endParaRPr lang="en-IN"/>
          </a:p>
        </p:txBody>
      </p:sp>
    </p:spTree>
    <p:extLst>
      <p:ext uri="{BB962C8B-B14F-4D97-AF65-F5344CB8AC3E}">
        <p14:creationId xmlns:p14="http://schemas.microsoft.com/office/powerpoint/2010/main" val="23293735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F445CA-2D89-9CE5-C504-AC4F87EF68F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612A1F0-994D-5549-324E-71E72CCA1E9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4BB16D9-7C71-B9E7-B74F-8EDDFEF760B4}"/>
              </a:ext>
            </a:extLst>
          </p:cNvPr>
          <p:cNvSpPr>
            <a:spLocks noGrp="1"/>
          </p:cNvSpPr>
          <p:nvPr>
            <p:ph type="body" idx="1"/>
          </p:nvPr>
        </p:nvSpPr>
        <p:spPr/>
        <p:txBody>
          <a:bodyPr/>
          <a:lstStyle/>
          <a:p>
            <a:r>
              <a:rPr lang="en-IN" sz="1200" kern="1200" dirty="0">
                <a:solidFill>
                  <a:schemeClr val="tx1"/>
                </a:solidFill>
                <a:effectLst/>
                <a:latin typeface="+mn-lt"/>
                <a:ea typeface="+mn-ea"/>
                <a:cs typeface="+mn-cs"/>
              </a:rPr>
              <a:t>This study focuses on the need to change traditional security solutions to meet the present security needs of the cloud. Cloud adoption increases security risks. The concept of Zero Trust is prompted by the need to investigate whether it can be more effective at securing against emerging and evolving digital attacks.</a:t>
            </a:r>
          </a:p>
        </p:txBody>
      </p:sp>
      <p:sp>
        <p:nvSpPr>
          <p:cNvPr id="4" name="Slide Number Placeholder 3">
            <a:extLst>
              <a:ext uri="{FF2B5EF4-FFF2-40B4-BE49-F238E27FC236}">
                <a16:creationId xmlns:a16="http://schemas.microsoft.com/office/drawing/2014/main" id="{00B8353C-5F6C-C595-F907-315E0EEA0CFA}"/>
              </a:ext>
            </a:extLst>
          </p:cNvPr>
          <p:cNvSpPr>
            <a:spLocks noGrp="1"/>
          </p:cNvSpPr>
          <p:nvPr>
            <p:ph type="sldNum" sz="quarter" idx="5"/>
          </p:nvPr>
        </p:nvSpPr>
        <p:spPr/>
        <p:txBody>
          <a:bodyPr/>
          <a:lstStyle/>
          <a:p>
            <a:fld id="{7E7843BD-C86F-4FFA-8501-740EC1CA9537}" type="slidenum">
              <a:rPr lang="en-IN" smtClean="0"/>
              <a:t>3</a:t>
            </a:fld>
            <a:endParaRPr lang="en-IN"/>
          </a:p>
        </p:txBody>
      </p:sp>
    </p:spTree>
    <p:extLst>
      <p:ext uri="{BB962C8B-B14F-4D97-AF65-F5344CB8AC3E}">
        <p14:creationId xmlns:p14="http://schemas.microsoft.com/office/powerpoint/2010/main" val="368322149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8F5633-3CBA-3FBC-DD55-134A6F7A415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D5E7BE-7189-7355-1906-28406556BF7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4B20A19-7F75-34D2-0C29-467A47B1438E}"/>
              </a:ext>
            </a:extLst>
          </p:cNvPr>
          <p:cNvSpPr>
            <a:spLocks noGrp="1"/>
          </p:cNvSpPr>
          <p:nvPr>
            <p:ph type="body" idx="1"/>
          </p:nvPr>
        </p:nvSpPr>
        <p:spPr/>
        <p:txBody>
          <a:bodyPr/>
          <a:lstStyle/>
          <a:p>
            <a:r>
              <a:rPr lang="en-IN" sz="1200" kern="1200" dirty="0">
                <a:solidFill>
                  <a:schemeClr val="tx1"/>
                </a:solidFill>
                <a:effectLst/>
                <a:latin typeface="+mn-lt"/>
                <a:ea typeface="+mn-ea"/>
                <a:cs typeface="+mn-cs"/>
              </a:rPr>
              <a:t>The research will attempt to "do this" or "achieve this" and will include the general purpose and goal of the research on this slide. The study assesses the merits of Zero Trust Architecture (ZTA) in reducing risks that are associated with the organization and cloud data. This covers everything from practical examples to literature analysis and Microsoft Entra ID, as well as an analysis of authentication and access control, ongoing monitoring, and the impact of Zero Trust on security.</a:t>
            </a:r>
          </a:p>
        </p:txBody>
      </p:sp>
      <p:sp>
        <p:nvSpPr>
          <p:cNvPr id="4" name="Slide Number Placeholder 3">
            <a:extLst>
              <a:ext uri="{FF2B5EF4-FFF2-40B4-BE49-F238E27FC236}">
                <a16:creationId xmlns:a16="http://schemas.microsoft.com/office/drawing/2014/main" id="{7DD6D7D1-C5B9-71F7-17B7-F8608C01627A}"/>
              </a:ext>
            </a:extLst>
          </p:cNvPr>
          <p:cNvSpPr>
            <a:spLocks noGrp="1"/>
          </p:cNvSpPr>
          <p:nvPr>
            <p:ph type="sldNum" sz="quarter" idx="5"/>
          </p:nvPr>
        </p:nvSpPr>
        <p:spPr/>
        <p:txBody>
          <a:bodyPr/>
          <a:lstStyle/>
          <a:p>
            <a:fld id="{7E7843BD-C86F-4FFA-8501-740EC1CA9537}" type="slidenum">
              <a:rPr lang="en-IN" smtClean="0"/>
              <a:t>4</a:t>
            </a:fld>
            <a:endParaRPr lang="en-IN"/>
          </a:p>
        </p:txBody>
      </p:sp>
    </p:spTree>
    <p:extLst>
      <p:ext uri="{BB962C8B-B14F-4D97-AF65-F5344CB8AC3E}">
        <p14:creationId xmlns:p14="http://schemas.microsoft.com/office/powerpoint/2010/main" val="333631283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FA07F0-269F-E709-F280-26DDBC7BCE2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DC4D0C8-B1BD-17B7-716A-C3429A6B708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7198A8F-FF0B-E2D6-0FE9-D94B4EAAEAF6}"/>
              </a:ext>
            </a:extLst>
          </p:cNvPr>
          <p:cNvSpPr>
            <a:spLocks noGrp="1"/>
          </p:cNvSpPr>
          <p:nvPr>
            <p:ph type="body" idx="1"/>
          </p:nvPr>
        </p:nvSpPr>
        <p:spPr/>
        <p:txBody>
          <a:bodyPr/>
          <a:lstStyle/>
          <a:p>
            <a:r>
              <a:rPr lang="en-IN" sz="1200" kern="1200" dirty="0">
                <a:solidFill>
                  <a:schemeClr val="tx1"/>
                </a:solidFill>
                <a:effectLst/>
                <a:latin typeface="+mn-lt"/>
                <a:ea typeface="+mn-ea"/>
                <a:cs typeface="+mn-cs"/>
              </a:rPr>
              <a:t>This slide gives an overview of the fundamentals of Zero Trust Architecture. This framework eliminates implicit trust and requires logging all access made. Least privilege access, identity-based authentication, and continuous monitoring are just a handful of options that enable this level of security and help protect against today's most common cloud security risks, which is Zero Trust.</a:t>
            </a:r>
          </a:p>
        </p:txBody>
      </p:sp>
      <p:sp>
        <p:nvSpPr>
          <p:cNvPr id="4" name="Slide Number Placeholder 3">
            <a:extLst>
              <a:ext uri="{FF2B5EF4-FFF2-40B4-BE49-F238E27FC236}">
                <a16:creationId xmlns:a16="http://schemas.microsoft.com/office/drawing/2014/main" id="{5ED61720-9722-26F4-72DF-12B89AA2040E}"/>
              </a:ext>
            </a:extLst>
          </p:cNvPr>
          <p:cNvSpPr>
            <a:spLocks noGrp="1"/>
          </p:cNvSpPr>
          <p:nvPr>
            <p:ph type="sldNum" sz="quarter" idx="5"/>
          </p:nvPr>
        </p:nvSpPr>
        <p:spPr/>
        <p:txBody>
          <a:bodyPr/>
          <a:lstStyle/>
          <a:p>
            <a:fld id="{7E7843BD-C86F-4FFA-8501-740EC1CA9537}" type="slidenum">
              <a:rPr lang="en-IN" smtClean="0"/>
              <a:t>5</a:t>
            </a:fld>
            <a:endParaRPr lang="en-IN"/>
          </a:p>
        </p:txBody>
      </p:sp>
    </p:spTree>
    <p:extLst>
      <p:ext uri="{BB962C8B-B14F-4D97-AF65-F5344CB8AC3E}">
        <p14:creationId xmlns:p14="http://schemas.microsoft.com/office/powerpoint/2010/main" val="200868456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DFD2AF-6A72-EA90-DD7F-F6E4A2FC442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25372C4-457A-EEBF-CB69-F21EFDD41CC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3C331F4-EBE7-E773-376D-FEFB06C56416}"/>
              </a:ext>
            </a:extLst>
          </p:cNvPr>
          <p:cNvSpPr>
            <a:spLocks noGrp="1"/>
          </p:cNvSpPr>
          <p:nvPr>
            <p:ph type="body" idx="1"/>
          </p:nvPr>
        </p:nvSpPr>
        <p:spPr/>
        <p:txBody>
          <a:bodyPr/>
          <a:lstStyle/>
          <a:p>
            <a:r>
              <a:rPr lang="en-IN" sz="1200" kern="1200" dirty="0">
                <a:solidFill>
                  <a:schemeClr val="tx1"/>
                </a:solidFill>
                <a:effectLst/>
                <a:latin typeface="+mn-lt"/>
                <a:ea typeface="+mn-ea"/>
                <a:cs typeface="+mn-cs"/>
              </a:rPr>
              <a:t>This slide illustrates how Zero Trust is helping to mitigate risks for organizations. The framework continually validates access requests, applies least-privilege access rights, and monitors the actions of the user to reduce any security vulnerabilities, ensure security control, and protect access rights as well as enhance detection and response to cyber threats.</a:t>
            </a:r>
          </a:p>
        </p:txBody>
      </p:sp>
      <p:sp>
        <p:nvSpPr>
          <p:cNvPr id="4" name="Slide Number Placeholder 3">
            <a:extLst>
              <a:ext uri="{FF2B5EF4-FFF2-40B4-BE49-F238E27FC236}">
                <a16:creationId xmlns:a16="http://schemas.microsoft.com/office/drawing/2014/main" id="{4719A5CC-0C5C-59B2-7105-353A171E49AC}"/>
              </a:ext>
            </a:extLst>
          </p:cNvPr>
          <p:cNvSpPr>
            <a:spLocks noGrp="1"/>
          </p:cNvSpPr>
          <p:nvPr>
            <p:ph type="sldNum" sz="quarter" idx="5"/>
          </p:nvPr>
        </p:nvSpPr>
        <p:spPr/>
        <p:txBody>
          <a:bodyPr/>
          <a:lstStyle/>
          <a:p>
            <a:fld id="{7E7843BD-C86F-4FFA-8501-740EC1CA9537}" type="slidenum">
              <a:rPr lang="en-IN" smtClean="0"/>
              <a:t>6</a:t>
            </a:fld>
            <a:endParaRPr lang="en-IN"/>
          </a:p>
        </p:txBody>
      </p:sp>
    </p:spTree>
    <p:extLst>
      <p:ext uri="{BB962C8B-B14F-4D97-AF65-F5344CB8AC3E}">
        <p14:creationId xmlns:p14="http://schemas.microsoft.com/office/powerpoint/2010/main" val="27013505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C22CC0-0BE7-74FB-8653-01EBF85C561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D275FE7-F229-F8A7-5E0E-CA9A65D4F93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B1823F9-6829-FE14-20F5-AC2F99B4BD95}"/>
              </a:ext>
            </a:extLst>
          </p:cNvPr>
          <p:cNvSpPr>
            <a:spLocks noGrp="1"/>
          </p:cNvSpPr>
          <p:nvPr>
            <p:ph type="body" idx="1"/>
          </p:nvPr>
        </p:nvSpPr>
        <p:spPr/>
        <p:txBody>
          <a:bodyPr/>
          <a:lstStyle/>
          <a:p>
            <a:r>
              <a:rPr lang="en-IN" sz="1200" kern="1200" dirty="0">
                <a:solidFill>
                  <a:schemeClr val="tx1"/>
                </a:solidFill>
                <a:effectLst/>
                <a:latin typeface="+mn-lt"/>
                <a:ea typeface="+mn-ea"/>
                <a:cs typeface="+mn-cs"/>
              </a:rPr>
              <a:t>This slide underscores the advantages and threats of an internet that has developed to be fully trust-free and how such an environment can help to protect cloud data. Companies can be better secured against leakage of sensitive data with proper access management, continuous auditing, encryption, and supervision. This approach means there's less unauthorized access, and data can be at rest assured in terms of protection for confidentiality, integrity, and compliance in cloud environments.</a:t>
            </a:r>
          </a:p>
        </p:txBody>
      </p:sp>
      <p:sp>
        <p:nvSpPr>
          <p:cNvPr id="4" name="Slide Number Placeholder 3">
            <a:extLst>
              <a:ext uri="{FF2B5EF4-FFF2-40B4-BE49-F238E27FC236}">
                <a16:creationId xmlns:a16="http://schemas.microsoft.com/office/drawing/2014/main" id="{DB1930A1-7A1A-53A1-AC46-BE4355E586AA}"/>
              </a:ext>
            </a:extLst>
          </p:cNvPr>
          <p:cNvSpPr>
            <a:spLocks noGrp="1"/>
          </p:cNvSpPr>
          <p:nvPr>
            <p:ph type="sldNum" sz="quarter" idx="5"/>
          </p:nvPr>
        </p:nvSpPr>
        <p:spPr/>
        <p:txBody>
          <a:bodyPr/>
          <a:lstStyle/>
          <a:p>
            <a:fld id="{7E7843BD-C86F-4FFA-8501-740EC1CA9537}" type="slidenum">
              <a:rPr lang="en-IN" smtClean="0"/>
              <a:t>7</a:t>
            </a:fld>
            <a:endParaRPr lang="en-IN"/>
          </a:p>
        </p:txBody>
      </p:sp>
    </p:spTree>
    <p:extLst>
      <p:ext uri="{BB962C8B-B14F-4D97-AF65-F5344CB8AC3E}">
        <p14:creationId xmlns:p14="http://schemas.microsoft.com/office/powerpoint/2010/main" val="178860809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EB4B41-B3C9-591D-7C09-F174331E849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8376325-CC4C-DAD9-B9B2-C2DA4944909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C8CE18B-3A43-E226-7596-D71DEA53618B}"/>
              </a:ext>
            </a:extLst>
          </p:cNvPr>
          <p:cNvSpPr>
            <a:spLocks noGrp="1"/>
          </p:cNvSpPr>
          <p:nvPr>
            <p:ph type="body" idx="1"/>
          </p:nvPr>
        </p:nvSpPr>
        <p:spPr/>
        <p:txBody>
          <a:bodyPr/>
          <a:lstStyle/>
          <a:p>
            <a:r>
              <a:rPr lang="en-IN" sz="1200" kern="1200" dirty="0">
                <a:solidFill>
                  <a:schemeClr val="tx1"/>
                </a:solidFill>
                <a:effectLst/>
                <a:latin typeface="+mn-lt"/>
                <a:ea typeface="+mn-ea"/>
                <a:cs typeface="+mn-cs"/>
              </a:rPr>
              <a:t>The method in this study was qualitative, which used the technique of literature analysis and practical experimentation. Both the interpretivist and the inductive approaches helped to gain insight into the principles of Zero Trust. A closed network was set up by Microsoft Entra ID to showcase capabilities of authentication, access control, and continuous monitoring.</a:t>
            </a:r>
          </a:p>
        </p:txBody>
      </p:sp>
      <p:sp>
        <p:nvSpPr>
          <p:cNvPr id="4" name="Slide Number Placeholder 3">
            <a:extLst>
              <a:ext uri="{FF2B5EF4-FFF2-40B4-BE49-F238E27FC236}">
                <a16:creationId xmlns:a16="http://schemas.microsoft.com/office/drawing/2014/main" id="{DA64C773-905D-99B3-A9EE-FF3C39DE3B76}"/>
              </a:ext>
            </a:extLst>
          </p:cNvPr>
          <p:cNvSpPr>
            <a:spLocks noGrp="1"/>
          </p:cNvSpPr>
          <p:nvPr>
            <p:ph type="sldNum" sz="quarter" idx="5"/>
          </p:nvPr>
        </p:nvSpPr>
        <p:spPr/>
        <p:txBody>
          <a:bodyPr/>
          <a:lstStyle/>
          <a:p>
            <a:fld id="{7E7843BD-C86F-4FFA-8501-740EC1CA9537}" type="slidenum">
              <a:rPr lang="en-IN" smtClean="0"/>
              <a:t>8</a:t>
            </a:fld>
            <a:endParaRPr lang="en-IN"/>
          </a:p>
        </p:txBody>
      </p:sp>
    </p:spTree>
    <p:extLst>
      <p:ext uri="{BB962C8B-B14F-4D97-AF65-F5344CB8AC3E}">
        <p14:creationId xmlns:p14="http://schemas.microsoft.com/office/powerpoint/2010/main" val="43261383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CB90AA-3E5C-D2BE-03C2-9314E852378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14CA6B1-DACF-5DA0-0479-82F75C73F42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17C7911-228F-E6E1-AAD6-DA425C5DBB5E}"/>
              </a:ext>
            </a:extLst>
          </p:cNvPr>
          <p:cNvSpPr>
            <a:spLocks noGrp="1"/>
          </p:cNvSpPr>
          <p:nvPr>
            <p:ph type="body" idx="1"/>
          </p:nvPr>
        </p:nvSpPr>
        <p:spPr/>
        <p:txBody>
          <a:bodyPr/>
          <a:lstStyle/>
          <a:p>
            <a:r>
              <a:rPr lang="en-IN" sz="1200" kern="1200" dirty="0">
                <a:solidFill>
                  <a:schemeClr val="tx1"/>
                </a:solidFill>
                <a:effectLst/>
                <a:latin typeface="+mn-lt"/>
                <a:ea typeface="+mn-ea"/>
                <a:cs typeface="+mn-cs"/>
              </a:rPr>
              <a:t>For this slide, consider some scenarios that apply to the real world in which can apply Zero Trust security in conjunction with Microsoft Entra ID. RBAC Policies, MFA Policies, and Conditional Access Policies have been used to simulate each of the real-life user access scenarios. The implementation highlighted the importance of identity verification and automated security measures and provided insights into their role in facilitating access management in a cloud environment.</a:t>
            </a:r>
          </a:p>
        </p:txBody>
      </p:sp>
      <p:sp>
        <p:nvSpPr>
          <p:cNvPr id="4" name="Slide Number Placeholder 3">
            <a:extLst>
              <a:ext uri="{FF2B5EF4-FFF2-40B4-BE49-F238E27FC236}">
                <a16:creationId xmlns:a16="http://schemas.microsoft.com/office/drawing/2014/main" id="{EC24B7A6-8FEB-71D0-5DDE-1134304E3B7A}"/>
              </a:ext>
            </a:extLst>
          </p:cNvPr>
          <p:cNvSpPr>
            <a:spLocks noGrp="1"/>
          </p:cNvSpPr>
          <p:nvPr>
            <p:ph type="sldNum" sz="quarter" idx="5"/>
          </p:nvPr>
        </p:nvSpPr>
        <p:spPr/>
        <p:txBody>
          <a:bodyPr/>
          <a:lstStyle/>
          <a:p>
            <a:fld id="{7E7843BD-C86F-4FFA-8501-740EC1CA9537}" type="slidenum">
              <a:rPr lang="en-IN" smtClean="0"/>
              <a:t>9</a:t>
            </a:fld>
            <a:endParaRPr lang="en-IN"/>
          </a:p>
        </p:txBody>
      </p:sp>
    </p:spTree>
    <p:extLst>
      <p:ext uri="{BB962C8B-B14F-4D97-AF65-F5344CB8AC3E}">
        <p14:creationId xmlns:p14="http://schemas.microsoft.com/office/powerpoint/2010/main" val="349094712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B0FEBA-B540-F5C1-B52C-F73E4E8261F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657F9DE-9C10-D611-B427-38350A46240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C9B1C36-8F7A-EA3D-CB3F-B433E620F1A6}"/>
              </a:ext>
            </a:extLst>
          </p:cNvPr>
          <p:cNvSpPr>
            <a:spLocks noGrp="1"/>
          </p:cNvSpPr>
          <p:nvPr>
            <p:ph type="body" idx="1"/>
          </p:nvPr>
        </p:nvSpPr>
        <p:spPr/>
        <p:txBody>
          <a:bodyPr/>
          <a:lstStyle/>
          <a:p>
            <a:r>
              <a:rPr lang="en-IN" sz="1200" kern="1200" dirty="0">
                <a:solidFill>
                  <a:schemeClr val="tx1"/>
                </a:solidFill>
                <a:effectLst/>
                <a:latin typeface="+mn-lt"/>
                <a:ea typeface="+mn-ea"/>
                <a:cs typeface="+mn-cs"/>
              </a:rPr>
              <a:t>The findings indicate authentication and access control are key aspects of Zero Trust Architecture. When taken together, MFA, RBAC, and Conditional Access policies enabled ongoing identity checks, access based on least privilege, and security for the cloud resources, making it impossible to be compromised by unauthorised users or even the lurking danger of security.</a:t>
            </a:r>
          </a:p>
        </p:txBody>
      </p:sp>
      <p:sp>
        <p:nvSpPr>
          <p:cNvPr id="4" name="Slide Number Placeholder 3">
            <a:extLst>
              <a:ext uri="{FF2B5EF4-FFF2-40B4-BE49-F238E27FC236}">
                <a16:creationId xmlns:a16="http://schemas.microsoft.com/office/drawing/2014/main" id="{A7CECCEE-1624-1DC7-BB9C-09C995369843}"/>
              </a:ext>
            </a:extLst>
          </p:cNvPr>
          <p:cNvSpPr>
            <a:spLocks noGrp="1"/>
          </p:cNvSpPr>
          <p:nvPr>
            <p:ph type="sldNum" sz="quarter" idx="5"/>
          </p:nvPr>
        </p:nvSpPr>
        <p:spPr/>
        <p:txBody>
          <a:bodyPr/>
          <a:lstStyle/>
          <a:p>
            <a:fld id="{7E7843BD-C86F-4FFA-8501-740EC1CA9537}" type="slidenum">
              <a:rPr lang="en-IN" smtClean="0"/>
              <a:t>10</a:t>
            </a:fld>
            <a:endParaRPr lang="en-IN"/>
          </a:p>
        </p:txBody>
      </p:sp>
    </p:spTree>
    <p:extLst>
      <p:ext uri="{BB962C8B-B14F-4D97-AF65-F5344CB8AC3E}">
        <p14:creationId xmlns:p14="http://schemas.microsoft.com/office/powerpoint/2010/main" val="353481567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E8CC88-B435-03E0-E35D-6F0586053E8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E62D1AA-D781-1678-477A-11A92B9C780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77D73A0-F4F5-E938-37BE-86E644C5DE6F}"/>
              </a:ext>
            </a:extLst>
          </p:cNvPr>
          <p:cNvSpPr>
            <a:spLocks noGrp="1"/>
          </p:cNvSpPr>
          <p:nvPr>
            <p:ph type="body" idx="1"/>
          </p:nvPr>
        </p:nvSpPr>
        <p:spPr/>
        <p:txBody>
          <a:bodyPr/>
          <a:lstStyle/>
          <a:p>
            <a:r>
              <a:rPr lang="en-IN" sz="1200" kern="1200" dirty="0">
                <a:solidFill>
                  <a:schemeClr val="tx1"/>
                </a:solidFill>
                <a:effectLst/>
                <a:latin typeface="+mn-lt"/>
                <a:ea typeface="+mn-ea"/>
                <a:cs typeface="+mn-cs"/>
              </a:rPr>
              <a:t>The policies can be enforced by good audit tracking, and they can be automated via continuous monitoring and rules on them, as suspicion could be discovered early. The other features increased organisations' security and made successful exploits of those organisations more difficult.</a:t>
            </a:r>
          </a:p>
        </p:txBody>
      </p:sp>
      <p:sp>
        <p:nvSpPr>
          <p:cNvPr id="4" name="Slide Number Placeholder 3">
            <a:extLst>
              <a:ext uri="{FF2B5EF4-FFF2-40B4-BE49-F238E27FC236}">
                <a16:creationId xmlns:a16="http://schemas.microsoft.com/office/drawing/2014/main" id="{E343D692-EA46-BBA8-5442-8BF235D0321D}"/>
              </a:ext>
            </a:extLst>
          </p:cNvPr>
          <p:cNvSpPr>
            <a:spLocks noGrp="1"/>
          </p:cNvSpPr>
          <p:nvPr>
            <p:ph type="sldNum" sz="quarter" idx="5"/>
          </p:nvPr>
        </p:nvSpPr>
        <p:spPr/>
        <p:txBody>
          <a:bodyPr/>
          <a:lstStyle/>
          <a:p>
            <a:fld id="{7E7843BD-C86F-4FFA-8501-740EC1CA9537}" type="slidenum">
              <a:rPr lang="en-IN" smtClean="0"/>
              <a:t>11</a:t>
            </a:fld>
            <a:endParaRPr lang="en-IN"/>
          </a:p>
        </p:txBody>
      </p:sp>
    </p:spTree>
    <p:extLst>
      <p:ext uri="{BB962C8B-B14F-4D97-AF65-F5344CB8AC3E}">
        <p14:creationId xmlns:p14="http://schemas.microsoft.com/office/powerpoint/2010/main" val="395062669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10B929-D06D-980D-1541-9C4120BD3E5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9CE81CD-AC82-6D1B-348D-A63D5EDCF27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86E0121-6A9C-80EC-DE12-BAAB77A27BCD}"/>
              </a:ext>
            </a:extLst>
          </p:cNvPr>
          <p:cNvSpPr>
            <a:spLocks noGrp="1"/>
          </p:cNvSpPr>
          <p:nvPr>
            <p:ph type="body" idx="1"/>
          </p:nvPr>
        </p:nvSpPr>
        <p:spPr/>
        <p:txBody>
          <a:bodyPr/>
          <a:lstStyle/>
          <a:p>
            <a:r>
              <a:rPr lang="en-IN" sz="1200" kern="1200" dirty="0">
                <a:solidFill>
                  <a:schemeClr val="tx1"/>
                </a:solidFill>
                <a:effectLst/>
                <a:latin typeface="+mn-lt"/>
                <a:ea typeface="+mn-ea"/>
                <a:cs typeface="+mn-cs"/>
              </a:rPr>
              <a:t>Key findings backing it include the fact that Zero Trust Architecture offers significant security benefits for cloud-based organizations. Results were found to show that access control was enforced, as well as increased risk reduction, threat detection, and data protection. However, organizations must consider deployment scenarios and how it can be integrated in order to maximize the value of Zero Trust adoption.</a:t>
            </a:r>
          </a:p>
        </p:txBody>
      </p:sp>
      <p:sp>
        <p:nvSpPr>
          <p:cNvPr id="4" name="Slide Number Placeholder 3">
            <a:extLst>
              <a:ext uri="{FF2B5EF4-FFF2-40B4-BE49-F238E27FC236}">
                <a16:creationId xmlns:a16="http://schemas.microsoft.com/office/drawing/2014/main" id="{32FCA507-EC85-62D3-4148-E72C66900740}"/>
              </a:ext>
            </a:extLst>
          </p:cNvPr>
          <p:cNvSpPr>
            <a:spLocks noGrp="1"/>
          </p:cNvSpPr>
          <p:nvPr>
            <p:ph type="sldNum" sz="quarter" idx="5"/>
          </p:nvPr>
        </p:nvSpPr>
        <p:spPr/>
        <p:txBody>
          <a:bodyPr/>
          <a:lstStyle/>
          <a:p>
            <a:fld id="{7E7843BD-C86F-4FFA-8501-740EC1CA9537}" type="slidenum">
              <a:rPr lang="en-IN" smtClean="0"/>
              <a:t>12</a:t>
            </a:fld>
            <a:endParaRPr lang="en-IN"/>
          </a:p>
        </p:txBody>
      </p:sp>
    </p:spTree>
    <p:extLst>
      <p:ext uri="{BB962C8B-B14F-4D97-AF65-F5344CB8AC3E}">
        <p14:creationId xmlns:p14="http://schemas.microsoft.com/office/powerpoint/2010/main" val="140928242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A231D6-9971-FCF2-0D82-49EBE96D7FE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C54047-3FB3-1CD1-DBEB-F8E0431E0B6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7158D37-0996-9323-8225-CFFD2F1A6A81}"/>
              </a:ext>
            </a:extLst>
          </p:cNvPr>
          <p:cNvSpPr>
            <a:spLocks noGrp="1"/>
          </p:cNvSpPr>
          <p:nvPr>
            <p:ph type="body" idx="1"/>
          </p:nvPr>
        </p:nvSpPr>
        <p:spPr/>
        <p:txBody>
          <a:bodyPr/>
          <a:lstStyle/>
          <a:p>
            <a:r>
              <a:rPr lang="en-IN" sz="1200" kern="1200" dirty="0">
                <a:solidFill>
                  <a:schemeClr val="tx1"/>
                </a:solidFill>
                <a:effectLst/>
                <a:latin typeface="+mn-lt"/>
                <a:ea typeface="+mn-ea"/>
                <a:cs typeface="+mn-cs"/>
              </a:rPr>
              <a:t>The study reinforces the application of the ongoing verification and verifier access control attribute of ZTA in order to enhance security in cloud environments. Yet companies must develop a plan to build a Zero Trust strategy to enhance their data protection and risk management. This topic should continue to be explored and developed for more widespread deployment and long-term impacts.</a:t>
            </a:r>
          </a:p>
        </p:txBody>
      </p:sp>
      <p:sp>
        <p:nvSpPr>
          <p:cNvPr id="4" name="Slide Number Placeholder 3">
            <a:extLst>
              <a:ext uri="{FF2B5EF4-FFF2-40B4-BE49-F238E27FC236}">
                <a16:creationId xmlns:a16="http://schemas.microsoft.com/office/drawing/2014/main" id="{14A11602-666B-7000-A61D-6B04A77B002E}"/>
              </a:ext>
            </a:extLst>
          </p:cNvPr>
          <p:cNvSpPr>
            <a:spLocks noGrp="1"/>
          </p:cNvSpPr>
          <p:nvPr>
            <p:ph type="sldNum" sz="quarter" idx="5"/>
          </p:nvPr>
        </p:nvSpPr>
        <p:spPr/>
        <p:txBody>
          <a:bodyPr/>
          <a:lstStyle/>
          <a:p>
            <a:fld id="{7E7843BD-C86F-4FFA-8501-740EC1CA9537}" type="slidenum">
              <a:rPr lang="en-IN" smtClean="0"/>
              <a:t>13</a:t>
            </a:fld>
            <a:endParaRPr lang="en-IN"/>
          </a:p>
        </p:txBody>
      </p:sp>
    </p:spTree>
    <p:extLst>
      <p:ext uri="{BB962C8B-B14F-4D97-AF65-F5344CB8AC3E}">
        <p14:creationId xmlns:p14="http://schemas.microsoft.com/office/powerpoint/2010/main" val="29363621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D6A393-0395-E658-3777-36DB7CE29BB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CA1EF4D-A2B1-762A-4493-B1CA9ACF4C5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3BCD1F4-FC3C-70F2-E515-6BFB6D0EAB06}"/>
              </a:ext>
            </a:extLst>
          </p:cNvPr>
          <p:cNvSpPr>
            <a:spLocks noGrp="1"/>
          </p:cNvSpPr>
          <p:nvPr>
            <p:ph type="body" idx="1"/>
          </p:nvPr>
        </p:nvSpPr>
        <p:spPr/>
        <p:txBody>
          <a:bodyPr/>
          <a:lstStyle/>
          <a:p>
            <a:endParaRPr lang="en-IN" sz="1200" kern="1200" dirty="0">
              <a:solidFill>
                <a:schemeClr val="tx1"/>
              </a:solidFill>
              <a:effectLst/>
              <a:latin typeface="+mn-lt"/>
              <a:ea typeface="+mn-ea"/>
              <a:cs typeface="+mn-cs"/>
            </a:endParaRPr>
          </a:p>
        </p:txBody>
      </p:sp>
      <p:sp>
        <p:nvSpPr>
          <p:cNvPr id="4" name="Slide Number Placeholder 3">
            <a:extLst>
              <a:ext uri="{FF2B5EF4-FFF2-40B4-BE49-F238E27FC236}">
                <a16:creationId xmlns:a16="http://schemas.microsoft.com/office/drawing/2014/main" id="{AB21D5CE-3E70-C730-3191-A45345E97359}"/>
              </a:ext>
            </a:extLst>
          </p:cNvPr>
          <p:cNvSpPr>
            <a:spLocks noGrp="1"/>
          </p:cNvSpPr>
          <p:nvPr>
            <p:ph type="sldNum" sz="quarter" idx="5"/>
          </p:nvPr>
        </p:nvSpPr>
        <p:spPr/>
        <p:txBody>
          <a:bodyPr/>
          <a:lstStyle/>
          <a:p>
            <a:fld id="{7E7843BD-C86F-4FFA-8501-740EC1CA9537}" type="slidenum">
              <a:rPr lang="en-IN" smtClean="0"/>
              <a:t>14</a:t>
            </a:fld>
            <a:endParaRPr lang="en-IN"/>
          </a:p>
        </p:txBody>
      </p:sp>
    </p:spTree>
    <p:extLst>
      <p:ext uri="{BB962C8B-B14F-4D97-AF65-F5344CB8AC3E}">
        <p14:creationId xmlns:p14="http://schemas.microsoft.com/office/powerpoint/2010/main" val="111477034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7E7843BD-C86F-4FFA-8501-740EC1CA9537}" type="slidenum">
              <a:rPr lang="en-IN" smtClean="0"/>
              <a:t>15</a:t>
            </a:fld>
            <a:endParaRPr lang="en-IN"/>
          </a:p>
        </p:txBody>
      </p:sp>
    </p:spTree>
    <p:extLst>
      <p:ext uri="{BB962C8B-B14F-4D97-AF65-F5344CB8AC3E}">
        <p14:creationId xmlns:p14="http://schemas.microsoft.com/office/powerpoint/2010/main" val="25352051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755FDFF-6EF3-4208-A267-770D2552E31D}" type="datetimeFigureOut">
              <a:rPr lang="en-IN" smtClean="0"/>
              <a:t>06-06-2026</a:t>
            </a:fld>
            <a:endParaRPr lang="en-IN"/>
          </a:p>
        </p:txBody>
      </p:sp>
      <p:sp>
        <p:nvSpPr>
          <p:cNvPr id="5" name="Footer Placeholder 4"/>
          <p:cNvSpPr>
            <a:spLocks noGrp="1"/>
          </p:cNvSpPr>
          <p:nvPr>
            <p:ph type="ftr" sz="quarter" idx="11"/>
          </p:nvPr>
        </p:nvSpPr>
        <p:spPr/>
        <p:txBody>
          <a:bodyPr/>
          <a:lstStyle/>
          <a:p>
            <a:endParaRPr lang="en-IN"/>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txBody>
          <a:bodyPr/>
          <a:lstStyle/>
          <a:p>
            <a:endParaRPr lang="en-IN"/>
          </a:p>
        </p:txBody>
      </p:sp>
      <p:sp>
        <p:nvSpPr>
          <p:cNvPr id="6" name="Slide Number Placeholder 5"/>
          <p:cNvSpPr>
            <a:spLocks noGrp="1"/>
          </p:cNvSpPr>
          <p:nvPr>
            <p:ph type="sldNum" sz="quarter" idx="12"/>
          </p:nvPr>
        </p:nvSpPr>
        <p:spPr>
          <a:xfrm>
            <a:off x="531812" y="4529540"/>
            <a:ext cx="779767" cy="365125"/>
          </a:xfrm>
        </p:spPr>
        <p:txBody>
          <a:bodyPr/>
          <a:lstStyle/>
          <a:p>
            <a:fld id="{92B5CE6C-3958-4587-B678-FF61BA42FD57}" type="slidenum">
              <a:rPr lang="en-IN" smtClean="0"/>
              <a:t>‹#›</a:t>
            </a:fld>
            <a:endParaRPr lang="en-IN"/>
          </a:p>
        </p:txBody>
      </p:sp>
    </p:spTree>
    <p:extLst>
      <p:ext uri="{BB962C8B-B14F-4D97-AF65-F5344CB8AC3E}">
        <p14:creationId xmlns:p14="http://schemas.microsoft.com/office/powerpoint/2010/main" val="37307552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755FDFF-6EF3-4208-A267-770D2552E31D}" type="datetimeFigureOut">
              <a:rPr lang="en-IN" smtClean="0"/>
              <a:t>06-06-2026</a:t>
            </a:fld>
            <a:endParaRPr lang="en-IN"/>
          </a:p>
        </p:txBody>
      </p:sp>
      <p:sp>
        <p:nvSpPr>
          <p:cNvPr id="5" name="Footer Placeholder 4"/>
          <p:cNvSpPr>
            <a:spLocks noGrp="1"/>
          </p:cNvSpPr>
          <p:nvPr>
            <p:ph type="ftr" sz="quarter" idx="11"/>
          </p:nvPr>
        </p:nvSpPr>
        <p:spPr/>
        <p:txBody>
          <a:bodyPr/>
          <a:lstStyle/>
          <a:p>
            <a:endParaRPr lang="en-IN"/>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92B5CE6C-3958-4587-B678-FF61BA42FD57}" type="slidenum">
              <a:rPr lang="en-IN" smtClean="0"/>
              <a:t>‹#›</a:t>
            </a:fld>
            <a:endParaRPr lang="en-IN"/>
          </a:p>
        </p:txBody>
      </p:sp>
    </p:spTree>
    <p:extLst>
      <p:ext uri="{BB962C8B-B14F-4D97-AF65-F5344CB8AC3E}">
        <p14:creationId xmlns:p14="http://schemas.microsoft.com/office/powerpoint/2010/main" val="26013645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755FDFF-6EF3-4208-A267-770D2552E31D}" type="datetimeFigureOut">
              <a:rPr lang="en-IN" smtClean="0"/>
              <a:t>06-06-2026</a:t>
            </a:fld>
            <a:endParaRPr lang="en-IN"/>
          </a:p>
        </p:txBody>
      </p:sp>
      <p:sp>
        <p:nvSpPr>
          <p:cNvPr id="5" name="Footer Placeholder 4"/>
          <p:cNvSpPr>
            <a:spLocks noGrp="1"/>
          </p:cNvSpPr>
          <p:nvPr>
            <p:ph type="ftr" sz="quarter" idx="11"/>
          </p:nvPr>
        </p:nvSpPr>
        <p:spPr/>
        <p:txBody>
          <a:bodyPr/>
          <a:lstStyle/>
          <a:p>
            <a:endParaRPr lang="en-IN"/>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92B5CE6C-3958-4587-B678-FF61BA42FD57}" type="slidenum">
              <a:rPr lang="en-IN" smtClean="0"/>
              <a:t>‹#›</a:t>
            </a:fld>
            <a:endParaRPr lang="en-IN"/>
          </a:p>
        </p:txBody>
      </p:sp>
    </p:spTree>
    <p:extLst>
      <p:ext uri="{BB962C8B-B14F-4D97-AF65-F5344CB8AC3E}">
        <p14:creationId xmlns:p14="http://schemas.microsoft.com/office/powerpoint/2010/main" val="35556663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755FDFF-6EF3-4208-A267-770D2552E31D}" type="datetimeFigureOut">
              <a:rPr lang="en-IN" smtClean="0"/>
              <a:t>06-06-2026</a:t>
            </a:fld>
            <a:endParaRPr lang="en-IN"/>
          </a:p>
        </p:txBody>
      </p:sp>
      <p:sp>
        <p:nvSpPr>
          <p:cNvPr id="6" name="Footer Placeholder 5"/>
          <p:cNvSpPr>
            <a:spLocks noGrp="1"/>
          </p:cNvSpPr>
          <p:nvPr>
            <p:ph type="ftr" sz="quarter" idx="11"/>
          </p:nvPr>
        </p:nvSpPr>
        <p:spPr/>
        <p:txBody>
          <a:bodyPr/>
          <a:lstStyle/>
          <a:p>
            <a:endParaRPr lang="en-IN"/>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92B5CE6C-3958-4587-B678-FF61BA42FD57}" type="slidenum">
              <a:rPr lang="en-IN" smtClean="0"/>
              <a:t>‹#›</a:t>
            </a:fld>
            <a:endParaRPr lang="en-IN"/>
          </a:p>
        </p:txBody>
      </p:sp>
    </p:spTree>
    <p:extLst>
      <p:ext uri="{BB962C8B-B14F-4D97-AF65-F5344CB8AC3E}">
        <p14:creationId xmlns:p14="http://schemas.microsoft.com/office/powerpoint/2010/main" val="14124410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755FDFF-6EF3-4208-A267-770D2552E31D}" type="datetimeFigureOut">
              <a:rPr lang="en-IN" smtClean="0"/>
              <a:t>06-06-2026</a:t>
            </a:fld>
            <a:endParaRPr lang="en-IN"/>
          </a:p>
        </p:txBody>
      </p:sp>
      <p:sp>
        <p:nvSpPr>
          <p:cNvPr id="8" name="Footer Placeholder 7"/>
          <p:cNvSpPr>
            <a:spLocks noGrp="1"/>
          </p:cNvSpPr>
          <p:nvPr>
            <p:ph type="ftr" sz="quarter" idx="11"/>
          </p:nvPr>
        </p:nvSpPr>
        <p:spPr/>
        <p:txBody>
          <a:bodyPr/>
          <a:lstStyle/>
          <a:p>
            <a:endParaRPr lang="en-IN"/>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92B5CE6C-3958-4587-B678-FF61BA42FD57}" type="slidenum">
              <a:rPr lang="en-IN" smtClean="0"/>
              <a:t>‹#›</a:t>
            </a:fld>
            <a:endParaRPr lang="en-IN"/>
          </a:p>
        </p:txBody>
      </p:sp>
    </p:spTree>
    <p:extLst>
      <p:ext uri="{BB962C8B-B14F-4D97-AF65-F5344CB8AC3E}">
        <p14:creationId xmlns:p14="http://schemas.microsoft.com/office/powerpoint/2010/main" val="5962859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755FDFF-6EF3-4208-A267-770D2552E31D}" type="datetimeFigureOut">
              <a:rPr lang="en-IN" smtClean="0"/>
              <a:t>06-06-2026</a:t>
            </a:fld>
            <a:endParaRPr lang="en-IN"/>
          </a:p>
        </p:txBody>
      </p:sp>
      <p:sp>
        <p:nvSpPr>
          <p:cNvPr id="4" name="Footer Placeholder 3"/>
          <p:cNvSpPr>
            <a:spLocks noGrp="1"/>
          </p:cNvSpPr>
          <p:nvPr>
            <p:ph type="ftr" sz="quarter" idx="11"/>
          </p:nvPr>
        </p:nvSpPr>
        <p:spPr/>
        <p:txBody>
          <a:bodyPr/>
          <a:lstStyle/>
          <a:p>
            <a:endParaRPr lang="en-IN"/>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92B5CE6C-3958-4587-B678-FF61BA42FD57}" type="slidenum">
              <a:rPr lang="en-IN" smtClean="0"/>
              <a:t>‹#›</a:t>
            </a:fld>
            <a:endParaRPr lang="en-IN"/>
          </a:p>
        </p:txBody>
      </p:sp>
    </p:spTree>
    <p:extLst>
      <p:ext uri="{BB962C8B-B14F-4D97-AF65-F5344CB8AC3E}">
        <p14:creationId xmlns:p14="http://schemas.microsoft.com/office/powerpoint/2010/main" val="42247548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755FDFF-6EF3-4208-A267-770D2552E31D}" type="datetimeFigureOut">
              <a:rPr lang="en-IN" smtClean="0"/>
              <a:t>06-06-2026</a:t>
            </a:fld>
            <a:endParaRPr lang="en-IN"/>
          </a:p>
        </p:txBody>
      </p:sp>
      <p:sp>
        <p:nvSpPr>
          <p:cNvPr id="3" name="Footer Placeholder 2"/>
          <p:cNvSpPr>
            <a:spLocks noGrp="1"/>
          </p:cNvSpPr>
          <p:nvPr>
            <p:ph type="ftr" sz="quarter" idx="11"/>
          </p:nvPr>
        </p:nvSpPr>
        <p:spPr/>
        <p:txBody>
          <a:bodyPr/>
          <a:lstStyle/>
          <a:p>
            <a:endParaRPr lang="en-IN"/>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92B5CE6C-3958-4587-B678-FF61BA42FD57}" type="slidenum">
              <a:rPr lang="en-IN" smtClean="0"/>
              <a:t>‹#›</a:t>
            </a:fld>
            <a:endParaRPr lang="en-IN"/>
          </a:p>
        </p:txBody>
      </p:sp>
    </p:spTree>
    <p:extLst>
      <p:ext uri="{BB962C8B-B14F-4D97-AF65-F5344CB8AC3E}">
        <p14:creationId xmlns:p14="http://schemas.microsoft.com/office/powerpoint/2010/main" val="175906606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755FDFF-6EF3-4208-A267-770D2552E31D}" type="datetimeFigureOut">
              <a:rPr lang="en-IN" smtClean="0"/>
              <a:t>06-06-2026</a:t>
            </a:fld>
            <a:endParaRPr lang="en-IN"/>
          </a:p>
        </p:txBody>
      </p:sp>
      <p:sp>
        <p:nvSpPr>
          <p:cNvPr id="6" name="Footer Placeholder 5"/>
          <p:cNvSpPr>
            <a:spLocks noGrp="1"/>
          </p:cNvSpPr>
          <p:nvPr>
            <p:ph type="ftr" sz="quarter" idx="11"/>
          </p:nvPr>
        </p:nvSpPr>
        <p:spPr/>
        <p:txBody>
          <a:bodyPr/>
          <a:lstStyle/>
          <a:p>
            <a:endParaRPr lang="en-IN"/>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92B5CE6C-3958-4587-B678-FF61BA42FD57}" type="slidenum">
              <a:rPr lang="en-IN" smtClean="0"/>
              <a:t>‹#›</a:t>
            </a:fld>
            <a:endParaRPr lang="en-IN"/>
          </a:p>
        </p:txBody>
      </p:sp>
    </p:spTree>
    <p:extLst>
      <p:ext uri="{BB962C8B-B14F-4D97-AF65-F5344CB8AC3E}">
        <p14:creationId xmlns:p14="http://schemas.microsoft.com/office/powerpoint/2010/main" val="37299568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755FDFF-6EF3-4208-A267-770D2552E31D}" type="datetimeFigureOut">
              <a:rPr lang="en-IN" smtClean="0"/>
              <a:t>06-06-2026</a:t>
            </a:fld>
            <a:endParaRPr lang="en-IN"/>
          </a:p>
        </p:txBody>
      </p:sp>
      <p:sp>
        <p:nvSpPr>
          <p:cNvPr id="6" name="Footer Placeholder 5"/>
          <p:cNvSpPr>
            <a:spLocks noGrp="1"/>
          </p:cNvSpPr>
          <p:nvPr>
            <p:ph type="ftr" sz="quarter" idx="11"/>
          </p:nvPr>
        </p:nvSpPr>
        <p:spPr/>
        <p:txBody>
          <a:bodyPr/>
          <a:lstStyle/>
          <a:p>
            <a:endParaRPr lang="en-IN"/>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92B5CE6C-3958-4587-B678-FF61BA42FD57}" type="slidenum">
              <a:rPr lang="en-IN" smtClean="0"/>
              <a:t>‹#›</a:t>
            </a:fld>
            <a:endParaRPr lang="en-IN"/>
          </a:p>
        </p:txBody>
      </p:sp>
    </p:spTree>
    <p:extLst>
      <p:ext uri="{BB962C8B-B14F-4D97-AF65-F5344CB8AC3E}">
        <p14:creationId xmlns:p14="http://schemas.microsoft.com/office/powerpoint/2010/main" val="22532028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755FDFF-6EF3-4208-A267-770D2552E31D}" type="datetimeFigureOut">
              <a:rPr lang="en-IN" smtClean="0"/>
              <a:t>06-06-2026</a:t>
            </a:fld>
            <a:endParaRPr lang="en-IN"/>
          </a:p>
        </p:txBody>
      </p:sp>
      <p:sp>
        <p:nvSpPr>
          <p:cNvPr id="5" name="Footer Placeholder 4"/>
          <p:cNvSpPr>
            <a:spLocks noGrp="1"/>
          </p:cNvSpPr>
          <p:nvPr>
            <p:ph type="ftr" sz="quarter" idx="11"/>
          </p:nvPr>
        </p:nvSpPr>
        <p:spPr/>
        <p:txBody>
          <a:bodyPr/>
          <a:lstStyle/>
          <a:p>
            <a:endParaRPr lang="en-IN"/>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92B5CE6C-3958-4587-B678-FF61BA42FD57}" type="slidenum">
              <a:rPr lang="en-IN" smtClean="0"/>
              <a:t>‹#›</a:t>
            </a:fld>
            <a:endParaRPr lang="en-IN"/>
          </a:p>
        </p:txBody>
      </p:sp>
    </p:spTree>
    <p:extLst>
      <p:ext uri="{BB962C8B-B14F-4D97-AF65-F5344CB8AC3E}">
        <p14:creationId xmlns:p14="http://schemas.microsoft.com/office/powerpoint/2010/main" val="36542355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755FDFF-6EF3-4208-A267-770D2552E31D}" type="datetimeFigureOut">
              <a:rPr lang="en-IN" smtClean="0"/>
              <a:t>06-06-2026</a:t>
            </a:fld>
            <a:endParaRPr lang="en-IN"/>
          </a:p>
        </p:txBody>
      </p:sp>
      <p:sp>
        <p:nvSpPr>
          <p:cNvPr id="5" name="Footer Placeholder 4"/>
          <p:cNvSpPr>
            <a:spLocks noGrp="1"/>
          </p:cNvSpPr>
          <p:nvPr>
            <p:ph type="ftr" sz="quarter" idx="11"/>
          </p:nvPr>
        </p:nvSpPr>
        <p:spPr/>
        <p:txBody>
          <a:bodyPr/>
          <a:lstStyle/>
          <a:p>
            <a:endParaRPr lang="en-IN"/>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92B5CE6C-3958-4587-B678-FF61BA42FD57}" type="slidenum">
              <a:rPr lang="en-IN" smtClean="0"/>
              <a:t>‹#›</a:t>
            </a:fld>
            <a:endParaRPr lang="en-IN"/>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79248984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2755FDFF-6EF3-4208-A267-770D2552E31D}" type="datetimeFigureOut">
              <a:rPr lang="en-IN" smtClean="0"/>
              <a:t>06-06-2026</a:t>
            </a:fld>
            <a:endParaRPr lang="en-IN"/>
          </a:p>
        </p:txBody>
      </p:sp>
      <p:sp>
        <p:nvSpPr>
          <p:cNvPr id="6" name="Footer Placeholder 5"/>
          <p:cNvSpPr>
            <a:spLocks noGrp="1"/>
          </p:cNvSpPr>
          <p:nvPr>
            <p:ph type="ftr" sz="quarter" idx="11"/>
          </p:nvPr>
        </p:nvSpPr>
        <p:spPr/>
        <p:txBody>
          <a:bodyPr/>
          <a:lstStyle/>
          <a:p>
            <a:endParaRPr lang="en-IN"/>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92B5CE6C-3958-4587-B678-FF61BA42FD57}" type="slidenum">
              <a:rPr lang="en-IN" smtClean="0"/>
              <a:t>‹#›</a:t>
            </a:fld>
            <a:endParaRPr lang="en-IN"/>
          </a:p>
        </p:txBody>
      </p:sp>
    </p:spTree>
    <p:extLst>
      <p:ext uri="{BB962C8B-B14F-4D97-AF65-F5344CB8AC3E}">
        <p14:creationId xmlns:p14="http://schemas.microsoft.com/office/powerpoint/2010/main" val="185290939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2755FDFF-6EF3-4208-A267-770D2552E31D}" type="datetimeFigureOut">
              <a:rPr lang="en-IN" smtClean="0"/>
              <a:t>06-06-2026</a:t>
            </a:fld>
            <a:endParaRPr lang="en-IN"/>
          </a:p>
        </p:txBody>
      </p:sp>
      <p:sp>
        <p:nvSpPr>
          <p:cNvPr id="6" name="Footer Placeholder 5"/>
          <p:cNvSpPr>
            <a:spLocks noGrp="1"/>
          </p:cNvSpPr>
          <p:nvPr>
            <p:ph type="ftr" sz="quarter" idx="11"/>
          </p:nvPr>
        </p:nvSpPr>
        <p:spPr/>
        <p:txBody>
          <a:bodyPr/>
          <a:lstStyle/>
          <a:p>
            <a:endParaRPr lang="en-IN"/>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92B5CE6C-3958-4587-B678-FF61BA42FD57}" type="slidenum">
              <a:rPr lang="en-IN" smtClean="0"/>
              <a:t>‹#›</a:t>
            </a:fld>
            <a:endParaRPr lang="en-IN"/>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81687651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2755FDFF-6EF3-4208-A267-770D2552E31D}" type="datetimeFigureOut">
              <a:rPr lang="en-IN" smtClean="0"/>
              <a:t>06-06-2026</a:t>
            </a:fld>
            <a:endParaRPr lang="en-IN"/>
          </a:p>
        </p:txBody>
      </p:sp>
      <p:sp>
        <p:nvSpPr>
          <p:cNvPr id="6" name="Footer Placeholder 5"/>
          <p:cNvSpPr>
            <a:spLocks noGrp="1"/>
          </p:cNvSpPr>
          <p:nvPr>
            <p:ph type="ftr" sz="quarter" idx="11"/>
          </p:nvPr>
        </p:nvSpPr>
        <p:spPr/>
        <p:txBody>
          <a:bodyPr/>
          <a:lstStyle/>
          <a:p>
            <a:endParaRPr lang="en-IN"/>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92B5CE6C-3958-4587-B678-FF61BA42FD57}" type="slidenum">
              <a:rPr lang="en-IN" smtClean="0"/>
              <a:t>‹#›</a:t>
            </a:fld>
            <a:endParaRPr lang="en-IN"/>
          </a:p>
        </p:txBody>
      </p:sp>
    </p:spTree>
    <p:extLst>
      <p:ext uri="{BB962C8B-B14F-4D97-AF65-F5344CB8AC3E}">
        <p14:creationId xmlns:p14="http://schemas.microsoft.com/office/powerpoint/2010/main" val="69257388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755FDFF-6EF3-4208-A267-770D2552E31D}" type="datetimeFigureOut">
              <a:rPr lang="en-IN" smtClean="0"/>
              <a:t>06-06-2026</a:t>
            </a:fld>
            <a:endParaRPr lang="en-IN"/>
          </a:p>
        </p:txBody>
      </p:sp>
      <p:sp>
        <p:nvSpPr>
          <p:cNvPr id="5" name="Footer Placeholder 4"/>
          <p:cNvSpPr>
            <a:spLocks noGrp="1"/>
          </p:cNvSpPr>
          <p:nvPr>
            <p:ph type="ftr" sz="quarter" idx="11"/>
          </p:nvPr>
        </p:nvSpPr>
        <p:spPr/>
        <p:txBody>
          <a:bodyPr/>
          <a:lstStyle/>
          <a:p>
            <a:endParaRPr lang="en-IN"/>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92B5CE6C-3958-4587-B678-FF61BA42FD57}" type="slidenum">
              <a:rPr lang="en-IN" smtClean="0"/>
              <a:t>‹#›</a:t>
            </a:fld>
            <a:endParaRPr lang="en-IN"/>
          </a:p>
        </p:txBody>
      </p:sp>
    </p:spTree>
    <p:extLst>
      <p:ext uri="{BB962C8B-B14F-4D97-AF65-F5344CB8AC3E}">
        <p14:creationId xmlns:p14="http://schemas.microsoft.com/office/powerpoint/2010/main" val="142300453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755FDFF-6EF3-4208-A267-770D2552E31D}" type="datetimeFigureOut">
              <a:rPr lang="en-IN" smtClean="0"/>
              <a:t>06-06-2026</a:t>
            </a:fld>
            <a:endParaRPr lang="en-IN"/>
          </a:p>
        </p:txBody>
      </p:sp>
      <p:sp>
        <p:nvSpPr>
          <p:cNvPr id="5" name="Footer Placeholder 4"/>
          <p:cNvSpPr>
            <a:spLocks noGrp="1"/>
          </p:cNvSpPr>
          <p:nvPr>
            <p:ph type="ftr" sz="quarter" idx="11"/>
          </p:nvPr>
        </p:nvSpPr>
        <p:spPr/>
        <p:txBody>
          <a:bodyPr/>
          <a:lstStyle/>
          <a:p>
            <a:endParaRPr lang="en-IN"/>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92B5CE6C-3958-4587-B678-FF61BA42FD57}" type="slidenum">
              <a:rPr lang="en-IN" smtClean="0"/>
              <a:t>‹#›</a:t>
            </a:fld>
            <a:endParaRPr lang="en-IN"/>
          </a:p>
        </p:txBody>
      </p:sp>
    </p:spTree>
    <p:extLst>
      <p:ext uri="{BB962C8B-B14F-4D97-AF65-F5344CB8AC3E}">
        <p14:creationId xmlns:p14="http://schemas.microsoft.com/office/powerpoint/2010/main" val="33816882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txBody>
            <a:bodyPr/>
            <a:lstStyle/>
            <a:p>
              <a:endParaRPr lang="en-IN"/>
            </a:p>
          </p:txBody>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txBody>
            <a:bodyPr/>
            <a:lstStyle/>
            <a:p>
              <a:endParaRPr lang="en-IN"/>
            </a:p>
          </p:txBody>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txBody>
            <a:bodyPr/>
            <a:lstStyle/>
            <a:p>
              <a:endParaRPr lang="en-IN"/>
            </a:p>
          </p:txBody>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txBody>
            <a:bodyPr/>
            <a:lstStyle/>
            <a:p>
              <a:endParaRPr lang="en-IN"/>
            </a:p>
          </p:txBody>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txBody>
            <a:bodyPr/>
            <a:lstStyle/>
            <a:p>
              <a:endParaRPr lang="en-IN"/>
            </a:p>
          </p:txBody>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txBody>
            <a:bodyPr/>
            <a:lstStyle/>
            <a:p>
              <a:endParaRPr lang="en-IN"/>
            </a:p>
          </p:txBody>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txBody>
            <a:bodyPr/>
            <a:lstStyle/>
            <a:p>
              <a:endParaRPr lang="en-IN"/>
            </a:p>
          </p:txBody>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txBody>
            <a:bodyPr/>
            <a:lstStyle/>
            <a:p>
              <a:endParaRPr lang="en-IN"/>
            </a:p>
          </p:txBody>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txBody>
            <a:bodyPr/>
            <a:lstStyle/>
            <a:p>
              <a:endParaRPr lang="en-IN"/>
            </a:p>
          </p:txBody>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txBody>
            <a:bodyPr/>
            <a:lstStyle/>
            <a:p>
              <a:endParaRPr lang="en-IN"/>
            </a:p>
          </p:txBody>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txBody>
            <a:bodyPr/>
            <a:lstStyle/>
            <a:p>
              <a:endParaRPr lang="en-IN"/>
            </a:p>
          </p:txBody>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txBody>
            <a:bodyPr/>
            <a:lstStyle/>
            <a:p>
              <a:endParaRPr lang="en-IN"/>
            </a:p>
          </p:txBody>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txBody>
            <a:bodyPr/>
            <a:lstStyle/>
            <a:p>
              <a:endParaRPr lang="en-IN"/>
            </a:p>
          </p:txBody>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txBody>
            <a:bodyPr/>
            <a:lstStyle/>
            <a:p>
              <a:endParaRPr lang="en-IN"/>
            </a:p>
          </p:txBody>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txBody>
            <a:bodyPr/>
            <a:lstStyle/>
            <a:p>
              <a:endParaRPr lang="en-IN"/>
            </a:p>
          </p:txBody>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txBody>
            <a:bodyPr/>
            <a:lstStyle/>
            <a:p>
              <a:endParaRPr lang="en-IN"/>
            </a:p>
          </p:txBody>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txBody>
            <a:bodyPr/>
            <a:lstStyle/>
            <a:p>
              <a:endParaRPr lang="en-IN"/>
            </a:p>
          </p:txBody>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txBody>
            <a:bodyPr/>
            <a:lstStyle/>
            <a:p>
              <a:endParaRPr lang="en-IN"/>
            </a:p>
          </p:txBody>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txBody>
            <a:bodyPr/>
            <a:lstStyle/>
            <a:p>
              <a:endParaRPr lang="en-IN"/>
            </a:p>
          </p:txBody>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txBody>
            <a:bodyPr/>
            <a:lstStyle/>
            <a:p>
              <a:endParaRPr lang="en-IN"/>
            </a:p>
          </p:txBody>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txBody>
            <a:bodyPr/>
            <a:lstStyle/>
            <a:p>
              <a:endParaRPr lang="en-IN"/>
            </a:p>
          </p:txBody>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txBody>
            <a:bodyPr/>
            <a:lstStyle/>
            <a:p>
              <a:endParaRPr lang="en-IN"/>
            </a:p>
          </p:txBody>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txBody>
            <a:bodyPr/>
            <a:lstStyle/>
            <a:p>
              <a:endParaRPr lang="en-IN"/>
            </a:p>
          </p:txBody>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txBody>
            <a:bodyPr/>
            <a:lstStyle/>
            <a:p>
              <a:endParaRPr lang="en-IN"/>
            </a:p>
          </p:txBody>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IN"/>
          </a:p>
        </p:txBody>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2755FDFF-6EF3-4208-A267-770D2552E31D}" type="datetimeFigureOut">
              <a:rPr lang="en-IN" smtClean="0"/>
              <a:t>06-06-2026</a:t>
            </a:fld>
            <a:endParaRPr lang="en-IN"/>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IN"/>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92B5CE6C-3958-4587-B678-FF61BA42FD57}" type="slidenum">
              <a:rPr lang="en-IN" smtClean="0"/>
              <a:t>‹#›</a:t>
            </a:fld>
            <a:endParaRPr lang="en-IN"/>
          </a:p>
        </p:txBody>
      </p:sp>
    </p:spTree>
    <p:extLst>
      <p:ext uri="{BB962C8B-B14F-4D97-AF65-F5344CB8AC3E}">
        <p14:creationId xmlns:p14="http://schemas.microsoft.com/office/powerpoint/2010/main" val="311723829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02AB2C-5329-6BB3-F364-982BF7075631}"/>
              </a:ext>
            </a:extLst>
          </p:cNvPr>
          <p:cNvSpPr>
            <a:spLocks noGrp="1"/>
          </p:cNvSpPr>
          <p:nvPr>
            <p:ph type="ctrTitle"/>
          </p:nvPr>
        </p:nvSpPr>
        <p:spPr>
          <a:xfrm>
            <a:off x="1209041" y="1910081"/>
            <a:ext cx="10478452" cy="2153920"/>
          </a:xfrm>
        </p:spPr>
        <p:txBody>
          <a:bodyPr>
            <a:normAutofit/>
          </a:bodyPr>
          <a:lstStyle/>
          <a:p>
            <a:pPr algn="ctr"/>
            <a:r>
              <a:rPr lang="en-IN" sz="3600" b="1" dirty="0">
                <a:latin typeface="Times New Roman" panose="02020603050405020304" pitchFamily="18" charset="0"/>
                <a:cs typeface="Times New Roman" panose="02020603050405020304" pitchFamily="18" charset="0"/>
              </a:rPr>
              <a:t>Assessing the Impact of Zero Trust Security Models on Organizational Risk Reduction and Data Protection in Cloud Environments</a:t>
            </a:r>
          </a:p>
        </p:txBody>
      </p:sp>
    </p:spTree>
    <p:extLst>
      <p:ext uri="{BB962C8B-B14F-4D97-AF65-F5344CB8AC3E}">
        <p14:creationId xmlns:p14="http://schemas.microsoft.com/office/powerpoint/2010/main" val="185534694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A71EA1-94BB-89BF-CD06-4E3DDDD0F62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4268715-CB9F-2DA9-8431-3470EC0CCCCC}"/>
              </a:ext>
            </a:extLst>
          </p:cNvPr>
          <p:cNvSpPr>
            <a:spLocks noGrp="1"/>
          </p:cNvSpPr>
          <p:nvPr>
            <p:ph type="ctrTitle"/>
          </p:nvPr>
        </p:nvSpPr>
        <p:spPr>
          <a:xfrm>
            <a:off x="1989773" y="218441"/>
            <a:ext cx="8915399" cy="1010920"/>
          </a:xfrm>
        </p:spPr>
        <p:txBody>
          <a:bodyPr>
            <a:normAutofit/>
          </a:bodyPr>
          <a:lstStyle/>
          <a:p>
            <a:pPr algn="ctr"/>
            <a:r>
              <a:rPr lang="en-IN" sz="3600" b="1" dirty="0">
                <a:latin typeface="Times New Roman" panose="02020603050405020304" pitchFamily="18" charset="0"/>
                <a:cs typeface="Times New Roman" panose="02020603050405020304" pitchFamily="18" charset="0"/>
              </a:rPr>
              <a:t>Introduction and Research Background</a:t>
            </a:r>
            <a:endParaRPr lang="en-IN" sz="3600" dirty="0">
              <a:latin typeface="Times New Roman" panose="02020603050405020304" pitchFamily="18" charset="0"/>
              <a:cs typeface="Times New Roman" panose="02020603050405020304" pitchFamily="18" charset="0"/>
            </a:endParaRPr>
          </a:p>
        </p:txBody>
      </p:sp>
      <p:sp>
        <p:nvSpPr>
          <p:cNvPr id="3" name="Subtitle 2">
            <a:extLst>
              <a:ext uri="{FF2B5EF4-FFF2-40B4-BE49-F238E27FC236}">
                <a16:creationId xmlns:a16="http://schemas.microsoft.com/office/drawing/2014/main" id="{CE7BEE6A-0A8B-652D-3B08-1BAAAB602AAD}"/>
              </a:ext>
            </a:extLst>
          </p:cNvPr>
          <p:cNvSpPr>
            <a:spLocks noGrp="1"/>
          </p:cNvSpPr>
          <p:nvPr>
            <p:ph type="subTitle" idx="1"/>
          </p:nvPr>
        </p:nvSpPr>
        <p:spPr>
          <a:xfrm>
            <a:off x="2589213" y="2143760"/>
            <a:ext cx="8241347" cy="4074159"/>
          </a:xfrm>
        </p:spPr>
        <p:txBody>
          <a:bodyPr>
            <a:normAutofit/>
          </a:bodyPr>
          <a:lstStyle/>
          <a:p>
            <a:pPr marL="285750" indent="-285750" algn="just">
              <a:lnSpc>
                <a:spcPct val="150000"/>
              </a:lnSpc>
              <a:buFont typeface="Arial" panose="020B0604020202020204" pitchFamily="34" charset="0"/>
              <a:buChar char="•"/>
            </a:pPr>
            <a:r>
              <a:rPr lang="en-IN" dirty="0">
                <a:solidFill>
                  <a:schemeClr val="tx1"/>
                </a:solidFill>
                <a:latin typeface="Times New Roman" panose="02020603050405020304" pitchFamily="18" charset="0"/>
                <a:cs typeface="Times New Roman" panose="02020603050405020304" pitchFamily="18" charset="0"/>
              </a:rPr>
              <a:t>The Cloud data paradigm has transformed the way that data is stored, processed, and manipulated in the organisation through its ability to scale, be flexible, and be low-cost. </a:t>
            </a:r>
          </a:p>
          <a:p>
            <a:pPr marL="285750" indent="-285750" algn="just">
              <a:lnSpc>
                <a:spcPct val="150000"/>
              </a:lnSpc>
              <a:buFont typeface="Arial" panose="020B0604020202020204" pitchFamily="34" charset="0"/>
              <a:buChar char="•"/>
            </a:pPr>
            <a:r>
              <a:rPr lang="en-IN" dirty="0">
                <a:solidFill>
                  <a:schemeClr val="tx1"/>
                </a:solidFill>
                <a:latin typeface="Times New Roman" panose="02020603050405020304" pitchFamily="18" charset="0"/>
                <a:cs typeface="Times New Roman" panose="02020603050405020304" pitchFamily="18" charset="0"/>
              </a:rPr>
              <a:t>In addition, today's cloud trends also pose significant cybersecurity threats like ransomware, lost credentials, phishing, and unauthorized access. </a:t>
            </a:r>
          </a:p>
          <a:p>
            <a:pPr marL="285750" indent="-285750" algn="just">
              <a:lnSpc>
                <a:spcPct val="150000"/>
              </a:lnSpc>
              <a:buFont typeface="Arial" panose="020B0604020202020204" pitchFamily="34" charset="0"/>
              <a:buChar char="•"/>
            </a:pPr>
            <a:r>
              <a:rPr lang="en-IN" dirty="0">
                <a:solidFill>
                  <a:schemeClr val="tx1"/>
                </a:solidFill>
                <a:latin typeface="Times New Roman" panose="02020603050405020304" pitchFamily="18" charset="0"/>
                <a:cs typeface="Times New Roman" panose="02020603050405020304" pitchFamily="18" charset="0"/>
              </a:rPr>
              <a:t>New perimeter-less security models aren't holding up to the distributed cloud. </a:t>
            </a:r>
          </a:p>
          <a:p>
            <a:pPr marL="285750" indent="-285750" algn="just">
              <a:lnSpc>
                <a:spcPct val="150000"/>
              </a:lnSpc>
              <a:buFont typeface="Arial" panose="020B0604020202020204" pitchFamily="34" charset="0"/>
              <a:buChar char="•"/>
            </a:pPr>
            <a:r>
              <a:rPr lang="en-IN" dirty="0">
                <a:solidFill>
                  <a:schemeClr val="tx1"/>
                </a:solidFill>
                <a:latin typeface="Times New Roman" panose="02020603050405020304" pitchFamily="18" charset="0"/>
                <a:cs typeface="Times New Roman" panose="02020603050405020304" pitchFamily="18" charset="0"/>
              </a:rPr>
              <a:t>It's driven a new zero-trust security model, which focuses primarily on continual verification, identity verification, and access management measures.</a:t>
            </a:r>
          </a:p>
        </p:txBody>
      </p:sp>
    </p:spTree>
    <p:extLst>
      <p:ext uri="{BB962C8B-B14F-4D97-AF65-F5344CB8AC3E}">
        <p14:creationId xmlns:p14="http://schemas.microsoft.com/office/powerpoint/2010/main" val="36438593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48727F-2077-43E4-E19E-E92CDFE32AE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0CB9E49-35A4-60D2-F3D0-5CAEEC46CB08}"/>
              </a:ext>
            </a:extLst>
          </p:cNvPr>
          <p:cNvSpPr>
            <a:spLocks noGrp="1"/>
          </p:cNvSpPr>
          <p:nvPr>
            <p:ph type="ctrTitle"/>
          </p:nvPr>
        </p:nvSpPr>
        <p:spPr>
          <a:xfrm>
            <a:off x="1989773" y="218441"/>
            <a:ext cx="8915399" cy="1010920"/>
          </a:xfrm>
        </p:spPr>
        <p:txBody>
          <a:bodyPr>
            <a:normAutofit/>
          </a:bodyPr>
          <a:lstStyle/>
          <a:p>
            <a:pPr algn="ctr"/>
            <a:r>
              <a:rPr lang="en-IN" sz="3600" b="1" dirty="0">
                <a:latin typeface="Times New Roman" panose="02020603050405020304" pitchFamily="18" charset="0"/>
                <a:cs typeface="Times New Roman" panose="02020603050405020304" pitchFamily="18" charset="0"/>
              </a:rPr>
              <a:t>Research Problem and Motivation</a:t>
            </a:r>
            <a:endParaRPr lang="en-IN" sz="3600" dirty="0">
              <a:latin typeface="Times New Roman" panose="02020603050405020304" pitchFamily="18" charset="0"/>
              <a:cs typeface="Times New Roman" panose="02020603050405020304" pitchFamily="18" charset="0"/>
            </a:endParaRPr>
          </a:p>
        </p:txBody>
      </p:sp>
      <p:sp>
        <p:nvSpPr>
          <p:cNvPr id="3" name="Subtitle 2">
            <a:extLst>
              <a:ext uri="{FF2B5EF4-FFF2-40B4-BE49-F238E27FC236}">
                <a16:creationId xmlns:a16="http://schemas.microsoft.com/office/drawing/2014/main" id="{D8F4CD86-5D30-535F-03FF-C589E983123F}"/>
              </a:ext>
            </a:extLst>
          </p:cNvPr>
          <p:cNvSpPr>
            <a:spLocks noGrp="1"/>
          </p:cNvSpPr>
          <p:nvPr>
            <p:ph type="subTitle" idx="1"/>
          </p:nvPr>
        </p:nvSpPr>
        <p:spPr>
          <a:xfrm>
            <a:off x="1989774" y="1597152"/>
            <a:ext cx="8335038" cy="4486655"/>
          </a:xfrm>
        </p:spPr>
        <p:txBody>
          <a:bodyPr>
            <a:normAutofit/>
          </a:bodyPr>
          <a:lstStyle/>
          <a:p>
            <a:pPr marL="285750" indent="-285750" algn="just">
              <a:lnSpc>
                <a:spcPct val="150000"/>
              </a:lnSpc>
              <a:buFont typeface="Arial" panose="020B0604020202020204" pitchFamily="34" charset="0"/>
              <a:buChar char="•"/>
            </a:pPr>
            <a:r>
              <a:rPr lang="en-US" dirty="0">
                <a:solidFill>
                  <a:schemeClr val="tx1"/>
                </a:solidFill>
                <a:latin typeface="Times New Roman" panose="02020603050405020304" pitchFamily="18" charset="0"/>
                <a:cs typeface="Times New Roman" panose="02020603050405020304" pitchFamily="18" charset="0"/>
              </a:rPr>
              <a:t>Cloud-based environments continue to be targeted for cyber attacks, theft, data entry or connectivity breaches, and insider threats as ever more organizations deploy cloud computing to fuel their business. </a:t>
            </a:r>
          </a:p>
          <a:p>
            <a:pPr marL="285750" indent="-285750" algn="just">
              <a:lnSpc>
                <a:spcPct val="150000"/>
              </a:lnSpc>
              <a:buFont typeface="Arial" panose="020B0604020202020204" pitchFamily="34" charset="0"/>
              <a:buChar char="•"/>
            </a:pPr>
            <a:r>
              <a:rPr lang="en-US" dirty="0">
                <a:solidFill>
                  <a:schemeClr val="tx1"/>
                </a:solidFill>
                <a:latin typeface="Times New Roman" panose="02020603050405020304" pitchFamily="18" charset="0"/>
                <a:cs typeface="Times New Roman" panose="02020603050405020304" pitchFamily="18" charset="0"/>
              </a:rPr>
              <a:t>While traditional security models work well with a perimeter-based approach, this option doesn't work well in a distributed cloud architecture [1]. </a:t>
            </a:r>
          </a:p>
          <a:p>
            <a:pPr marL="285750" indent="-285750" algn="just">
              <a:lnSpc>
                <a:spcPct val="150000"/>
              </a:lnSpc>
              <a:buFont typeface="Arial" panose="020B0604020202020204" pitchFamily="34" charset="0"/>
              <a:buChar char="•"/>
            </a:pPr>
            <a:r>
              <a:rPr lang="en-US" dirty="0">
                <a:solidFill>
                  <a:schemeClr val="tx1"/>
                </a:solidFill>
                <a:latin typeface="Times New Roman" panose="02020603050405020304" pitchFamily="18" charset="0"/>
                <a:cs typeface="Times New Roman" panose="02020603050405020304" pitchFamily="18" charset="0"/>
              </a:rPr>
              <a:t>This challenge has led to the need for greater agility in security models. </a:t>
            </a:r>
          </a:p>
          <a:p>
            <a:pPr marL="285750" indent="-285750" algn="just">
              <a:lnSpc>
                <a:spcPct val="150000"/>
              </a:lnSpc>
              <a:buFont typeface="Arial" panose="020B0604020202020204" pitchFamily="34" charset="0"/>
              <a:buChar char="•"/>
            </a:pPr>
            <a:r>
              <a:rPr lang="en-US" dirty="0">
                <a:solidFill>
                  <a:schemeClr val="tx1"/>
                </a:solidFill>
                <a:latin typeface="Times New Roman" panose="02020603050405020304" pitchFamily="18" charset="0"/>
                <a:cs typeface="Times New Roman" panose="02020603050405020304" pitchFamily="18" charset="0"/>
              </a:rPr>
              <a:t>The research motivation is to investigate the feasibility of re-establishing security measures and reducing risks in organizations through the use of ZTA measures, and to increase data protection in cloud applications.</a:t>
            </a:r>
            <a:endParaRPr lang="en-IN"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510096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1DDFDC-AF1F-E972-4579-914D9F99966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66D8C1F-750E-8F99-EB75-8C08C1C2903D}"/>
              </a:ext>
            </a:extLst>
          </p:cNvPr>
          <p:cNvSpPr>
            <a:spLocks noGrp="1"/>
          </p:cNvSpPr>
          <p:nvPr>
            <p:ph type="ctrTitle"/>
          </p:nvPr>
        </p:nvSpPr>
        <p:spPr>
          <a:xfrm>
            <a:off x="1989773" y="218441"/>
            <a:ext cx="8915399" cy="1010920"/>
          </a:xfrm>
        </p:spPr>
        <p:txBody>
          <a:bodyPr>
            <a:normAutofit/>
          </a:bodyPr>
          <a:lstStyle/>
          <a:p>
            <a:pPr algn="ctr"/>
            <a:r>
              <a:rPr lang="en-IN" sz="3600" b="1" dirty="0">
                <a:latin typeface="Times New Roman" panose="02020603050405020304" pitchFamily="18" charset="0"/>
                <a:cs typeface="Times New Roman" panose="02020603050405020304" pitchFamily="18" charset="0"/>
              </a:rPr>
              <a:t>Research Aim and Objectives</a:t>
            </a:r>
            <a:endParaRPr lang="en-IN" sz="3600" dirty="0">
              <a:latin typeface="Times New Roman" panose="02020603050405020304" pitchFamily="18" charset="0"/>
              <a:cs typeface="Times New Roman" panose="02020603050405020304" pitchFamily="18" charset="0"/>
            </a:endParaRPr>
          </a:p>
        </p:txBody>
      </p:sp>
      <p:sp>
        <p:nvSpPr>
          <p:cNvPr id="3" name="Subtitle 2">
            <a:extLst>
              <a:ext uri="{FF2B5EF4-FFF2-40B4-BE49-F238E27FC236}">
                <a16:creationId xmlns:a16="http://schemas.microsoft.com/office/drawing/2014/main" id="{640E864F-F108-4A2D-48D4-3B0D6EAD0073}"/>
              </a:ext>
            </a:extLst>
          </p:cNvPr>
          <p:cNvSpPr>
            <a:spLocks noGrp="1"/>
          </p:cNvSpPr>
          <p:nvPr>
            <p:ph type="subTitle" idx="1"/>
          </p:nvPr>
        </p:nvSpPr>
        <p:spPr>
          <a:xfrm>
            <a:off x="247135" y="1983123"/>
            <a:ext cx="3834714" cy="3070791"/>
          </a:xfrm>
        </p:spPr>
        <p:txBody>
          <a:bodyPr>
            <a:normAutofit/>
          </a:bodyPr>
          <a:lstStyle/>
          <a:p>
            <a:pPr marL="285750" indent="-285750" algn="just">
              <a:lnSpc>
                <a:spcPct val="150000"/>
              </a:lnSpc>
              <a:buFont typeface="Arial" panose="020B0604020202020204" pitchFamily="34" charset="0"/>
              <a:buChar char="•"/>
            </a:pPr>
            <a:r>
              <a:rPr lang="en-US" dirty="0">
                <a:solidFill>
                  <a:schemeClr val="tx1"/>
                </a:solidFill>
                <a:latin typeface="Times New Roman" panose="02020603050405020304" pitchFamily="18" charset="0"/>
                <a:cs typeface="Times New Roman" panose="02020603050405020304" pitchFamily="18" charset="0"/>
              </a:rPr>
              <a:t>The purpose of the following research is to evaluate the role Zero Trust models play in reducing the risks within organizations and protecting data in the cloud, and to demonstrate their implementation in practice with Microsoft Entra ID.</a:t>
            </a:r>
            <a:endParaRPr lang="en-IN" dirty="0">
              <a:solidFill>
                <a:schemeClr val="tx1"/>
              </a:solidFill>
              <a:latin typeface="Times New Roman" panose="02020603050405020304" pitchFamily="18" charset="0"/>
              <a:cs typeface="Times New Roman" panose="02020603050405020304" pitchFamily="18" charset="0"/>
            </a:endParaRPr>
          </a:p>
        </p:txBody>
      </p:sp>
      <p:sp>
        <p:nvSpPr>
          <p:cNvPr id="4" name="Subtitle 2">
            <a:extLst>
              <a:ext uri="{FF2B5EF4-FFF2-40B4-BE49-F238E27FC236}">
                <a16:creationId xmlns:a16="http://schemas.microsoft.com/office/drawing/2014/main" id="{BC110A57-BA69-41E1-B2A1-498B6E010172}"/>
              </a:ext>
            </a:extLst>
          </p:cNvPr>
          <p:cNvSpPr txBox="1">
            <a:spLocks/>
          </p:cNvSpPr>
          <p:nvPr/>
        </p:nvSpPr>
        <p:spPr>
          <a:xfrm>
            <a:off x="4081849" y="1893604"/>
            <a:ext cx="7953632" cy="4964396"/>
          </a:xfrm>
          <a:prstGeom prst="rect">
            <a:avLst/>
          </a:prstGeom>
        </p:spPr>
        <p:txBody>
          <a:bodyPr vert="horz" lIns="91440" tIns="45720" rIns="91440" bIns="45720" rtlCol="0" anchor="t">
            <a:normAutofit/>
          </a:bodyPr>
          <a:lstStyle>
            <a:lvl1pPr marL="0" indent="0" algn="l" defTabSz="457200" rtl="0" eaLnBrk="1" latinLnBrk="0" hangingPunct="1">
              <a:spcBef>
                <a:spcPts val="1000"/>
              </a:spcBef>
              <a:spcAft>
                <a:spcPts val="0"/>
              </a:spcAft>
              <a:buClr>
                <a:schemeClr val="accent1"/>
              </a:buClr>
              <a:buFont typeface="Wingdings 3" charset="2"/>
              <a:buNone/>
              <a:defRPr sz="1800" kern="1200">
                <a:solidFill>
                  <a:schemeClr val="tx1">
                    <a:lumMod val="65000"/>
                    <a:lumOff val="35000"/>
                  </a:schemeClr>
                </a:solidFill>
                <a:latin typeface="+mn-lt"/>
                <a:ea typeface="+mn-ea"/>
                <a:cs typeface="+mn-cs"/>
              </a:defRPr>
            </a:lvl1pPr>
            <a:lvl2pPr marL="457200" indent="0" algn="ctr" defTabSz="457200" rtl="0" eaLnBrk="1" latinLnBrk="0" hangingPunct="1">
              <a:spcBef>
                <a:spcPts val="1000"/>
              </a:spcBef>
              <a:spcAft>
                <a:spcPts val="0"/>
              </a:spcAft>
              <a:buClr>
                <a:schemeClr val="accent1"/>
              </a:buClr>
              <a:buFont typeface="Wingdings 3" charset="2"/>
              <a:buNone/>
              <a:defRPr sz="1600" kern="1200">
                <a:solidFill>
                  <a:schemeClr val="tx1">
                    <a:tint val="75000"/>
                  </a:schemeClr>
                </a:solidFill>
                <a:latin typeface="+mn-lt"/>
                <a:ea typeface="+mn-ea"/>
                <a:cs typeface="+mn-cs"/>
              </a:defRPr>
            </a:lvl2pPr>
            <a:lvl3pPr marL="914400" indent="0" algn="ctr" defTabSz="457200" rtl="0" eaLnBrk="1" latinLnBrk="0" hangingPunct="1">
              <a:spcBef>
                <a:spcPts val="1000"/>
              </a:spcBef>
              <a:spcAft>
                <a:spcPts val="0"/>
              </a:spcAft>
              <a:buClr>
                <a:schemeClr val="accent1"/>
              </a:buClr>
              <a:buFont typeface="Wingdings 3" charset="2"/>
              <a:buNone/>
              <a:defRPr sz="1400" kern="1200">
                <a:solidFill>
                  <a:schemeClr val="tx1">
                    <a:tint val="75000"/>
                  </a:schemeClr>
                </a:solidFill>
                <a:latin typeface="+mn-lt"/>
                <a:ea typeface="+mn-ea"/>
                <a:cs typeface="+mn-cs"/>
              </a:defRPr>
            </a:lvl3pPr>
            <a:lvl4pPr marL="1371600" indent="0" algn="ctr" defTabSz="457200" rtl="0" eaLnBrk="1" latinLnBrk="0" hangingPunct="1">
              <a:spcBef>
                <a:spcPts val="1000"/>
              </a:spcBef>
              <a:spcAft>
                <a:spcPts val="0"/>
              </a:spcAft>
              <a:buClr>
                <a:schemeClr val="accent1"/>
              </a:buClr>
              <a:buFont typeface="Wingdings 3" charset="2"/>
              <a:buNone/>
              <a:defRPr sz="1200" kern="1200">
                <a:solidFill>
                  <a:schemeClr val="tx1">
                    <a:tint val="75000"/>
                  </a:schemeClr>
                </a:solidFill>
                <a:latin typeface="+mn-lt"/>
                <a:ea typeface="+mn-ea"/>
                <a:cs typeface="+mn-cs"/>
              </a:defRPr>
            </a:lvl4pPr>
            <a:lvl5pPr marL="1828800" indent="0" algn="ctr" defTabSz="457200" rtl="0" eaLnBrk="1" latinLnBrk="0" hangingPunct="1">
              <a:spcBef>
                <a:spcPts val="1000"/>
              </a:spcBef>
              <a:spcAft>
                <a:spcPts val="0"/>
              </a:spcAft>
              <a:buClr>
                <a:schemeClr val="accent1"/>
              </a:buClr>
              <a:buFont typeface="Wingdings 3" charset="2"/>
              <a:buNone/>
              <a:defRPr sz="1200" kern="1200">
                <a:solidFill>
                  <a:schemeClr val="tx1">
                    <a:tint val="75000"/>
                  </a:schemeClr>
                </a:solidFill>
                <a:latin typeface="+mn-lt"/>
                <a:ea typeface="+mn-ea"/>
                <a:cs typeface="+mn-cs"/>
              </a:defRPr>
            </a:lvl5pPr>
            <a:lvl6pPr marL="2286000" indent="0" algn="ctr" defTabSz="457200" rtl="0" eaLnBrk="1" latinLnBrk="0" hangingPunct="1">
              <a:spcBef>
                <a:spcPts val="1000"/>
              </a:spcBef>
              <a:spcAft>
                <a:spcPts val="0"/>
              </a:spcAft>
              <a:buClr>
                <a:schemeClr val="accent1"/>
              </a:buClr>
              <a:buFont typeface="Wingdings 3" charset="2"/>
              <a:buNone/>
              <a:defRPr sz="1200" kern="1200">
                <a:solidFill>
                  <a:schemeClr val="tx1">
                    <a:tint val="75000"/>
                  </a:schemeClr>
                </a:solidFill>
                <a:latin typeface="+mn-lt"/>
                <a:ea typeface="+mn-ea"/>
                <a:cs typeface="+mn-cs"/>
              </a:defRPr>
            </a:lvl6pPr>
            <a:lvl7pPr marL="2743200" indent="0" algn="ctr" defTabSz="457200" rtl="0" eaLnBrk="1" latinLnBrk="0" hangingPunct="1">
              <a:spcBef>
                <a:spcPts val="1000"/>
              </a:spcBef>
              <a:spcAft>
                <a:spcPts val="0"/>
              </a:spcAft>
              <a:buClr>
                <a:schemeClr val="accent1"/>
              </a:buClr>
              <a:buFont typeface="Wingdings 3" charset="2"/>
              <a:buNone/>
              <a:defRPr sz="1200" kern="1200">
                <a:solidFill>
                  <a:schemeClr val="tx1">
                    <a:tint val="75000"/>
                  </a:schemeClr>
                </a:solidFill>
                <a:latin typeface="+mn-lt"/>
                <a:ea typeface="+mn-ea"/>
                <a:cs typeface="+mn-cs"/>
              </a:defRPr>
            </a:lvl7pPr>
            <a:lvl8pPr marL="3200400" indent="0" algn="ctr" defTabSz="457200" rtl="0" eaLnBrk="1" latinLnBrk="0" hangingPunct="1">
              <a:spcBef>
                <a:spcPts val="1000"/>
              </a:spcBef>
              <a:spcAft>
                <a:spcPts val="0"/>
              </a:spcAft>
              <a:buClr>
                <a:schemeClr val="accent1"/>
              </a:buClr>
              <a:buFont typeface="Wingdings 3" charset="2"/>
              <a:buNone/>
              <a:defRPr sz="1200" kern="1200">
                <a:solidFill>
                  <a:schemeClr val="tx1">
                    <a:tint val="75000"/>
                  </a:schemeClr>
                </a:solidFill>
                <a:latin typeface="+mn-lt"/>
                <a:ea typeface="+mn-ea"/>
                <a:cs typeface="+mn-cs"/>
              </a:defRPr>
            </a:lvl8pPr>
            <a:lvl9pPr marL="3657600" indent="0" algn="ctr" defTabSz="457200" rtl="0" eaLnBrk="1" latinLnBrk="0" hangingPunct="1">
              <a:spcBef>
                <a:spcPts val="1000"/>
              </a:spcBef>
              <a:spcAft>
                <a:spcPts val="0"/>
              </a:spcAft>
              <a:buClr>
                <a:schemeClr val="accent1"/>
              </a:buClr>
              <a:buFont typeface="Wingdings 3" charset="2"/>
              <a:buNone/>
              <a:defRPr sz="1200" kern="1200">
                <a:solidFill>
                  <a:schemeClr val="tx1">
                    <a:tint val="75000"/>
                  </a:schemeClr>
                </a:solidFill>
                <a:latin typeface="+mn-lt"/>
                <a:ea typeface="+mn-ea"/>
                <a:cs typeface="+mn-cs"/>
              </a:defRPr>
            </a:lvl9pPr>
          </a:lstStyle>
          <a:p>
            <a:pPr marL="285750" indent="-285750" algn="just">
              <a:lnSpc>
                <a:spcPct val="150000"/>
              </a:lnSpc>
              <a:buFont typeface="Arial" panose="020B0604020202020204" pitchFamily="34" charset="0"/>
              <a:buChar char="•"/>
            </a:pPr>
            <a:r>
              <a:rPr lang="en-US" dirty="0">
                <a:solidFill>
                  <a:schemeClr val="tx1"/>
                </a:solidFill>
                <a:latin typeface="Times New Roman" panose="02020603050405020304" pitchFamily="18" charset="0"/>
                <a:cs typeface="Times New Roman" panose="02020603050405020304" pitchFamily="18" charset="0"/>
              </a:rPr>
              <a:t>To analyze and critically evaluate current literature dealing with Zero Trust Architecture, Cloud Security, Cloud Environmental Risk Reduction, and Cloud Data Protection.</a:t>
            </a:r>
          </a:p>
          <a:p>
            <a:pPr marL="285750" indent="-285750" algn="just">
              <a:lnSpc>
                <a:spcPct val="150000"/>
              </a:lnSpc>
              <a:buFont typeface="Arial" panose="020B0604020202020204" pitchFamily="34" charset="0"/>
              <a:buChar char="•"/>
            </a:pPr>
            <a:r>
              <a:rPr lang="en-US" dirty="0">
                <a:solidFill>
                  <a:schemeClr val="tx1"/>
                </a:solidFill>
                <a:latin typeface="Times New Roman" panose="02020603050405020304" pitchFamily="18" charset="0"/>
                <a:cs typeface="Times New Roman" panose="02020603050405020304" pitchFamily="18" charset="0"/>
              </a:rPr>
              <a:t>To understand identity-based authentication and access control policies and the benefits of continuous monitoring to improve cloud security with Zero Trust.</a:t>
            </a:r>
          </a:p>
          <a:p>
            <a:pPr marL="285750" indent="-285750" algn="just">
              <a:lnSpc>
                <a:spcPct val="150000"/>
              </a:lnSpc>
              <a:buFont typeface="Arial" panose="020B0604020202020204" pitchFamily="34" charset="0"/>
              <a:buChar char="•"/>
            </a:pPr>
            <a:r>
              <a:rPr lang="en-US" dirty="0">
                <a:solidFill>
                  <a:schemeClr val="tx1"/>
                </a:solidFill>
                <a:latin typeface="Times New Roman" panose="02020603050405020304" pitchFamily="18" charset="0"/>
                <a:cs typeface="Times New Roman" panose="02020603050405020304" pitchFamily="18" charset="0"/>
              </a:rPr>
              <a:t>To </a:t>
            </a:r>
            <a:r>
              <a:rPr lang="en-US" dirty="0" err="1">
                <a:solidFill>
                  <a:schemeClr val="tx1"/>
                </a:solidFill>
                <a:latin typeface="Times New Roman" panose="02020603050405020304" pitchFamily="18" charset="0"/>
                <a:cs typeface="Times New Roman" panose="02020603050405020304" pitchFamily="18" charset="0"/>
              </a:rPr>
              <a:t>analyse</a:t>
            </a:r>
            <a:r>
              <a:rPr lang="en-US" dirty="0">
                <a:solidFill>
                  <a:schemeClr val="tx1"/>
                </a:solidFill>
                <a:latin typeface="Times New Roman" panose="02020603050405020304" pitchFamily="18" charset="0"/>
                <a:cs typeface="Times New Roman" panose="02020603050405020304" pitchFamily="18" charset="0"/>
              </a:rPr>
              <a:t> and set up conditional access and a system reaction in the Microsoft Entra ID solution for Zero Trust to test the scenarios and how they are handled.</a:t>
            </a:r>
          </a:p>
          <a:p>
            <a:pPr marL="285750" indent="-285750" algn="just">
              <a:lnSpc>
                <a:spcPct val="150000"/>
              </a:lnSpc>
              <a:buFont typeface="Arial" panose="020B0604020202020204" pitchFamily="34" charset="0"/>
              <a:buChar char="•"/>
            </a:pPr>
            <a:r>
              <a:rPr lang="en-US" dirty="0">
                <a:solidFill>
                  <a:schemeClr val="tx1"/>
                </a:solidFill>
                <a:latin typeface="Times New Roman" panose="02020603050405020304" pitchFamily="18" charset="0"/>
                <a:cs typeface="Times New Roman" panose="02020603050405020304" pitchFamily="18" charset="0"/>
              </a:rPr>
              <a:t>To understand and show how important the results were and how a Zero Trust security solution helped to mitigate risk within the </a:t>
            </a:r>
            <a:r>
              <a:rPr lang="en-US" dirty="0" err="1">
                <a:solidFill>
                  <a:schemeClr val="tx1"/>
                </a:solidFill>
                <a:latin typeface="Times New Roman" panose="02020603050405020304" pitchFamily="18" charset="0"/>
                <a:cs typeface="Times New Roman" panose="02020603050405020304" pitchFamily="18" charset="0"/>
              </a:rPr>
              <a:t>organisations</a:t>
            </a:r>
            <a:r>
              <a:rPr lang="en-US" dirty="0">
                <a:solidFill>
                  <a:schemeClr val="tx1"/>
                </a:solidFill>
                <a:latin typeface="Times New Roman" panose="02020603050405020304" pitchFamily="18" charset="0"/>
                <a:cs typeface="Times New Roman" panose="02020603050405020304" pitchFamily="18" charset="0"/>
              </a:rPr>
              <a:t> and data in the cloud.</a:t>
            </a:r>
          </a:p>
        </p:txBody>
      </p:sp>
      <p:sp>
        <p:nvSpPr>
          <p:cNvPr id="5" name="Subtitle 2">
            <a:extLst>
              <a:ext uri="{FF2B5EF4-FFF2-40B4-BE49-F238E27FC236}">
                <a16:creationId xmlns:a16="http://schemas.microsoft.com/office/drawing/2014/main" id="{AA11ECBE-F716-4C6C-A489-B1DED4D94B01}"/>
              </a:ext>
            </a:extLst>
          </p:cNvPr>
          <p:cNvSpPr txBox="1">
            <a:spLocks/>
          </p:cNvSpPr>
          <p:nvPr/>
        </p:nvSpPr>
        <p:spPr>
          <a:xfrm>
            <a:off x="1556951" y="1421028"/>
            <a:ext cx="1075038" cy="562096"/>
          </a:xfrm>
          <a:prstGeom prst="rect">
            <a:avLst/>
          </a:prstGeom>
        </p:spPr>
        <p:txBody>
          <a:bodyPr vert="horz" lIns="91440" tIns="45720" rIns="91440" bIns="45720" rtlCol="0" anchor="t">
            <a:normAutofit lnSpcReduction="10000"/>
          </a:bodyPr>
          <a:lstStyle>
            <a:lvl1pPr marL="0" indent="0" algn="l" defTabSz="457200" rtl="0" eaLnBrk="1" latinLnBrk="0" hangingPunct="1">
              <a:spcBef>
                <a:spcPts val="1000"/>
              </a:spcBef>
              <a:spcAft>
                <a:spcPts val="0"/>
              </a:spcAft>
              <a:buClr>
                <a:schemeClr val="accent1"/>
              </a:buClr>
              <a:buFont typeface="Wingdings 3" charset="2"/>
              <a:buNone/>
              <a:defRPr sz="1800" kern="1200">
                <a:solidFill>
                  <a:schemeClr val="tx1">
                    <a:lumMod val="65000"/>
                    <a:lumOff val="35000"/>
                  </a:schemeClr>
                </a:solidFill>
                <a:latin typeface="+mn-lt"/>
                <a:ea typeface="+mn-ea"/>
                <a:cs typeface="+mn-cs"/>
              </a:defRPr>
            </a:lvl1pPr>
            <a:lvl2pPr marL="457200" indent="0" algn="ctr" defTabSz="457200" rtl="0" eaLnBrk="1" latinLnBrk="0" hangingPunct="1">
              <a:spcBef>
                <a:spcPts val="1000"/>
              </a:spcBef>
              <a:spcAft>
                <a:spcPts val="0"/>
              </a:spcAft>
              <a:buClr>
                <a:schemeClr val="accent1"/>
              </a:buClr>
              <a:buFont typeface="Wingdings 3" charset="2"/>
              <a:buNone/>
              <a:defRPr sz="1600" kern="1200">
                <a:solidFill>
                  <a:schemeClr val="tx1">
                    <a:tint val="75000"/>
                  </a:schemeClr>
                </a:solidFill>
                <a:latin typeface="+mn-lt"/>
                <a:ea typeface="+mn-ea"/>
                <a:cs typeface="+mn-cs"/>
              </a:defRPr>
            </a:lvl2pPr>
            <a:lvl3pPr marL="914400" indent="0" algn="ctr" defTabSz="457200" rtl="0" eaLnBrk="1" latinLnBrk="0" hangingPunct="1">
              <a:spcBef>
                <a:spcPts val="1000"/>
              </a:spcBef>
              <a:spcAft>
                <a:spcPts val="0"/>
              </a:spcAft>
              <a:buClr>
                <a:schemeClr val="accent1"/>
              </a:buClr>
              <a:buFont typeface="Wingdings 3" charset="2"/>
              <a:buNone/>
              <a:defRPr sz="1400" kern="1200">
                <a:solidFill>
                  <a:schemeClr val="tx1">
                    <a:tint val="75000"/>
                  </a:schemeClr>
                </a:solidFill>
                <a:latin typeface="+mn-lt"/>
                <a:ea typeface="+mn-ea"/>
                <a:cs typeface="+mn-cs"/>
              </a:defRPr>
            </a:lvl3pPr>
            <a:lvl4pPr marL="1371600" indent="0" algn="ctr" defTabSz="457200" rtl="0" eaLnBrk="1" latinLnBrk="0" hangingPunct="1">
              <a:spcBef>
                <a:spcPts val="1000"/>
              </a:spcBef>
              <a:spcAft>
                <a:spcPts val="0"/>
              </a:spcAft>
              <a:buClr>
                <a:schemeClr val="accent1"/>
              </a:buClr>
              <a:buFont typeface="Wingdings 3" charset="2"/>
              <a:buNone/>
              <a:defRPr sz="1200" kern="1200">
                <a:solidFill>
                  <a:schemeClr val="tx1">
                    <a:tint val="75000"/>
                  </a:schemeClr>
                </a:solidFill>
                <a:latin typeface="+mn-lt"/>
                <a:ea typeface="+mn-ea"/>
                <a:cs typeface="+mn-cs"/>
              </a:defRPr>
            </a:lvl4pPr>
            <a:lvl5pPr marL="1828800" indent="0" algn="ctr" defTabSz="457200" rtl="0" eaLnBrk="1" latinLnBrk="0" hangingPunct="1">
              <a:spcBef>
                <a:spcPts val="1000"/>
              </a:spcBef>
              <a:spcAft>
                <a:spcPts val="0"/>
              </a:spcAft>
              <a:buClr>
                <a:schemeClr val="accent1"/>
              </a:buClr>
              <a:buFont typeface="Wingdings 3" charset="2"/>
              <a:buNone/>
              <a:defRPr sz="1200" kern="1200">
                <a:solidFill>
                  <a:schemeClr val="tx1">
                    <a:tint val="75000"/>
                  </a:schemeClr>
                </a:solidFill>
                <a:latin typeface="+mn-lt"/>
                <a:ea typeface="+mn-ea"/>
                <a:cs typeface="+mn-cs"/>
              </a:defRPr>
            </a:lvl5pPr>
            <a:lvl6pPr marL="2286000" indent="0" algn="ctr" defTabSz="457200" rtl="0" eaLnBrk="1" latinLnBrk="0" hangingPunct="1">
              <a:spcBef>
                <a:spcPts val="1000"/>
              </a:spcBef>
              <a:spcAft>
                <a:spcPts val="0"/>
              </a:spcAft>
              <a:buClr>
                <a:schemeClr val="accent1"/>
              </a:buClr>
              <a:buFont typeface="Wingdings 3" charset="2"/>
              <a:buNone/>
              <a:defRPr sz="1200" kern="1200">
                <a:solidFill>
                  <a:schemeClr val="tx1">
                    <a:tint val="75000"/>
                  </a:schemeClr>
                </a:solidFill>
                <a:latin typeface="+mn-lt"/>
                <a:ea typeface="+mn-ea"/>
                <a:cs typeface="+mn-cs"/>
              </a:defRPr>
            </a:lvl6pPr>
            <a:lvl7pPr marL="2743200" indent="0" algn="ctr" defTabSz="457200" rtl="0" eaLnBrk="1" latinLnBrk="0" hangingPunct="1">
              <a:spcBef>
                <a:spcPts val="1000"/>
              </a:spcBef>
              <a:spcAft>
                <a:spcPts val="0"/>
              </a:spcAft>
              <a:buClr>
                <a:schemeClr val="accent1"/>
              </a:buClr>
              <a:buFont typeface="Wingdings 3" charset="2"/>
              <a:buNone/>
              <a:defRPr sz="1200" kern="1200">
                <a:solidFill>
                  <a:schemeClr val="tx1">
                    <a:tint val="75000"/>
                  </a:schemeClr>
                </a:solidFill>
                <a:latin typeface="+mn-lt"/>
                <a:ea typeface="+mn-ea"/>
                <a:cs typeface="+mn-cs"/>
              </a:defRPr>
            </a:lvl7pPr>
            <a:lvl8pPr marL="3200400" indent="0" algn="ctr" defTabSz="457200" rtl="0" eaLnBrk="1" latinLnBrk="0" hangingPunct="1">
              <a:spcBef>
                <a:spcPts val="1000"/>
              </a:spcBef>
              <a:spcAft>
                <a:spcPts val="0"/>
              </a:spcAft>
              <a:buClr>
                <a:schemeClr val="accent1"/>
              </a:buClr>
              <a:buFont typeface="Wingdings 3" charset="2"/>
              <a:buNone/>
              <a:defRPr sz="1200" kern="1200">
                <a:solidFill>
                  <a:schemeClr val="tx1">
                    <a:tint val="75000"/>
                  </a:schemeClr>
                </a:solidFill>
                <a:latin typeface="+mn-lt"/>
                <a:ea typeface="+mn-ea"/>
                <a:cs typeface="+mn-cs"/>
              </a:defRPr>
            </a:lvl8pPr>
            <a:lvl9pPr marL="3657600" indent="0" algn="ctr" defTabSz="457200" rtl="0" eaLnBrk="1" latinLnBrk="0" hangingPunct="1">
              <a:spcBef>
                <a:spcPts val="1000"/>
              </a:spcBef>
              <a:spcAft>
                <a:spcPts val="0"/>
              </a:spcAft>
              <a:buClr>
                <a:schemeClr val="accent1"/>
              </a:buClr>
              <a:buFont typeface="Wingdings 3" charset="2"/>
              <a:buNone/>
              <a:defRPr sz="1200" kern="1200">
                <a:solidFill>
                  <a:schemeClr val="tx1">
                    <a:tint val="75000"/>
                  </a:schemeClr>
                </a:solidFill>
                <a:latin typeface="+mn-lt"/>
                <a:ea typeface="+mn-ea"/>
                <a:cs typeface="+mn-cs"/>
              </a:defRPr>
            </a:lvl9pPr>
          </a:lstStyle>
          <a:p>
            <a:pPr algn="just">
              <a:lnSpc>
                <a:spcPct val="150000"/>
              </a:lnSpc>
            </a:pPr>
            <a:r>
              <a:rPr lang="en-US" sz="2400" b="1" i="1" dirty="0">
                <a:solidFill>
                  <a:schemeClr val="tx1"/>
                </a:solidFill>
                <a:latin typeface="Times New Roman" panose="02020603050405020304" pitchFamily="18" charset="0"/>
                <a:cs typeface="Times New Roman" panose="02020603050405020304" pitchFamily="18" charset="0"/>
              </a:rPr>
              <a:t>Aim</a:t>
            </a:r>
            <a:endParaRPr lang="en-IN" sz="2400" b="1" i="1" dirty="0">
              <a:solidFill>
                <a:schemeClr val="tx1"/>
              </a:solidFill>
              <a:latin typeface="Times New Roman" panose="02020603050405020304" pitchFamily="18" charset="0"/>
              <a:cs typeface="Times New Roman" panose="02020603050405020304" pitchFamily="18" charset="0"/>
            </a:endParaRPr>
          </a:p>
        </p:txBody>
      </p:sp>
      <p:sp>
        <p:nvSpPr>
          <p:cNvPr id="6" name="Subtitle 2">
            <a:extLst>
              <a:ext uri="{FF2B5EF4-FFF2-40B4-BE49-F238E27FC236}">
                <a16:creationId xmlns:a16="http://schemas.microsoft.com/office/drawing/2014/main" id="{AAD222D8-F80B-92CE-421C-37BE15C9093C}"/>
              </a:ext>
            </a:extLst>
          </p:cNvPr>
          <p:cNvSpPr txBox="1">
            <a:spLocks/>
          </p:cNvSpPr>
          <p:nvPr/>
        </p:nvSpPr>
        <p:spPr>
          <a:xfrm>
            <a:off x="6339017" y="1325194"/>
            <a:ext cx="2496065" cy="562096"/>
          </a:xfrm>
          <a:prstGeom prst="rect">
            <a:avLst/>
          </a:prstGeom>
        </p:spPr>
        <p:txBody>
          <a:bodyPr vert="horz" lIns="91440" tIns="45720" rIns="91440" bIns="45720" rtlCol="0" anchor="t">
            <a:normAutofit lnSpcReduction="10000"/>
          </a:bodyPr>
          <a:lstStyle>
            <a:lvl1pPr marL="0" indent="0" algn="l" defTabSz="457200" rtl="0" eaLnBrk="1" latinLnBrk="0" hangingPunct="1">
              <a:spcBef>
                <a:spcPts val="1000"/>
              </a:spcBef>
              <a:spcAft>
                <a:spcPts val="0"/>
              </a:spcAft>
              <a:buClr>
                <a:schemeClr val="accent1"/>
              </a:buClr>
              <a:buFont typeface="Wingdings 3" charset="2"/>
              <a:buNone/>
              <a:defRPr sz="1800" kern="1200">
                <a:solidFill>
                  <a:schemeClr val="tx1">
                    <a:lumMod val="65000"/>
                    <a:lumOff val="35000"/>
                  </a:schemeClr>
                </a:solidFill>
                <a:latin typeface="+mn-lt"/>
                <a:ea typeface="+mn-ea"/>
                <a:cs typeface="+mn-cs"/>
              </a:defRPr>
            </a:lvl1pPr>
            <a:lvl2pPr marL="457200" indent="0" algn="ctr" defTabSz="457200" rtl="0" eaLnBrk="1" latinLnBrk="0" hangingPunct="1">
              <a:spcBef>
                <a:spcPts val="1000"/>
              </a:spcBef>
              <a:spcAft>
                <a:spcPts val="0"/>
              </a:spcAft>
              <a:buClr>
                <a:schemeClr val="accent1"/>
              </a:buClr>
              <a:buFont typeface="Wingdings 3" charset="2"/>
              <a:buNone/>
              <a:defRPr sz="1600" kern="1200">
                <a:solidFill>
                  <a:schemeClr val="tx1">
                    <a:tint val="75000"/>
                  </a:schemeClr>
                </a:solidFill>
                <a:latin typeface="+mn-lt"/>
                <a:ea typeface="+mn-ea"/>
                <a:cs typeface="+mn-cs"/>
              </a:defRPr>
            </a:lvl2pPr>
            <a:lvl3pPr marL="914400" indent="0" algn="ctr" defTabSz="457200" rtl="0" eaLnBrk="1" latinLnBrk="0" hangingPunct="1">
              <a:spcBef>
                <a:spcPts val="1000"/>
              </a:spcBef>
              <a:spcAft>
                <a:spcPts val="0"/>
              </a:spcAft>
              <a:buClr>
                <a:schemeClr val="accent1"/>
              </a:buClr>
              <a:buFont typeface="Wingdings 3" charset="2"/>
              <a:buNone/>
              <a:defRPr sz="1400" kern="1200">
                <a:solidFill>
                  <a:schemeClr val="tx1">
                    <a:tint val="75000"/>
                  </a:schemeClr>
                </a:solidFill>
                <a:latin typeface="+mn-lt"/>
                <a:ea typeface="+mn-ea"/>
                <a:cs typeface="+mn-cs"/>
              </a:defRPr>
            </a:lvl3pPr>
            <a:lvl4pPr marL="1371600" indent="0" algn="ctr" defTabSz="457200" rtl="0" eaLnBrk="1" latinLnBrk="0" hangingPunct="1">
              <a:spcBef>
                <a:spcPts val="1000"/>
              </a:spcBef>
              <a:spcAft>
                <a:spcPts val="0"/>
              </a:spcAft>
              <a:buClr>
                <a:schemeClr val="accent1"/>
              </a:buClr>
              <a:buFont typeface="Wingdings 3" charset="2"/>
              <a:buNone/>
              <a:defRPr sz="1200" kern="1200">
                <a:solidFill>
                  <a:schemeClr val="tx1">
                    <a:tint val="75000"/>
                  </a:schemeClr>
                </a:solidFill>
                <a:latin typeface="+mn-lt"/>
                <a:ea typeface="+mn-ea"/>
                <a:cs typeface="+mn-cs"/>
              </a:defRPr>
            </a:lvl4pPr>
            <a:lvl5pPr marL="1828800" indent="0" algn="ctr" defTabSz="457200" rtl="0" eaLnBrk="1" latinLnBrk="0" hangingPunct="1">
              <a:spcBef>
                <a:spcPts val="1000"/>
              </a:spcBef>
              <a:spcAft>
                <a:spcPts val="0"/>
              </a:spcAft>
              <a:buClr>
                <a:schemeClr val="accent1"/>
              </a:buClr>
              <a:buFont typeface="Wingdings 3" charset="2"/>
              <a:buNone/>
              <a:defRPr sz="1200" kern="1200">
                <a:solidFill>
                  <a:schemeClr val="tx1">
                    <a:tint val="75000"/>
                  </a:schemeClr>
                </a:solidFill>
                <a:latin typeface="+mn-lt"/>
                <a:ea typeface="+mn-ea"/>
                <a:cs typeface="+mn-cs"/>
              </a:defRPr>
            </a:lvl5pPr>
            <a:lvl6pPr marL="2286000" indent="0" algn="ctr" defTabSz="457200" rtl="0" eaLnBrk="1" latinLnBrk="0" hangingPunct="1">
              <a:spcBef>
                <a:spcPts val="1000"/>
              </a:spcBef>
              <a:spcAft>
                <a:spcPts val="0"/>
              </a:spcAft>
              <a:buClr>
                <a:schemeClr val="accent1"/>
              </a:buClr>
              <a:buFont typeface="Wingdings 3" charset="2"/>
              <a:buNone/>
              <a:defRPr sz="1200" kern="1200">
                <a:solidFill>
                  <a:schemeClr val="tx1">
                    <a:tint val="75000"/>
                  </a:schemeClr>
                </a:solidFill>
                <a:latin typeface="+mn-lt"/>
                <a:ea typeface="+mn-ea"/>
                <a:cs typeface="+mn-cs"/>
              </a:defRPr>
            </a:lvl6pPr>
            <a:lvl7pPr marL="2743200" indent="0" algn="ctr" defTabSz="457200" rtl="0" eaLnBrk="1" latinLnBrk="0" hangingPunct="1">
              <a:spcBef>
                <a:spcPts val="1000"/>
              </a:spcBef>
              <a:spcAft>
                <a:spcPts val="0"/>
              </a:spcAft>
              <a:buClr>
                <a:schemeClr val="accent1"/>
              </a:buClr>
              <a:buFont typeface="Wingdings 3" charset="2"/>
              <a:buNone/>
              <a:defRPr sz="1200" kern="1200">
                <a:solidFill>
                  <a:schemeClr val="tx1">
                    <a:tint val="75000"/>
                  </a:schemeClr>
                </a:solidFill>
                <a:latin typeface="+mn-lt"/>
                <a:ea typeface="+mn-ea"/>
                <a:cs typeface="+mn-cs"/>
              </a:defRPr>
            </a:lvl7pPr>
            <a:lvl8pPr marL="3200400" indent="0" algn="ctr" defTabSz="457200" rtl="0" eaLnBrk="1" latinLnBrk="0" hangingPunct="1">
              <a:spcBef>
                <a:spcPts val="1000"/>
              </a:spcBef>
              <a:spcAft>
                <a:spcPts val="0"/>
              </a:spcAft>
              <a:buClr>
                <a:schemeClr val="accent1"/>
              </a:buClr>
              <a:buFont typeface="Wingdings 3" charset="2"/>
              <a:buNone/>
              <a:defRPr sz="1200" kern="1200">
                <a:solidFill>
                  <a:schemeClr val="tx1">
                    <a:tint val="75000"/>
                  </a:schemeClr>
                </a:solidFill>
                <a:latin typeface="+mn-lt"/>
                <a:ea typeface="+mn-ea"/>
                <a:cs typeface="+mn-cs"/>
              </a:defRPr>
            </a:lvl8pPr>
            <a:lvl9pPr marL="3657600" indent="0" algn="ctr" defTabSz="457200" rtl="0" eaLnBrk="1" latinLnBrk="0" hangingPunct="1">
              <a:spcBef>
                <a:spcPts val="1000"/>
              </a:spcBef>
              <a:spcAft>
                <a:spcPts val="0"/>
              </a:spcAft>
              <a:buClr>
                <a:schemeClr val="accent1"/>
              </a:buClr>
              <a:buFont typeface="Wingdings 3" charset="2"/>
              <a:buNone/>
              <a:defRPr sz="1200" kern="1200">
                <a:solidFill>
                  <a:schemeClr val="tx1">
                    <a:tint val="75000"/>
                  </a:schemeClr>
                </a:solidFill>
                <a:latin typeface="+mn-lt"/>
                <a:ea typeface="+mn-ea"/>
                <a:cs typeface="+mn-cs"/>
              </a:defRPr>
            </a:lvl9pPr>
          </a:lstStyle>
          <a:p>
            <a:pPr algn="just">
              <a:lnSpc>
                <a:spcPct val="150000"/>
              </a:lnSpc>
            </a:pPr>
            <a:r>
              <a:rPr lang="en-US" sz="2400" b="1" i="1" dirty="0">
                <a:solidFill>
                  <a:schemeClr val="tx1"/>
                </a:solidFill>
                <a:latin typeface="Times New Roman" panose="02020603050405020304" pitchFamily="18" charset="0"/>
                <a:cs typeface="Times New Roman" panose="02020603050405020304" pitchFamily="18" charset="0"/>
              </a:rPr>
              <a:t>Objectives</a:t>
            </a:r>
            <a:endParaRPr lang="en-IN" sz="2400" b="1" i="1"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3173592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1D5C81-5582-4B25-73D4-B67AB19C997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0EADB89-5124-ACFF-BAED-DBAE7507DB3D}"/>
              </a:ext>
            </a:extLst>
          </p:cNvPr>
          <p:cNvSpPr>
            <a:spLocks noGrp="1"/>
          </p:cNvSpPr>
          <p:nvPr>
            <p:ph type="ctrTitle"/>
          </p:nvPr>
        </p:nvSpPr>
        <p:spPr>
          <a:xfrm>
            <a:off x="1037969" y="218441"/>
            <a:ext cx="10713306" cy="1010920"/>
          </a:xfrm>
        </p:spPr>
        <p:txBody>
          <a:bodyPr>
            <a:normAutofit/>
          </a:bodyPr>
          <a:lstStyle/>
          <a:p>
            <a:pPr algn="ctr"/>
            <a:r>
              <a:rPr lang="en-US" sz="3600" b="1" dirty="0">
                <a:latin typeface="Times New Roman" panose="02020603050405020304" pitchFamily="18" charset="0"/>
                <a:cs typeface="Times New Roman" panose="02020603050405020304" pitchFamily="18" charset="0"/>
              </a:rPr>
              <a:t>Zero Trust Architecture (ZTA) Fundamentals</a:t>
            </a:r>
            <a:endParaRPr lang="en-IN" sz="3600" dirty="0">
              <a:latin typeface="Times New Roman" panose="02020603050405020304" pitchFamily="18" charset="0"/>
              <a:cs typeface="Times New Roman" panose="02020603050405020304" pitchFamily="18" charset="0"/>
            </a:endParaRPr>
          </a:p>
        </p:txBody>
      </p:sp>
      <p:sp>
        <p:nvSpPr>
          <p:cNvPr id="3" name="Subtitle 2">
            <a:extLst>
              <a:ext uri="{FF2B5EF4-FFF2-40B4-BE49-F238E27FC236}">
                <a16:creationId xmlns:a16="http://schemas.microsoft.com/office/drawing/2014/main" id="{BAC1239B-B2C2-B0E1-CE0F-6CA9B2F35E3A}"/>
              </a:ext>
            </a:extLst>
          </p:cNvPr>
          <p:cNvSpPr>
            <a:spLocks noGrp="1"/>
          </p:cNvSpPr>
          <p:nvPr>
            <p:ph type="subTitle" idx="1"/>
          </p:nvPr>
        </p:nvSpPr>
        <p:spPr>
          <a:xfrm>
            <a:off x="4905632" y="1631092"/>
            <a:ext cx="6845643" cy="4917989"/>
          </a:xfrm>
        </p:spPr>
        <p:txBody>
          <a:bodyPr>
            <a:normAutofit/>
          </a:bodyPr>
          <a:lstStyle/>
          <a:p>
            <a:pPr marL="285750" indent="-285750" algn="just">
              <a:lnSpc>
                <a:spcPct val="150000"/>
              </a:lnSpc>
              <a:buFont typeface="Arial" panose="020B0604020202020204" pitchFamily="34" charset="0"/>
              <a:buChar char="•"/>
            </a:pPr>
            <a:r>
              <a:rPr lang="en-US" dirty="0">
                <a:solidFill>
                  <a:schemeClr val="tx1"/>
                </a:solidFill>
                <a:latin typeface="Times New Roman" panose="02020603050405020304" pitchFamily="18" charset="0"/>
                <a:cs typeface="Times New Roman" panose="02020603050405020304" pitchFamily="18" charset="0"/>
              </a:rPr>
              <a:t>The concept of Zero Trust Architecture (ZTA) is relatively new and is based on the principle "Never Trust, Always Verify" in cybersecurity. </a:t>
            </a:r>
          </a:p>
          <a:p>
            <a:pPr marL="285750" indent="-285750" algn="just">
              <a:lnSpc>
                <a:spcPct val="150000"/>
              </a:lnSpc>
              <a:buFont typeface="Arial" panose="020B0604020202020204" pitchFamily="34" charset="0"/>
              <a:buChar char="•"/>
            </a:pPr>
            <a:r>
              <a:rPr lang="en-US" dirty="0">
                <a:solidFill>
                  <a:schemeClr val="tx1"/>
                </a:solidFill>
                <a:latin typeface="Times New Roman" panose="02020603050405020304" pitchFamily="18" charset="0"/>
                <a:cs typeface="Times New Roman" panose="02020603050405020304" pitchFamily="18" charset="0"/>
              </a:rPr>
              <a:t>ZTA is not like the perimeter-based security models, where no user, device, or application is trusted by default. Continuous authentication, device validation, and contextual risk assessment are ongoing to validate access. </a:t>
            </a:r>
          </a:p>
          <a:p>
            <a:pPr marL="285750" indent="-285750" algn="just">
              <a:lnSpc>
                <a:spcPct val="150000"/>
              </a:lnSpc>
              <a:buFont typeface="Arial" panose="020B0604020202020204" pitchFamily="34" charset="0"/>
              <a:buChar char="•"/>
            </a:pPr>
            <a:r>
              <a:rPr lang="en-US" dirty="0">
                <a:solidFill>
                  <a:schemeClr val="tx1"/>
                </a:solidFill>
                <a:latin typeface="Times New Roman" panose="02020603050405020304" pitchFamily="18" charset="0"/>
                <a:cs typeface="Times New Roman" panose="02020603050405020304" pitchFamily="18" charset="0"/>
              </a:rPr>
              <a:t>Some of the fundamental elements of ZTA to enhance the security of the cloud include multi-factor authentication, least privilege access, continuous monitoring, micro-segmentation, and automated policy enforcement.</a:t>
            </a:r>
            <a:endParaRPr lang="en-IN" dirty="0">
              <a:solidFill>
                <a:schemeClr val="tx1"/>
              </a:solidFill>
              <a:latin typeface="Times New Roman" panose="02020603050405020304" pitchFamily="18" charset="0"/>
              <a:cs typeface="Times New Roman" panose="02020603050405020304" pitchFamily="18" charset="0"/>
            </a:endParaRPr>
          </a:p>
        </p:txBody>
      </p:sp>
      <p:pic>
        <p:nvPicPr>
          <p:cNvPr id="4" name="image1.png">
            <a:extLst>
              <a:ext uri="{FF2B5EF4-FFF2-40B4-BE49-F238E27FC236}">
                <a16:creationId xmlns:a16="http://schemas.microsoft.com/office/drawing/2014/main" id="{0FD3A96F-6493-D128-E21A-0644F7AC88F1}"/>
              </a:ext>
            </a:extLst>
          </p:cNvPr>
          <p:cNvPicPr/>
          <p:nvPr/>
        </p:nvPicPr>
        <p:blipFill>
          <a:blip r:embed="rId3"/>
          <a:stretch>
            <a:fillRect/>
          </a:stretch>
        </p:blipFill>
        <p:spPr>
          <a:xfrm>
            <a:off x="197708" y="2466073"/>
            <a:ext cx="4707924" cy="2760835"/>
          </a:xfrm>
          <a:prstGeom prst="rect">
            <a:avLst/>
          </a:prstGeom>
        </p:spPr>
      </p:pic>
    </p:spTree>
    <p:extLst>
      <p:ext uri="{BB962C8B-B14F-4D97-AF65-F5344CB8AC3E}">
        <p14:creationId xmlns:p14="http://schemas.microsoft.com/office/powerpoint/2010/main" val="16569945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F18D51-71D4-6021-60A3-9E285A81224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C036E86-4670-875E-A16E-5CC63107B735}"/>
              </a:ext>
            </a:extLst>
          </p:cNvPr>
          <p:cNvSpPr>
            <a:spLocks noGrp="1"/>
          </p:cNvSpPr>
          <p:nvPr>
            <p:ph type="ctrTitle"/>
          </p:nvPr>
        </p:nvSpPr>
        <p:spPr>
          <a:xfrm>
            <a:off x="1544595" y="218441"/>
            <a:ext cx="10033686" cy="1010920"/>
          </a:xfrm>
        </p:spPr>
        <p:txBody>
          <a:bodyPr>
            <a:normAutofit/>
          </a:bodyPr>
          <a:lstStyle/>
          <a:p>
            <a:pPr algn="ctr"/>
            <a:r>
              <a:rPr lang="en-US" sz="3600" b="1" dirty="0">
                <a:latin typeface="Times New Roman" panose="02020603050405020304" pitchFamily="18" charset="0"/>
                <a:cs typeface="Times New Roman" panose="02020603050405020304" pitchFamily="18" charset="0"/>
              </a:rPr>
              <a:t>Zero Trust for Organizational Risk Reduction</a:t>
            </a:r>
            <a:endParaRPr lang="en-IN" sz="3600" dirty="0">
              <a:latin typeface="Times New Roman" panose="02020603050405020304" pitchFamily="18" charset="0"/>
              <a:cs typeface="Times New Roman" panose="02020603050405020304" pitchFamily="18" charset="0"/>
            </a:endParaRPr>
          </a:p>
        </p:txBody>
      </p:sp>
      <p:sp>
        <p:nvSpPr>
          <p:cNvPr id="3" name="Subtitle 2">
            <a:extLst>
              <a:ext uri="{FF2B5EF4-FFF2-40B4-BE49-F238E27FC236}">
                <a16:creationId xmlns:a16="http://schemas.microsoft.com/office/drawing/2014/main" id="{CCA23ECA-4F65-8644-9132-3C605240F360}"/>
              </a:ext>
            </a:extLst>
          </p:cNvPr>
          <p:cNvSpPr>
            <a:spLocks noGrp="1"/>
          </p:cNvSpPr>
          <p:nvPr>
            <p:ph type="subTitle" idx="1"/>
          </p:nvPr>
        </p:nvSpPr>
        <p:spPr>
          <a:xfrm>
            <a:off x="185352" y="1606379"/>
            <a:ext cx="6870356" cy="4917989"/>
          </a:xfrm>
        </p:spPr>
        <p:txBody>
          <a:bodyPr>
            <a:normAutofit/>
          </a:bodyPr>
          <a:lstStyle/>
          <a:p>
            <a:pPr marL="285750" indent="-285750" algn="just">
              <a:lnSpc>
                <a:spcPct val="150000"/>
              </a:lnSpc>
              <a:buFont typeface="Arial" panose="020B0604020202020204" pitchFamily="34" charset="0"/>
              <a:buChar char="•"/>
            </a:pPr>
            <a:r>
              <a:rPr lang="en-US" dirty="0">
                <a:solidFill>
                  <a:schemeClr val="tx1"/>
                </a:solidFill>
                <a:latin typeface="Times New Roman" panose="02020603050405020304" pitchFamily="18" charset="0"/>
                <a:cs typeface="Times New Roman" panose="02020603050405020304" pitchFamily="18" charset="0"/>
              </a:rPr>
              <a:t>In ZTA, </a:t>
            </a:r>
            <a:r>
              <a:rPr lang="en-US" dirty="0" err="1">
                <a:solidFill>
                  <a:schemeClr val="tx1"/>
                </a:solidFill>
                <a:latin typeface="Times New Roman" panose="02020603050405020304" pitchFamily="18" charset="0"/>
                <a:cs typeface="Times New Roman" panose="02020603050405020304" pitchFamily="18" charset="0"/>
              </a:rPr>
              <a:t>organisations</a:t>
            </a:r>
            <a:r>
              <a:rPr lang="en-US" dirty="0">
                <a:solidFill>
                  <a:schemeClr val="tx1"/>
                </a:solidFill>
                <a:latin typeface="Times New Roman" panose="02020603050405020304" pitchFamily="18" charset="0"/>
                <a:cs typeface="Times New Roman" panose="02020603050405020304" pitchFamily="18" charset="0"/>
              </a:rPr>
              <a:t> continuously verify users, devices, and applications prior to granting resource access to minimize risk. </a:t>
            </a:r>
          </a:p>
          <a:p>
            <a:pPr marL="285750" indent="-285750" algn="just">
              <a:lnSpc>
                <a:spcPct val="150000"/>
              </a:lnSpc>
              <a:buFont typeface="Arial" panose="020B0604020202020204" pitchFamily="34" charset="0"/>
              <a:buChar char="•"/>
            </a:pPr>
            <a:r>
              <a:rPr lang="en-US" dirty="0">
                <a:solidFill>
                  <a:schemeClr val="tx1"/>
                </a:solidFill>
                <a:latin typeface="Times New Roman" panose="02020603050405020304" pitchFamily="18" charset="0"/>
                <a:cs typeface="Times New Roman" panose="02020603050405020304" pitchFamily="18" charset="0"/>
              </a:rPr>
              <a:t>The principle of least privilege is enforced; users only get the permissions they need to do their jobs [2]. </a:t>
            </a:r>
          </a:p>
          <a:p>
            <a:pPr marL="285750" indent="-285750" algn="just">
              <a:lnSpc>
                <a:spcPct val="150000"/>
              </a:lnSpc>
              <a:buFont typeface="Arial" panose="020B0604020202020204" pitchFamily="34" charset="0"/>
              <a:buChar char="•"/>
            </a:pPr>
            <a:r>
              <a:rPr lang="en-US" dirty="0">
                <a:solidFill>
                  <a:schemeClr val="tx1"/>
                </a:solidFill>
                <a:latin typeface="Times New Roman" panose="02020603050405020304" pitchFamily="18" charset="0"/>
                <a:cs typeface="Times New Roman" panose="02020603050405020304" pitchFamily="18" charset="0"/>
              </a:rPr>
              <a:t>Additional access prevention features include suspicious activity detection and prevention, user identification, and automated policy (enforcement) features throughout continuous monitoring. </a:t>
            </a:r>
          </a:p>
          <a:p>
            <a:pPr marL="285750" indent="-285750" algn="just">
              <a:lnSpc>
                <a:spcPct val="150000"/>
              </a:lnSpc>
              <a:buFont typeface="Arial" panose="020B0604020202020204" pitchFamily="34" charset="0"/>
              <a:buChar char="•"/>
            </a:pPr>
            <a:r>
              <a:rPr lang="en-US" dirty="0">
                <a:solidFill>
                  <a:schemeClr val="tx1"/>
                </a:solidFill>
                <a:latin typeface="Times New Roman" panose="02020603050405020304" pitchFamily="18" charset="0"/>
                <a:cs typeface="Times New Roman" panose="02020603050405020304" pitchFamily="18" charset="0"/>
              </a:rPr>
              <a:t>Future entry of lateral movement into the network is prevented by the controls, attack surfaces are reduced, and an organization's security posture is enhanced.</a:t>
            </a:r>
            <a:endParaRPr lang="en-IN" dirty="0">
              <a:solidFill>
                <a:schemeClr val="tx1"/>
              </a:solidFill>
              <a:latin typeface="Times New Roman" panose="02020603050405020304" pitchFamily="18" charset="0"/>
              <a:cs typeface="Times New Roman" panose="02020603050405020304" pitchFamily="18" charset="0"/>
            </a:endParaRPr>
          </a:p>
        </p:txBody>
      </p:sp>
      <p:pic>
        <p:nvPicPr>
          <p:cNvPr id="5" name="image2.png">
            <a:extLst>
              <a:ext uri="{FF2B5EF4-FFF2-40B4-BE49-F238E27FC236}">
                <a16:creationId xmlns:a16="http://schemas.microsoft.com/office/drawing/2014/main" id="{6816DD25-4073-EFF3-1350-5FC0516E4002}"/>
              </a:ext>
            </a:extLst>
          </p:cNvPr>
          <p:cNvPicPr/>
          <p:nvPr/>
        </p:nvPicPr>
        <p:blipFill>
          <a:blip r:embed="rId3"/>
          <a:stretch>
            <a:fillRect/>
          </a:stretch>
        </p:blipFill>
        <p:spPr>
          <a:xfrm>
            <a:off x="7530799" y="2529402"/>
            <a:ext cx="4331687" cy="2623366"/>
          </a:xfrm>
          <a:prstGeom prst="rect">
            <a:avLst/>
          </a:prstGeom>
          <a:ln w="25400">
            <a:solidFill>
              <a:srgbClr val="000000"/>
            </a:solidFill>
            <a:prstDash val="solid"/>
          </a:ln>
        </p:spPr>
      </p:pic>
    </p:spTree>
    <p:extLst>
      <p:ext uri="{BB962C8B-B14F-4D97-AF65-F5344CB8AC3E}">
        <p14:creationId xmlns:p14="http://schemas.microsoft.com/office/powerpoint/2010/main" val="314920892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6DF34E-4041-0B5C-D28D-F981B06FF3C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1E408D6-D6E1-FA60-6369-59FF2114B99B}"/>
              </a:ext>
            </a:extLst>
          </p:cNvPr>
          <p:cNvSpPr>
            <a:spLocks noGrp="1"/>
          </p:cNvSpPr>
          <p:nvPr>
            <p:ph type="ctrTitle"/>
          </p:nvPr>
        </p:nvSpPr>
        <p:spPr>
          <a:xfrm>
            <a:off x="840260" y="237113"/>
            <a:ext cx="10985156" cy="1010920"/>
          </a:xfrm>
        </p:spPr>
        <p:txBody>
          <a:bodyPr>
            <a:normAutofit/>
          </a:bodyPr>
          <a:lstStyle/>
          <a:p>
            <a:pPr algn="ctr"/>
            <a:r>
              <a:rPr lang="en-US" sz="3600" b="1" dirty="0">
                <a:latin typeface="Times New Roman" panose="02020603050405020304" pitchFamily="18" charset="0"/>
                <a:cs typeface="Times New Roman" panose="02020603050405020304" pitchFamily="18" charset="0"/>
              </a:rPr>
              <a:t>Zero Trust for Data Protection in Cloud Environments</a:t>
            </a:r>
            <a:endParaRPr lang="en-IN" sz="3600" dirty="0">
              <a:latin typeface="Times New Roman" panose="02020603050405020304" pitchFamily="18" charset="0"/>
              <a:cs typeface="Times New Roman" panose="02020603050405020304" pitchFamily="18" charset="0"/>
            </a:endParaRPr>
          </a:p>
        </p:txBody>
      </p:sp>
      <p:sp>
        <p:nvSpPr>
          <p:cNvPr id="3" name="Subtitle 2">
            <a:extLst>
              <a:ext uri="{FF2B5EF4-FFF2-40B4-BE49-F238E27FC236}">
                <a16:creationId xmlns:a16="http://schemas.microsoft.com/office/drawing/2014/main" id="{CF7C10E8-33FF-7E1A-9CFE-50110E296784}"/>
              </a:ext>
            </a:extLst>
          </p:cNvPr>
          <p:cNvSpPr>
            <a:spLocks noGrp="1"/>
          </p:cNvSpPr>
          <p:nvPr>
            <p:ph type="subTitle" idx="1"/>
          </p:nvPr>
        </p:nvSpPr>
        <p:spPr>
          <a:xfrm>
            <a:off x="5128055" y="1458098"/>
            <a:ext cx="6870356" cy="4917989"/>
          </a:xfrm>
        </p:spPr>
        <p:txBody>
          <a:bodyPr>
            <a:normAutofit/>
          </a:bodyPr>
          <a:lstStyle/>
          <a:p>
            <a:pPr marL="285750" indent="-285750" algn="just">
              <a:lnSpc>
                <a:spcPct val="150000"/>
              </a:lnSpc>
              <a:buFont typeface="Arial" panose="020B0604020202020204" pitchFamily="34" charset="0"/>
              <a:buChar char="•"/>
            </a:pPr>
            <a:r>
              <a:rPr lang="en-US" dirty="0">
                <a:solidFill>
                  <a:schemeClr val="tx1"/>
                </a:solidFill>
                <a:latin typeface="Times New Roman" panose="02020603050405020304" pitchFamily="18" charset="0"/>
                <a:cs typeface="Times New Roman" panose="02020603050405020304" pitchFamily="18" charset="0"/>
              </a:rPr>
              <a:t>The ZTA approach provides reinforced data security in the cloud with ongoing logins, such as via one-time codes, and user authorizations for accessing data. </a:t>
            </a:r>
          </a:p>
          <a:p>
            <a:pPr marL="285750" indent="-285750" algn="just">
              <a:lnSpc>
                <a:spcPct val="150000"/>
              </a:lnSpc>
              <a:buFont typeface="Arial" panose="020B0604020202020204" pitchFamily="34" charset="0"/>
              <a:buChar char="•"/>
            </a:pPr>
            <a:r>
              <a:rPr lang="en-US" dirty="0">
                <a:solidFill>
                  <a:schemeClr val="tx1"/>
                </a:solidFill>
                <a:latin typeface="Times New Roman" panose="02020603050405020304" pitchFamily="18" charset="0"/>
                <a:cs typeface="Times New Roman" panose="02020603050405020304" pitchFamily="18" charset="0"/>
              </a:rPr>
              <a:t>The overall framework can be broken down into identity-based access security, multi-factor authentication, encryption, and monitoring in the security of distributed systems. </a:t>
            </a:r>
          </a:p>
          <a:p>
            <a:pPr marL="285750" indent="-285750" algn="just">
              <a:lnSpc>
                <a:spcPct val="150000"/>
              </a:lnSpc>
              <a:buFont typeface="Arial" panose="020B0604020202020204" pitchFamily="34" charset="0"/>
              <a:buChar char="•"/>
            </a:pPr>
            <a:r>
              <a:rPr lang="en-US" dirty="0">
                <a:solidFill>
                  <a:schemeClr val="tx1"/>
                </a:solidFill>
                <a:latin typeface="Times New Roman" panose="02020603050405020304" pitchFamily="18" charset="0"/>
                <a:cs typeface="Times New Roman" panose="02020603050405020304" pitchFamily="18" charset="0"/>
              </a:rPr>
              <a:t>Cloud Access Security Broker (CASB) and Secure Access Service Edge (SASE) technologies offer even higher security, while allowing secure access to applications and data; data security policies are uniform, and unauthorized access to data is prevented.</a:t>
            </a:r>
            <a:endParaRPr lang="en-IN" dirty="0">
              <a:solidFill>
                <a:schemeClr val="tx1"/>
              </a:solidFill>
              <a:latin typeface="Times New Roman" panose="02020603050405020304" pitchFamily="18" charset="0"/>
              <a:cs typeface="Times New Roman" panose="02020603050405020304" pitchFamily="18" charset="0"/>
            </a:endParaRPr>
          </a:p>
        </p:txBody>
      </p:sp>
      <p:pic>
        <p:nvPicPr>
          <p:cNvPr id="4" name="image4.png">
            <a:extLst>
              <a:ext uri="{FF2B5EF4-FFF2-40B4-BE49-F238E27FC236}">
                <a16:creationId xmlns:a16="http://schemas.microsoft.com/office/drawing/2014/main" id="{541177DF-6427-F960-9413-3C7EFD7ECEA6}"/>
              </a:ext>
            </a:extLst>
          </p:cNvPr>
          <p:cNvPicPr/>
          <p:nvPr/>
        </p:nvPicPr>
        <p:blipFill>
          <a:blip r:embed="rId3"/>
          <a:stretch>
            <a:fillRect/>
          </a:stretch>
        </p:blipFill>
        <p:spPr>
          <a:xfrm>
            <a:off x="378039" y="1871147"/>
            <a:ext cx="4219575" cy="3738820"/>
          </a:xfrm>
          <a:prstGeom prst="rect">
            <a:avLst/>
          </a:prstGeom>
        </p:spPr>
      </p:pic>
    </p:spTree>
    <p:extLst>
      <p:ext uri="{BB962C8B-B14F-4D97-AF65-F5344CB8AC3E}">
        <p14:creationId xmlns:p14="http://schemas.microsoft.com/office/powerpoint/2010/main" val="134961020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E7DDCE-D1E8-3240-D1CD-732E56F0EC1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E95F8D4-566B-C82A-6239-3433E867F42D}"/>
              </a:ext>
            </a:extLst>
          </p:cNvPr>
          <p:cNvSpPr>
            <a:spLocks noGrp="1"/>
          </p:cNvSpPr>
          <p:nvPr>
            <p:ph type="ctrTitle"/>
          </p:nvPr>
        </p:nvSpPr>
        <p:spPr>
          <a:xfrm>
            <a:off x="1383957" y="218441"/>
            <a:ext cx="10083113" cy="1010920"/>
          </a:xfrm>
        </p:spPr>
        <p:txBody>
          <a:bodyPr>
            <a:normAutofit/>
          </a:bodyPr>
          <a:lstStyle/>
          <a:p>
            <a:pPr algn="ctr"/>
            <a:r>
              <a:rPr lang="en-US" sz="3600" b="1" dirty="0">
                <a:latin typeface="Times New Roman" panose="02020603050405020304" pitchFamily="18" charset="0"/>
                <a:cs typeface="Times New Roman" panose="02020603050405020304" pitchFamily="18" charset="0"/>
              </a:rPr>
              <a:t>Research Methodology</a:t>
            </a:r>
            <a:endParaRPr lang="en-IN" sz="3600" dirty="0">
              <a:latin typeface="Times New Roman" panose="02020603050405020304" pitchFamily="18" charset="0"/>
              <a:cs typeface="Times New Roman" panose="02020603050405020304" pitchFamily="18" charset="0"/>
            </a:endParaRPr>
          </a:p>
        </p:txBody>
      </p:sp>
      <p:sp>
        <p:nvSpPr>
          <p:cNvPr id="3" name="Subtitle 2">
            <a:extLst>
              <a:ext uri="{FF2B5EF4-FFF2-40B4-BE49-F238E27FC236}">
                <a16:creationId xmlns:a16="http://schemas.microsoft.com/office/drawing/2014/main" id="{638975F0-B210-4E07-4311-F72ED2C915B7}"/>
              </a:ext>
            </a:extLst>
          </p:cNvPr>
          <p:cNvSpPr>
            <a:spLocks noGrp="1"/>
          </p:cNvSpPr>
          <p:nvPr>
            <p:ph type="subTitle" idx="1"/>
          </p:nvPr>
        </p:nvSpPr>
        <p:spPr>
          <a:xfrm>
            <a:off x="1507524" y="1482812"/>
            <a:ext cx="9959546" cy="4917989"/>
          </a:xfrm>
        </p:spPr>
        <p:txBody>
          <a:bodyPr>
            <a:normAutofit/>
          </a:bodyPr>
          <a:lstStyle/>
          <a:p>
            <a:pPr marL="285750" indent="-285750" algn="just">
              <a:lnSpc>
                <a:spcPct val="150000"/>
              </a:lnSpc>
              <a:buFont typeface="Arial" panose="020B0604020202020204" pitchFamily="34" charset="0"/>
              <a:buChar char="•"/>
            </a:pPr>
            <a:r>
              <a:rPr lang="en-US" dirty="0">
                <a:solidFill>
                  <a:schemeClr val="tx1"/>
                </a:solidFill>
                <a:latin typeface="Times New Roman" panose="02020603050405020304" pitchFamily="18" charset="0"/>
                <a:cs typeface="Times New Roman" panose="02020603050405020304" pitchFamily="18" charset="0"/>
              </a:rPr>
              <a:t>The research methodology used in this study was interpretivist, which has a qualitative approach and an inductive design. </a:t>
            </a:r>
          </a:p>
          <a:p>
            <a:pPr marL="285750" indent="-285750" algn="just">
              <a:lnSpc>
                <a:spcPct val="150000"/>
              </a:lnSpc>
              <a:buFont typeface="Arial" panose="020B0604020202020204" pitchFamily="34" charset="0"/>
              <a:buChar char="•"/>
            </a:pPr>
            <a:r>
              <a:rPr lang="en-US" dirty="0">
                <a:solidFill>
                  <a:schemeClr val="tx1"/>
                </a:solidFill>
                <a:latin typeface="Times New Roman" panose="02020603050405020304" pitchFamily="18" charset="0"/>
                <a:cs typeface="Times New Roman" panose="02020603050405020304" pitchFamily="18" charset="0"/>
              </a:rPr>
              <a:t>This research was conducted to gain a deeper understanding of the value contribution to reduce organizational risks and protect cloud data by using the concept of ZTA [3]. </a:t>
            </a:r>
          </a:p>
          <a:p>
            <a:pPr marL="285750" indent="-285750" algn="just">
              <a:lnSpc>
                <a:spcPct val="150000"/>
              </a:lnSpc>
              <a:buFont typeface="Arial" panose="020B0604020202020204" pitchFamily="34" charset="0"/>
              <a:buChar char="•"/>
            </a:pPr>
            <a:r>
              <a:rPr lang="en-US" dirty="0">
                <a:solidFill>
                  <a:schemeClr val="tx1"/>
                </a:solidFill>
                <a:latin typeface="Times New Roman" panose="02020603050405020304" pitchFamily="18" charset="0"/>
                <a:cs typeface="Times New Roman" panose="02020603050405020304" pitchFamily="18" charset="0"/>
              </a:rPr>
              <a:t>The design of the research was based on qualitative research with a format of literature study and a demonstration phase. </a:t>
            </a:r>
          </a:p>
          <a:p>
            <a:pPr marL="285750" indent="-285750" algn="just">
              <a:lnSpc>
                <a:spcPct val="150000"/>
              </a:lnSpc>
              <a:buFont typeface="Arial" panose="020B0604020202020204" pitchFamily="34" charset="0"/>
              <a:buChar char="•"/>
            </a:pPr>
            <a:r>
              <a:rPr lang="en-US" dirty="0">
                <a:solidFill>
                  <a:schemeClr val="tx1"/>
                </a:solidFill>
                <a:latin typeface="Times New Roman" panose="02020603050405020304" pitchFamily="18" charset="0"/>
                <a:cs typeface="Times New Roman" panose="02020603050405020304" pitchFamily="18" charset="0"/>
              </a:rPr>
              <a:t>The secondary information was collected from academic papers, conference and industry papers, reports, etc. </a:t>
            </a:r>
          </a:p>
          <a:p>
            <a:pPr marL="285750" indent="-285750" algn="just">
              <a:lnSpc>
                <a:spcPct val="150000"/>
              </a:lnSpc>
              <a:buFont typeface="Arial" panose="020B0604020202020204" pitchFamily="34" charset="0"/>
              <a:buChar char="•"/>
            </a:pPr>
            <a:r>
              <a:rPr lang="en-US" dirty="0">
                <a:solidFill>
                  <a:schemeClr val="tx1"/>
                </a:solidFill>
                <a:latin typeface="Times New Roman" panose="02020603050405020304" pitchFamily="18" charset="0"/>
                <a:cs typeface="Times New Roman" panose="02020603050405020304" pitchFamily="18" charset="0"/>
              </a:rPr>
              <a:t>In addition, the ZT environment was simulated with Microsoft Entra ID, and the authentication, access, and monitoring mechanisms were tested.</a:t>
            </a:r>
            <a:endParaRPr lang="en-IN"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2174627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28EE77-7951-D64B-02BF-BC4F21617CB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DE639ED-1A47-9A7D-F977-96983948F92D}"/>
              </a:ext>
            </a:extLst>
          </p:cNvPr>
          <p:cNvSpPr>
            <a:spLocks noGrp="1"/>
          </p:cNvSpPr>
          <p:nvPr>
            <p:ph type="ctrTitle"/>
          </p:nvPr>
        </p:nvSpPr>
        <p:spPr>
          <a:xfrm>
            <a:off x="1130643" y="131944"/>
            <a:ext cx="10713308" cy="1010920"/>
          </a:xfrm>
        </p:spPr>
        <p:txBody>
          <a:bodyPr>
            <a:normAutofit/>
          </a:bodyPr>
          <a:lstStyle/>
          <a:p>
            <a:pPr algn="ctr"/>
            <a:r>
              <a:rPr lang="en-US" sz="3600" b="1" dirty="0">
                <a:latin typeface="Times New Roman" panose="02020603050405020304" pitchFamily="18" charset="0"/>
                <a:cs typeface="Times New Roman" panose="02020603050405020304" pitchFamily="18" charset="0"/>
              </a:rPr>
              <a:t>Practical Implementation Using Microsoft Entra ID</a:t>
            </a:r>
            <a:endParaRPr lang="en-IN" sz="3600" dirty="0">
              <a:latin typeface="Times New Roman" panose="02020603050405020304" pitchFamily="18" charset="0"/>
              <a:cs typeface="Times New Roman" panose="02020603050405020304" pitchFamily="18" charset="0"/>
            </a:endParaRPr>
          </a:p>
        </p:txBody>
      </p:sp>
      <p:sp>
        <p:nvSpPr>
          <p:cNvPr id="3" name="Subtitle 2">
            <a:extLst>
              <a:ext uri="{FF2B5EF4-FFF2-40B4-BE49-F238E27FC236}">
                <a16:creationId xmlns:a16="http://schemas.microsoft.com/office/drawing/2014/main" id="{2733D470-6B44-64F7-39A7-9FB7C15849B3}"/>
              </a:ext>
            </a:extLst>
          </p:cNvPr>
          <p:cNvSpPr>
            <a:spLocks noGrp="1"/>
          </p:cNvSpPr>
          <p:nvPr>
            <p:ph type="subTitle" idx="1"/>
          </p:nvPr>
        </p:nvSpPr>
        <p:spPr>
          <a:xfrm>
            <a:off x="4541108" y="2113005"/>
            <a:ext cx="7302843" cy="4337223"/>
          </a:xfrm>
        </p:spPr>
        <p:txBody>
          <a:bodyPr>
            <a:normAutofit/>
          </a:bodyPr>
          <a:lstStyle/>
          <a:p>
            <a:pPr marL="285750" indent="-285750" algn="just">
              <a:lnSpc>
                <a:spcPct val="150000"/>
              </a:lnSpc>
              <a:buFont typeface="Arial" panose="020B0604020202020204" pitchFamily="34" charset="0"/>
              <a:buChar char="•"/>
            </a:pPr>
            <a:r>
              <a:rPr lang="en-US" dirty="0">
                <a:solidFill>
                  <a:schemeClr val="tx1"/>
                </a:solidFill>
                <a:latin typeface="Times New Roman" panose="02020603050405020304" pitchFamily="18" charset="0"/>
                <a:cs typeface="Times New Roman" panose="02020603050405020304" pitchFamily="18" charset="0"/>
              </a:rPr>
              <a:t>A hands-on scenario was demonstrated with Microsoft Entra ID (Free Tier) to demonstrate a Zero Trust scenario within the cloud. </a:t>
            </a:r>
          </a:p>
          <a:p>
            <a:pPr marL="285750" indent="-285750" algn="just">
              <a:lnSpc>
                <a:spcPct val="150000"/>
              </a:lnSpc>
              <a:buFont typeface="Arial" panose="020B0604020202020204" pitchFamily="34" charset="0"/>
              <a:buChar char="•"/>
            </a:pPr>
            <a:r>
              <a:rPr lang="en-US" dirty="0">
                <a:solidFill>
                  <a:schemeClr val="tx1"/>
                </a:solidFill>
                <a:latin typeface="Times New Roman" panose="02020603050405020304" pitchFamily="18" charset="0"/>
                <a:cs typeface="Times New Roman" panose="02020603050405020304" pitchFamily="18" charset="0"/>
              </a:rPr>
              <a:t>The users had been provisioned in a cloud-based identity directory, and different roles had been configured for the users; Conditional Access (CA) policies and Multi-Factor Authentication (MFA) had been enabled. </a:t>
            </a:r>
          </a:p>
          <a:p>
            <a:pPr marL="285750" indent="-285750" algn="just">
              <a:lnSpc>
                <a:spcPct val="150000"/>
              </a:lnSpc>
              <a:buFont typeface="Arial" panose="020B0604020202020204" pitchFamily="34" charset="0"/>
              <a:buChar char="•"/>
            </a:pPr>
            <a:r>
              <a:rPr lang="en-US" dirty="0">
                <a:solidFill>
                  <a:schemeClr val="tx1"/>
                </a:solidFill>
                <a:latin typeface="Times New Roman" panose="02020603050405020304" pitchFamily="18" charset="0"/>
                <a:cs typeface="Times New Roman" panose="02020603050405020304" pitchFamily="18" charset="0"/>
              </a:rPr>
              <a:t>Various login scenarios were simulated to evaluate the authentication, access, policy, and system responses to varying levels of security [4].</a:t>
            </a:r>
            <a:endParaRPr lang="en-IN" dirty="0">
              <a:solidFill>
                <a:schemeClr val="tx1"/>
              </a:solidFill>
              <a:latin typeface="Times New Roman" panose="02020603050405020304" pitchFamily="18" charset="0"/>
              <a:cs typeface="Times New Roman" panose="02020603050405020304" pitchFamily="18" charset="0"/>
            </a:endParaRPr>
          </a:p>
        </p:txBody>
      </p:sp>
      <p:pic>
        <p:nvPicPr>
          <p:cNvPr id="8" name="Picture 7">
            <a:extLst>
              <a:ext uri="{FF2B5EF4-FFF2-40B4-BE49-F238E27FC236}">
                <a16:creationId xmlns:a16="http://schemas.microsoft.com/office/drawing/2014/main" id="{C43643BB-0516-30FC-237F-D1D962BFF0C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8049" y="3742680"/>
            <a:ext cx="4102196" cy="2450856"/>
          </a:xfrm>
          <a:prstGeom prst="rect">
            <a:avLst/>
          </a:prstGeom>
        </p:spPr>
      </p:pic>
      <p:pic>
        <p:nvPicPr>
          <p:cNvPr id="10" name="Picture 9">
            <a:extLst>
              <a:ext uri="{FF2B5EF4-FFF2-40B4-BE49-F238E27FC236}">
                <a16:creationId xmlns:a16="http://schemas.microsoft.com/office/drawing/2014/main" id="{C6CB94F4-215B-FE6E-4909-6A1E445613A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6754" y="1322756"/>
            <a:ext cx="4344791" cy="2240031"/>
          </a:xfrm>
          <a:prstGeom prst="rect">
            <a:avLst/>
          </a:prstGeom>
        </p:spPr>
      </p:pic>
    </p:spTree>
    <p:extLst>
      <p:ext uri="{BB962C8B-B14F-4D97-AF65-F5344CB8AC3E}">
        <p14:creationId xmlns:p14="http://schemas.microsoft.com/office/powerpoint/2010/main" val="405488020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14098F-5238-4134-C712-A2196B442A9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D2B6042-E77B-CBF5-071B-F12D66E7E24B}"/>
              </a:ext>
            </a:extLst>
          </p:cNvPr>
          <p:cNvSpPr>
            <a:spLocks noGrp="1"/>
          </p:cNvSpPr>
          <p:nvPr>
            <p:ph type="ctrTitle"/>
          </p:nvPr>
        </p:nvSpPr>
        <p:spPr>
          <a:xfrm>
            <a:off x="1130643" y="131944"/>
            <a:ext cx="10713308" cy="1010920"/>
          </a:xfrm>
        </p:spPr>
        <p:txBody>
          <a:bodyPr>
            <a:normAutofit/>
          </a:bodyPr>
          <a:lstStyle/>
          <a:p>
            <a:pPr algn="ctr"/>
            <a:r>
              <a:rPr lang="en-US" sz="3600" b="1" dirty="0">
                <a:latin typeface="Times New Roman" panose="02020603050405020304" pitchFamily="18" charset="0"/>
                <a:cs typeface="Times New Roman" panose="02020603050405020304" pitchFamily="18" charset="0"/>
              </a:rPr>
              <a:t>Authentication and Access Control Findings</a:t>
            </a:r>
            <a:endParaRPr lang="en-IN" sz="3600" dirty="0">
              <a:latin typeface="Times New Roman" panose="02020603050405020304" pitchFamily="18" charset="0"/>
              <a:cs typeface="Times New Roman" panose="02020603050405020304" pitchFamily="18" charset="0"/>
            </a:endParaRPr>
          </a:p>
        </p:txBody>
      </p:sp>
      <p:sp>
        <p:nvSpPr>
          <p:cNvPr id="3" name="Subtitle 2">
            <a:extLst>
              <a:ext uri="{FF2B5EF4-FFF2-40B4-BE49-F238E27FC236}">
                <a16:creationId xmlns:a16="http://schemas.microsoft.com/office/drawing/2014/main" id="{9117876C-690F-4D10-A79F-361541CBB57A}"/>
              </a:ext>
            </a:extLst>
          </p:cNvPr>
          <p:cNvSpPr>
            <a:spLocks noGrp="1"/>
          </p:cNvSpPr>
          <p:nvPr>
            <p:ph type="subTitle" idx="1"/>
          </p:nvPr>
        </p:nvSpPr>
        <p:spPr>
          <a:xfrm>
            <a:off x="296562" y="1754659"/>
            <a:ext cx="7061886" cy="4337223"/>
          </a:xfrm>
        </p:spPr>
        <p:txBody>
          <a:bodyPr>
            <a:normAutofit lnSpcReduction="10000"/>
          </a:bodyPr>
          <a:lstStyle/>
          <a:p>
            <a:pPr marL="285750" indent="-285750" algn="just">
              <a:lnSpc>
                <a:spcPct val="150000"/>
              </a:lnSpc>
              <a:buFont typeface="Arial" panose="020B0604020202020204" pitchFamily="34" charset="0"/>
              <a:buChar char="•"/>
            </a:pPr>
            <a:r>
              <a:rPr lang="en-US" dirty="0">
                <a:solidFill>
                  <a:schemeClr val="tx1"/>
                </a:solidFill>
                <a:latin typeface="Times New Roman" panose="02020603050405020304" pitchFamily="18" charset="0"/>
                <a:cs typeface="Times New Roman" panose="02020603050405020304" pitchFamily="18" charset="0"/>
              </a:rPr>
              <a:t>The security of the cloud was also simulated, and the results confirmed the positive effect obtained when implementing the authentication and access control system in the simulated Zero Trust environment. </a:t>
            </a:r>
          </a:p>
          <a:p>
            <a:pPr marL="285750" indent="-285750" algn="just">
              <a:lnSpc>
                <a:spcPct val="150000"/>
              </a:lnSpc>
              <a:buFont typeface="Arial" panose="020B0604020202020204" pitchFamily="34" charset="0"/>
              <a:buChar char="•"/>
            </a:pPr>
            <a:r>
              <a:rPr lang="en-US" dirty="0">
                <a:solidFill>
                  <a:schemeClr val="tx1"/>
                </a:solidFill>
                <a:latin typeface="Times New Roman" panose="02020603050405020304" pitchFamily="18" charset="0"/>
                <a:cs typeface="Times New Roman" panose="02020603050405020304" pitchFamily="18" charset="0"/>
              </a:rPr>
              <a:t>Multi-Factor Authentication (MFA) was added to enhance the identity verification process using a variety of approaches other than passwords. </a:t>
            </a:r>
          </a:p>
          <a:p>
            <a:pPr marL="285750" indent="-285750" algn="just">
              <a:lnSpc>
                <a:spcPct val="150000"/>
              </a:lnSpc>
              <a:buFont typeface="Arial" panose="020B0604020202020204" pitchFamily="34" charset="0"/>
              <a:buChar char="•"/>
            </a:pPr>
            <a:r>
              <a:rPr lang="en-US" dirty="0">
                <a:solidFill>
                  <a:schemeClr val="tx1"/>
                </a:solidFill>
                <a:latin typeface="Times New Roman" panose="02020603050405020304" pitchFamily="18" charset="0"/>
                <a:cs typeface="Times New Roman" panose="02020603050405020304" pitchFamily="18" charset="0"/>
              </a:rPr>
              <a:t>Access to relevant resources was given only when appropriate to users' roles and was accomplished via Role-Based Access Control (RBAC). </a:t>
            </a:r>
          </a:p>
          <a:p>
            <a:pPr marL="285750" indent="-285750" algn="just">
              <a:lnSpc>
                <a:spcPct val="150000"/>
              </a:lnSpc>
              <a:buFont typeface="Arial" panose="020B0604020202020204" pitchFamily="34" charset="0"/>
              <a:buChar char="•"/>
            </a:pPr>
            <a:r>
              <a:rPr lang="en-US" dirty="0">
                <a:solidFill>
                  <a:schemeClr val="tx1"/>
                </a:solidFill>
                <a:latin typeface="Times New Roman" panose="02020603050405020304" pitchFamily="18" charset="0"/>
                <a:cs typeface="Times New Roman" panose="02020603050405020304" pitchFamily="18" charset="0"/>
              </a:rPr>
              <a:t>The Conditional Access policies assessed user identity, authentication, and user risk dynamically to mitigate the risk of unauthorized access attempts and provide more granular control of security policy.</a:t>
            </a:r>
            <a:endParaRPr lang="en-IN" dirty="0">
              <a:solidFill>
                <a:schemeClr val="tx1"/>
              </a:solidFill>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id="{DE1A088F-4578-9BA3-79C4-781088D0449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583168" y="1369672"/>
            <a:ext cx="2621280" cy="5356383"/>
          </a:xfrm>
          <a:prstGeom prst="rect">
            <a:avLst/>
          </a:prstGeom>
        </p:spPr>
      </p:pic>
    </p:spTree>
    <p:extLst>
      <p:ext uri="{BB962C8B-B14F-4D97-AF65-F5344CB8AC3E}">
        <p14:creationId xmlns:p14="http://schemas.microsoft.com/office/powerpoint/2010/main" val="152361787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668704-055A-6783-7E70-06FBF2315D1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390C55C-0038-D76A-3288-617BD7CA3C19}"/>
              </a:ext>
            </a:extLst>
          </p:cNvPr>
          <p:cNvSpPr>
            <a:spLocks noGrp="1"/>
          </p:cNvSpPr>
          <p:nvPr>
            <p:ph type="ctrTitle"/>
          </p:nvPr>
        </p:nvSpPr>
        <p:spPr>
          <a:xfrm>
            <a:off x="457200" y="131944"/>
            <a:ext cx="11734800" cy="1010920"/>
          </a:xfrm>
        </p:spPr>
        <p:txBody>
          <a:bodyPr>
            <a:normAutofit/>
          </a:bodyPr>
          <a:lstStyle/>
          <a:p>
            <a:pPr algn="ctr"/>
            <a:r>
              <a:rPr lang="en-US" sz="3600" b="1" dirty="0">
                <a:latin typeface="Times New Roman" panose="02020603050405020304" pitchFamily="18" charset="0"/>
                <a:cs typeface="Times New Roman" panose="02020603050405020304" pitchFamily="18" charset="0"/>
              </a:rPr>
              <a:t>Threat Detection, Risk Reduction and Security Monitoring</a:t>
            </a:r>
            <a:endParaRPr lang="en-IN" sz="3600" dirty="0">
              <a:latin typeface="Times New Roman" panose="02020603050405020304" pitchFamily="18" charset="0"/>
              <a:cs typeface="Times New Roman" panose="02020603050405020304" pitchFamily="18" charset="0"/>
            </a:endParaRPr>
          </a:p>
        </p:txBody>
      </p:sp>
      <p:sp>
        <p:nvSpPr>
          <p:cNvPr id="3" name="Subtitle 2">
            <a:extLst>
              <a:ext uri="{FF2B5EF4-FFF2-40B4-BE49-F238E27FC236}">
                <a16:creationId xmlns:a16="http://schemas.microsoft.com/office/drawing/2014/main" id="{C2947F38-BEF0-5FBD-BD2D-20BCBCFA2F4B}"/>
              </a:ext>
            </a:extLst>
          </p:cNvPr>
          <p:cNvSpPr>
            <a:spLocks noGrp="1"/>
          </p:cNvSpPr>
          <p:nvPr>
            <p:ph type="subTitle" idx="1"/>
          </p:nvPr>
        </p:nvSpPr>
        <p:spPr>
          <a:xfrm>
            <a:off x="4895335" y="1622715"/>
            <a:ext cx="7061886" cy="5103341"/>
          </a:xfrm>
        </p:spPr>
        <p:txBody>
          <a:bodyPr>
            <a:normAutofit/>
          </a:bodyPr>
          <a:lstStyle/>
          <a:p>
            <a:pPr marL="285750" indent="-285750" algn="just">
              <a:lnSpc>
                <a:spcPct val="150000"/>
              </a:lnSpc>
              <a:buFont typeface="Arial" panose="020B0604020202020204" pitchFamily="34" charset="0"/>
              <a:buChar char="•"/>
            </a:pPr>
            <a:r>
              <a:rPr lang="en-US" dirty="0">
                <a:solidFill>
                  <a:schemeClr val="tx1"/>
                </a:solidFill>
                <a:latin typeface="Times New Roman" panose="02020603050405020304" pitchFamily="18" charset="0"/>
                <a:cs typeface="Times New Roman" panose="02020603050405020304" pitchFamily="18" charset="0"/>
              </a:rPr>
              <a:t>ZTA is useful to bolster threat detection and risk thresholds through continuous monitoring and automated response actions to threats in real-life situations [5]. </a:t>
            </a:r>
          </a:p>
          <a:p>
            <a:pPr marL="285750" indent="-285750" algn="just">
              <a:lnSpc>
                <a:spcPct val="150000"/>
              </a:lnSpc>
              <a:buFont typeface="Arial" panose="020B0604020202020204" pitchFamily="34" charset="0"/>
              <a:buChar char="•"/>
            </a:pPr>
            <a:r>
              <a:rPr lang="en-US" dirty="0">
                <a:solidFill>
                  <a:schemeClr val="tx1"/>
                </a:solidFill>
                <a:latin typeface="Times New Roman" panose="02020603050405020304" pitchFamily="18" charset="0"/>
                <a:cs typeface="Times New Roman" panose="02020603050405020304" pitchFamily="18" charset="0"/>
              </a:rPr>
              <a:t>When users logged on several times but failed to log on, or logged on using a device not seen in the file history record, Microsoft Entra ID detected the suspicious logon attempts. </a:t>
            </a:r>
          </a:p>
          <a:p>
            <a:pPr marL="285750" indent="-285750" algn="just">
              <a:lnSpc>
                <a:spcPct val="150000"/>
              </a:lnSpc>
              <a:buFont typeface="Arial" panose="020B0604020202020204" pitchFamily="34" charset="0"/>
              <a:buChar char="•"/>
            </a:pPr>
            <a:r>
              <a:rPr lang="en-US" dirty="0">
                <a:solidFill>
                  <a:schemeClr val="tx1"/>
                </a:solidFill>
                <a:latin typeface="Times New Roman" panose="02020603050405020304" pitchFamily="18" charset="0"/>
                <a:cs typeface="Times New Roman" panose="02020603050405020304" pitchFamily="18" charset="0"/>
              </a:rPr>
              <a:t>Further testing was performed on further risks and/or access denied because of security policy. </a:t>
            </a:r>
          </a:p>
          <a:p>
            <a:pPr marL="285750" indent="-285750" algn="just">
              <a:lnSpc>
                <a:spcPct val="150000"/>
              </a:lnSpc>
              <a:buFont typeface="Arial" panose="020B0604020202020204" pitchFamily="34" charset="0"/>
              <a:buChar char="•"/>
            </a:pPr>
            <a:r>
              <a:rPr lang="en-US" dirty="0">
                <a:solidFill>
                  <a:schemeClr val="tx1"/>
                </a:solidFill>
                <a:latin typeface="Times New Roman" panose="02020603050405020304" pitchFamily="18" charset="0"/>
                <a:cs typeface="Times New Roman" panose="02020603050405020304" pitchFamily="18" charset="0"/>
              </a:rPr>
              <a:t>Audit logs offered comprehensive user activity logging, enhancing transparency, responsibility, and quick response capabilities of the organization to potential threats.</a:t>
            </a:r>
            <a:endParaRPr lang="en-IN" dirty="0">
              <a:solidFill>
                <a:schemeClr val="tx1"/>
              </a:solidFill>
              <a:latin typeface="Times New Roman" panose="02020603050405020304" pitchFamily="18" charset="0"/>
              <a:cs typeface="Times New Roman" panose="02020603050405020304" pitchFamily="18" charset="0"/>
            </a:endParaRPr>
          </a:p>
        </p:txBody>
      </p:sp>
      <p:pic>
        <p:nvPicPr>
          <p:cNvPr id="4" name="image5.png">
            <a:extLst>
              <a:ext uri="{FF2B5EF4-FFF2-40B4-BE49-F238E27FC236}">
                <a16:creationId xmlns:a16="http://schemas.microsoft.com/office/drawing/2014/main" id="{E98C2F04-08C3-1E80-06DD-5D761A059CC5}"/>
              </a:ext>
            </a:extLst>
          </p:cNvPr>
          <p:cNvPicPr/>
          <p:nvPr/>
        </p:nvPicPr>
        <p:blipFill>
          <a:blip r:embed="rId3"/>
          <a:stretch>
            <a:fillRect/>
          </a:stretch>
        </p:blipFill>
        <p:spPr>
          <a:xfrm>
            <a:off x="234779" y="1622715"/>
            <a:ext cx="4581010" cy="4559644"/>
          </a:xfrm>
          <a:prstGeom prst="rect">
            <a:avLst/>
          </a:prstGeom>
        </p:spPr>
      </p:pic>
    </p:spTree>
    <p:extLst>
      <p:ext uri="{BB962C8B-B14F-4D97-AF65-F5344CB8AC3E}">
        <p14:creationId xmlns:p14="http://schemas.microsoft.com/office/powerpoint/2010/main" val="332923531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588980-71B9-026C-0AD7-462A8E4362D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4234868-E6C4-B279-AD87-9308709F11A6}"/>
              </a:ext>
            </a:extLst>
          </p:cNvPr>
          <p:cNvSpPr>
            <a:spLocks noGrp="1"/>
          </p:cNvSpPr>
          <p:nvPr>
            <p:ph type="ctrTitle"/>
          </p:nvPr>
        </p:nvSpPr>
        <p:spPr>
          <a:xfrm>
            <a:off x="457200" y="131944"/>
            <a:ext cx="11734800" cy="1010920"/>
          </a:xfrm>
        </p:spPr>
        <p:txBody>
          <a:bodyPr>
            <a:normAutofit/>
          </a:bodyPr>
          <a:lstStyle/>
          <a:p>
            <a:pPr algn="ctr"/>
            <a:r>
              <a:rPr lang="en-US" sz="3600" b="1" dirty="0">
                <a:latin typeface="Times New Roman" panose="02020603050405020304" pitchFamily="18" charset="0"/>
                <a:cs typeface="Times New Roman" panose="02020603050405020304" pitchFamily="18" charset="0"/>
              </a:rPr>
              <a:t>Key Findings and Discussion</a:t>
            </a:r>
            <a:endParaRPr lang="en-IN" sz="3600" dirty="0">
              <a:latin typeface="Times New Roman" panose="02020603050405020304" pitchFamily="18" charset="0"/>
              <a:cs typeface="Times New Roman" panose="02020603050405020304" pitchFamily="18" charset="0"/>
            </a:endParaRPr>
          </a:p>
        </p:txBody>
      </p:sp>
      <p:sp>
        <p:nvSpPr>
          <p:cNvPr id="3" name="Subtitle 2">
            <a:extLst>
              <a:ext uri="{FF2B5EF4-FFF2-40B4-BE49-F238E27FC236}">
                <a16:creationId xmlns:a16="http://schemas.microsoft.com/office/drawing/2014/main" id="{1E850B44-E9EE-6255-7526-2AB165700DAE}"/>
              </a:ext>
            </a:extLst>
          </p:cNvPr>
          <p:cNvSpPr>
            <a:spLocks noGrp="1"/>
          </p:cNvSpPr>
          <p:nvPr>
            <p:ph type="subTitle" idx="1"/>
          </p:nvPr>
        </p:nvSpPr>
        <p:spPr>
          <a:xfrm>
            <a:off x="1915297" y="2236573"/>
            <a:ext cx="9329352" cy="4489483"/>
          </a:xfrm>
        </p:spPr>
        <p:txBody>
          <a:bodyPr>
            <a:normAutofit/>
          </a:bodyPr>
          <a:lstStyle/>
          <a:p>
            <a:pPr marL="285750" indent="-285750" algn="just">
              <a:lnSpc>
                <a:spcPct val="150000"/>
              </a:lnSpc>
              <a:buFont typeface="Arial" panose="020B0604020202020204" pitchFamily="34" charset="0"/>
              <a:buChar char="•"/>
            </a:pPr>
            <a:r>
              <a:rPr lang="en-US" dirty="0">
                <a:solidFill>
                  <a:schemeClr val="tx1"/>
                </a:solidFill>
                <a:latin typeface="Times New Roman" panose="02020603050405020304" pitchFamily="18" charset="0"/>
                <a:cs typeface="Times New Roman" panose="02020603050405020304" pitchFamily="18" charset="0"/>
              </a:rPr>
              <a:t>The findings indicate Zero Trust Architecture to be very valuable to the organizations and safeguarding of their cloud information. </a:t>
            </a:r>
          </a:p>
          <a:p>
            <a:pPr marL="285750" indent="-285750" algn="just">
              <a:lnSpc>
                <a:spcPct val="150000"/>
              </a:lnSpc>
              <a:buFont typeface="Arial" panose="020B0604020202020204" pitchFamily="34" charset="0"/>
              <a:buChar char="•"/>
            </a:pPr>
            <a:r>
              <a:rPr lang="en-US" dirty="0">
                <a:solidFill>
                  <a:schemeClr val="tx1"/>
                </a:solidFill>
                <a:latin typeface="Times New Roman" panose="02020603050405020304" pitchFamily="18" charset="0"/>
                <a:cs typeface="Times New Roman" panose="02020603050405020304" pitchFamily="18" charset="0"/>
              </a:rPr>
              <a:t>With the adoption of Identity-Based, Multi-Factor Authentication, Role-Based Access Control, and Continuous Verification, the risks of unauthorized access were significantly reduced. </a:t>
            </a:r>
          </a:p>
          <a:p>
            <a:pPr marL="285750" indent="-285750" algn="just">
              <a:lnSpc>
                <a:spcPct val="150000"/>
              </a:lnSpc>
              <a:buFont typeface="Arial" panose="020B0604020202020204" pitchFamily="34" charset="0"/>
              <a:buChar char="•"/>
            </a:pPr>
            <a:r>
              <a:rPr lang="en-US" dirty="0">
                <a:solidFill>
                  <a:schemeClr val="tx1"/>
                </a:solidFill>
                <a:latin typeface="Times New Roman" panose="02020603050405020304" pitchFamily="18" charset="0"/>
                <a:cs typeface="Times New Roman" panose="02020603050405020304" pitchFamily="18" charset="0"/>
              </a:rPr>
              <a:t>For monitoring and audit movements, it was noticed that these movements could be improved to increase visibility, accountability, and threat detection [6]. </a:t>
            </a:r>
          </a:p>
          <a:p>
            <a:pPr marL="285750" indent="-285750" algn="just">
              <a:lnSpc>
                <a:spcPct val="150000"/>
              </a:lnSpc>
              <a:buFont typeface="Arial" panose="020B0604020202020204" pitchFamily="34" charset="0"/>
              <a:buChar char="•"/>
            </a:pPr>
            <a:r>
              <a:rPr lang="en-US" dirty="0">
                <a:solidFill>
                  <a:schemeClr val="tx1"/>
                </a:solidFill>
                <a:latin typeface="Times New Roman" panose="02020603050405020304" pitchFamily="18" charset="0"/>
                <a:cs typeface="Times New Roman" panose="02020603050405020304" pitchFamily="18" charset="0"/>
              </a:rPr>
              <a:t>The ZT principles in the cloud were found to be flexible and extendable, but needed careful planning, technical integration, and readiness of the organization to effectively apply the concepts of ZT.</a:t>
            </a:r>
            <a:endParaRPr lang="en-IN"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24858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4AD73E-5694-B2FF-003A-42566F6674A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934F4B4-7997-D812-BB17-86B8AE46E89D}"/>
              </a:ext>
            </a:extLst>
          </p:cNvPr>
          <p:cNvSpPr>
            <a:spLocks noGrp="1"/>
          </p:cNvSpPr>
          <p:nvPr>
            <p:ph type="ctrTitle"/>
          </p:nvPr>
        </p:nvSpPr>
        <p:spPr>
          <a:xfrm>
            <a:off x="457200" y="131944"/>
            <a:ext cx="11734800" cy="1010920"/>
          </a:xfrm>
        </p:spPr>
        <p:txBody>
          <a:bodyPr>
            <a:normAutofit/>
          </a:bodyPr>
          <a:lstStyle/>
          <a:p>
            <a:pPr algn="ctr"/>
            <a:r>
              <a:rPr lang="en-US" sz="3600" b="1" dirty="0">
                <a:latin typeface="Times New Roman" panose="02020603050405020304" pitchFamily="18" charset="0"/>
                <a:cs typeface="Times New Roman" panose="02020603050405020304" pitchFamily="18" charset="0"/>
              </a:rPr>
              <a:t>Conclusions and Recommendations</a:t>
            </a:r>
            <a:endParaRPr lang="en-IN" sz="3600" dirty="0">
              <a:latin typeface="Times New Roman" panose="02020603050405020304" pitchFamily="18" charset="0"/>
              <a:cs typeface="Times New Roman" panose="02020603050405020304" pitchFamily="18" charset="0"/>
            </a:endParaRPr>
          </a:p>
        </p:txBody>
      </p:sp>
      <p:sp>
        <p:nvSpPr>
          <p:cNvPr id="3" name="Subtitle 2">
            <a:extLst>
              <a:ext uri="{FF2B5EF4-FFF2-40B4-BE49-F238E27FC236}">
                <a16:creationId xmlns:a16="http://schemas.microsoft.com/office/drawing/2014/main" id="{449A05DF-3F63-B998-769A-7441C73F3161}"/>
              </a:ext>
            </a:extLst>
          </p:cNvPr>
          <p:cNvSpPr>
            <a:spLocks noGrp="1"/>
          </p:cNvSpPr>
          <p:nvPr>
            <p:ph type="subTitle" idx="1"/>
          </p:nvPr>
        </p:nvSpPr>
        <p:spPr>
          <a:xfrm>
            <a:off x="1470454" y="1779373"/>
            <a:ext cx="10070757" cy="4946683"/>
          </a:xfrm>
        </p:spPr>
        <p:txBody>
          <a:bodyPr>
            <a:normAutofit/>
          </a:bodyPr>
          <a:lstStyle/>
          <a:p>
            <a:pPr marL="285750" indent="-285750" algn="just">
              <a:lnSpc>
                <a:spcPct val="150000"/>
              </a:lnSpc>
              <a:buFont typeface="Arial" panose="020B0604020202020204" pitchFamily="34" charset="0"/>
              <a:buChar char="•"/>
            </a:pPr>
            <a:r>
              <a:rPr lang="en-US" dirty="0">
                <a:solidFill>
                  <a:schemeClr val="tx1"/>
                </a:solidFill>
                <a:latin typeface="Times New Roman" panose="02020603050405020304" pitchFamily="18" charset="0"/>
                <a:cs typeface="Times New Roman" panose="02020603050405020304" pitchFamily="18" charset="0"/>
              </a:rPr>
              <a:t>The findings of this study reveal that the ZTA model is suitable for the implementation of security in the organization to diminish risk as well as cloud data protection. </a:t>
            </a:r>
          </a:p>
          <a:p>
            <a:pPr marL="285750" indent="-285750" algn="just">
              <a:lnSpc>
                <a:spcPct val="150000"/>
              </a:lnSpc>
              <a:buFont typeface="Arial" panose="020B0604020202020204" pitchFamily="34" charset="0"/>
              <a:buChar char="•"/>
            </a:pPr>
            <a:r>
              <a:rPr lang="en-US" dirty="0">
                <a:solidFill>
                  <a:schemeClr val="tx1"/>
                </a:solidFill>
                <a:latin typeface="Times New Roman" panose="02020603050405020304" pitchFamily="18" charset="0"/>
                <a:cs typeface="Times New Roman" panose="02020603050405020304" pitchFamily="18" charset="0"/>
              </a:rPr>
              <a:t>It discuss examples of the real world in which Microsoft Entra ID can serve as this identity focus, Multi-Factor (MFA) and Conditional Access policies, and how it continues in monitoring. </a:t>
            </a:r>
          </a:p>
          <a:p>
            <a:pPr marL="285750" indent="-285750" algn="just">
              <a:lnSpc>
                <a:spcPct val="150000"/>
              </a:lnSpc>
              <a:buFont typeface="Arial" panose="020B0604020202020204" pitchFamily="34" charset="0"/>
              <a:buChar char="•"/>
            </a:pPr>
            <a:r>
              <a:rPr lang="en-US" dirty="0">
                <a:solidFill>
                  <a:schemeClr val="tx1"/>
                </a:solidFill>
                <a:latin typeface="Times New Roman" panose="02020603050405020304" pitchFamily="18" charset="0"/>
                <a:cs typeface="Times New Roman" panose="02020603050405020304" pitchFamily="18" charset="0"/>
              </a:rPr>
              <a:t>On an organizational level, it is recommended to slowly change to the principles of Zero Trust and enhanced identity and access management (IAM) protocols, along with investing in continuous security monitoring. </a:t>
            </a:r>
          </a:p>
          <a:p>
            <a:pPr marL="285750" indent="-285750" algn="just">
              <a:lnSpc>
                <a:spcPct val="150000"/>
              </a:lnSpc>
              <a:buFont typeface="Arial" panose="020B0604020202020204" pitchFamily="34" charset="0"/>
              <a:buChar char="•"/>
            </a:pPr>
            <a:r>
              <a:rPr lang="en-US" dirty="0">
                <a:solidFill>
                  <a:schemeClr val="tx1"/>
                </a:solidFill>
                <a:latin typeface="Times New Roman" panose="02020603050405020304" pitchFamily="18" charset="0"/>
                <a:cs typeface="Times New Roman" panose="02020603050405020304" pitchFamily="18" charset="0"/>
              </a:rPr>
              <a:t>Then it is crucial to consider just how many more can be deployed and what other problems it will help to resolve in the actual world of cloud security.</a:t>
            </a:r>
            <a:endParaRPr lang="en-IN"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8136653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EF15D9-E3E1-05B7-79D9-14AA5FE8CFA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B427CFB-60DB-4B78-4388-E65A6D3B81B4}"/>
              </a:ext>
            </a:extLst>
          </p:cNvPr>
          <p:cNvSpPr>
            <a:spLocks noGrp="1"/>
          </p:cNvSpPr>
          <p:nvPr>
            <p:ph type="ctrTitle"/>
          </p:nvPr>
        </p:nvSpPr>
        <p:spPr>
          <a:xfrm>
            <a:off x="457200" y="0"/>
            <a:ext cx="11734800" cy="708315"/>
          </a:xfrm>
        </p:spPr>
        <p:txBody>
          <a:bodyPr>
            <a:normAutofit/>
          </a:bodyPr>
          <a:lstStyle/>
          <a:p>
            <a:pPr algn="ctr"/>
            <a:r>
              <a:rPr lang="en-US" sz="3600" b="1" dirty="0">
                <a:latin typeface="Times New Roman" panose="02020603050405020304" pitchFamily="18" charset="0"/>
                <a:cs typeface="Times New Roman" panose="02020603050405020304" pitchFamily="18" charset="0"/>
              </a:rPr>
              <a:t>References</a:t>
            </a:r>
            <a:endParaRPr lang="en-IN" sz="3600" dirty="0">
              <a:latin typeface="Times New Roman" panose="02020603050405020304" pitchFamily="18" charset="0"/>
              <a:cs typeface="Times New Roman" panose="02020603050405020304" pitchFamily="18" charset="0"/>
            </a:endParaRPr>
          </a:p>
        </p:txBody>
      </p:sp>
      <p:sp>
        <p:nvSpPr>
          <p:cNvPr id="3" name="Subtitle 2">
            <a:extLst>
              <a:ext uri="{FF2B5EF4-FFF2-40B4-BE49-F238E27FC236}">
                <a16:creationId xmlns:a16="http://schemas.microsoft.com/office/drawing/2014/main" id="{D6478FF0-2911-BE8B-BA8A-06B204E907EE}"/>
              </a:ext>
            </a:extLst>
          </p:cNvPr>
          <p:cNvSpPr>
            <a:spLocks noGrp="1"/>
          </p:cNvSpPr>
          <p:nvPr>
            <p:ph type="subTitle" idx="1"/>
          </p:nvPr>
        </p:nvSpPr>
        <p:spPr>
          <a:xfrm>
            <a:off x="0" y="704335"/>
            <a:ext cx="12192000" cy="6314303"/>
          </a:xfrm>
        </p:spPr>
        <p:txBody>
          <a:bodyPr>
            <a:normAutofit lnSpcReduction="10000"/>
          </a:bodyPr>
          <a:lstStyle/>
          <a:p>
            <a:pPr marL="285750" indent="-285750" algn="just">
              <a:lnSpc>
                <a:spcPct val="150000"/>
              </a:lnSpc>
              <a:buFont typeface="Arial" panose="020B0604020202020204" pitchFamily="34" charset="0"/>
              <a:buChar char="•"/>
            </a:pPr>
            <a:r>
              <a:rPr lang="en-US" dirty="0">
                <a:solidFill>
                  <a:schemeClr val="tx1"/>
                </a:solidFill>
                <a:latin typeface="Times New Roman" panose="02020603050405020304" pitchFamily="18" charset="0"/>
                <a:cs typeface="Times New Roman" panose="02020603050405020304" pitchFamily="18" charset="0"/>
              </a:rPr>
              <a:t>Mushtaq, S., Mohsin, M., and Mushtaq, M.M., 2025. A systematic literature review on the implementation and challenges of zero-trust architecture across domains. Sensors, 25(19), p.6118. https://www.mdpi.com/1424-8220/25/19/6118</a:t>
            </a:r>
          </a:p>
          <a:p>
            <a:pPr marL="285750" indent="-285750" algn="just">
              <a:lnSpc>
                <a:spcPct val="150000"/>
              </a:lnSpc>
              <a:buFont typeface="Arial" panose="020B0604020202020204" pitchFamily="34" charset="0"/>
              <a:buChar char="•"/>
            </a:pPr>
            <a:r>
              <a:rPr lang="en-US" dirty="0">
                <a:solidFill>
                  <a:schemeClr val="tx1"/>
                </a:solidFill>
                <a:latin typeface="Times New Roman" panose="02020603050405020304" pitchFamily="18" charset="0"/>
                <a:cs typeface="Times New Roman" panose="02020603050405020304" pitchFamily="18" charset="0"/>
              </a:rPr>
              <a:t>Dori, A., Au, C.H.A., and Thomas, M., 2026. Advancing Cybersecurity Research in Information Systems Research: A Broader Perspective. https://aisel.aisnet.org/pajais_preprints/56/</a:t>
            </a:r>
          </a:p>
          <a:p>
            <a:pPr marL="285750" indent="-285750" algn="just">
              <a:lnSpc>
                <a:spcPct val="150000"/>
              </a:lnSpc>
              <a:buFont typeface="Arial" panose="020B0604020202020204" pitchFamily="34" charset="0"/>
              <a:buChar char="•"/>
            </a:pPr>
            <a:r>
              <a:rPr lang="en-US" dirty="0">
                <a:solidFill>
                  <a:schemeClr val="tx1"/>
                </a:solidFill>
                <a:latin typeface="Times New Roman" panose="02020603050405020304" pitchFamily="18" charset="0"/>
                <a:cs typeface="Times New Roman" panose="02020603050405020304" pitchFamily="18" charset="0"/>
              </a:rPr>
              <a:t>Teixeira, P., Eusébio, C. and Teixeira, L., 2024. Understanding the integration of accessibility requirements in the development process of information systems: a systematic literature review. Requirements Engineering, 29(2), pp.143-176. https://link.springer.com/article/10.1007/s00766-023-00409-8</a:t>
            </a:r>
          </a:p>
          <a:p>
            <a:pPr marL="285750" indent="-285750" algn="just">
              <a:lnSpc>
                <a:spcPct val="150000"/>
              </a:lnSpc>
              <a:buFont typeface="Arial" panose="020B0604020202020204" pitchFamily="34" charset="0"/>
              <a:buChar char="•"/>
            </a:pPr>
            <a:r>
              <a:rPr lang="en-US" dirty="0" err="1">
                <a:solidFill>
                  <a:schemeClr val="tx1"/>
                </a:solidFill>
                <a:latin typeface="Times New Roman" panose="02020603050405020304" pitchFamily="18" charset="0"/>
                <a:cs typeface="Times New Roman" panose="02020603050405020304" pitchFamily="18" charset="0"/>
              </a:rPr>
              <a:t>Ghasemshirazi</a:t>
            </a:r>
            <a:r>
              <a:rPr lang="en-US" dirty="0">
                <a:solidFill>
                  <a:schemeClr val="tx1"/>
                </a:solidFill>
                <a:latin typeface="Times New Roman" panose="02020603050405020304" pitchFamily="18" charset="0"/>
                <a:cs typeface="Times New Roman" panose="02020603050405020304" pitchFamily="18" charset="0"/>
              </a:rPr>
              <a:t>, S., Shirvani, G. and Alipour, M.A., 2023. Zero trust: Applications, challenges, and opportunities. </a:t>
            </a:r>
            <a:r>
              <a:rPr lang="en-US" dirty="0" err="1">
                <a:solidFill>
                  <a:schemeClr val="tx1"/>
                </a:solidFill>
                <a:latin typeface="Times New Roman" panose="02020603050405020304" pitchFamily="18" charset="0"/>
                <a:cs typeface="Times New Roman" panose="02020603050405020304" pitchFamily="18" charset="0"/>
              </a:rPr>
              <a:t>arXiv</a:t>
            </a:r>
            <a:r>
              <a:rPr lang="en-US" dirty="0">
                <a:solidFill>
                  <a:schemeClr val="tx1"/>
                </a:solidFill>
                <a:latin typeface="Times New Roman" panose="02020603050405020304" pitchFamily="18" charset="0"/>
                <a:cs typeface="Times New Roman" panose="02020603050405020304" pitchFamily="18" charset="0"/>
              </a:rPr>
              <a:t> preprint arXiv:2309.03582. https://arxiv.org/abs/2309.03582</a:t>
            </a:r>
          </a:p>
          <a:p>
            <a:pPr marL="285750" indent="-285750" algn="just">
              <a:lnSpc>
                <a:spcPct val="150000"/>
              </a:lnSpc>
              <a:buFont typeface="Arial" panose="020B0604020202020204" pitchFamily="34" charset="0"/>
              <a:buChar char="•"/>
            </a:pPr>
            <a:r>
              <a:rPr lang="en-US" dirty="0">
                <a:solidFill>
                  <a:schemeClr val="tx1"/>
                </a:solidFill>
                <a:latin typeface="Times New Roman" panose="02020603050405020304" pitchFamily="18" charset="0"/>
                <a:cs typeface="Times New Roman" panose="02020603050405020304" pitchFamily="18" charset="0"/>
              </a:rPr>
              <a:t>Rivera, J.J.D., Muhammad, A. and Song, W.C., 2024. Securing digital identity in the zero trust architecture: A blockchain approach to privacy-focused multi-factor authentication. IEEE Open Journal of the Communications Society, 5, pp.2792-2814. https://ieeexplore.ieee.org/abstract/document/10505915/</a:t>
            </a:r>
          </a:p>
          <a:p>
            <a:pPr marL="285750" indent="-285750" algn="just">
              <a:lnSpc>
                <a:spcPct val="150000"/>
              </a:lnSpc>
              <a:buFont typeface="Arial" panose="020B0604020202020204" pitchFamily="34" charset="0"/>
              <a:buChar char="•"/>
            </a:pPr>
            <a:r>
              <a:rPr lang="en-US" dirty="0">
                <a:solidFill>
                  <a:schemeClr val="tx1"/>
                </a:solidFill>
                <a:latin typeface="Times New Roman" panose="02020603050405020304" pitchFamily="18" charset="0"/>
                <a:cs typeface="Times New Roman" panose="02020603050405020304" pitchFamily="18" charset="0"/>
              </a:rPr>
              <a:t>Wang, R., Li, C., Zhang, K., and Tu, B., 2025. Zero-trust-based dynamic access control for cloud computing. Cybersecurity, 8(1), p.12. https://link.springer.com/article/10.1186/s42400-024-00320-x</a:t>
            </a:r>
          </a:p>
        </p:txBody>
      </p:sp>
    </p:spTree>
    <p:extLst>
      <p:ext uri="{BB962C8B-B14F-4D97-AF65-F5344CB8AC3E}">
        <p14:creationId xmlns:p14="http://schemas.microsoft.com/office/powerpoint/2010/main" val="188924992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Thank you Images - Free Download on Magnific (formerly Freepik)">
            <a:extLst>
              <a:ext uri="{FF2B5EF4-FFF2-40B4-BE49-F238E27FC236}">
                <a16:creationId xmlns:a16="http://schemas.microsoft.com/office/drawing/2014/main" id="{10B8AF2C-EED5-6F67-64DF-867529992BE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71750" y="933450"/>
            <a:ext cx="7048500" cy="4991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73889256"/>
      </p:ext>
    </p:extLst>
  </p:cSld>
  <p:clrMapOvr>
    <a:masterClrMapping/>
  </p:clrMapOvr>
</p:sld>
</file>

<file path=ppt/theme/theme1.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Wisp</Template>
  <TotalTime>27</TotalTime>
  <Words>2478</Words>
  <Application>Microsoft Office PowerPoint</Application>
  <PresentationFormat>Widescreen</PresentationFormat>
  <Paragraphs>95</Paragraphs>
  <Slides>15</Slides>
  <Notes>14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15</vt:i4>
      </vt:variant>
    </vt:vector>
  </HeadingPairs>
  <TitlesOfParts>
    <vt:vector size="21" baseType="lpstr">
      <vt:lpstr>Arial</vt:lpstr>
      <vt:lpstr>Calibri</vt:lpstr>
      <vt:lpstr>Century Gothic</vt:lpstr>
      <vt:lpstr>Times New Roman</vt:lpstr>
      <vt:lpstr>Wingdings 3</vt:lpstr>
      <vt:lpstr>Wisp</vt:lpstr>
      <vt:lpstr>Assessing the Impact of Zero Trust Security Models on Organizational Risk Reduction and Data Protection in Cloud Environments</vt:lpstr>
      <vt:lpstr>Introduction and Research Background</vt:lpstr>
      <vt:lpstr>Research Problem and Motivation</vt:lpstr>
      <vt:lpstr>Research Aim and Objectives</vt:lpstr>
      <vt:lpstr>Zero Trust Architecture (ZTA) Fundamentals</vt:lpstr>
      <vt:lpstr>Zero Trust for Organizational Risk Reduction</vt:lpstr>
      <vt:lpstr>Zero Trust for Data Protection in Cloud Environments</vt:lpstr>
      <vt:lpstr>Research Methodology</vt:lpstr>
      <vt:lpstr>Practical Implementation Using Microsoft Entra ID</vt:lpstr>
      <vt:lpstr>Authentication and Access Control Findings</vt:lpstr>
      <vt:lpstr>Threat Detection, Risk Reduction and Security Monitoring</vt:lpstr>
      <vt:lpstr>Key Findings and Discussion</vt:lpstr>
      <vt:lpstr>Conclusions and Recommendations</vt:lpstr>
      <vt:lpstr>References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Puspendu Dhang</dc:creator>
  <cp:lastModifiedBy>Ramanjaneyulu dandu</cp:lastModifiedBy>
  <cp:revision>2</cp:revision>
  <dcterms:created xsi:type="dcterms:W3CDTF">2026-06-04T15:55:06Z</dcterms:created>
  <dcterms:modified xsi:type="dcterms:W3CDTF">2026-06-06T21:38:49Z</dcterms:modified>
</cp:coreProperties>
</file>