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  <p:sldId id="257" r:id="rId3"/>
    <p:sldId id="259" r:id="rId4"/>
    <p:sldId id="261" r:id="rId5"/>
    <p:sldId id="260" r:id="rId6"/>
    <p:sldId id="258" r:id="rId7"/>
    <p:sldId id="262" r:id="rId8"/>
    <p:sldId id="263" r:id="rId9"/>
    <p:sldId id="296" r:id="rId10"/>
    <p:sldId id="297" r:id="rId11"/>
    <p:sldId id="298" r:id="rId12"/>
    <p:sldId id="299" r:id="rId13"/>
    <p:sldId id="302" r:id="rId14"/>
    <p:sldId id="264" r:id="rId15"/>
    <p:sldId id="265" r:id="rId16"/>
    <p:sldId id="266" r:id="rId17"/>
    <p:sldId id="267" r:id="rId18"/>
    <p:sldId id="293" r:id="rId19"/>
    <p:sldId id="294" r:id="rId20"/>
    <p:sldId id="268" r:id="rId21"/>
    <p:sldId id="295" r:id="rId22"/>
    <p:sldId id="300" r:id="rId23"/>
    <p:sldId id="301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8459"/>
    <p:restoredTop sz="94292"/>
  </p:normalViewPr>
  <p:slideViewPr>
    <p:cSldViewPr snapToGrid="0" snapToObjects="1">
      <p:cViewPr>
        <p:scale>
          <a:sx n="77" d="100"/>
          <a:sy n="77" d="100"/>
        </p:scale>
        <p:origin x="156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91002-D01C-264C-9A2E-DF32FFC417F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94C3CD9D-0DE9-9E46-A6DD-7B04FF115B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1515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91002-D01C-264C-9A2E-DF32FFC417F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3CD9D-0DE9-9E46-A6DD-7B04FF115B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935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91002-D01C-264C-9A2E-DF32FFC417F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4C3CD9D-0DE9-9E46-A6DD-7B04FF115B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5763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91002-D01C-264C-9A2E-DF32FFC417F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94C3CD9D-0DE9-9E46-A6DD-7B04FF115B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0304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91002-D01C-264C-9A2E-DF32FFC417F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94C3CD9D-0DE9-9E46-A6DD-7B04FF115B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2740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91002-D01C-264C-9A2E-DF32FFC417F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3CD9D-0DE9-9E46-A6DD-7B04FF115B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1487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91002-D01C-264C-9A2E-DF32FFC417F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3CD9D-0DE9-9E46-A6DD-7B04FF115B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5623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91002-D01C-264C-9A2E-DF32FFC417F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3CD9D-0DE9-9E46-A6DD-7B04FF115B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892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91002-D01C-264C-9A2E-DF32FFC417F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4C3CD9D-0DE9-9E46-A6DD-7B04FF115B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8935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91002-D01C-264C-9A2E-DF32FFC417F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4C3CD9D-0DE9-9E46-A6DD-7B04FF115B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528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91002-D01C-264C-9A2E-DF32FFC417F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4C3CD9D-0DE9-9E46-A6DD-7B04FF115B56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990608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91002-D01C-264C-9A2E-DF32FFC417F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4C3CD9D-0DE9-9E46-A6DD-7B04FF115B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472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91002-D01C-264C-9A2E-DF32FFC417F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4C3CD9D-0DE9-9E46-A6DD-7B04FF115B56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92034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91002-D01C-264C-9A2E-DF32FFC417F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4C3CD9D-0DE9-9E46-A6DD-7B04FF115B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22709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91002-D01C-264C-9A2E-DF32FFC417F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3CD9D-0DE9-9E46-A6DD-7B04FF115B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0838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91002-D01C-264C-9A2E-DF32FFC417F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3CD9D-0DE9-9E46-A6DD-7B04FF115B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97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C91002-D01C-264C-9A2E-DF32FFC417F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94C3CD9D-0DE9-9E46-A6DD-7B04FF115B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7663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resources/collections/key-stages-2-4?lang=en" TargetMode="External"/><Relationship Id="rId7" Type="http://schemas.openxmlformats.org/officeDocument/2006/relationships/image" Target="../media/image4.jpeg"/><Relationship Id="rId2" Type="http://schemas.openxmlformats.org/officeDocument/2006/relationships/hyperlink" Target="http://learning.gov.wales/resources/collections/key-stages-2-4?lang=cy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jpeg"/><Relationship Id="rId5" Type="http://schemas.openxmlformats.org/officeDocument/2006/relationships/image" Target="../media/image2.jpeg"/><Relationship Id="rId4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tiff"/><Relationship Id="rId5" Type="http://schemas.openxmlformats.org/officeDocument/2006/relationships/hyperlink" Target="https://gov.wales/docs/dcells/publications/150225-successful-futures-en.pdf" TargetMode="External"/><Relationship Id="rId4" Type="http://schemas.openxmlformats.org/officeDocument/2006/relationships/hyperlink" Target="https://gov.wales/docs/dcells/publications/150225-successful-futures-cy.pdf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9U0fsT0gH7U" TargetMode="External"/><Relationship Id="rId2" Type="http://schemas.openxmlformats.org/officeDocument/2006/relationships/hyperlink" Target="https://www.youtube.com/watch?v=hJjUiPkJbLU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7" Type="http://schemas.openxmlformats.org/officeDocument/2006/relationships/image" Target="../media/image14.tiff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tiff"/><Relationship Id="rId5" Type="http://schemas.openxmlformats.org/officeDocument/2006/relationships/image" Target="../media/image12.tiff"/><Relationship Id="rId4" Type="http://schemas.openxmlformats.org/officeDocument/2006/relationships/image" Target="../media/image11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7" Type="http://schemas.openxmlformats.org/officeDocument/2006/relationships/image" Target="../media/image20.tiff"/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tiff"/><Relationship Id="rId5" Type="http://schemas.openxmlformats.org/officeDocument/2006/relationships/image" Target="../media/image18.tiff"/><Relationship Id="rId4" Type="http://schemas.openxmlformats.org/officeDocument/2006/relationships/image" Target="../media/image17.tif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7" Type="http://schemas.openxmlformats.org/officeDocument/2006/relationships/image" Target="../media/image26.tiff"/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tiff"/><Relationship Id="rId5" Type="http://schemas.openxmlformats.org/officeDocument/2006/relationships/image" Target="../media/image24.tiff"/><Relationship Id="rId4" Type="http://schemas.openxmlformats.org/officeDocument/2006/relationships/image" Target="../media/image23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tiff"/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1.tif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docs/dcells/publications/150317-successful-futures-en.pdf" TargetMode="External"/><Relationship Id="rId2" Type="http://schemas.openxmlformats.org/officeDocument/2006/relationships/hyperlink" Target="http://gov.wales/docs/dcells/publications/150317-successful-futures-cym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99386-7AD0-4A42-BBBB-EBEE83E10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6487" y="1779105"/>
            <a:ext cx="9985513" cy="2262781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err="1"/>
              <a:t>Cyflwyniad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gwricwlwm</a:t>
            </a:r>
            <a:r>
              <a:rPr lang="en-US" dirty="0"/>
              <a:t> CA2</a:t>
            </a:r>
            <a:br>
              <a:rPr lang="en-US" dirty="0"/>
            </a:br>
            <a:br>
              <a:rPr lang="en-US" dirty="0"/>
            </a:br>
            <a:r>
              <a:rPr lang="en-US" i="1" dirty="0"/>
              <a:t>An introduction to the </a:t>
            </a:r>
            <a:br>
              <a:rPr lang="en-US" i="1" dirty="0"/>
            </a:br>
            <a:r>
              <a:rPr lang="en-US" i="1" dirty="0"/>
              <a:t>KS2 curriculum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E251B5-AF7C-EB49-9266-86ADE362D85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ECAD4011C</a:t>
            </a:r>
          </a:p>
          <a:p>
            <a:pPr algn="ctr"/>
            <a:r>
              <a:rPr lang="en-US" b="1" dirty="0">
                <a:solidFill>
                  <a:schemeClr val="tx1"/>
                </a:solidFill>
              </a:rPr>
              <a:t>Nanna Ryder/Helen Griffiths</a:t>
            </a:r>
          </a:p>
          <a:p>
            <a:pPr algn="ctr"/>
            <a:r>
              <a:rPr lang="en-US" b="1" dirty="0">
                <a:solidFill>
                  <a:schemeClr val="tx1"/>
                </a:solidFill>
              </a:rPr>
              <a:t>06.11.18</a:t>
            </a:r>
          </a:p>
        </p:txBody>
      </p:sp>
    </p:spTree>
    <p:extLst>
      <p:ext uri="{BB962C8B-B14F-4D97-AF65-F5344CB8AC3E}">
        <p14:creationId xmlns:p14="http://schemas.microsoft.com/office/powerpoint/2010/main" val="18427975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2A349-E80F-CD43-A1DE-3BBA5EE25E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Nod</a:t>
            </a:r>
            <a:br>
              <a:rPr lang="en-US" dirty="0"/>
            </a:br>
            <a:r>
              <a:rPr lang="en-US" i="1" dirty="0"/>
              <a:t>Aim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2239CB-1665-0C4F-A5A6-B6659EED83D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/>
              <a:t>Trosolwg</a:t>
            </a:r>
            <a:r>
              <a:rPr lang="en-US" dirty="0"/>
              <a:t> </a:t>
            </a:r>
            <a:r>
              <a:rPr lang="en-US" dirty="0" err="1"/>
              <a:t>manwl</a:t>
            </a:r>
            <a:r>
              <a:rPr lang="en-US" dirty="0"/>
              <a:t> o </a:t>
            </a:r>
            <a:r>
              <a:rPr lang="en-US" dirty="0" err="1"/>
              <a:t>gwricwlwm</a:t>
            </a:r>
            <a:r>
              <a:rPr lang="en-US" dirty="0"/>
              <a:t> </a:t>
            </a:r>
            <a:r>
              <a:rPr lang="en-US" dirty="0" err="1"/>
              <a:t>cyfredol</a:t>
            </a:r>
            <a:r>
              <a:rPr lang="en-US" dirty="0"/>
              <a:t> y </a:t>
            </a:r>
            <a:r>
              <a:rPr lang="en-US" dirty="0" err="1"/>
              <a:t>pynciau</a:t>
            </a:r>
            <a:r>
              <a:rPr lang="en-US" dirty="0"/>
              <a:t> </a:t>
            </a:r>
            <a:r>
              <a:rPr lang="en-US" dirty="0" err="1"/>
              <a:t>allgraidd</a:t>
            </a:r>
            <a:r>
              <a:rPr lang="en-US" dirty="0"/>
              <a:t> </a:t>
            </a:r>
            <a:r>
              <a:rPr lang="en-US" dirty="0" err="1"/>
              <a:t>yng</a:t>
            </a:r>
            <a:r>
              <a:rPr lang="en-US" dirty="0"/>
              <a:t> </a:t>
            </a:r>
            <a:r>
              <a:rPr lang="en-US" dirty="0" err="1"/>
              <a:t>Nghyfnod</a:t>
            </a:r>
            <a:r>
              <a:rPr lang="en-US" dirty="0"/>
              <a:t> </a:t>
            </a:r>
            <a:r>
              <a:rPr lang="en-US" dirty="0" err="1"/>
              <a:t>Allweddol</a:t>
            </a:r>
            <a:r>
              <a:rPr lang="en-US" dirty="0"/>
              <a:t> 2 (CA2)</a:t>
            </a:r>
          </a:p>
          <a:p>
            <a:r>
              <a:rPr lang="en-US" dirty="0" err="1"/>
              <a:t>Datblygu</a:t>
            </a:r>
            <a:r>
              <a:rPr lang="en-US" dirty="0"/>
              <a:t> </a:t>
            </a:r>
            <a:r>
              <a:rPr lang="en-US" dirty="0" err="1"/>
              <a:t>gwybodaeth</a:t>
            </a:r>
            <a:r>
              <a:rPr lang="en-US" dirty="0"/>
              <a:t> a </a:t>
            </a:r>
            <a:r>
              <a:rPr lang="en-US" dirty="0" err="1"/>
              <a:t>dealltwriaeth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cwricwlwm</a:t>
            </a:r>
            <a:r>
              <a:rPr lang="en-US" dirty="0"/>
              <a:t> </a:t>
            </a:r>
            <a:r>
              <a:rPr lang="en-US" dirty="0" err="1"/>
              <a:t>newydd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sgil</a:t>
            </a:r>
            <a:r>
              <a:rPr lang="en-US" dirty="0"/>
              <a:t> </a:t>
            </a:r>
            <a:r>
              <a:rPr lang="en-US" dirty="0" err="1"/>
              <a:t>Dyfodol</a:t>
            </a:r>
            <a:r>
              <a:rPr lang="en-US" dirty="0"/>
              <a:t> </a:t>
            </a:r>
            <a:r>
              <a:rPr lang="en-US" dirty="0" err="1"/>
              <a:t>Llwyddiannus</a:t>
            </a:r>
            <a:r>
              <a:rPr lang="en-US" dirty="0"/>
              <a:t> (Donaldson, 2015)</a:t>
            </a:r>
          </a:p>
          <a:p>
            <a:r>
              <a:rPr lang="en-US" dirty="0" err="1"/>
              <a:t>Archwilio</a:t>
            </a:r>
            <a:r>
              <a:rPr lang="en-US" dirty="0"/>
              <a:t> </a:t>
            </a:r>
            <a:r>
              <a:rPr lang="en-US" dirty="0" err="1"/>
              <a:t>elfennau</a:t>
            </a:r>
            <a:r>
              <a:rPr lang="en-US" dirty="0"/>
              <a:t> </a:t>
            </a:r>
            <a:r>
              <a:rPr lang="en-US" dirty="0" err="1"/>
              <a:t>allweddol</a:t>
            </a:r>
            <a:r>
              <a:rPr lang="en-US" dirty="0"/>
              <a:t> o </a:t>
            </a:r>
            <a:r>
              <a:rPr lang="en-US" dirty="0" err="1"/>
              <a:t>addysgu</a:t>
            </a:r>
            <a:r>
              <a:rPr lang="en-US" dirty="0"/>
              <a:t> </a:t>
            </a:r>
            <a:r>
              <a:rPr lang="en-US" dirty="0" err="1"/>
              <a:t>llwyddiannus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gynnwys</a:t>
            </a:r>
            <a:r>
              <a:rPr lang="en-US" dirty="0"/>
              <a:t> </a:t>
            </a:r>
            <a:r>
              <a:rPr lang="en-US" dirty="0" err="1"/>
              <a:t>gwahaniaethu</a:t>
            </a:r>
            <a:r>
              <a:rPr lang="en-US" dirty="0"/>
              <a:t> a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trawsgwricwlaidd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22E4D36-61B1-724F-88E0-31CF8327DD3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Detailed overview of the current curriculum non-core subjects in Key Stage 2 (KS2)</a:t>
            </a:r>
          </a:p>
          <a:p>
            <a:r>
              <a:rPr lang="en-US" dirty="0"/>
              <a:t>Develop knowledge and understanding of the new curriculum in light of Successful Futures (Donaldson, 2015)</a:t>
            </a:r>
          </a:p>
          <a:p>
            <a:r>
              <a:rPr lang="en-US" dirty="0"/>
              <a:t>Investigate key elements of successful teaching including differentiation and cross-curricular teaching</a:t>
            </a:r>
          </a:p>
        </p:txBody>
      </p:sp>
    </p:spTree>
    <p:extLst>
      <p:ext uri="{BB962C8B-B14F-4D97-AF65-F5344CB8AC3E}">
        <p14:creationId xmlns:p14="http://schemas.microsoft.com/office/powerpoint/2010/main" val="23468772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>
            <a:extLst>
              <a:ext uri="{FF2B5EF4-FFF2-40B4-BE49-F238E27FC236}">
                <a16:creationId xmlns:a16="http://schemas.microsoft.com/office/drawing/2014/main" id="{27B22E95-9018-3C4C-8214-834B92A3A2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49220" y="1170705"/>
            <a:ext cx="7369743" cy="5505520"/>
          </a:xfrm>
          <a:prstGeom prst="rect">
            <a:avLst/>
          </a:prstGeom>
          <a:noFill/>
          <a:ln w="76200">
            <a:solidFill>
              <a:srgbClr val="FF7C8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 b="1">
              <a:latin typeface="Comic Sans MS" panose="030F0902030302020204" pitchFamily="66" charset="0"/>
            </a:endParaRPr>
          </a:p>
        </p:txBody>
      </p:sp>
      <p:sp>
        <p:nvSpPr>
          <p:cNvPr id="3" name="Oval 3">
            <a:extLst>
              <a:ext uri="{FF2B5EF4-FFF2-40B4-BE49-F238E27FC236}">
                <a16:creationId xmlns:a16="http://schemas.microsoft.com/office/drawing/2014/main" id="{B521FDD9-B43F-4644-887B-A8B6299C1AF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253949" y="1506398"/>
            <a:ext cx="4819304" cy="4819304"/>
          </a:xfrm>
          <a:prstGeom prst="ellipse">
            <a:avLst/>
          </a:prstGeom>
          <a:noFill/>
          <a:ln w="76200">
            <a:solidFill>
              <a:srgbClr val="3399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 b="1">
              <a:latin typeface="Comic Sans MS" panose="030F0902030302020204" pitchFamily="66" charset="0"/>
            </a:endParaRPr>
          </a:p>
        </p:txBody>
      </p:sp>
      <p:sp>
        <p:nvSpPr>
          <p:cNvPr id="4" name="Oval 2">
            <a:extLst>
              <a:ext uri="{FF2B5EF4-FFF2-40B4-BE49-F238E27FC236}">
                <a16:creationId xmlns:a16="http://schemas.microsoft.com/office/drawing/2014/main" id="{51C4C619-9A95-4A4E-BC64-3920E1D48E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81591" y="2925450"/>
            <a:ext cx="1905000" cy="1981200"/>
          </a:xfrm>
          <a:prstGeom prst="ellipse">
            <a:avLst/>
          </a:prstGeom>
          <a:noFill/>
          <a:ln w="76200">
            <a:solidFill>
              <a:srgbClr val="3399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 b="1">
              <a:latin typeface="Comic Sans MS" panose="030F0902030302020204" pitchFamily="66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0EF43C9-0FBD-9549-8992-10EA0AC16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4385" y="225508"/>
            <a:ext cx="8911687" cy="1280890"/>
          </a:xfrm>
        </p:spPr>
        <p:txBody>
          <a:bodyPr/>
          <a:lstStyle/>
          <a:p>
            <a:r>
              <a:rPr lang="en-US" dirty="0"/>
              <a:t>Beth </a:t>
            </a:r>
            <a:r>
              <a:rPr lang="en-US" dirty="0" err="1"/>
              <a:t>wyddoch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barod</a:t>
            </a:r>
            <a:r>
              <a:rPr lang="en-US" dirty="0"/>
              <a:t> am…?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E1E48A-D6D5-DB41-A5EF-E92014162B60}"/>
              </a:ext>
            </a:extLst>
          </p:cNvPr>
          <p:cNvSpPr txBox="1"/>
          <p:nvPr/>
        </p:nvSpPr>
        <p:spPr>
          <a:xfrm>
            <a:off x="5895749" y="3600300"/>
            <a:ext cx="14766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 err="1"/>
              <a:t>Cwricwlwm</a:t>
            </a:r>
            <a:endParaRPr lang="en-US" b="1" dirty="0"/>
          </a:p>
          <a:p>
            <a:pPr algn="ctr"/>
            <a:r>
              <a:rPr lang="en-US" b="1" dirty="0"/>
              <a:t>CA2</a:t>
            </a:r>
          </a:p>
        </p:txBody>
      </p:sp>
    </p:spTree>
    <p:extLst>
      <p:ext uri="{BB962C8B-B14F-4D97-AF65-F5344CB8AC3E}">
        <p14:creationId xmlns:p14="http://schemas.microsoft.com/office/powerpoint/2010/main" val="38026733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>
            <a:extLst>
              <a:ext uri="{FF2B5EF4-FFF2-40B4-BE49-F238E27FC236}">
                <a16:creationId xmlns:a16="http://schemas.microsoft.com/office/drawing/2014/main" id="{27B22E95-9018-3C4C-8214-834B92A3A2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49220" y="1170705"/>
            <a:ext cx="7369743" cy="5505520"/>
          </a:xfrm>
          <a:prstGeom prst="rect">
            <a:avLst/>
          </a:prstGeom>
          <a:noFill/>
          <a:ln w="76200">
            <a:solidFill>
              <a:srgbClr val="FF7C8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 b="1">
              <a:latin typeface="Comic Sans MS" panose="030F0902030302020204" pitchFamily="66" charset="0"/>
            </a:endParaRPr>
          </a:p>
        </p:txBody>
      </p:sp>
      <p:sp>
        <p:nvSpPr>
          <p:cNvPr id="3" name="Oval 3">
            <a:extLst>
              <a:ext uri="{FF2B5EF4-FFF2-40B4-BE49-F238E27FC236}">
                <a16:creationId xmlns:a16="http://schemas.microsoft.com/office/drawing/2014/main" id="{B521FDD9-B43F-4644-887B-A8B6299C1AF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253949" y="1506398"/>
            <a:ext cx="4819304" cy="4819304"/>
          </a:xfrm>
          <a:prstGeom prst="ellipse">
            <a:avLst/>
          </a:prstGeom>
          <a:noFill/>
          <a:ln w="76200">
            <a:solidFill>
              <a:srgbClr val="3399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 b="1">
              <a:latin typeface="Comic Sans MS" panose="030F0902030302020204" pitchFamily="66" charset="0"/>
            </a:endParaRPr>
          </a:p>
        </p:txBody>
      </p:sp>
      <p:sp>
        <p:nvSpPr>
          <p:cNvPr id="4" name="Oval 2">
            <a:extLst>
              <a:ext uri="{FF2B5EF4-FFF2-40B4-BE49-F238E27FC236}">
                <a16:creationId xmlns:a16="http://schemas.microsoft.com/office/drawing/2014/main" id="{51C4C619-9A95-4A4E-BC64-3920E1D48E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81591" y="2925450"/>
            <a:ext cx="1905000" cy="1981200"/>
          </a:xfrm>
          <a:prstGeom prst="ellipse">
            <a:avLst/>
          </a:prstGeom>
          <a:noFill/>
          <a:ln w="76200">
            <a:solidFill>
              <a:srgbClr val="3399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 sz="1800" b="1">
              <a:latin typeface="Comic Sans MS" panose="030F0902030302020204" pitchFamily="66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0EF43C9-0FBD-9549-8992-10EA0AC16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4385" y="225508"/>
            <a:ext cx="9837615" cy="1280890"/>
          </a:xfrm>
        </p:spPr>
        <p:txBody>
          <a:bodyPr/>
          <a:lstStyle/>
          <a:p>
            <a:r>
              <a:rPr lang="en-US" dirty="0"/>
              <a:t>What do you already know about the …?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E1E48A-D6D5-DB41-A5EF-E92014162B60}"/>
              </a:ext>
            </a:extLst>
          </p:cNvPr>
          <p:cNvSpPr txBox="1"/>
          <p:nvPr/>
        </p:nvSpPr>
        <p:spPr>
          <a:xfrm>
            <a:off x="5933421" y="3600300"/>
            <a:ext cx="1401346" cy="646331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ctr"/>
            <a:r>
              <a:rPr lang="en-US" b="1" dirty="0"/>
              <a:t>KS2</a:t>
            </a:r>
          </a:p>
          <a:p>
            <a:pPr algn="ctr"/>
            <a:r>
              <a:rPr lang="en-US" b="1" dirty="0"/>
              <a:t>Curriculum</a:t>
            </a:r>
          </a:p>
        </p:txBody>
      </p:sp>
    </p:spTree>
    <p:extLst>
      <p:ext uri="{BB962C8B-B14F-4D97-AF65-F5344CB8AC3E}">
        <p14:creationId xmlns:p14="http://schemas.microsoft.com/office/powerpoint/2010/main" val="2876763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CA30C-38EB-9947-A710-CE0A1AD14D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 </a:t>
            </a:r>
            <a:r>
              <a:rPr lang="en-US" dirty="0" err="1"/>
              <a:t>daith</a:t>
            </a:r>
            <a:r>
              <a:rPr lang="en-US" dirty="0"/>
              <a:t> </a:t>
            </a:r>
            <a:r>
              <a:rPr lang="en-US" dirty="0" err="1"/>
              <a:t>hyd</a:t>
            </a:r>
            <a:r>
              <a:rPr lang="en-US" dirty="0"/>
              <a:t> </a:t>
            </a:r>
            <a:r>
              <a:rPr lang="en-US" dirty="0" err="1"/>
              <a:t>yma</a:t>
            </a:r>
            <a:r>
              <a:rPr lang="en-US" dirty="0"/>
              <a:t> … </a:t>
            </a:r>
            <a:br>
              <a:rPr lang="en-US" dirty="0"/>
            </a:br>
            <a:r>
              <a:rPr lang="en-US" i="1" dirty="0"/>
              <a:t>The story so far …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96F85-DF63-BC42-979B-12D1225963F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1970au – y </a:t>
            </a:r>
            <a:r>
              <a:rPr lang="en-US" dirty="0" err="1"/>
              <a:t>ddadl</a:t>
            </a:r>
            <a:r>
              <a:rPr lang="en-US" dirty="0"/>
              <a:t> </a:t>
            </a:r>
            <a:r>
              <a:rPr lang="en-US" dirty="0" err="1"/>
              <a:t>wleidyddol</a:t>
            </a:r>
            <a:endParaRPr lang="en-US" dirty="0"/>
          </a:p>
          <a:p>
            <a:r>
              <a:rPr lang="en-US" dirty="0"/>
              <a:t>1988 - </a:t>
            </a:r>
            <a:r>
              <a:rPr lang="en-US" dirty="0" err="1"/>
              <a:t>Deddf</a:t>
            </a:r>
            <a:r>
              <a:rPr lang="en-US" dirty="0"/>
              <a:t> </a:t>
            </a:r>
            <a:r>
              <a:rPr lang="en-US" dirty="0" err="1"/>
              <a:t>Diwygio</a:t>
            </a:r>
            <a:r>
              <a:rPr lang="en-US" dirty="0"/>
              <a:t> </a:t>
            </a:r>
            <a:r>
              <a:rPr lang="en-US" dirty="0" err="1"/>
              <a:t>Addysg</a:t>
            </a:r>
            <a:r>
              <a:rPr lang="en-US" dirty="0"/>
              <a:t> </a:t>
            </a:r>
          </a:p>
          <a:p>
            <a:r>
              <a:rPr lang="en-US" dirty="0"/>
              <a:t>1997 – </a:t>
            </a:r>
            <a:r>
              <a:rPr lang="en-US" dirty="0" err="1"/>
              <a:t>Adroddiad</a:t>
            </a:r>
            <a:r>
              <a:rPr lang="en-US" dirty="0"/>
              <a:t> Dearing</a:t>
            </a:r>
          </a:p>
          <a:p>
            <a:r>
              <a:rPr lang="en-US" dirty="0"/>
              <a:t>2008 – </a:t>
            </a:r>
            <a:r>
              <a:rPr lang="en-US" dirty="0" err="1"/>
              <a:t>diwygio’r</a:t>
            </a:r>
            <a:r>
              <a:rPr lang="en-US" dirty="0"/>
              <a:t> </a:t>
            </a:r>
            <a:r>
              <a:rPr lang="en-US" dirty="0" err="1"/>
              <a:t>cwricwlwm</a:t>
            </a:r>
            <a:endParaRPr lang="en-US" dirty="0"/>
          </a:p>
          <a:p>
            <a:r>
              <a:rPr lang="en-US" dirty="0"/>
              <a:t>2014 – </a:t>
            </a:r>
            <a:r>
              <a:rPr lang="en-US" dirty="0" err="1"/>
              <a:t>cyflwyno’r</a:t>
            </a:r>
            <a:r>
              <a:rPr lang="en-US" dirty="0"/>
              <a:t> </a:t>
            </a:r>
            <a:r>
              <a:rPr lang="en-US" dirty="0" err="1"/>
              <a:t>Fframwaith</a:t>
            </a:r>
            <a:r>
              <a:rPr lang="en-US" dirty="0"/>
              <a:t> </a:t>
            </a:r>
            <a:r>
              <a:rPr lang="en-US" dirty="0" err="1"/>
              <a:t>Llythrenedd</a:t>
            </a:r>
            <a:r>
              <a:rPr lang="en-US" dirty="0"/>
              <a:t> a </a:t>
            </a:r>
            <a:r>
              <a:rPr lang="en-US" dirty="0" err="1"/>
              <a:t>Rhifedd</a:t>
            </a:r>
            <a:endParaRPr lang="en-US" dirty="0"/>
          </a:p>
          <a:p>
            <a:r>
              <a:rPr lang="en-US" dirty="0"/>
              <a:t>2015 – </a:t>
            </a:r>
            <a:r>
              <a:rPr lang="en-US" dirty="0" err="1"/>
              <a:t>Cyhoeddi</a:t>
            </a:r>
            <a:r>
              <a:rPr lang="en-US" dirty="0"/>
              <a:t> ‘</a:t>
            </a:r>
            <a:r>
              <a:rPr lang="en-US" dirty="0" err="1"/>
              <a:t>Dyfodol</a:t>
            </a:r>
            <a:r>
              <a:rPr lang="en-US" dirty="0"/>
              <a:t> </a:t>
            </a:r>
            <a:r>
              <a:rPr lang="en-US" dirty="0" err="1"/>
              <a:t>Llwyddiannus</a:t>
            </a:r>
            <a:r>
              <a:rPr lang="en-US" dirty="0"/>
              <a:t>’ (Donaldson, 2015)</a:t>
            </a:r>
          </a:p>
          <a:p>
            <a:r>
              <a:rPr lang="en-US" dirty="0"/>
              <a:t>2016 – </a:t>
            </a:r>
            <a:r>
              <a:rPr lang="en-US" dirty="0" err="1"/>
              <a:t>cyflwyno’r</a:t>
            </a:r>
            <a:r>
              <a:rPr lang="en-US" dirty="0"/>
              <a:t> </a:t>
            </a:r>
            <a:r>
              <a:rPr lang="en-US" dirty="0" err="1"/>
              <a:t>Fframwaith</a:t>
            </a:r>
            <a:r>
              <a:rPr lang="en-US" dirty="0"/>
              <a:t> </a:t>
            </a:r>
            <a:r>
              <a:rPr lang="en-US" dirty="0" err="1"/>
              <a:t>Cymhwysedd</a:t>
            </a:r>
            <a:r>
              <a:rPr lang="en-US" dirty="0"/>
              <a:t> </a:t>
            </a:r>
            <a:r>
              <a:rPr lang="en-US" dirty="0" err="1"/>
              <a:t>Digidol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5FB862-B4D8-1249-A826-281ED404752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1970s – the political argument</a:t>
            </a:r>
          </a:p>
          <a:p>
            <a:r>
              <a:rPr lang="en-US" dirty="0"/>
              <a:t>1988 – Education Reform Act</a:t>
            </a:r>
          </a:p>
          <a:p>
            <a:r>
              <a:rPr lang="en-US" dirty="0"/>
              <a:t>1997 - Dearing Report</a:t>
            </a:r>
          </a:p>
          <a:p>
            <a:r>
              <a:rPr lang="en-US" dirty="0"/>
              <a:t>2008 – revised curriculum </a:t>
            </a:r>
          </a:p>
          <a:p>
            <a:r>
              <a:rPr lang="en-US" dirty="0"/>
              <a:t>2014 – introduction of the Literacy and Numeracy Framework</a:t>
            </a:r>
          </a:p>
          <a:p>
            <a:r>
              <a:rPr lang="en-US" dirty="0"/>
              <a:t>2015 – Publication of 'Successful </a:t>
            </a:r>
            <a:r>
              <a:rPr lang="en-US"/>
              <a:t>Futures' (Donaldoson, 2015)</a:t>
            </a:r>
          </a:p>
          <a:p>
            <a:r>
              <a:rPr lang="en-US" dirty="0"/>
              <a:t>2016 – introduction of the Digital Competency Framework</a:t>
            </a:r>
          </a:p>
        </p:txBody>
      </p:sp>
    </p:spTree>
    <p:extLst>
      <p:ext uri="{BB962C8B-B14F-4D97-AF65-F5344CB8AC3E}">
        <p14:creationId xmlns:p14="http://schemas.microsoft.com/office/powerpoint/2010/main" val="21770403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6D252-6C33-284F-B004-24FA0DEA00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Pynciau</a:t>
            </a:r>
            <a:br>
              <a:rPr lang="en-US" dirty="0"/>
            </a:br>
            <a:r>
              <a:rPr lang="en-US" i="1" dirty="0"/>
              <a:t>Subjects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626FB5C-C207-674A-ABA3-AF02B549A4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1802296"/>
          </a:xfrm>
        </p:spPr>
        <p:txBody>
          <a:bodyPr>
            <a:noAutofit/>
          </a:bodyPr>
          <a:lstStyle/>
          <a:p>
            <a:r>
              <a:rPr lang="en-US" sz="2400" dirty="0"/>
              <a:t>4 </a:t>
            </a:r>
            <a:r>
              <a:rPr lang="en-US" sz="2400" dirty="0" err="1"/>
              <a:t>pwnc</a:t>
            </a:r>
            <a:r>
              <a:rPr lang="en-US" sz="2400" dirty="0"/>
              <a:t> </a:t>
            </a:r>
            <a:r>
              <a:rPr lang="en-US" sz="2400" dirty="0" err="1"/>
              <a:t>craidd</a:t>
            </a:r>
            <a:endParaRPr lang="en-US" sz="2400" dirty="0"/>
          </a:p>
          <a:p>
            <a:r>
              <a:rPr lang="en-US" sz="2400" dirty="0"/>
              <a:t> 8 </a:t>
            </a:r>
            <a:r>
              <a:rPr lang="en-US" sz="2400" dirty="0" err="1"/>
              <a:t>pwnc</a:t>
            </a:r>
            <a:r>
              <a:rPr lang="en-US" sz="2400" dirty="0"/>
              <a:t> </a:t>
            </a:r>
            <a:r>
              <a:rPr lang="en-US" sz="2400" dirty="0" err="1"/>
              <a:t>allgraidd</a:t>
            </a:r>
            <a:endParaRPr lang="en-US" sz="2400" dirty="0"/>
          </a:p>
          <a:p>
            <a:r>
              <a:rPr lang="en-US" sz="2400" dirty="0">
                <a:hlinkClick r:id="rId2"/>
              </a:rPr>
              <a:t>http://learning.gov.wales/resources/collections/key-stages-2-4?lang=cy</a:t>
            </a:r>
            <a:r>
              <a:rPr lang="en-US" sz="2400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7FD05DE-C686-7542-94F5-BED2036132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747" y="2126221"/>
            <a:ext cx="4313864" cy="2375973"/>
          </a:xfrm>
        </p:spPr>
        <p:txBody>
          <a:bodyPr>
            <a:normAutofit/>
          </a:bodyPr>
          <a:lstStyle/>
          <a:p>
            <a:r>
              <a:rPr lang="en-US" sz="2400" i="1" dirty="0"/>
              <a:t>4 core subjects</a:t>
            </a:r>
          </a:p>
          <a:p>
            <a:r>
              <a:rPr lang="en-US" sz="2400" i="1" dirty="0"/>
              <a:t>8 non-core subjects</a:t>
            </a:r>
          </a:p>
          <a:p>
            <a:r>
              <a:rPr lang="en-US" sz="2400" i="1" dirty="0">
                <a:hlinkClick r:id="rId3"/>
              </a:rPr>
              <a:t>http://learning.gov.wales/resources/collections/key-stages-2-4?lang=en</a:t>
            </a:r>
            <a:r>
              <a:rPr lang="en-US" sz="2400" i="1" dirty="0"/>
              <a:t> </a:t>
            </a:r>
          </a:p>
          <a:p>
            <a:endParaRPr lang="en-US" dirty="0"/>
          </a:p>
        </p:txBody>
      </p:sp>
      <p:pic>
        <p:nvPicPr>
          <p:cNvPr id="3074" name="Picture 2" descr="Celf a dylunio yng Nghwricwlwm Cenedlaethol Cymru">
            <a:extLst>
              <a:ext uri="{FF2B5EF4-FFF2-40B4-BE49-F238E27FC236}">
                <a16:creationId xmlns:a16="http://schemas.microsoft.com/office/drawing/2014/main" id="{C878CB4A-87FB-A44F-86EA-9574913E4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28369">
            <a:off x="2394729" y="4499197"/>
            <a:ext cx="1468176" cy="2077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Dylunio a thechnoleg yng nghwricwlwm cenedlaethol Cymru">
            <a:extLst>
              <a:ext uri="{FF2B5EF4-FFF2-40B4-BE49-F238E27FC236}">
                <a16:creationId xmlns:a16="http://schemas.microsoft.com/office/drawing/2014/main" id="{0919E5D5-D11D-6044-BE25-F0FD956D59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85200">
            <a:off x="4545859" y="4653161"/>
            <a:ext cx="1451536" cy="2053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Daearyddiaeth yng cwricwlwm cenedlaethol Cymru">
            <a:extLst>
              <a:ext uri="{FF2B5EF4-FFF2-40B4-BE49-F238E27FC236}">
                <a16:creationId xmlns:a16="http://schemas.microsoft.com/office/drawing/2014/main" id="{FE195520-E86F-E241-ACC1-58F5CB6E73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28291">
            <a:off x="7073531" y="4656367"/>
            <a:ext cx="1435601" cy="2047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erddoriaeth yng cwricwlwm cenedlaethol Cymru">
            <a:extLst>
              <a:ext uri="{FF2B5EF4-FFF2-40B4-BE49-F238E27FC236}">
                <a16:creationId xmlns:a16="http://schemas.microsoft.com/office/drawing/2014/main" id="{73DE35DD-66A8-7F47-A3FA-C142BA165C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98448">
            <a:off x="9537617" y="4705357"/>
            <a:ext cx="1433851" cy="2028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60056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9F7-C5CF-904C-AF16-A041D3FB9F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Pam </a:t>
            </a:r>
            <a:r>
              <a:rPr lang="en-US" dirty="0" err="1"/>
              <a:t>newid</a:t>
            </a:r>
            <a:r>
              <a:rPr lang="en-US" dirty="0"/>
              <a:t>?</a:t>
            </a:r>
            <a:br>
              <a:rPr lang="en-US" dirty="0"/>
            </a:br>
            <a:r>
              <a:rPr lang="en-US" i="1" dirty="0"/>
              <a:t>Why change?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3F7F1D-E106-AA49-80A4-74247D58E5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245007">
            <a:off x="2360662" y="1981695"/>
            <a:ext cx="2401474" cy="332825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BECEB13-A6B5-3A45-A767-BA0F7AA368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214406">
            <a:off x="8156870" y="1719047"/>
            <a:ext cx="2459890" cy="342128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6A36AF4-D26B-0D42-A879-ED349A2E7DDE}"/>
              </a:ext>
            </a:extLst>
          </p:cNvPr>
          <p:cNvSpPr txBox="1"/>
          <p:nvPr/>
        </p:nvSpPr>
        <p:spPr>
          <a:xfrm>
            <a:off x="1961156" y="5525147"/>
            <a:ext cx="36582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4"/>
              </a:rPr>
              <a:t>https://gov.wales/docs/dcells/publications/150225-successful-futures-cy.pdf</a:t>
            </a:r>
            <a:r>
              <a:rPr lang="en-US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2428E4-0F1A-E64F-AD44-E6FAC9B64406}"/>
              </a:ext>
            </a:extLst>
          </p:cNvPr>
          <p:cNvSpPr txBox="1"/>
          <p:nvPr/>
        </p:nvSpPr>
        <p:spPr>
          <a:xfrm>
            <a:off x="7747462" y="5386648"/>
            <a:ext cx="32419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5"/>
              </a:rPr>
              <a:t>https://gov.wales/docs/dcells/publications/150225-successful-futures-en.pdf</a:t>
            </a:r>
            <a:r>
              <a:rPr lang="en-US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8249154-A896-D340-A5B4-F2E21EF6D3A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73822" y="2225631"/>
            <a:ext cx="2352760" cy="2408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00371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35992-89D9-2044-957A-B8D34499C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Cwricwlwm</a:t>
            </a:r>
            <a:r>
              <a:rPr lang="en-US" dirty="0"/>
              <a:t> </a:t>
            </a:r>
            <a:r>
              <a:rPr lang="en-US" dirty="0" err="1"/>
              <a:t>newydd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Gymru</a:t>
            </a:r>
            <a:r>
              <a:rPr lang="en-US" dirty="0"/>
              <a:t> </a:t>
            </a:r>
            <a:br>
              <a:rPr lang="en-US" dirty="0"/>
            </a:br>
            <a:r>
              <a:rPr lang="en-US" i="1" dirty="0"/>
              <a:t>A new curriculum for Wales</a:t>
            </a:r>
            <a:br>
              <a:rPr lang="en-US" i="1" dirty="0"/>
            </a:br>
            <a:r>
              <a:rPr lang="en-US" i="1" dirty="0"/>
              <a:t>(3-16)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0A357-11B9-5647-AF2E-588A0442F3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88514" y="2974737"/>
            <a:ext cx="4973424" cy="201839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buAutoNum type="arabicParenR"/>
            </a:pPr>
            <a:r>
              <a:rPr lang="en-US" sz="2200" dirty="0"/>
              <a:t>4 </a:t>
            </a:r>
            <a:r>
              <a:rPr lang="en-US" sz="2200" dirty="0" err="1"/>
              <a:t>diben</a:t>
            </a:r>
            <a:endParaRPr lang="en-US" sz="2200" dirty="0"/>
          </a:p>
          <a:p>
            <a:pPr marL="457200" indent="-457200">
              <a:buAutoNum type="arabicParenR"/>
            </a:pPr>
            <a:r>
              <a:rPr lang="en-US" sz="2200" dirty="0"/>
              <a:t>3 </a:t>
            </a:r>
            <a:r>
              <a:rPr lang="en-US" sz="2200" dirty="0" err="1"/>
              <a:t>cyfrifoldeb</a:t>
            </a:r>
            <a:r>
              <a:rPr lang="en-US" sz="2200" dirty="0"/>
              <a:t>  </a:t>
            </a:r>
            <a:r>
              <a:rPr lang="en-US" sz="2200" dirty="0" err="1"/>
              <a:t>trawsgwricwlaidd</a:t>
            </a:r>
            <a:endParaRPr lang="en-US" sz="2200" dirty="0"/>
          </a:p>
          <a:p>
            <a:pPr marL="457200" indent="-457200">
              <a:buFont typeface="+mj-lt"/>
              <a:buAutoNum type="arabicParenR"/>
            </a:pPr>
            <a:r>
              <a:rPr lang="en-US" sz="2200" dirty="0"/>
              <a:t>6 </a:t>
            </a:r>
            <a:r>
              <a:rPr lang="en-US" sz="2200" dirty="0" err="1"/>
              <a:t>Maes</a:t>
            </a:r>
            <a:r>
              <a:rPr lang="en-US" sz="2200" dirty="0"/>
              <a:t> </a:t>
            </a:r>
            <a:r>
              <a:rPr lang="en-US" sz="2200" dirty="0" err="1"/>
              <a:t>Dysgu</a:t>
            </a:r>
            <a:r>
              <a:rPr lang="en-US" sz="2200" dirty="0"/>
              <a:t> a </a:t>
            </a:r>
            <a:r>
              <a:rPr lang="en-US" sz="2200" dirty="0" err="1"/>
              <a:t>Phrofiad</a:t>
            </a:r>
            <a:r>
              <a:rPr lang="en-US" sz="2200" dirty="0"/>
              <a:t> (</a:t>
            </a:r>
            <a:r>
              <a:rPr lang="en-US" sz="2200" dirty="0" err="1"/>
              <a:t>MDPh</a:t>
            </a:r>
            <a:r>
              <a:rPr lang="en-US" sz="2200" dirty="0"/>
              <a:t>)</a:t>
            </a:r>
            <a:endParaRPr lang="en-US" sz="22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7B01AF-64C8-2147-A28C-A8BCCDC28D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747" y="2974737"/>
            <a:ext cx="4313864" cy="237989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buFont typeface="+mj-lt"/>
              <a:buAutoNum type="arabicParenR"/>
            </a:pPr>
            <a:r>
              <a:rPr lang="en-US" sz="2400" i="1" dirty="0"/>
              <a:t>4 purposes</a:t>
            </a:r>
          </a:p>
          <a:p>
            <a:pPr>
              <a:buFont typeface="+mj-lt"/>
              <a:buAutoNum type="arabicParenR"/>
            </a:pPr>
            <a:r>
              <a:rPr lang="en-US" sz="2400" i="1" dirty="0"/>
              <a:t>3 cross-curricular responsibilities</a:t>
            </a:r>
          </a:p>
          <a:p>
            <a:pPr>
              <a:buFont typeface="+mj-lt"/>
              <a:buAutoNum type="arabicParenR"/>
            </a:pPr>
            <a:r>
              <a:rPr lang="en-US" sz="2400" i="1" dirty="0"/>
              <a:t>6 Areas of Learning and Experience (</a:t>
            </a:r>
            <a:r>
              <a:rPr lang="en-US" sz="2400" i="1" dirty="0" err="1"/>
              <a:t>AoLE</a:t>
            </a:r>
            <a:r>
              <a:rPr lang="en-US" sz="2400" i="1" dirty="0"/>
              <a:t>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0D30DBD-39ED-7A41-9920-C1791D95D59E}"/>
              </a:ext>
            </a:extLst>
          </p:cNvPr>
          <p:cNvSpPr txBox="1"/>
          <p:nvPr/>
        </p:nvSpPr>
        <p:spPr>
          <a:xfrm>
            <a:off x="2592923" y="5734879"/>
            <a:ext cx="94533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hlinkClick r:id="rId2"/>
              </a:rPr>
              <a:t>https://www.youtube.com/watch?v=hJjUiPkJbLU</a:t>
            </a:r>
            <a:r>
              <a:rPr lang="en-US" sz="2400" dirty="0"/>
              <a:t>  (</a:t>
            </a:r>
            <a:r>
              <a:rPr lang="en-US" sz="2400" dirty="0" err="1"/>
              <a:t>Cymraeg</a:t>
            </a:r>
            <a:r>
              <a:rPr lang="en-US" sz="2400" dirty="0"/>
              <a:t>)</a:t>
            </a:r>
          </a:p>
          <a:p>
            <a:r>
              <a:rPr lang="en-US" sz="2400" dirty="0">
                <a:hlinkClick r:id="rId3"/>
              </a:rPr>
              <a:t>https://www.youtube.com/watch?v=9U0fsT0gH7U</a:t>
            </a:r>
            <a:r>
              <a:rPr lang="en-US" sz="2400" dirty="0"/>
              <a:t>  (</a:t>
            </a:r>
            <a:r>
              <a:rPr lang="en-US" sz="2400" dirty="0" err="1"/>
              <a:t>Saesneg</a:t>
            </a:r>
            <a:r>
              <a:rPr lang="en-US" sz="24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5668611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58F53-5713-DE42-997A-3490A67F6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7174" y="360341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en-US" dirty="0"/>
              <a:t>4 </a:t>
            </a:r>
            <a:r>
              <a:rPr lang="en-US" dirty="0" err="1"/>
              <a:t>Diben</a:t>
            </a:r>
            <a:br>
              <a:rPr lang="en-US" dirty="0"/>
            </a:br>
            <a:r>
              <a:rPr lang="en-US" dirty="0"/>
              <a:t>4 Purposes</a:t>
            </a:r>
            <a:br>
              <a:rPr lang="en-US" dirty="0"/>
            </a:b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A367DFB-B507-1348-B207-4729E68331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1083" y="1641231"/>
            <a:ext cx="10545050" cy="5081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2157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0561B-8690-9E4B-AB3E-C7E427F71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3 </a:t>
            </a:r>
            <a:r>
              <a:rPr lang="en-US" dirty="0" err="1"/>
              <a:t>cyfrifoldeb</a:t>
            </a:r>
            <a:r>
              <a:rPr lang="en-US" dirty="0"/>
              <a:t> </a:t>
            </a:r>
            <a:r>
              <a:rPr lang="en-US" dirty="0" err="1"/>
              <a:t>trawsgwricwlaidd</a:t>
            </a:r>
            <a:br>
              <a:rPr lang="en-US" dirty="0"/>
            </a:br>
            <a:r>
              <a:rPr lang="en-US" dirty="0"/>
              <a:t>3 cross-curricular responsibilities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1E8C3B-24F8-254F-BFC7-99B9F22ED7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2924" y="1981185"/>
            <a:ext cx="3985029" cy="123711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36052A6-6E58-494D-8675-FA4D201924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2924" y="3432162"/>
            <a:ext cx="3595716" cy="136354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D4DCBB4-60C8-F040-ACE7-BC5A33A047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2924" y="5009572"/>
            <a:ext cx="3880844" cy="170918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D3280FA-999E-3D42-803D-C3BE07AB111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8766" y="1981184"/>
            <a:ext cx="3083813" cy="123711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89D1B16-E81C-E64F-9DAE-CCBA83B9A3C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48765" y="3595139"/>
            <a:ext cx="3083813" cy="99187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799F9D8-0B63-704E-8976-705C5EB9A25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48765" y="5009571"/>
            <a:ext cx="3802115" cy="1540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99856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860DD-7FD7-F046-B006-A17409C36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6 </a:t>
            </a:r>
            <a:r>
              <a:rPr lang="en-US" dirty="0" err="1"/>
              <a:t>Maes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a </a:t>
            </a:r>
            <a:r>
              <a:rPr lang="en-US" dirty="0" err="1"/>
              <a:t>Phrofiad</a:t>
            </a:r>
            <a:br>
              <a:rPr lang="en-US" dirty="0"/>
            </a:b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2D2FFA-D5F8-4544-B9B6-9D84E26823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199" y="1905000"/>
            <a:ext cx="2966605" cy="143600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1A992E4-B610-1244-B983-D2B88BCB0F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199" y="3581285"/>
            <a:ext cx="2848147" cy="137307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642CDBB-D84E-344E-9BFF-4A3AD43436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3886" y="5194635"/>
            <a:ext cx="3045229" cy="14380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F990DD2-7906-9E41-B4F5-2EFDC0AA008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32567" y="1905000"/>
            <a:ext cx="3222014" cy="14796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E37E640-3242-754B-89D1-D16197B16CB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90184" y="3560552"/>
            <a:ext cx="3313315" cy="151021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9AECA49-2163-0D48-80C4-9381F8FBB0C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29446" y="5194635"/>
            <a:ext cx="3175231" cy="1527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098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860DD-7FD7-F046-B006-A17409C36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dirty="0"/>
              <a:t>6 Areas of Learning and Experience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457D61-3959-4347-8F9E-32697A9D7F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2710" y="1539412"/>
            <a:ext cx="3002916" cy="145540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5C0BB8B-C754-DA4E-BD7B-7830C86285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2924" y="3266660"/>
            <a:ext cx="2972702" cy="15137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1F632DD-6198-1B4B-A906-B5E229C5F3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9652" y="5082914"/>
            <a:ext cx="3005974" cy="153964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C441685-D048-C34A-B652-157A99E549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6442" y="1539411"/>
            <a:ext cx="3150298" cy="145540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E90E344-1DC3-4D4E-9937-6689091D4E1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75120" y="3125199"/>
            <a:ext cx="2981619" cy="151893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8814295-2F28-5844-8B48-7B965CF6264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5119" y="5082914"/>
            <a:ext cx="2981619" cy="1554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0524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D208C-0F3C-6646-93B0-EED40A4BE6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Llinell</a:t>
            </a:r>
            <a:r>
              <a:rPr lang="en-US" dirty="0"/>
              <a:t> </a:t>
            </a:r>
            <a:r>
              <a:rPr lang="en-US" dirty="0" err="1"/>
              <a:t>amser</a:t>
            </a:r>
            <a:br>
              <a:rPr lang="en-US" dirty="0"/>
            </a:br>
            <a:r>
              <a:rPr lang="en-US" i="1" dirty="0"/>
              <a:t>Timeline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ED9BCF-4725-874B-833B-41E13B270A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6467" y="1905000"/>
            <a:ext cx="10642600" cy="2844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D19B5BD-33E4-9D41-B994-29A3A1DE0A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6467" y="4749800"/>
            <a:ext cx="10642600" cy="177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2241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6B74A-4387-F646-95F7-51B53745F4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Beth </a:t>
            </a:r>
            <a:r>
              <a:rPr lang="en-US" dirty="0" err="1"/>
              <a:t>arall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cynnwys</a:t>
            </a:r>
            <a:r>
              <a:rPr lang="en-US" dirty="0"/>
              <a:t>?</a:t>
            </a:r>
            <a:br>
              <a:rPr lang="en-US" dirty="0"/>
            </a:br>
            <a:r>
              <a:rPr lang="en-US" i="1" dirty="0"/>
              <a:t>What else needs to be included?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AE151-5212-174C-8E6A-CCA1873A7E6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sz="2400" dirty="0" err="1"/>
              <a:t>Sgiliau</a:t>
            </a:r>
            <a:r>
              <a:rPr lang="en-US" sz="2400" dirty="0"/>
              <a:t> </a:t>
            </a:r>
            <a:r>
              <a:rPr lang="en-US" sz="2400" dirty="0" err="1"/>
              <a:t>meddwl</a:t>
            </a:r>
            <a:endParaRPr lang="en-US" sz="2400" dirty="0"/>
          </a:p>
          <a:p>
            <a:r>
              <a:rPr lang="en-US" sz="2400" dirty="0"/>
              <a:t>ADCDF</a:t>
            </a:r>
          </a:p>
          <a:p>
            <a:r>
              <a:rPr lang="en-US" sz="2400" dirty="0" err="1"/>
              <a:t>Cwricwlwm</a:t>
            </a:r>
            <a:r>
              <a:rPr lang="en-US" sz="2400" dirty="0"/>
              <a:t> </a:t>
            </a:r>
            <a:r>
              <a:rPr lang="en-US" sz="2400" dirty="0" err="1"/>
              <a:t>Cymreig</a:t>
            </a:r>
            <a:endParaRPr lang="en-US" sz="2400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098" name="Picture 2" descr="Related image">
            <a:extLst>
              <a:ext uri="{FF2B5EF4-FFF2-40B4-BE49-F238E27FC236}">
                <a16:creationId xmlns:a16="http://schemas.microsoft.com/office/drawing/2014/main" id="{D1B3657E-A58A-8240-BCB9-152113F2DB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1216" y="3870877"/>
            <a:ext cx="1609667" cy="2315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mage result for ESDGC">
            <a:extLst>
              <a:ext uri="{FF2B5EF4-FFF2-40B4-BE49-F238E27FC236}">
                <a16:creationId xmlns:a16="http://schemas.microsoft.com/office/drawing/2014/main" id="{C8206806-5F64-D744-8847-B53F5CBA9F9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5359" y="3977788"/>
            <a:ext cx="1546167" cy="2222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370D709-DFC7-6A4D-BF0B-48E5705949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0965" y="3939509"/>
            <a:ext cx="1559667" cy="2200312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0327D75-B56D-4EA0-A176-4FD1AD011EAA}"/>
              </a:ext>
            </a:extLst>
          </p:cNvPr>
          <p:cNvSpPr txBox="1">
            <a:spLocks/>
          </p:cNvSpPr>
          <p:nvPr/>
        </p:nvSpPr>
        <p:spPr>
          <a:xfrm>
            <a:off x="6676170" y="2132135"/>
            <a:ext cx="4313864" cy="377762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Thinking skills</a:t>
            </a:r>
          </a:p>
          <a:p>
            <a:r>
              <a:rPr lang="en-US" sz="2400" dirty="0"/>
              <a:t>ESDGC</a:t>
            </a:r>
          </a:p>
          <a:p>
            <a:r>
              <a:rPr lang="en-US" sz="2400" dirty="0" err="1"/>
              <a:t>Cwricwlwm</a:t>
            </a:r>
            <a:r>
              <a:rPr lang="en-US" sz="2400" dirty="0"/>
              <a:t> </a:t>
            </a:r>
            <a:r>
              <a:rPr lang="en-US" sz="2400" dirty="0" err="1"/>
              <a:t>Cymreig</a:t>
            </a:r>
            <a:endParaRPr lang="en-US" sz="2400" dirty="0"/>
          </a:p>
          <a:p>
            <a:pPr marL="0" indent="0">
              <a:buFont typeface="Wingdings 3" charset="2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62581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E93B1-F720-8E4A-9F98-60AC7255D8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Pwy</a:t>
            </a:r>
            <a:r>
              <a:rPr lang="en-US" dirty="0"/>
              <a:t> </a:t>
            </a:r>
            <a:r>
              <a:rPr lang="en-US" dirty="0" err="1"/>
              <a:t>fyddwch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?</a:t>
            </a:r>
            <a:br>
              <a:rPr lang="en-US" dirty="0"/>
            </a:br>
            <a:r>
              <a:rPr lang="en-US" i="1" dirty="0"/>
              <a:t>Who will you be teaching?</a:t>
            </a:r>
          </a:p>
        </p:txBody>
      </p:sp>
      <p:pic>
        <p:nvPicPr>
          <p:cNvPr id="4102" name="Picture 6" descr="Image result for dosbarth o blant">
            <a:extLst>
              <a:ext uri="{FF2B5EF4-FFF2-40B4-BE49-F238E27FC236}">
                <a16:creationId xmlns:a16="http://schemas.microsoft.com/office/drawing/2014/main" id="{A912AF17-0E38-0545-9FB6-FAF62F0B4B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1252" y="1905000"/>
            <a:ext cx="6244259" cy="4679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44709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41878-9847-0747-AE7F-3C68591349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Gwahaniaethu</a:t>
            </a:r>
            <a:br>
              <a:rPr lang="en-US" dirty="0"/>
            </a:br>
            <a:r>
              <a:rPr lang="en-US" i="1" dirty="0"/>
              <a:t>Differentiation</a:t>
            </a: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D04C080-A926-AF42-8A35-298C88FC29F9}"/>
              </a:ext>
            </a:extLst>
          </p:cNvPr>
          <p:cNvSpPr/>
          <p:nvPr/>
        </p:nvSpPr>
        <p:spPr>
          <a:xfrm rot="20898752">
            <a:off x="2831464" y="2231839"/>
            <a:ext cx="19175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Pwy</a:t>
            </a:r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F69B477-5E31-DD41-B0AA-AF7BD97F0E2E}"/>
              </a:ext>
            </a:extLst>
          </p:cNvPr>
          <p:cNvSpPr/>
          <p:nvPr/>
        </p:nvSpPr>
        <p:spPr>
          <a:xfrm rot="20846256">
            <a:off x="2902312" y="5515301"/>
            <a:ext cx="227185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Sut</a:t>
            </a:r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29E1337-4EE2-5F4E-A0B5-B06F6A57E1A3}"/>
              </a:ext>
            </a:extLst>
          </p:cNvPr>
          <p:cNvSpPr/>
          <p:nvPr/>
        </p:nvSpPr>
        <p:spPr>
          <a:xfrm rot="897576">
            <a:off x="9241595" y="2396931"/>
            <a:ext cx="20553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Who?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BEAF1D2-2208-3C4E-8A75-2EE45E3E6B46}"/>
              </a:ext>
            </a:extLst>
          </p:cNvPr>
          <p:cNvSpPr/>
          <p:nvPr/>
        </p:nvSpPr>
        <p:spPr>
          <a:xfrm rot="20712511">
            <a:off x="8461250" y="3845208"/>
            <a:ext cx="22765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What?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948164-0148-404D-BFDF-0BB62D00820F}"/>
              </a:ext>
            </a:extLst>
          </p:cNvPr>
          <p:cNvSpPr/>
          <p:nvPr/>
        </p:nvSpPr>
        <p:spPr>
          <a:xfrm rot="335805">
            <a:off x="3490779" y="3808857"/>
            <a:ext cx="20425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Beth?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EE27761-EF96-DE46-910A-51D09AA79EC3}"/>
              </a:ext>
            </a:extLst>
          </p:cNvPr>
          <p:cNvSpPr/>
          <p:nvPr/>
        </p:nvSpPr>
        <p:spPr>
          <a:xfrm rot="1070490">
            <a:off x="7467472" y="5460753"/>
            <a:ext cx="20136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37045385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CA96D-69DD-1446-BD69-B15B95E05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trawsgwricwlaidd</a:t>
            </a:r>
            <a:br>
              <a:rPr lang="en-US" dirty="0"/>
            </a:br>
            <a:r>
              <a:rPr lang="en-US" i="1" dirty="0"/>
              <a:t>Cross-curricular learning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36BCF-4F49-D941-AB1A-077C0ED7952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 dirty="0" err="1"/>
              <a:t>Mewn</a:t>
            </a:r>
            <a:r>
              <a:rPr lang="en-US" sz="2400" b="1" dirty="0"/>
              <a:t> </a:t>
            </a:r>
            <a:r>
              <a:rPr lang="en-US" sz="2400" b="1" dirty="0" err="1"/>
              <a:t>parau</a:t>
            </a:r>
            <a:r>
              <a:rPr lang="en-US" sz="2400" b="1" dirty="0"/>
              <a:t>, </a:t>
            </a:r>
            <a:r>
              <a:rPr lang="en-US" sz="2400" b="1" dirty="0" err="1"/>
              <a:t>trafodwch</a:t>
            </a:r>
            <a:r>
              <a:rPr lang="en-US" sz="2400" b="1" dirty="0"/>
              <a:t> y </a:t>
            </a:r>
            <a:r>
              <a:rPr lang="en-US" sz="2400" b="1" dirty="0" err="1"/>
              <a:t>canlynol</a:t>
            </a:r>
            <a:r>
              <a:rPr lang="en-US" sz="2400" b="1" dirty="0"/>
              <a:t>:</a:t>
            </a:r>
            <a:endParaRPr lang="en-US" sz="2400" dirty="0"/>
          </a:p>
          <a:p>
            <a:pPr>
              <a:buFont typeface="Wingdings" pitchFamily="2" charset="2"/>
              <a:buChar char="q"/>
            </a:pPr>
            <a:r>
              <a:rPr lang="en-US" sz="2400" dirty="0" err="1"/>
              <a:t>Mae’n</a:t>
            </a:r>
            <a:r>
              <a:rPr lang="en-US" sz="2400" dirty="0"/>
              <a:t> </a:t>
            </a:r>
            <a:r>
              <a:rPr lang="en-US" sz="2400" dirty="0" err="1"/>
              <a:t>profiadau</a:t>
            </a:r>
            <a:r>
              <a:rPr lang="en-US" sz="2400" dirty="0"/>
              <a:t> </a:t>
            </a:r>
            <a:r>
              <a:rPr lang="en-US" sz="2400" dirty="0" err="1"/>
              <a:t>ni</a:t>
            </a:r>
            <a:r>
              <a:rPr lang="en-US" sz="2400" dirty="0"/>
              <a:t> </a:t>
            </a:r>
            <a:r>
              <a:rPr lang="en-US" sz="2400" dirty="0" err="1"/>
              <a:t>o’r</a:t>
            </a:r>
            <a:r>
              <a:rPr lang="en-US" sz="2400" dirty="0"/>
              <a:t> </a:t>
            </a:r>
            <a:r>
              <a:rPr lang="en-US" sz="2400" dirty="0" err="1"/>
              <a:t>byd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drawsgwricwlaidd</a:t>
            </a:r>
            <a:r>
              <a:rPr lang="en-US" sz="2400" dirty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en-US" sz="2400" dirty="0" err="1"/>
              <a:t>Mae’r</a:t>
            </a:r>
            <a:r>
              <a:rPr lang="en-US" sz="2400" dirty="0"/>
              <a:t> </a:t>
            </a:r>
            <a:r>
              <a:rPr lang="en-US" sz="2400" dirty="0" err="1"/>
              <a:t>cyfan</a:t>
            </a:r>
            <a:r>
              <a:rPr lang="en-US" sz="2400" dirty="0"/>
              <a:t> </a:t>
            </a:r>
            <a:r>
              <a:rPr lang="en-US" sz="2400" dirty="0" err="1"/>
              <a:t>sydd</a:t>
            </a:r>
            <a:r>
              <a:rPr lang="en-US" sz="2400" dirty="0"/>
              <a:t> </a:t>
            </a:r>
            <a:r>
              <a:rPr lang="en-US" sz="2400" dirty="0" err="1"/>
              <a:t>o’n</a:t>
            </a:r>
            <a:r>
              <a:rPr lang="en-US" sz="2400" dirty="0"/>
              <a:t> </a:t>
            </a:r>
            <a:r>
              <a:rPr lang="en-US" sz="2400" dirty="0" err="1"/>
              <a:t>hamgylch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y </a:t>
            </a:r>
            <a:r>
              <a:rPr lang="en-US" sz="2400" dirty="0" err="1"/>
              <a:t>byd</a:t>
            </a:r>
            <a:r>
              <a:rPr lang="en-US" sz="2400" dirty="0"/>
              <a:t> </a:t>
            </a:r>
            <a:r>
              <a:rPr lang="en-US" sz="2400" dirty="0" err="1"/>
              <a:t>ffisegol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medru</a:t>
            </a:r>
            <a:r>
              <a:rPr lang="en-US" sz="2400" dirty="0"/>
              <a:t> </a:t>
            </a:r>
            <a:r>
              <a:rPr lang="en-US" sz="2400" dirty="0" err="1"/>
              <a:t>cael</a:t>
            </a:r>
            <a:r>
              <a:rPr lang="en-US" sz="2400" dirty="0"/>
              <a:t> </a:t>
            </a:r>
            <a:r>
              <a:rPr lang="en-US" sz="2400" dirty="0" err="1"/>
              <a:t>ei</a:t>
            </a:r>
            <a:r>
              <a:rPr lang="en-US" sz="2400" dirty="0"/>
              <a:t> weld </a:t>
            </a:r>
            <a:r>
              <a:rPr lang="en-US" sz="2400" dirty="0" err="1"/>
              <a:t>a’i</a:t>
            </a:r>
            <a:r>
              <a:rPr lang="en-US" sz="2400" dirty="0"/>
              <a:t> </a:t>
            </a:r>
            <a:r>
              <a:rPr lang="en-US" sz="2400" dirty="0" err="1"/>
              <a:t>ddeall</a:t>
            </a:r>
            <a:r>
              <a:rPr lang="en-US" sz="2400" dirty="0"/>
              <a:t> o </a:t>
            </a:r>
            <a:r>
              <a:rPr lang="en-US" sz="2400" dirty="0" err="1"/>
              <a:t>wahanol</a:t>
            </a:r>
            <a:r>
              <a:rPr lang="en-US" sz="2400" dirty="0"/>
              <a:t> </a:t>
            </a:r>
            <a:r>
              <a:rPr lang="en-US" sz="2400" dirty="0" err="1"/>
              <a:t>safbwyntiau</a:t>
            </a:r>
            <a:r>
              <a:rPr lang="en-US" sz="2400" dirty="0"/>
              <a:t> (Barnes, 2007:1)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9251B6-B7A9-9448-B634-CA38C6E540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47317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i="1" dirty="0"/>
              <a:t>In pairs, discuss the following:</a:t>
            </a:r>
            <a:endParaRPr lang="en-US" sz="2400" i="1" dirty="0"/>
          </a:p>
          <a:p>
            <a:pPr>
              <a:buFont typeface="Wingdings" pitchFamily="2" charset="2"/>
              <a:buChar char="q"/>
            </a:pPr>
            <a:r>
              <a:rPr lang="en-US" altLang="en-US" sz="2400" i="1" dirty="0">
                <a:ea typeface="ＭＳ Ｐゴシック" panose="020B0600070205080204" pitchFamily="34" charset="-128"/>
              </a:rPr>
              <a:t>Our experience of the world is cross-curricular. </a:t>
            </a:r>
          </a:p>
          <a:p>
            <a:pPr>
              <a:buFont typeface="Wingdings" pitchFamily="2" charset="2"/>
              <a:buChar char="q"/>
            </a:pPr>
            <a:r>
              <a:rPr lang="en-US" altLang="en-US" sz="2400" i="1" dirty="0">
                <a:ea typeface="ＭＳ Ｐゴシック" panose="020B0600070205080204" pitchFamily="34" charset="-128"/>
              </a:rPr>
              <a:t>Everything which surrounds us in the physical world can be seen and understood from multiple perspectives </a:t>
            </a:r>
            <a:r>
              <a:rPr lang="en-US" altLang="en-US" sz="2400" dirty="0">
                <a:ea typeface="ＭＳ Ｐゴシック" panose="020B0600070205080204" pitchFamily="34" charset="-128"/>
              </a:rPr>
              <a:t>(Barnes, 2007:1).</a:t>
            </a:r>
          </a:p>
          <a:p>
            <a:pPr marL="0" indent="0">
              <a:buNone/>
            </a:pP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7254682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0" name="Rectangle 4">
            <a:extLst>
              <a:ext uri="{FF2B5EF4-FFF2-40B4-BE49-F238E27FC236}">
                <a16:creationId xmlns:a16="http://schemas.microsoft.com/office/drawing/2014/main" id="{96F48E24-DD9F-C147-A647-B390FE283F9C}"/>
              </a:ext>
            </a:extLst>
          </p:cNvPr>
          <p:cNvSpPr>
            <a:spLocks noGrp="1"/>
          </p:cNvSpPr>
          <p:nvPr>
            <p:ph type="title" idx="4294967295"/>
          </p:nvPr>
        </p:nvSpPr>
        <p:spPr bwMode="auto">
          <a:solidFill>
            <a:schemeClr val="bg2">
              <a:lumMod val="75000"/>
              <a:alpha val="70195"/>
            </a:schemeClr>
          </a:solidFill>
        </p:spPr>
        <p:txBody>
          <a:bodyPr>
            <a:normAutofit/>
          </a:bodyPr>
          <a:lstStyle/>
          <a:p>
            <a:pPr algn="ctr" eaLnBrk="1" hangingPunct="1">
              <a:defRPr/>
            </a:pPr>
            <a:r>
              <a:rPr lang="en-GB" sz="3800" dirty="0" err="1"/>
              <a:t>Dadl</a:t>
            </a:r>
            <a:r>
              <a:rPr lang="en-GB" sz="3800" dirty="0"/>
              <a:t> o </a:t>
            </a:r>
            <a:r>
              <a:rPr lang="en-GB" sz="3800" dirty="0" err="1"/>
              <a:t>blaid</a:t>
            </a:r>
            <a:r>
              <a:rPr lang="en-GB" sz="3800" dirty="0"/>
              <a:t> ac </a:t>
            </a:r>
            <a:r>
              <a:rPr lang="en-GB" sz="3800" dirty="0" err="1"/>
              <a:t>yn</a:t>
            </a:r>
            <a:r>
              <a:rPr lang="en-GB" sz="3800" dirty="0"/>
              <a:t> </a:t>
            </a:r>
            <a:r>
              <a:rPr lang="en-GB" sz="3800" dirty="0" err="1"/>
              <a:t>erbyn</a:t>
            </a:r>
            <a:r>
              <a:rPr lang="en-GB" sz="3800" dirty="0"/>
              <a:t> </a:t>
            </a:r>
            <a:r>
              <a:rPr lang="en-GB" sz="3800" dirty="0" err="1"/>
              <a:t>dysgu</a:t>
            </a:r>
            <a:r>
              <a:rPr lang="en-GB" sz="3800" dirty="0"/>
              <a:t> </a:t>
            </a:r>
            <a:r>
              <a:rPr lang="en-GB" sz="3800" dirty="0" err="1"/>
              <a:t>traws-gwricwlaidd</a:t>
            </a:r>
            <a:r>
              <a:rPr lang="en-GB" sz="3800" dirty="0"/>
              <a:t> </a:t>
            </a:r>
          </a:p>
        </p:txBody>
      </p:sp>
      <p:sp>
        <p:nvSpPr>
          <p:cNvPr id="26627" name="Rectangle 5">
            <a:extLst>
              <a:ext uri="{FF2B5EF4-FFF2-40B4-BE49-F238E27FC236}">
                <a16:creationId xmlns:a16="http://schemas.microsoft.com/office/drawing/2014/main" id="{B3E013D4-3615-BF46-AA6E-3A10167F3CD1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808163" y="2133601"/>
            <a:ext cx="4273550" cy="4457699"/>
          </a:xfrm>
          <a:solidFill>
            <a:schemeClr val="accent2">
              <a:lumMod val="40000"/>
              <a:lumOff val="6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altLang="en-US" dirty="0">
                <a:ea typeface="ＭＳ Ｐゴシック" panose="020B0600070205080204" pitchFamily="34" charset="-128"/>
              </a:rPr>
              <a:t>                    </a:t>
            </a:r>
            <a:r>
              <a:rPr lang="en-GB" altLang="en-US" b="1" dirty="0">
                <a:ea typeface="ＭＳ Ｐゴシック" panose="020B0600070205080204" pitchFamily="34" charset="-128"/>
              </a:rPr>
              <a:t>O BLAID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>
                <a:ea typeface="ＭＳ Ｐゴシック" panose="020B0600070205080204" pitchFamily="34" charset="-128"/>
              </a:rPr>
              <a:t>Mae </a:t>
            </a:r>
            <a:r>
              <a:rPr lang="en-GB" altLang="en-US" dirty="0" err="1">
                <a:ea typeface="ＭＳ Ｐゴシック" panose="020B0600070205080204" pitchFamily="34" charset="-128"/>
              </a:rPr>
              <a:t>dysgu’n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digwydd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mewn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cyd-destunau</a:t>
            </a:r>
            <a:r>
              <a:rPr lang="en-GB" altLang="en-US" dirty="0">
                <a:ea typeface="ＭＳ Ｐゴシック" panose="020B0600070205080204" pitchFamily="34" charset="-128"/>
              </a:rPr>
              <a:t> ‘real’ a </a:t>
            </a:r>
            <a:r>
              <a:rPr lang="en-GB" altLang="en-US" dirty="0" err="1">
                <a:ea typeface="ＭＳ Ｐゴシック" panose="020B0600070205080204" pitchFamily="34" charset="-128"/>
              </a:rPr>
              <a:t>pherthnasol</a:t>
            </a:r>
            <a:r>
              <a:rPr lang="en-GB" altLang="en-US" dirty="0">
                <a:ea typeface="ＭＳ Ｐゴシック" panose="020B0600070205080204" pitchFamily="34" charset="-128"/>
              </a:rPr>
              <a:t>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err="1">
                <a:ea typeface="ＭＳ Ｐゴシック" panose="020B0600070205080204" pitchFamily="34" charset="-128"/>
              </a:rPr>
              <a:t>Cyd-fynd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gyda’r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cysyniadau</a:t>
            </a:r>
            <a:r>
              <a:rPr lang="en-GB" altLang="en-US" dirty="0">
                <a:ea typeface="ＭＳ Ｐゴシック" panose="020B0600070205080204" pitchFamily="34" charset="-128"/>
              </a:rPr>
              <a:t> o </a:t>
            </a:r>
            <a:r>
              <a:rPr lang="en-GB" altLang="en-US" dirty="0" err="1">
                <a:ea typeface="ＭＳ Ｐゴシック" panose="020B0600070205080204" pitchFamily="34" charset="-128"/>
              </a:rPr>
              <a:t>ddysgu</a:t>
            </a:r>
            <a:r>
              <a:rPr lang="en-GB" altLang="en-US" dirty="0">
                <a:ea typeface="ＭＳ Ｐゴシック" panose="020B0600070205080204" pitchFamily="34" charset="-128"/>
              </a:rPr>
              <a:t> ‘</a:t>
            </a:r>
            <a:r>
              <a:rPr lang="en-GB" altLang="en-US" dirty="0" err="1">
                <a:ea typeface="ＭＳ Ｐゴシック" panose="020B0600070205080204" pitchFamily="34" charset="-128"/>
              </a:rPr>
              <a:t>holistig</a:t>
            </a:r>
            <a:r>
              <a:rPr lang="en-GB" altLang="en-US" dirty="0">
                <a:ea typeface="ＭＳ Ｐゴシック" panose="020B0600070205080204" pitchFamily="34" charset="-128"/>
              </a:rPr>
              <a:t>’, ‘</a:t>
            </a:r>
            <a:r>
              <a:rPr lang="en-GB" altLang="en-US" dirty="0" err="1">
                <a:ea typeface="ＭＳ Ｐゴシック" panose="020B0600070205080204" pitchFamily="34" charset="-128"/>
              </a:rPr>
              <a:t>naturiol</a:t>
            </a:r>
            <a:r>
              <a:rPr lang="en-GB" altLang="en-US" dirty="0">
                <a:ea typeface="ＭＳ Ｐゴシック" panose="020B0600070205080204" pitchFamily="34" charset="-128"/>
              </a:rPr>
              <a:t>’ a </a:t>
            </a:r>
            <a:r>
              <a:rPr lang="en-GB" altLang="en-US" dirty="0" err="1">
                <a:ea typeface="ＭＳ Ｐゴシック" panose="020B0600070205080204" pitchFamily="34" charset="-128"/>
              </a:rPr>
              <a:t>dysgu</a:t>
            </a:r>
            <a:r>
              <a:rPr lang="en-GB" altLang="en-US" dirty="0">
                <a:ea typeface="ＭＳ Ｐゴシック" panose="020B0600070205080204" pitchFamily="34" charset="-128"/>
              </a:rPr>
              <a:t> ‘</a:t>
            </a:r>
            <a:r>
              <a:rPr lang="en-GB" altLang="en-US" dirty="0" err="1">
                <a:ea typeface="ＭＳ Ｐゴシック" panose="020B0600070205080204" pitchFamily="34" charset="-128"/>
              </a:rPr>
              <a:t>gweithredol</a:t>
            </a:r>
            <a:r>
              <a:rPr lang="en-GB" altLang="en-US" dirty="0">
                <a:ea typeface="ＭＳ Ｐゴシック" panose="020B0600070205080204" pitchFamily="34" charset="-128"/>
              </a:rPr>
              <a:t>’.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err="1">
                <a:ea typeface="ＭＳ Ｐゴシック" panose="020B0600070205080204" pitchFamily="34" charset="-128"/>
              </a:rPr>
              <a:t>Cyd-fynd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gyda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datblygiad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gwybyddol</a:t>
            </a:r>
            <a:r>
              <a:rPr lang="en-GB" altLang="en-US" dirty="0">
                <a:ea typeface="ＭＳ Ｐゴシック" panose="020B0600070205080204" pitchFamily="34" charset="-128"/>
              </a:rPr>
              <a:t> plant </a:t>
            </a:r>
            <a:r>
              <a:rPr lang="en-GB" altLang="en-US" dirty="0" err="1">
                <a:ea typeface="ＭＳ Ｐゴシック" panose="020B0600070205080204" pitchFamily="34" charset="-128"/>
              </a:rPr>
              <a:t>a’u</a:t>
            </a:r>
            <a:r>
              <a:rPr lang="en-GB" altLang="en-US" dirty="0">
                <a:ea typeface="ＭＳ Ｐゴシック" panose="020B0600070205080204" pitchFamily="34" charset="-128"/>
              </a:rPr>
              <a:t> barn am y </a:t>
            </a:r>
            <a:r>
              <a:rPr lang="en-GB" altLang="en-US" dirty="0" err="1">
                <a:ea typeface="ＭＳ Ｐゴシック" panose="020B0600070205080204" pitchFamily="34" charset="-128"/>
              </a:rPr>
              <a:t>byd</a:t>
            </a:r>
            <a:r>
              <a:rPr lang="en-GB" altLang="en-US" dirty="0">
                <a:ea typeface="ＭＳ Ｐゴシック" panose="020B0600070205080204" pitchFamily="34" charset="-128"/>
              </a:rPr>
              <a:t>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>
                <a:ea typeface="ＭＳ Ｐゴシック" panose="020B0600070205080204" pitchFamily="34" charset="-128"/>
              </a:rPr>
              <a:t>Haws </a:t>
            </a:r>
            <a:r>
              <a:rPr lang="en-GB" altLang="en-US" dirty="0" err="1">
                <a:ea typeface="ＭＳ Ｐゴシック" panose="020B0600070205080204" pitchFamily="34" charset="-128"/>
              </a:rPr>
              <a:t>rheoli’r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cwricwlwm</a:t>
            </a:r>
            <a:r>
              <a:rPr lang="en-GB" altLang="en-US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err="1">
                <a:ea typeface="ＭＳ Ｐゴシック" panose="020B0600070205080204" pitchFamily="34" charset="-128"/>
              </a:rPr>
              <a:t>Cyfleoedd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ar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gyfer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cwricwlwm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mwy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creadigol</a:t>
            </a:r>
            <a:r>
              <a:rPr lang="en-GB" altLang="en-US" dirty="0">
                <a:ea typeface="ＭＳ Ｐゴシック" panose="020B0600070205080204" pitchFamily="34" charset="-128"/>
              </a:rPr>
              <a:t>, ac un </a:t>
            </a:r>
            <a:r>
              <a:rPr lang="en-GB" altLang="en-US" dirty="0" err="1">
                <a:ea typeface="ＭＳ Ｐゴシック" panose="020B0600070205080204" pitchFamily="34" charset="-128"/>
              </a:rPr>
              <a:t>sydd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wedi’i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deilwra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i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ddiddordebau</a:t>
            </a:r>
            <a:r>
              <a:rPr lang="en-GB" altLang="en-US" dirty="0">
                <a:ea typeface="ＭＳ Ｐゴシック" panose="020B0600070205080204" pitchFamily="34" charset="-128"/>
              </a:rPr>
              <a:t> ac </a:t>
            </a:r>
            <a:r>
              <a:rPr lang="en-GB" altLang="en-US" dirty="0" err="1">
                <a:ea typeface="ＭＳ Ｐゴシック" panose="020B0600070205080204" pitchFamily="34" charset="-128"/>
              </a:rPr>
              <a:t>anghenion</a:t>
            </a:r>
            <a:r>
              <a:rPr lang="en-GB" altLang="en-US" dirty="0">
                <a:ea typeface="ＭＳ Ｐゴシック" panose="020B0600070205080204" pitchFamily="34" charset="-128"/>
              </a:rPr>
              <a:t> y </a:t>
            </a:r>
            <a:r>
              <a:rPr lang="en-GB" altLang="en-US" dirty="0" err="1">
                <a:ea typeface="ＭＳ Ｐゴシック" panose="020B0600070205080204" pitchFamily="34" charset="-128"/>
              </a:rPr>
              <a:t>disgyblion</a:t>
            </a:r>
            <a:r>
              <a:rPr lang="en-GB" altLang="en-US" dirty="0">
                <a:ea typeface="ＭＳ Ｐゴシック" panose="020B0600070205080204" pitchFamily="34" charset="-128"/>
              </a:rPr>
              <a:t>. </a:t>
            </a:r>
          </a:p>
        </p:txBody>
      </p:sp>
      <p:sp>
        <p:nvSpPr>
          <p:cNvPr id="26628" name="Rectangle 6">
            <a:extLst>
              <a:ext uri="{FF2B5EF4-FFF2-40B4-BE49-F238E27FC236}">
                <a16:creationId xmlns:a16="http://schemas.microsoft.com/office/drawing/2014/main" id="{737796FA-C8C2-8245-96EA-4BBC6C7DA7B7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7048767" y="2133601"/>
            <a:ext cx="4300537" cy="4457699"/>
          </a:xfrm>
          <a:solidFill>
            <a:schemeClr val="accent3">
              <a:lumMod val="40000"/>
              <a:lumOff val="6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altLang="en-US" b="1" dirty="0">
                <a:ea typeface="ＭＳ Ｐゴシック" panose="020B0600070205080204" pitchFamily="34" charset="-128"/>
              </a:rPr>
              <a:t>                     YN ERBYN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err="1">
                <a:ea typeface="ＭＳ Ｐゴシック" panose="020B0600070205080204" pitchFamily="34" charset="-128"/>
              </a:rPr>
              <a:t>Diffyg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eglurder</a:t>
            </a:r>
            <a:r>
              <a:rPr lang="en-GB" altLang="en-US" dirty="0">
                <a:ea typeface="ＭＳ Ｐゴシック" panose="020B0600070205080204" pitchFamily="34" charset="-128"/>
              </a:rPr>
              <a:t> a </a:t>
            </a:r>
            <a:r>
              <a:rPr lang="en-GB" altLang="en-US" dirty="0" err="1">
                <a:ea typeface="ＭＳ Ｐゴシック" panose="020B0600070205080204" pitchFamily="34" charset="-128"/>
              </a:rPr>
              <a:t>dyfnder</a:t>
            </a:r>
            <a:r>
              <a:rPr lang="en-GB" altLang="en-US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err="1">
                <a:ea typeface="ＭＳ Ｐゴシック" panose="020B0600070205080204" pitchFamily="34" charset="-128"/>
              </a:rPr>
              <a:t>Heriol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wrth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sicrhau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dilyniant</a:t>
            </a:r>
            <a:r>
              <a:rPr lang="en-GB" altLang="en-US" dirty="0">
                <a:ea typeface="ＭＳ Ｐゴシック" panose="020B0600070205080204" pitchFamily="34" charset="-128"/>
              </a:rPr>
              <a:t> ac </a:t>
            </a:r>
            <a:r>
              <a:rPr lang="en-GB" altLang="en-US" dirty="0" err="1">
                <a:ea typeface="ＭＳ Ｐゴシック" panose="020B0600070205080204" pitchFamily="34" charset="-128"/>
              </a:rPr>
              <a:t>asesiad</a:t>
            </a:r>
            <a:r>
              <a:rPr lang="en-GB" altLang="en-US" dirty="0">
                <a:ea typeface="ＭＳ Ｐゴシック" panose="020B0600070205080204" pitchFamily="34" charset="-128"/>
              </a:rPr>
              <a:t> o </a:t>
            </a:r>
            <a:r>
              <a:rPr lang="en-GB" altLang="en-US" dirty="0" err="1">
                <a:ea typeface="ＭＳ Ｐゴシック" panose="020B0600070205080204" pitchFamily="34" charset="-128"/>
              </a:rPr>
              <a:t>sgiliau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pynciol</a:t>
            </a:r>
            <a:r>
              <a:rPr lang="en-GB" altLang="en-US" dirty="0">
                <a:ea typeface="ＭＳ Ｐゴシック" panose="020B0600070205080204" pitchFamily="34" charset="-128"/>
              </a:rPr>
              <a:t>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>
                <a:ea typeface="ＭＳ Ｐゴシック" panose="020B0600070205080204" pitchFamily="34" charset="-128"/>
              </a:rPr>
              <a:t>Gall </a:t>
            </a:r>
            <a:r>
              <a:rPr lang="en-GB" altLang="en-US" dirty="0" err="1">
                <a:ea typeface="ＭＳ Ｐゴシック" panose="020B0600070205080204" pitchFamily="34" charset="-128"/>
              </a:rPr>
              <a:t>fod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ea typeface="ＭＳ Ｐゴシック" panose="020B0600070205080204" pitchFamily="34" charset="-128"/>
              </a:rPr>
              <a:t> ail-</a:t>
            </a:r>
            <a:r>
              <a:rPr lang="en-GB" altLang="en-US" dirty="0" err="1">
                <a:ea typeface="ＭＳ Ｐゴシック" panose="020B0600070205080204" pitchFamily="34" charset="-128"/>
              </a:rPr>
              <a:t>adroddus</a:t>
            </a:r>
            <a:r>
              <a:rPr lang="en-GB" altLang="en-US" dirty="0">
                <a:ea typeface="ＭＳ Ｐゴシック" panose="020B0600070205080204" pitchFamily="34" charset="-128"/>
              </a:rPr>
              <a:t> a gall y </a:t>
            </a:r>
            <a:r>
              <a:rPr lang="en-GB" altLang="en-US" dirty="0" err="1">
                <a:ea typeface="ＭＳ Ｐゴシック" panose="020B0600070205080204" pitchFamily="34" charset="-128"/>
              </a:rPr>
              <a:t>cysylltiadau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rhwng</a:t>
            </a:r>
            <a:r>
              <a:rPr lang="en-GB" altLang="en-US" dirty="0">
                <a:ea typeface="ＭＳ Ｐゴシック" panose="020B0600070205080204" pitchFamily="34" charset="-128"/>
              </a:rPr>
              <a:t> y </a:t>
            </a:r>
            <a:r>
              <a:rPr lang="en-GB" altLang="en-US" dirty="0" err="1">
                <a:ea typeface="ＭＳ Ｐゴシック" panose="020B0600070205080204" pitchFamily="34" charset="-128"/>
              </a:rPr>
              <a:t>pynciau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fod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braidd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ea typeface="ＭＳ Ｐゴシック" panose="020B0600070205080204" pitchFamily="34" charset="-128"/>
              </a:rPr>
              <a:t> wan.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err="1">
                <a:ea typeface="ＭＳ Ｐゴシック" panose="020B0600070205080204" pitchFamily="34" charset="-128"/>
              </a:rPr>
              <a:t>Nid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yw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gwaith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sy’n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seiliedig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ar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thema</a:t>
            </a:r>
            <a:r>
              <a:rPr lang="en-GB" altLang="en-US" dirty="0">
                <a:ea typeface="ＭＳ Ｐゴシック" panose="020B0600070205080204" pitchFamily="34" charset="-128"/>
              </a:rPr>
              <a:t> bob </a:t>
            </a:r>
            <a:r>
              <a:rPr lang="en-GB" altLang="en-US" dirty="0" err="1">
                <a:ea typeface="ＭＳ Ｐゴシック" panose="020B0600070205080204" pitchFamily="34" charset="-128"/>
              </a:rPr>
              <a:t>amser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cael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ei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farcio’n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briodol</a:t>
            </a:r>
            <a:r>
              <a:rPr lang="en-GB" altLang="en-US" dirty="0">
                <a:ea typeface="ＭＳ Ｐゴシック" panose="020B0600070205080204" pitchFamily="34" charset="-128"/>
              </a:rPr>
              <a:t> ac </a:t>
            </a:r>
            <a:r>
              <a:rPr lang="en-GB" altLang="en-US" dirty="0" err="1">
                <a:ea typeface="ＭＳ Ｐゴシック" panose="020B0600070205080204" pitchFamily="34" charset="-128"/>
              </a:rPr>
              <a:t>nid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yw’r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sylwadau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ddigon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penodol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I’r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pynciau</a:t>
            </a:r>
            <a:r>
              <a:rPr lang="en-GB" altLang="en-US" dirty="0">
                <a:ea typeface="ＭＳ Ｐゴシック" panose="020B0600070205080204" pitchFamily="34" charset="-128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6205798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0" name="Rectangle 4">
            <a:extLst>
              <a:ext uri="{FF2B5EF4-FFF2-40B4-BE49-F238E27FC236}">
                <a16:creationId xmlns:a16="http://schemas.microsoft.com/office/drawing/2014/main" id="{96F48E24-DD9F-C147-A647-B390FE283F9C}"/>
              </a:ext>
            </a:extLst>
          </p:cNvPr>
          <p:cNvSpPr>
            <a:spLocks noGrp="1"/>
          </p:cNvSpPr>
          <p:nvPr>
            <p:ph type="title" idx="4294967295"/>
          </p:nvPr>
        </p:nvSpPr>
        <p:spPr bwMode="auto">
          <a:xfrm>
            <a:off x="2241232" y="404302"/>
            <a:ext cx="8911687" cy="1280890"/>
          </a:xfrm>
          <a:solidFill>
            <a:schemeClr val="bg2">
              <a:lumMod val="75000"/>
              <a:alpha val="70195"/>
            </a:schemeClr>
          </a:solidFill>
        </p:spPr>
        <p:txBody>
          <a:bodyPr>
            <a:normAutofit/>
          </a:bodyPr>
          <a:lstStyle/>
          <a:p>
            <a:pPr algn="ctr">
              <a:defRPr/>
            </a:pPr>
            <a:r>
              <a:rPr lang="en-GB" sz="3800" dirty="0"/>
              <a:t>Arguments for and against </a:t>
            </a:r>
            <a:br>
              <a:rPr lang="en-GB" sz="3800" dirty="0"/>
            </a:br>
            <a:r>
              <a:rPr lang="en-GB" sz="3800" dirty="0"/>
              <a:t>cross-curricular learning</a:t>
            </a:r>
          </a:p>
        </p:txBody>
      </p:sp>
      <p:sp>
        <p:nvSpPr>
          <p:cNvPr id="26627" name="Rectangle 5">
            <a:extLst>
              <a:ext uri="{FF2B5EF4-FFF2-40B4-BE49-F238E27FC236}">
                <a16:creationId xmlns:a16="http://schemas.microsoft.com/office/drawing/2014/main" id="{B3E013D4-3615-BF46-AA6E-3A10167F3CD1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808163" y="2133601"/>
            <a:ext cx="4273550" cy="4591049"/>
          </a:xfrm>
          <a:solidFill>
            <a:schemeClr val="accent2">
              <a:lumMod val="40000"/>
              <a:lumOff val="60000"/>
            </a:schemeClr>
          </a:solidFill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altLang="en-US" sz="1900" dirty="0">
                <a:ea typeface="ＭＳ Ｐゴシック" panose="020B0600070205080204" pitchFamily="34" charset="-128"/>
              </a:rPr>
              <a:t>                       </a:t>
            </a:r>
            <a:r>
              <a:rPr lang="en-GB" altLang="en-US" sz="1900" b="1" dirty="0">
                <a:ea typeface="ＭＳ Ｐゴシック" panose="020B0600070205080204" pitchFamily="34" charset="-128"/>
              </a:rPr>
              <a:t>FOR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900" dirty="0">
                <a:ea typeface="ＭＳ Ｐゴシック" panose="020B0600070205080204" pitchFamily="34" charset="-128"/>
              </a:rPr>
              <a:t>Learning occurs in ‘real’ and relevant contexts.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900" dirty="0">
                <a:ea typeface="ＭＳ Ｐゴシック" panose="020B0600070205080204" pitchFamily="34" charset="-128"/>
              </a:rPr>
              <a:t>Fits in with notions of ‘holistic’, ‘natural’ and ‘experiential’ learning; in keeping with children’s cognitive development and view of the world.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900" dirty="0">
                <a:ea typeface="ＭＳ Ｐゴシック" panose="020B0600070205080204" pitchFamily="34" charset="-128"/>
              </a:rPr>
              <a:t>Makes curriculum more manageable.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900" dirty="0">
                <a:ea typeface="ＭＳ Ｐゴシック" panose="020B0600070205080204" pitchFamily="34" charset="-128"/>
              </a:rPr>
              <a:t>Opportunities for a more creative curriculum, tailored to the interests and needs of pupils.</a:t>
            </a:r>
          </a:p>
        </p:txBody>
      </p:sp>
      <p:sp>
        <p:nvSpPr>
          <p:cNvPr id="26628" name="Rectangle 6">
            <a:extLst>
              <a:ext uri="{FF2B5EF4-FFF2-40B4-BE49-F238E27FC236}">
                <a16:creationId xmlns:a16="http://schemas.microsoft.com/office/drawing/2014/main" id="{737796FA-C8C2-8245-96EA-4BBC6C7DA7B7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7048767" y="2133601"/>
            <a:ext cx="4300537" cy="4591049"/>
          </a:xfrm>
          <a:solidFill>
            <a:schemeClr val="accent3">
              <a:lumMod val="40000"/>
              <a:lumOff val="6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altLang="en-US" sz="1900" b="1" dirty="0">
                <a:ea typeface="ＭＳ Ｐゴシック" panose="020B0600070205080204" pitchFamily="34" charset="-128"/>
              </a:rPr>
              <a:t>                     AGAINST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900" dirty="0">
                <a:ea typeface="ＭＳ Ｐゴシック" panose="020B0600070205080204" pitchFamily="34" charset="-128"/>
              </a:rPr>
              <a:t>Lacks coherence and depth.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900" dirty="0">
                <a:ea typeface="ＭＳ Ｐゴシック" panose="020B0600070205080204" pitchFamily="34" charset="-128"/>
              </a:rPr>
              <a:t>Challenging to ensure progression and assessment of subject skills.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1900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1900" dirty="0">
                <a:ea typeface="ＭＳ Ｐゴシック" panose="020B0600070205080204" pitchFamily="34" charset="-128"/>
              </a:rPr>
              <a:t>Can become repetitive and links between subjects may be tenuous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900" dirty="0">
                <a:ea typeface="ＭＳ Ｐゴシック" panose="020B0600070205080204" pitchFamily="34" charset="-128"/>
              </a:rPr>
              <a:t>Theme-based work is not always properly marked and comments are not subject-specific enough.</a:t>
            </a:r>
          </a:p>
        </p:txBody>
      </p:sp>
    </p:spTree>
    <p:extLst>
      <p:ext uri="{BB962C8B-B14F-4D97-AF65-F5344CB8AC3E}">
        <p14:creationId xmlns:p14="http://schemas.microsoft.com/office/powerpoint/2010/main" val="28684658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48707-70A1-BA47-9666-23CD91126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538" y="540983"/>
            <a:ext cx="9599076" cy="1280890"/>
          </a:xfrm>
        </p:spPr>
        <p:txBody>
          <a:bodyPr/>
          <a:lstStyle/>
          <a:p>
            <a:r>
              <a:rPr lang="en-US" dirty="0" err="1"/>
              <a:t>Camu</a:t>
            </a:r>
            <a:r>
              <a:rPr lang="en-US" dirty="0"/>
              <a:t> </a:t>
            </a:r>
            <a:r>
              <a:rPr lang="en-US" dirty="0" err="1"/>
              <a:t>ymlaen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cwricwlwm</a:t>
            </a:r>
            <a:r>
              <a:rPr lang="en-US" dirty="0"/>
              <a:t> </a:t>
            </a:r>
            <a:r>
              <a:rPr lang="en-US" dirty="0" err="1"/>
              <a:t>newydd</a:t>
            </a:r>
            <a:br>
              <a:rPr lang="en-US" dirty="0"/>
            </a:br>
            <a:r>
              <a:rPr lang="en-US" i="1" dirty="0"/>
              <a:t>Moving forward with the new curriculum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7786F-E784-1244-A619-039BD1E4C4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89212" y="2133599"/>
            <a:ext cx="4313864" cy="4533207"/>
          </a:xfrm>
        </p:spPr>
        <p:txBody>
          <a:bodyPr>
            <a:normAutofit fontScale="92500"/>
          </a:bodyPr>
          <a:lstStyle/>
          <a:p>
            <a:r>
              <a:rPr lang="en-US" sz="2400" dirty="0" err="1"/>
              <a:t>Fframwaith</a:t>
            </a:r>
            <a:r>
              <a:rPr lang="en-US" sz="2400" dirty="0"/>
              <a:t> </a:t>
            </a:r>
            <a:r>
              <a:rPr lang="en-US" sz="2400" dirty="0" err="1"/>
              <a:t>dilyniant</a:t>
            </a:r>
            <a:r>
              <a:rPr lang="en-US" sz="2400" dirty="0"/>
              <a:t> </a:t>
            </a:r>
            <a:r>
              <a:rPr lang="en-US" sz="2400" dirty="0" err="1"/>
              <a:t>fydd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edrych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yr</a:t>
            </a:r>
            <a:r>
              <a:rPr lang="en-US" sz="2400" dirty="0"/>
              <a:t> ‘</a:t>
            </a:r>
            <a:r>
              <a:rPr lang="en-US" sz="2400" dirty="0" err="1"/>
              <a:t>hyn</a:t>
            </a:r>
            <a:r>
              <a:rPr lang="en-US" sz="2400" dirty="0"/>
              <a:t> </a:t>
            </a:r>
            <a:r>
              <a:rPr lang="en-US" sz="2400" dirty="0" err="1"/>
              <a:t>sy’n</a:t>
            </a:r>
            <a:r>
              <a:rPr lang="en-US" sz="2400" dirty="0"/>
              <a:t> </a:t>
            </a:r>
            <a:r>
              <a:rPr lang="en-US" sz="2400" dirty="0" err="1"/>
              <a:t>bwysig</a:t>
            </a:r>
            <a:r>
              <a:rPr lang="en-US" sz="2400" dirty="0"/>
              <a:t>’ </a:t>
            </a:r>
            <a:r>
              <a:rPr lang="en-US" sz="2400" dirty="0" err="1"/>
              <a:t>i’w</a:t>
            </a:r>
            <a:r>
              <a:rPr lang="en-US" sz="2400" dirty="0"/>
              <a:t> </a:t>
            </a:r>
            <a:r>
              <a:rPr lang="en-US" sz="2400" dirty="0" err="1"/>
              <a:t>ddysgu</a:t>
            </a:r>
            <a:r>
              <a:rPr lang="en-US" sz="2400" dirty="0"/>
              <a:t> </a:t>
            </a:r>
            <a:r>
              <a:rPr lang="en-US" sz="2400" dirty="0" err="1"/>
              <a:t>ym</a:t>
            </a:r>
            <a:r>
              <a:rPr lang="en-US" sz="2400" dirty="0"/>
              <a:t> </a:t>
            </a:r>
            <a:r>
              <a:rPr lang="en-US" sz="2400" dirty="0" err="1"/>
              <a:t>mhob</a:t>
            </a:r>
            <a:r>
              <a:rPr lang="en-US" sz="2400" dirty="0"/>
              <a:t> </a:t>
            </a:r>
            <a:r>
              <a:rPr lang="en-US" sz="2400" dirty="0" err="1"/>
              <a:t>MDaPh</a:t>
            </a:r>
            <a:endParaRPr lang="en-US" sz="2400" dirty="0"/>
          </a:p>
          <a:p>
            <a:r>
              <a:rPr lang="en-US" sz="2400" dirty="0" err="1"/>
              <a:t>Sicrhau</a:t>
            </a:r>
            <a:r>
              <a:rPr lang="en-US" sz="2400" dirty="0"/>
              <a:t> </a:t>
            </a:r>
            <a:r>
              <a:rPr lang="en-US" sz="2400" dirty="0" err="1"/>
              <a:t>dysgu</a:t>
            </a:r>
            <a:r>
              <a:rPr lang="en-US" sz="2400" dirty="0"/>
              <a:t> </a:t>
            </a:r>
            <a:r>
              <a:rPr lang="en-US" sz="2400" dirty="0" err="1"/>
              <a:t>eang</a:t>
            </a:r>
            <a:r>
              <a:rPr lang="en-US" sz="2400" dirty="0"/>
              <a:t> a </a:t>
            </a:r>
            <a:r>
              <a:rPr lang="en-US" sz="2400" dirty="0" err="1"/>
              <a:t>dwfn</a:t>
            </a:r>
            <a:r>
              <a:rPr lang="en-US" sz="2400" dirty="0"/>
              <a:t> </a:t>
            </a:r>
            <a:r>
              <a:rPr lang="en-US" sz="2400" dirty="0" err="1"/>
              <a:t>trwy</a:t>
            </a:r>
            <a:r>
              <a:rPr lang="en-US" sz="2400" dirty="0"/>
              <a:t> </a:t>
            </a:r>
            <a:r>
              <a:rPr lang="en-US" sz="2400" dirty="0" err="1"/>
              <a:t>brofiadau</a:t>
            </a:r>
            <a:r>
              <a:rPr lang="en-US" sz="2400" dirty="0"/>
              <a:t> </a:t>
            </a:r>
            <a:r>
              <a:rPr lang="en-US" sz="2400" dirty="0" err="1"/>
              <a:t>dysgu</a:t>
            </a:r>
            <a:r>
              <a:rPr lang="en-US" sz="2400" dirty="0"/>
              <a:t> </a:t>
            </a:r>
            <a:r>
              <a:rPr lang="en-US" sz="2400" dirty="0" err="1"/>
              <a:t>pwrpasol</a:t>
            </a:r>
            <a:r>
              <a:rPr lang="en-US" sz="2400" dirty="0"/>
              <a:t> ac </a:t>
            </a:r>
            <a:r>
              <a:rPr lang="en-US" sz="2400" dirty="0" err="1"/>
              <a:t>ymarferol</a:t>
            </a:r>
            <a:endParaRPr lang="en-US" sz="2400" dirty="0"/>
          </a:p>
          <a:p>
            <a:r>
              <a:rPr lang="en-US" sz="2400" dirty="0" err="1"/>
              <a:t>Mwy</a:t>
            </a:r>
            <a:r>
              <a:rPr lang="en-US" sz="2400" dirty="0"/>
              <a:t> o </a:t>
            </a:r>
            <a:r>
              <a:rPr lang="en-US" sz="2400" dirty="0" err="1"/>
              <a:t>berchnogaeth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y </a:t>
            </a:r>
            <a:r>
              <a:rPr lang="en-US" sz="2400" dirty="0" err="1"/>
              <a:t>cynllunio</a:t>
            </a:r>
            <a:r>
              <a:rPr lang="en-US" sz="2400" dirty="0"/>
              <a:t> </a:t>
            </a:r>
            <a:r>
              <a:rPr lang="en-US" sz="2400" dirty="0" err="1"/>
              <a:t>a’r</a:t>
            </a:r>
            <a:r>
              <a:rPr lang="en-US" sz="2400" dirty="0"/>
              <a:t> </a:t>
            </a:r>
            <a:r>
              <a:rPr lang="en-US" sz="2400" dirty="0" err="1"/>
              <a:t>dysgu</a:t>
            </a:r>
            <a:r>
              <a:rPr lang="en-US" sz="2400" dirty="0"/>
              <a:t> </a:t>
            </a:r>
            <a:r>
              <a:rPr lang="en-US" sz="2400" dirty="0" err="1"/>
              <a:t>gan</a:t>
            </a:r>
            <a:r>
              <a:rPr lang="en-US" sz="2400" dirty="0"/>
              <a:t> </a:t>
            </a:r>
            <a:r>
              <a:rPr lang="en-US" sz="2400" dirty="0" err="1"/>
              <a:t>yr</a:t>
            </a:r>
            <a:r>
              <a:rPr lang="en-US" sz="2400" dirty="0"/>
              <a:t> </a:t>
            </a:r>
            <a:r>
              <a:rPr lang="en-US" sz="2400" dirty="0" err="1"/>
              <a:t>athrawon</a:t>
            </a:r>
            <a:r>
              <a:rPr lang="en-US" sz="2400" dirty="0"/>
              <a:t> – </a:t>
            </a:r>
            <a:r>
              <a:rPr lang="en-US" sz="2400" dirty="0" err="1"/>
              <a:t>teilwra</a:t>
            </a:r>
            <a:r>
              <a:rPr lang="en-US" sz="2400" dirty="0"/>
              <a:t> i </a:t>
            </a:r>
            <a:r>
              <a:rPr lang="en-US" sz="2400" dirty="0" err="1"/>
              <a:t>ddiwallu</a:t>
            </a:r>
            <a:r>
              <a:rPr lang="en-US" sz="2400" dirty="0"/>
              <a:t> </a:t>
            </a:r>
            <a:r>
              <a:rPr lang="en-US" sz="2400" dirty="0" err="1"/>
              <a:t>anghenion</a:t>
            </a:r>
            <a:r>
              <a:rPr lang="en-US" sz="2400" dirty="0"/>
              <a:t> y </a:t>
            </a:r>
            <a:r>
              <a:rPr lang="en-US" sz="2400" dirty="0" err="1"/>
              <a:t>disgyblion</a:t>
            </a:r>
            <a:r>
              <a:rPr lang="en-US" sz="2400" dirty="0"/>
              <a:t> </a:t>
            </a:r>
            <a:r>
              <a:rPr lang="en-US" sz="2400" dirty="0" err="1"/>
              <a:t>a’r</a:t>
            </a:r>
            <a:r>
              <a:rPr lang="en-US" sz="2400" dirty="0"/>
              <a:t> </a:t>
            </a:r>
            <a:r>
              <a:rPr lang="en-US" sz="2400" dirty="0" err="1"/>
              <a:t>ysgol</a:t>
            </a:r>
            <a:r>
              <a:rPr lang="en-US" sz="2400" dirty="0"/>
              <a:t>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259A41-A63A-3D4B-8FE8-558F1D6BBB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38372" y="2348472"/>
            <a:ext cx="3980489" cy="431737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sz="2200" i="1" dirty="0"/>
              <a:t>Progression framework looking at 'what matters' for learning in all </a:t>
            </a:r>
            <a:r>
              <a:rPr lang="en-US" sz="2200" i="1" err="1"/>
              <a:t>AoLE</a:t>
            </a:r>
            <a:endParaRPr lang="en-US" sz="2200" i="1"/>
          </a:p>
          <a:p>
            <a:r>
              <a:rPr lang="en-US" sz="2200" i="1" dirty="0"/>
              <a:t>Ensure broad and deep learning through purposeful and practical teaching experiences</a:t>
            </a:r>
          </a:p>
          <a:p>
            <a:r>
              <a:rPr lang="en-US" sz="2200" i="1" dirty="0"/>
              <a:t>More ownership of the planning </a:t>
            </a:r>
            <a:r>
              <a:rPr lang="en-US" sz="2200" i="1"/>
              <a:t>and teaching by teachers – tailored to meet the needs of pupils and the school</a:t>
            </a:r>
            <a:endParaRPr lang="en-US" sz="2200" i="1" dirty="0"/>
          </a:p>
        </p:txBody>
      </p:sp>
    </p:spTree>
    <p:extLst>
      <p:ext uri="{BB962C8B-B14F-4D97-AF65-F5344CB8AC3E}">
        <p14:creationId xmlns:p14="http://schemas.microsoft.com/office/powerpoint/2010/main" val="14697547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70349-FC66-CB42-898B-571B75D105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Rhowch</a:t>
            </a:r>
            <a:r>
              <a:rPr lang="en-US" dirty="0"/>
              <a:t> </a:t>
            </a:r>
            <a:r>
              <a:rPr lang="en-US" dirty="0" err="1"/>
              <a:t>gynnig</a:t>
            </a:r>
            <a:r>
              <a:rPr lang="en-US" dirty="0"/>
              <a:t> </a:t>
            </a:r>
            <a:r>
              <a:rPr lang="en-US" dirty="0" err="1"/>
              <a:t>arni</a:t>
            </a:r>
            <a:r>
              <a:rPr lang="en-US" dirty="0"/>
              <a:t>!</a:t>
            </a:r>
            <a:br>
              <a:rPr lang="en-US" dirty="0"/>
            </a:br>
            <a:r>
              <a:rPr lang="en-US" i="1" dirty="0"/>
              <a:t>Have a go!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82899-A540-DD49-B440-0AA884554B4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US" sz="2400" dirty="0"/>
              <a:t>Dewiswch </a:t>
            </a:r>
            <a:r>
              <a:rPr lang="en-US" sz="2400" dirty="0" err="1"/>
              <a:t>thema</a:t>
            </a:r>
            <a:r>
              <a:rPr lang="en-US" sz="2400" dirty="0"/>
              <a:t> – gall </a:t>
            </a:r>
            <a:r>
              <a:rPr lang="en-US" sz="2400" dirty="0" err="1"/>
              <a:t>fod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thema</a:t>
            </a:r>
            <a:r>
              <a:rPr lang="en-US" sz="2400" dirty="0"/>
              <a:t> </a:t>
            </a:r>
            <a:r>
              <a:rPr lang="en-US" sz="2400" dirty="0" err="1"/>
              <a:t>cyffredinol</a:t>
            </a:r>
            <a:r>
              <a:rPr lang="en-US" sz="2400" dirty="0"/>
              <a:t> </a:t>
            </a:r>
            <a:r>
              <a:rPr lang="en-US" sz="2400" dirty="0" err="1"/>
              <a:t>e.e</a:t>
            </a:r>
            <a:r>
              <a:rPr lang="en-US" sz="2400" dirty="0"/>
              <a:t>. ‘</a:t>
            </a:r>
            <a:r>
              <a:rPr lang="en-US" sz="2400" dirty="0" err="1"/>
              <a:t>esgidiau</a:t>
            </a:r>
            <a:r>
              <a:rPr lang="en-US" sz="2400" dirty="0"/>
              <a:t>’ </a:t>
            </a:r>
            <a:r>
              <a:rPr lang="en-US" sz="2400" dirty="0" err="1"/>
              <a:t>neu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symbyliad</a:t>
            </a:r>
            <a:r>
              <a:rPr lang="en-US" sz="2400" dirty="0"/>
              <a:t> </a:t>
            </a:r>
            <a:r>
              <a:rPr lang="en-US" sz="2400" dirty="0" err="1"/>
              <a:t>e.e</a:t>
            </a:r>
            <a:r>
              <a:rPr lang="en-US" sz="2400" dirty="0"/>
              <a:t>. </a:t>
            </a:r>
            <a:r>
              <a:rPr lang="en-US" sz="2400" dirty="0" err="1"/>
              <a:t>llyfr</a:t>
            </a:r>
            <a:r>
              <a:rPr lang="en-US" sz="2400" dirty="0"/>
              <a:t>, </a:t>
            </a:r>
            <a:r>
              <a:rPr lang="en-US" sz="2400" dirty="0" err="1"/>
              <a:t>cerdd</a:t>
            </a:r>
            <a:r>
              <a:rPr lang="en-US" sz="2400" dirty="0"/>
              <a:t>, </a:t>
            </a:r>
            <a:r>
              <a:rPr lang="en-US" sz="2400" dirty="0" err="1"/>
              <a:t>fideo</a:t>
            </a:r>
            <a:r>
              <a:rPr lang="en-US" sz="2400" dirty="0"/>
              <a:t>, </a:t>
            </a:r>
            <a:r>
              <a:rPr lang="en-US" sz="2400" dirty="0" err="1"/>
              <a:t>cån</a:t>
            </a:r>
            <a:r>
              <a:rPr lang="en-US" sz="2400" dirty="0"/>
              <a:t> </a:t>
            </a:r>
            <a:r>
              <a:rPr lang="en-US" sz="2400" dirty="0" err="1"/>
              <a:t>a.y.y.b</a:t>
            </a:r>
            <a:r>
              <a:rPr lang="en-US" sz="2400" dirty="0"/>
              <a:t>.</a:t>
            </a:r>
          </a:p>
          <a:p>
            <a:r>
              <a:rPr lang="en-US" sz="2400" dirty="0"/>
              <a:t>Gan </a:t>
            </a:r>
            <a:r>
              <a:rPr lang="en-US" sz="2400" dirty="0" err="1"/>
              <a:t>ffocysu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y 6 </a:t>
            </a:r>
            <a:r>
              <a:rPr lang="en-US" sz="2400" dirty="0" err="1"/>
              <a:t>MDaPh</a:t>
            </a:r>
            <a:r>
              <a:rPr lang="en-US" sz="2400" dirty="0"/>
              <a:t>, </a:t>
            </a:r>
            <a:r>
              <a:rPr lang="en-US" sz="2400" dirty="0" err="1"/>
              <a:t>cynlluniwch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fras</a:t>
            </a:r>
            <a:r>
              <a:rPr lang="en-US" sz="2400" dirty="0"/>
              <a:t> </a:t>
            </a:r>
            <a:r>
              <a:rPr lang="en-US" sz="2400" dirty="0" err="1"/>
              <a:t>sut</a:t>
            </a:r>
            <a:r>
              <a:rPr lang="en-US" sz="2400" dirty="0"/>
              <a:t> y </a:t>
            </a:r>
            <a:r>
              <a:rPr lang="en-US" sz="2400" dirty="0" err="1"/>
              <a:t>byddech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defnyddio</a:t>
            </a:r>
            <a:r>
              <a:rPr lang="en-US" sz="2400" dirty="0"/>
              <a:t> </a:t>
            </a:r>
            <a:r>
              <a:rPr lang="en-US" sz="2400" dirty="0" err="1"/>
              <a:t>hwn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ddatblygu</a:t>
            </a:r>
            <a:r>
              <a:rPr lang="en-US" sz="2400" dirty="0"/>
              <a:t> </a:t>
            </a:r>
            <a:r>
              <a:rPr lang="en-US" sz="2400" dirty="0" err="1"/>
              <a:t>dysgu</a:t>
            </a:r>
            <a:r>
              <a:rPr lang="en-US" sz="2400" dirty="0"/>
              <a:t> </a:t>
            </a:r>
            <a:r>
              <a:rPr lang="en-US" sz="2400" dirty="0" err="1"/>
              <a:t>grwp</a:t>
            </a:r>
            <a:r>
              <a:rPr lang="en-US" sz="2400" dirty="0"/>
              <a:t> o </a:t>
            </a:r>
            <a:r>
              <a:rPr lang="en-US" sz="2400" dirty="0" err="1"/>
              <a:t>blant</a:t>
            </a:r>
            <a:r>
              <a:rPr lang="en-US" sz="2400" dirty="0"/>
              <a:t> CA2. 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E4D903-BDDD-6A40-97A6-451A4C3581E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/>
              <a:t>Choose a theme – this could be a general theme e.g. 'shoes' or a resource e.g. book, poem, video, song etc.</a:t>
            </a:r>
          </a:p>
          <a:p>
            <a:r>
              <a:rPr lang="en-US" sz="2400" dirty="0"/>
              <a:t>With a focus on the 6 </a:t>
            </a:r>
            <a:r>
              <a:rPr lang="en-US" sz="2400" dirty="0" err="1"/>
              <a:t>AoLE</a:t>
            </a:r>
            <a:r>
              <a:rPr lang="en-US" sz="2400" dirty="0"/>
              <a:t>, roughly plan how you would use this to develop the learning of a group of learners in KS2</a:t>
            </a:r>
          </a:p>
        </p:txBody>
      </p:sp>
    </p:spTree>
    <p:extLst>
      <p:ext uri="{BB962C8B-B14F-4D97-AF65-F5344CB8AC3E}">
        <p14:creationId xmlns:p14="http://schemas.microsoft.com/office/powerpoint/2010/main" val="9636850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58FF9-B349-624F-B41F-788BD98C77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Tasg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cyfeiriedig</a:t>
            </a:r>
            <a:br>
              <a:rPr lang="en-US" dirty="0"/>
            </a:br>
            <a:r>
              <a:rPr lang="en-US" i="1" dirty="0"/>
              <a:t>Directed learning task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CCC34-BE11-FD43-AE7E-441B2236312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2400" dirty="0" err="1"/>
              <a:t>Darllenwch</a:t>
            </a:r>
            <a:r>
              <a:rPr lang="en-US" sz="2400" dirty="0"/>
              <a:t> ‘</a:t>
            </a:r>
            <a:r>
              <a:rPr lang="en-US" sz="2400" dirty="0" err="1"/>
              <a:t>Dyfodol</a:t>
            </a:r>
            <a:r>
              <a:rPr lang="en-US" sz="2400" dirty="0"/>
              <a:t> </a:t>
            </a:r>
            <a:r>
              <a:rPr lang="en-US" sz="2400" dirty="0" err="1"/>
              <a:t>Llwyddiannus</a:t>
            </a:r>
            <a:r>
              <a:rPr lang="en-US" sz="2400" dirty="0"/>
              <a:t>’ </a:t>
            </a:r>
            <a:r>
              <a:rPr lang="en-US" sz="2400" dirty="0" err="1"/>
              <a:t>er</a:t>
            </a:r>
            <a:r>
              <a:rPr lang="en-US" sz="2400" dirty="0"/>
              <a:t> </a:t>
            </a:r>
            <a:r>
              <a:rPr lang="en-US" sz="2400" dirty="0" err="1"/>
              <a:t>mwyn</a:t>
            </a:r>
            <a:r>
              <a:rPr lang="en-US" sz="2400" dirty="0"/>
              <a:t> </a:t>
            </a:r>
            <a:r>
              <a:rPr lang="en-US" sz="2400" dirty="0" err="1"/>
              <a:t>cyfarwyddo</a:t>
            </a:r>
            <a:r>
              <a:rPr lang="en-US" sz="2400" dirty="0"/>
              <a:t> </a:t>
            </a:r>
            <a:r>
              <a:rPr lang="en-US" sz="2400" dirty="0" err="1"/>
              <a:t>gyda’r</a:t>
            </a:r>
            <a:r>
              <a:rPr lang="en-US" sz="2400" dirty="0"/>
              <a:t> </a:t>
            </a:r>
            <a:r>
              <a:rPr lang="en-US" sz="2400" dirty="0" err="1"/>
              <a:t>cynnwys</a:t>
            </a:r>
            <a:r>
              <a:rPr lang="en-US" sz="2400" dirty="0"/>
              <a:t>.</a:t>
            </a:r>
          </a:p>
          <a:p>
            <a:r>
              <a:rPr lang="en-US" sz="2400" dirty="0" err="1"/>
              <a:t>Os</a:t>
            </a:r>
            <a:r>
              <a:rPr lang="en-US" sz="2400" dirty="0"/>
              <a:t> </a:t>
            </a:r>
            <a:r>
              <a:rPr lang="en-US" sz="2400" dirty="0" err="1"/>
              <a:t>nad</a:t>
            </a:r>
            <a:r>
              <a:rPr lang="en-US" sz="2400" dirty="0"/>
              <a:t> </a:t>
            </a:r>
            <a:r>
              <a:rPr lang="en-US" sz="2400" dirty="0" err="1"/>
              <a:t>ydych</a:t>
            </a:r>
            <a:r>
              <a:rPr lang="en-US" sz="2400" dirty="0"/>
              <a:t> </a:t>
            </a:r>
            <a:r>
              <a:rPr lang="en-US" sz="2400" dirty="0" err="1"/>
              <a:t>wedi</a:t>
            </a:r>
            <a:r>
              <a:rPr lang="en-US" sz="2400" dirty="0"/>
              <a:t> </a:t>
            </a:r>
            <a:r>
              <a:rPr lang="en-US" sz="2400" dirty="0" err="1"/>
              <a:t>gwneud</a:t>
            </a:r>
            <a:r>
              <a:rPr lang="en-US" sz="2400" dirty="0"/>
              <a:t> </a:t>
            </a:r>
            <a:r>
              <a:rPr lang="en-US" sz="2400" dirty="0" err="1"/>
              <a:t>hynny’n</a:t>
            </a:r>
            <a:r>
              <a:rPr lang="en-US" sz="2400" dirty="0"/>
              <a:t> </a:t>
            </a:r>
            <a:r>
              <a:rPr lang="en-US" sz="2400" dirty="0" err="1"/>
              <a:t>barod</a:t>
            </a:r>
            <a:r>
              <a:rPr lang="en-US" sz="2400" dirty="0"/>
              <a:t>, </a:t>
            </a:r>
            <a:r>
              <a:rPr lang="en-US" sz="2400" dirty="0" err="1"/>
              <a:t>cwblhewch</a:t>
            </a:r>
            <a:r>
              <a:rPr lang="en-US" sz="2400" dirty="0"/>
              <a:t> </a:t>
            </a:r>
            <a:r>
              <a:rPr lang="en-US" sz="2400" dirty="0" err="1"/>
              <a:t>Tasg</a:t>
            </a:r>
            <a:r>
              <a:rPr lang="en-US" sz="2400" dirty="0"/>
              <a:t> 1 o </a:t>
            </a:r>
            <a:r>
              <a:rPr lang="en-US" sz="2400" dirty="0" err="1"/>
              <a:t>Adran</a:t>
            </a:r>
            <a:r>
              <a:rPr lang="en-US" sz="2400" dirty="0"/>
              <a:t> 4 </a:t>
            </a:r>
            <a:r>
              <a:rPr lang="en-US" sz="2400" dirty="0" err="1"/>
              <a:t>yn</a:t>
            </a:r>
            <a:r>
              <a:rPr lang="en-US" sz="2400" dirty="0"/>
              <a:t> y </a:t>
            </a:r>
            <a:r>
              <a:rPr lang="en-US" sz="2400" dirty="0" err="1"/>
              <a:t>Llawlyfr</a:t>
            </a:r>
            <a:r>
              <a:rPr lang="en-US" sz="2400" dirty="0"/>
              <a:t> </a:t>
            </a:r>
            <a:r>
              <a:rPr lang="en-US" sz="2400" dirty="0" err="1"/>
              <a:t>modwl</a:t>
            </a:r>
            <a:r>
              <a:rPr lang="en-US" sz="2400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D57D3A-6BC5-F046-86BC-0AFC081E15F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Read 'Successful Futures' in order to </a:t>
            </a:r>
            <a:r>
              <a:rPr lang="en-US" sz="2400" dirty="0" err="1"/>
              <a:t>familiarise</a:t>
            </a:r>
            <a:r>
              <a:rPr lang="en-US" sz="2400" dirty="0"/>
              <a:t> yourself with the content</a:t>
            </a:r>
          </a:p>
          <a:p>
            <a:r>
              <a:rPr lang="en-US" sz="2400" dirty="0"/>
              <a:t>If you have not done so already, complete Task 1 of Section 4 in the Module Handbook.</a:t>
            </a:r>
          </a:p>
        </p:txBody>
      </p:sp>
    </p:spTree>
    <p:extLst>
      <p:ext uri="{BB962C8B-B14F-4D97-AF65-F5344CB8AC3E}">
        <p14:creationId xmlns:p14="http://schemas.microsoft.com/office/powerpoint/2010/main" val="37939801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2A27F-FEEE-5C40-8523-150D2345F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Llyfryddiaeth</a:t>
            </a:r>
            <a:br>
              <a:rPr lang="en-US" dirty="0"/>
            </a:br>
            <a:r>
              <a:rPr lang="en-US" i="1" dirty="0"/>
              <a:t>Bibliography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B78CB12-35E8-364B-A9A6-F22940C338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dirty="0">
                <a:ea typeface="ＭＳ Ｐゴシック" panose="020B0600070205080204" pitchFamily="34" charset="-128"/>
              </a:rPr>
              <a:t>Barnes, J. (2007) </a:t>
            </a:r>
            <a:r>
              <a:rPr lang="en-GB" altLang="en-US" i="1" dirty="0">
                <a:ea typeface="ＭＳ Ｐゴシック" panose="020B0600070205080204" pitchFamily="34" charset="-128"/>
              </a:rPr>
              <a:t>Cross-Curricular Learning 3-14</a:t>
            </a:r>
            <a:r>
              <a:rPr lang="en-GB" altLang="en-US" dirty="0">
                <a:ea typeface="ＭＳ Ｐゴシック" panose="020B0600070205080204" pitchFamily="34" charset="-128"/>
              </a:rPr>
              <a:t>. London: Sage.</a:t>
            </a:r>
          </a:p>
          <a:p>
            <a:pPr marL="0" indent="0">
              <a:buNone/>
            </a:pPr>
            <a:r>
              <a:rPr lang="cy-GB" dirty="0"/>
              <a:t>Donaldson, G. (2015) </a:t>
            </a:r>
            <a:r>
              <a:rPr lang="cy-GB" i="1" dirty="0"/>
              <a:t>Dyfodol Llwyddiannus. </a:t>
            </a:r>
            <a:r>
              <a:rPr lang="cy-GB" dirty="0"/>
              <a:t>Hawlfraint y Goron. Ar gael o: </a:t>
            </a:r>
            <a:r>
              <a:rPr lang="cy-GB" u="sng" dirty="0">
                <a:hlinkClick r:id="rId2"/>
              </a:rPr>
              <a:t>http://gov.wales/docs/dcells/publications/150317-successful-futures-cym.pdf</a:t>
            </a: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r>
              <a:rPr lang="cy-GB" dirty="0"/>
              <a:t>Donaldson, G. (2015) </a:t>
            </a:r>
            <a:r>
              <a:rPr lang="cy-GB" i="1" dirty="0"/>
              <a:t>Successful Futures. </a:t>
            </a:r>
            <a:r>
              <a:rPr lang="cy-GB" dirty="0"/>
              <a:t>Crown copyright. Available at: </a:t>
            </a:r>
            <a:r>
              <a:rPr lang="cy-GB" u="sng" dirty="0">
                <a:hlinkClick r:id="rId3"/>
              </a:rPr>
              <a:t>http://gov.wales/docs/dcells/publications/150317-successful-futures-en.pdf</a:t>
            </a:r>
            <a:r>
              <a:rPr lang="cy-GB" dirty="0"/>
              <a:t> </a:t>
            </a:r>
            <a:endParaRPr lang="en-GB" dirty="0"/>
          </a:p>
          <a:p>
            <a:pPr marL="0" indent="0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298251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{A5C7CD8D-D7F4-4F49-96CA-2C10A068B689}tf10001069</Template>
  <TotalTime>183</TotalTime>
  <Words>863</Words>
  <Application>Microsoft Office PowerPoint</Application>
  <PresentationFormat>Widescreen</PresentationFormat>
  <Paragraphs>104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Wisp</vt:lpstr>
      <vt:lpstr>Cyflwyniad i gwricwlwm CA2  An introduction to the  KS2 curriculum</vt:lpstr>
      <vt:lpstr>Nod Aim</vt:lpstr>
      <vt:lpstr>Beth wyddoch chi’n barod am…?</vt:lpstr>
      <vt:lpstr>What do you already know about the …?</vt:lpstr>
      <vt:lpstr>Y daith hyd yma …  The story so far … </vt:lpstr>
      <vt:lpstr>Pynciau Subjects</vt:lpstr>
      <vt:lpstr>Pam newid? Why change?</vt:lpstr>
      <vt:lpstr>Cwricwlwm newydd i Gymru  A new curriculum for Wales (3-16)</vt:lpstr>
      <vt:lpstr>4 Diben 4 Purposes </vt:lpstr>
      <vt:lpstr>3 cyfrifoldeb trawsgwricwlaidd 3 cross-curricular responsibilities</vt:lpstr>
      <vt:lpstr>6 Maes Dysgu a Phrofiad </vt:lpstr>
      <vt:lpstr>6 Areas of Learning and Experience</vt:lpstr>
      <vt:lpstr>Llinell amser Timeline</vt:lpstr>
      <vt:lpstr>Beth arall sydd angen cynnwys? What else needs to be included?</vt:lpstr>
      <vt:lpstr>Pwy fyddwch chi’n dysgu? Who will you be teaching?</vt:lpstr>
      <vt:lpstr>Gwahaniaethu Differentiation</vt:lpstr>
      <vt:lpstr>Dysgu trawsgwricwlaidd Cross-curricular learning</vt:lpstr>
      <vt:lpstr>Dadl o blaid ac yn erbyn dysgu traws-gwricwlaidd </vt:lpstr>
      <vt:lpstr>Arguments for and against  cross-curricular learning</vt:lpstr>
      <vt:lpstr>Camu ymlaen gyda’r cwricwlwm newydd Moving forward with the new curriculum</vt:lpstr>
      <vt:lpstr>Rhowch gynnig arni! Have a go!</vt:lpstr>
      <vt:lpstr>Tasg dysgu cyfeiriedig Directed learning task</vt:lpstr>
      <vt:lpstr>Llyfryddiaeth 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Cyflwyniad i gwricwlwm CA2  An introduction to the  KS2 curriculum</dc:title>
  <dc:creator>Nanna Ryder</dc:creator>
  <cp:lastModifiedBy>Nanna Ryder</cp:lastModifiedBy>
  <cp:revision>151</cp:revision>
  <dcterms:created xsi:type="dcterms:W3CDTF">2018-11-01T14:13:41Z</dcterms:created>
  <dcterms:modified xsi:type="dcterms:W3CDTF">2018-11-01T23:35:48Z</dcterms:modified>
</cp:coreProperties>
</file>