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6"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48120-D678-AB91-D59E-CCBB676246A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40507D8-98DF-3385-9173-67D4889D078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5EFA7A7-35EA-5FF0-5CA6-8C0A6D03FF0E}"/>
              </a:ext>
            </a:extLst>
          </p:cNvPr>
          <p:cNvSpPr>
            <a:spLocks noGrp="1"/>
          </p:cNvSpPr>
          <p:nvPr>
            <p:ph type="dt" sz="half" idx="10"/>
          </p:nvPr>
        </p:nvSpPr>
        <p:spPr/>
        <p:txBody>
          <a:bodyPr/>
          <a:lstStyle/>
          <a:p>
            <a:fld id="{C2F1A92D-A094-9741-A6DE-8FD420792D8C}" type="datetimeFigureOut">
              <a:rPr lang="en-US" smtClean="0"/>
              <a:t>7/16/26</a:t>
            </a:fld>
            <a:endParaRPr lang="en-US"/>
          </a:p>
        </p:txBody>
      </p:sp>
      <p:sp>
        <p:nvSpPr>
          <p:cNvPr id="5" name="Footer Placeholder 4">
            <a:extLst>
              <a:ext uri="{FF2B5EF4-FFF2-40B4-BE49-F238E27FC236}">
                <a16:creationId xmlns:a16="http://schemas.microsoft.com/office/drawing/2014/main" id="{B22C1313-BDF7-124B-F88D-3A16A7BDC1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A2E2B9B-BD76-EB14-64E4-FC4D5C4D0611}"/>
              </a:ext>
            </a:extLst>
          </p:cNvPr>
          <p:cNvSpPr>
            <a:spLocks noGrp="1"/>
          </p:cNvSpPr>
          <p:nvPr>
            <p:ph type="sldNum" sz="quarter" idx="12"/>
          </p:nvPr>
        </p:nvSpPr>
        <p:spPr/>
        <p:txBody>
          <a:bodyPr/>
          <a:lstStyle/>
          <a:p>
            <a:fld id="{BF353D7F-E57A-8740-ADE5-43CE5940CDFC}" type="slidenum">
              <a:rPr lang="en-US" smtClean="0"/>
              <a:t>‹#›</a:t>
            </a:fld>
            <a:endParaRPr lang="en-US"/>
          </a:p>
        </p:txBody>
      </p:sp>
    </p:spTree>
    <p:extLst>
      <p:ext uri="{BB962C8B-B14F-4D97-AF65-F5344CB8AC3E}">
        <p14:creationId xmlns:p14="http://schemas.microsoft.com/office/powerpoint/2010/main" val="40785774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9A67C-332F-014E-7DC3-651A1E6B4A4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B0D4553-A00B-D7D0-A220-2B48B5DDB60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13FBD8C-5B8B-C03B-D282-52F3DF1DFDDC}"/>
              </a:ext>
            </a:extLst>
          </p:cNvPr>
          <p:cNvSpPr>
            <a:spLocks noGrp="1"/>
          </p:cNvSpPr>
          <p:nvPr>
            <p:ph type="dt" sz="half" idx="10"/>
          </p:nvPr>
        </p:nvSpPr>
        <p:spPr/>
        <p:txBody>
          <a:bodyPr/>
          <a:lstStyle/>
          <a:p>
            <a:fld id="{C2F1A92D-A094-9741-A6DE-8FD420792D8C}" type="datetimeFigureOut">
              <a:rPr lang="en-US" smtClean="0"/>
              <a:t>7/16/26</a:t>
            </a:fld>
            <a:endParaRPr lang="en-US"/>
          </a:p>
        </p:txBody>
      </p:sp>
      <p:sp>
        <p:nvSpPr>
          <p:cNvPr id="5" name="Footer Placeholder 4">
            <a:extLst>
              <a:ext uri="{FF2B5EF4-FFF2-40B4-BE49-F238E27FC236}">
                <a16:creationId xmlns:a16="http://schemas.microsoft.com/office/drawing/2014/main" id="{3A247695-0313-326E-BD16-F48C009D40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BFB597-5C40-3F6A-F48C-CBAC5D754BD2}"/>
              </a:ext>
            </a:extLst>
          </p:cNvPr>
          <p:cNvSpPr>
            <a:spLocks noGrp="1"/>
          </p:cNvSpPr>
          <p:nvPr>
            <p:ph type="sldNum" sz="quarter" idx="12"/>
          </p:nvPr>
        </p:nvSpPr>
        <p:spPr/>
        <p:txBody>
          <a:bodyPr/>
          <a:lstStyle/>
          <a:p>
            <a:fld id="{BF353D7F-E57A-8740-ADE5-43CE5940CDFC}" type="slidenum">
              <a:rPr lang="en-US" smtClean="0"/>
              <a:t>‹#›</a:t>
            </a:fld>
            <a:endParaRPr lang="en-US"/>
          </a:p>
        </p:txBody>
      </p:sp>
    </p:spTree>
    <p:extLst>
      <p:ext uri="{BB962C8B-B14F-4D97-AF65-F5344CB8AC3E}">
        <p14:creationId xmlns:p14="http://schemas.microsoft.com/office/powerpoint/2010/main" val="33397880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652B0-6EE6-7F5F-B31B-184E4F00AA8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9584993-7DD6-50A4-C0FC-87899E836F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6D8C49E-2681-22ED-A4D8-BAF5127703AD}"/>
              </a:ext>
            </a:extLst>
          </p:cNvPr>
          <p:cNvSpPr>
            <a:spLocks noGrp="1"/>
          </p:cNvSpPr>
          <p:nvPr>
            <p:ph type="dt" sz="half" idx="10"/>
          </p:nvPr>
        </p:nvSpPr>
        <p:spPr/>
        <p:txBody>
          <a:bodyPr/>
          <a:lstStyle/>
          <a:p>
            <a:fld id="{C2F1A92D-A094-9741-A6DE-8FD420792D8C}" type="datetimeFigureOut">
              <a:rPr lang="en-US" smtClean="0"/>
              <a:t>7/16/26</a:t>
            </a:fld>
            <a:endParaRPr lang="en-US"/>
          </a:p>
        </p:txBody>
      </p:sp>
      <p:sp>
        <p:nvSpPr>
          <p:cNvPr id="5" name="Footer Placeholder 4">
            <a:extLst>
              <a:ext uri="{FF2B5EF4-FFF2-40B4-BE49-F238E27FC236}">
                <a16:creationId xmlns:a16="http://schemas.microsoft.com/office/drawing/2014/main" id="{0546BD16-E5E7-B152-4670-66DFFD5276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F206B36-BDDF-E3B0-745E-FD6CADEED40B}"/>
              </a:ext>
            </a:extLst>
          </p:cNvPr>
          <p:cNvSpPr>
            <a:spLocks noGrp="1"/>
          </p:cNvSpPr>
          <p:nvPr>
            <p:ph type="sldNum" sz="quarter" idx="12"/>
          </p:nvPr>
        </p:nvSpPr>
        <p:spPr/>
        <p:txBody>
          <a:bodyPr/>
          <a:lstStyle/>
          <a:p>
            <a:fld id="{BF353D7F-E57A-8740-ADE5-43CE5940CDFC}" type="slidenum">
              <a:rPr lang="en-US" smtClean="0"/>
              <a:t>‹#›</a:t>
            </a:fld>
            <a:endParaRPr lang="en-US"/>
          </a:p>
        </p:txBody>
      </p:sp>
    </p:spTree>
    <p:extLst>
      <p:ext uri="{BB962C8B-B14F-4D97-AF65-F5344CB8AC3E}">
        <p14:creationId xmlns:p14="http://schemas.microsoft.com/office/powerpoint/2010/main" val="37141663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010B7-CF7C-F10B-0842-A3C79506BFA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4721B06-7A77-4078-D270-6ACC7C54FE1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F3C8A6F-B809-7B63-717F-628B4356DB5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3C1941B-2D02-9C6C-9607-3DB826209401}"/>
              </a:ext>
            </a:extLst>
          </p:cNvPr>
          <p:cNvSpPr>
            <a:spLocks noGrp="1"/>
          </p:cNvSpPr>
          <p:nvPr>
            <p:ph type="dt" sz="half" idx="10"/>
          </p:nvPr>
        </p:nvSpPr>
        <p:spPr/>
        <p:txBody>
          <a:bodyPr/>
          <a:lstStyle/>
          <a:p>
            <a:fld id="{C2F1A92D-A094-9741-A6DE-8FD420792D8C}" type="datetimeFigureOut">
              <a:rPr lang="en-US" smtClean="0"/>
              <a:t>7/16/26</a:t>
            </a:fld>
            <a:endParaRPr lang="en-US"/>
          </a:p>
        </p:txBody>
      </p:sp>
      <p:sp>
        <p:nvSpPr>
          <p:cNvPr id="6" name="Footer Placeholder 5">
            <a:extLst>
              <a:ext uri="{FF2B5EF4-FFF2-40B4-BE49-F238E27FC236}">
                <a16:creationId xmlns:a16="http://schemas.microsoft.com/office/drawing/2014/main" id="{741F25DC-BF78-C719-38B2-B7F2308BC7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769E63-8778-B55A-FFD6-212A55224802}"/>
              </a:ext>
            </a:extLst>
          </p:cNvPr>
          <p:cNvSpPr>
            <a:spLocks noGrp="1"/>
          </p:cNvSpPr>
          <p:nvPr>
            <p:ph type="sldNum" sz="quarter" idx="12"/>
          </p:nvPr>
        </p:nvSpPr>
        <p:spPr/>
        <p:txBody>
          <a:bodyPr/>
          <a:lstStyle/>
          <a:p>
            <a:fld id="{BF353D7F-E57A-8740-ADE5-43CE5940CDFC}" type="slidenum">
              <a:rPr lang="en-US" smtClean="0"/>
              <a:t>‹#›</a:t>
            </a:fld>
            <a:endParaRPr lang="en-US"/>
          </a:p>
        </p:txBody>
      </p:sp>
    </p:spTree>
    <p:extLst>
      <p:ext uri="{BB962C8B-B14F-4D97-AF65-F5344CB8AC3E}">
        <p14:creationId xmlns:p14="http://schemas.microsoft.com/office/powerpoint/2010/main" val="33569522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3932D-BA08-4C44-A120-5310D0FFF07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997252C-C098-8291-E826-B9B12EC5438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F5D7933-57A3-CCFC-7AC4-77326D47A55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5EFE5B8-24EE-312D-EADA-27E172AE2FB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B1535F5-F79B-2D9E-ABE5-51428DF08FE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9271188-5FE7-F210-172B-EC684C5E5305}"/>
              </a:ext>
            </a:extLst>
          </p:cNvPr>
          <p:cNvSpPr>
            <a:spLocks noGrp="1"/>
          </p:cNvSpPr>
          <p:nvPr>
            <p:ph type="dt" sz="half" idx="10"/>
          </p:nvPr>
        </p:nvSpPr>
        <p:spPr/>
        <p:txBody>
          <a:bodyPr/>
          <a:lstStyle/>
          <a:p>
            <a:fld id="{C2F1A92D-A094-9741-A6DE-8FD420792D8C}" type="datetimeFigureOut">
              <a:rPr lang="en-US" smtClean="0"/>
              <a:t>7/16/26</a:t>
            </a:fld>
            <a:endParaRPr lang="en-US"/>
          </a:p>
        </p:txBody>
      </p:sp>
      <p:sp>
        <p:nvSpPr>
          <p:cNvPr id="8" name="Footer Placeholder 7">
            <a:extLst>
              <a:ext uri="{FF2B5EF4-FFF2-40B4-BE49-F238E27FC236}">
                <a16:creationId xmlns:a16="http://schemas.microsoft.com/office/drawing/2014/main" id="{D25C0984-C64F-70A8-72F5-6AF8CFF24C8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BB86066-5AB9-CE5A-0124-99E1785E5A67}"/>
              </a:ext>
            </a:extLst>
          </p:cNvPr>
          <p:cNvSpPr>
            <a:spLocks noGrp="1"/>
          </p:cNvSpPr>
          <p:nvPr>
            <p:ph type="sldNum" sz="quarter" idx="12"/>
          </p:nvPr>
        </p:nvSpPr>
        <p:spPr/>
        <p:txBody>
          <a:bodyPr/>
          <a:lstStyle/>
          <a:p>
            <a:fld id="{BF353D7F-E57A-8740-ADE5-43CE5940CDFC}" type="slidenum">
              <a:rPr lang="en-US" smtClean="0"/>
              <a:t>‹#›</a:t>
            </a:fld>
            <a:endParaRPr lang="en-US"/>
          </a:p>
        </p:txBody>
      </p:sp>
    </p:spTree>
    <p:extLst>
      <p:ext uri="{BB962C8B-B14F-4D97-AF65-F5344CB8AC3E}">
        <p14:creationId xmlns:p14="http://schemas.microsoft.com/office/powerpoint/2010/main" val="2460545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9D329-EFF8-E2D8-8CE3-DFAC8C0E658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B39B35E-9957-0CC6-DDF7-465A09065311}"/>
              </a:ext>
            </a:extLst>
          </p:cNvPr>
          <p:cNvSpPr>
            <a:spLocks noGrp="1"/>
          </p:cNvSpPr>
          <p:nvPr>
            <p:ph type="dt" sz="half" idx="10"/>
          </p:nvPr>
        </p:nvSpPr>
        <p:spPr/>
        <p:txBody>
          <a:bodyPr/>
          <a:lstStyle/>
          <a:p>
            <a:fld id="{C2F1A92D-A094-9741-A6DE-8FD420792D8C}" type="datetimeFigureOut">
              <a:rPr lang="en-US" smtClean="0"/>
              <a:t>7/16/26</a:t>
            </a:fld>
            <a:endParaRPr lang="en-US"/>
          </a:p>
        </p:txBody>
      </p:sp>
      <p:sp>
        <p:nvSpPr>
          <p:cNvPr id="4" name="Footer Placeholder 3">
            <a:extLst>
              <a:ext uri="{FF2B5EF4-FFF2-40B4-BE49-F238E27FC236}">
                <a16:creationId xmlns:a16="http://schemas.microsoft.com/office/drawing/2014/main" id="{19024517-F335-33C5-DBAE-2EC15A93900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A9408F0-87FC-EFAC-6A4D-94D72DD8FC09}"/>
              </a:ext>
            </a:extLst>
          </p:cNvPr>
          <p:cNvSpPr>
            <a:spLocks noGrp="1"/>
          </p:cNvSpPr>
          <p:nvPr>
            <p:ph type="sldNum" sz="quarter" idx="12"/>
          </p:nvPr>
        </p:nvSpPr>
        <p:spPr/>
        <p:txBody>
          <a:bodyPr/>
          <a:lstStyle/>
          <a:p>
            <a:fld id="{BF353D7F-E57A-8740-ADE5-43CE5940CDFC}" type="slidenum">
              <a:rPr lang="en-US" smtClean="0"/>
              <a:t>‹#›</a:t>
            </a:fld>
            <a:endParaRPr lang="en-US"/>
          </a:p>
        </p:txBody>
      </p:sp>
    </p:spTree>
    <p:extLst>
      <p:ext uri="{BB962C8B-B14F-4D97-AF65-F5344CB8AC3E}">
        <p14:creationId xmlns:p14="http://schemas.microsoft.com/office/powerpoint/2010/main" val="33897715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F3F781C-BEC0-8F08-CCA1-992A70C89ADD}"/>
              </a:ext>
            </a:extLst>
          </p:cNvPr>
          <p:cNvSpPr>
            <a:spLocks noGrp="1"/>
          </p:cNvSpPr>
          <p:nvPr>
            <p:ph type="dt" sz="half" idx="10"/>
          </p:nvPr>
        </p:nvSpPr>
        <p:spPr/>
        <p:txBody>
          <a:bodyPr/>
          <a:lstStyle/>
          <a:p>
            <a:fld id="{C2F1A92D-A094-9741-A6DE-8FD420792D8C}" type="datetimeFigureOut">
              <a:rPr lang="en-US" smtClean="0"/>
              <a:t>7/16/26</a:t>
            </a:fld>
            <a:endParaRPr lang="en-US"/>
          </a:p>
        </p:txBody>
      </p:sp>
      <p:sp>
        <p:nvSpPr>
          <p:cNvPr id="3" name="Footer Placeholder 2">
            <a:extLst>
              <a:ext uri="{FF2B5EF4-FFF2-40B4-BE49-F238E27FC236}">
                <a16:creationId xmlns:a16="http://schemas.microsoft.com/office/drawing/2014/main" id="{942CF581-B019-051C-E406-09865637772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DC7F7F5-741B-5970-400A-B3E4DD92A711}"/>
              </a:ext>
            </a:extLst>
          </p:cNvPr>
          <p:cNvSpPr>
            <a:spLocks noGrp="1"/>
          </p:cNvSpPr>
          <p:nvPr>
            <p:ph type="sldNum" sz="quarter" idx="12"/>
          </p:nvPr>
        </p:nvSpPr>
        <p:spPr/>
        <p:txBody>
          <a:bodyPr/>
          <a:lstStyle/>
          <a:p>
            <a:fld id="{BF353D7F-E57A-8740-ADE5-43CE5940CDFC}" type="slidenum">
              <a:rPr lang="en-US" smtClean="0"/>
              <a:t>‹#›</a:t>
            </a:fld>
            <a:endParaRPr lang="en-US"/>
          </a:p>
        </p:txBody>
      </p:sp>
    </p:spTree>
    <p:extLst>
      <p:ext uri="{BB962C8B-B14F-4D97-AF65-F5344CB8AC3E}">
        <p14:creationId xmlns:p14="http://schemas.microsoft.com/office/powerpoint/2010/main" val="33564048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2A98C-DF6C-F7A2-2C18-6091D1FA87A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20099AA-E4CC-D04D-F95B-CEE7CD164EE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ACDC067-C8F3-AD4C-15FC-1A1B71193A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9D02953-C95B-9367-4ED5-01046C36613F}"/>
              </a:ext>
            </a:extLst>
          </p:cNvPr>
          <p:cNvSpPr>
            <a:spLocks noGrp="1"/>
          </p:cNvSpPr>
          <p:nvPr>
            <p:ph type="dt" sz="half" idx="10"/>
          </p:nvPr>
        </p:nvSpPr>
        <p:spPr/>
        <p:txBody>
          <a:bodyPr/>
          <a:lstStyle/>
          <a:p>
            <a:fld id="{C2F1A92D-A094-9741-A6DE-8FD420792D8C}" type="datetimeFigureOut">
              <a:rPr lang="en-US" smtClean="0"/>
              <a:t>7/16/26</a:t>
            </a:fld>
            <a:endParaRPr lang="en-US"/>
          </a:p>
        </p:txBody>
      </p:sp>
      <p:sp>
        <p:nvSpPr>
          <p:cNvPr id="6" name="Footer Placeholder 5">
            <a:extLst>
              <a:ext uri="{FF2B5EF4-FFF2-40B4-BE49-F238E27FC236}">
                <a16:creationId xmlns:a16="http://schemas.microsoft.com/office/drawing/2014/main" id="{A9F83170-C1BA-3113-35D1-7D1C431B5D3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D1B236F-9B18-D8E3-F7A8-A383E57C3956}"/>
              </a:ext>
            </a:extLst>
          </p:cNvPr>
          <p:cNvSpPr>
            <a:spLocks noGrp="1"/>
          </p:cNvSpPr>
          <p:nvPr>
            <p:ph type="sldNum" sz="quarter" idx="12"/>
          </p:nvPr>
        </p:nvSpPr>
        <p:spPr/>
        <p:txBody>
          <a:bodyPr/>
          <a:lstStyle/>
          <a:p>
            <a:fld id="{BF353D7F-E57A-8740-ADE5-43CE5940CDFC}" type="slidenum">
              <a:rPr lang="en-US" smtClean="0"/>
              <a:t>‹#›</a:t>
            </a:fld>
            <a:endParaRPr lang="en-US"/>
          </a:p>
        </p:txBody>
      </p:sp>
    </p:spTree>
    <p:extLst>
      <p:ext uri="{BB962C8B-B14F-4D97-AF65-F5344CB8AC3E}">
        <p14:creationId xmlns:p14="http://schemas.microsoft.com/office/powerpoint/2010/main" val="13164850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5857F-AE01-EEAF-CF52-9D0E3F6600F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F2ABE3E-51FC-2C2E-A589-DE17763E753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989E491-9A9C-D494-FAC9-5D3B22C3F0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1949166-4D10-5A24-D81E-50C6C19D09FF}"/>
              </a:ext>
            </a:extLst>
          </p:cNvPr>
          <p:cNvSpPr>
            <a:spLocks noGrp="1"/>
          </p:cNvSpPr>
          <p:nvPr>
            <p:ph type="dt" sz="half" idx="10"/>
          </p:nvPr>
        </p:nvSpPr>
        <p:spPr/>
        <p:txBody>
          <a:bodyPr/>
          <a:lstStyle/>
          <a:p>
            <a:fld id="{C2F1A92D-A094-9741-A6DE-8FD420792D8C}" type="datetimeFigureOut">
              <a:rPr lang="en-US" smtClean="0"/>
              <a:t>7/16/26</a:t>
            </a:fld>
            <a:endParaRPr lang="en-US"/>
          </a:p>
        </p:txBody>
      </p:sp>
      <p:sp>
        <p:nvSpPr>
          <p:cNvPr id="6" name="Footer Placeholder 5">
            <a:extLst>
              <a:ext uri="{FF2B5EF4-FFF2-40B4-BE49-F238E27FC236}">
                <a16:creationId xmlns:a16="http://schemas.microsoft.com/office/drawing/2014/main" id="{769DF598-91A4-317B-961C-9213FBA85CA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2C5C7D2-DACB-0662-D508-BC6BA863A97B}"/>
              </a:ext>
            </a:extLst>
          </p:cNvPr>
          <p:cNvSpPr>
            <a:spLocks noGrp="1"/>
          </p:cNvSpPr>
          <p:nvPr>
            <p:ph type="sldNum" sz="quarter" idx="12"/>
          </p:nvPr>
        </p:nvSpPr>
        <p:spPr/>
        <p:txBody>
          <a:bodyPr/>
          <a:lstStyle/>
          <a:p>
            <a:fld id="{BF353D7F-E57A-8740-ADE5-43CE5940CDFC}" type="slidenum">
              <a:rPr lang="en-US" smtClean="0"/>
              <a:t>‹#›</a:t>
            </a:fld>
            <a:endParaRPr lang="en-US"/>
          </a:p>
        </p:txBody>
      </p:sp>
    </p:spTree>
    <p:extLst>
      <p:ext uri="{BB962C8B-B14F-4D97-AF65-F5344CB8AC3E}">
        <p14:creationId xmlns:p14="http://schemas.microsoft.com/office/powerpoint/2010/main" val="12936511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9B464-8824-E49A-AA9D-A78180E77C4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A2B6A8-CD1B-B713-E728-2A969073AEB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081DAEF-C439-FFBD-A6A0-D7D03DC9FE27}"/>
              </a:ext>
            </a:extLst>
          </p:cNvPr>
          <p:cNvSpPr>
            <a:spLocks noGrp="1"/>
          </p:cNvSpPr>
          <p:nvPr>
            <p:ph type="dt" sz="half" idx="10"/>
          </p:nvPr>
        </p:nvSpPr>
        <p:spPr/>
        <p:txBody>
          <a:bodyPr/>
          <a:lstStyle/>
          <a:p>
            <a:fld id="{C2F1A92D-A094-9741-A6DE-8FD420792D8C}" type="datetimeFigureOut">
              <a:rPr lang="en-US" smtClean="0"/>
              <a:t>7/16/26</a:t>
            </a:fld>
            <a:endParaRPr lang="en-US"/>
          </a:p>
        </p:txBody>
      </p:sp>
      <p:sp>
        <p:nvSpPr>
          <p:cNvPr id="5" name="Footer Placeholder 4">
            <a:extLst>
              <a:ext uri="{FF2B5EF4-FFF2-40B4-BE49-F238E27FC236}">
                <a16:creationId xmlns:a16="http://schemas.microsoft.com/office/drawing/2014/main" id="{97C49D78-B707-63E1-F752-3FBF931C76C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174D7C6-E4B9-F0E8-2580-75C1D9DBFAAF}"/>
              </a:ext>
            </a:extLst>
          </p:cNvPr>
          <p:cNvSpPr>
            <a:spLocks noGrp="1"/>
          </p:cNvSpPr>
          <p:nvPr>
            <p:ph type="sldNum" sz="quarter" idx="12"/>
          </p:nvPr>
        </p:nvSpPr>
        <p:spPr/>
        <p:txBody>
          <a:bodyPr/>
          <a:lstStyle/>
          <a:p>
            <a:fld id="{BF353D7F-E57A-8740-ADE5-43CE5940CDFC}" type="slidenum">
              <a:rPr lang="en-US" smtClean="0"/>
              <a:t>‹#›</a:t>
            </a:fld>
            <a:endParaRPr lang="en-US"/>
          </a:p>
        </p:txBody>
      </p:sp>
    </p:spTree>
    <p:extLst>
      <p:ext uri="{BB962C8B-B14F-4D97-AF65-F5344CB8AC3E}">
        <p14:creationId xmlns:p14="http://schemas.microsoft.com/office/powerpoint/2010/main" val="37214774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9385C0-5639-C4F2-450C-6B666F6DE9F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A0776EA-2509-759F-8BB7-4405E7431AE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0E46BC8-E818-C00C-897A-6C712E14670F}"/>
              </a:ext>
            </a:extLst>
          </p:cNvPr>
          <p:cNvSpPr>
            <a:spLocks noGrp="1"/>
          </p:cNvSpPr>
          <p:nvPr>
            <p:ph type="dt" sz="half" idx="10"/>
          </p:nvPr>
        </p:nvSpPr>
        <p:spPr/>
        <p:txBody>
          <a:bodyPr/>
          <a:lstStyle/>
          <a:p>
            <a:fld id="{C2F1A92D-A094-9741-A6DE-8FD420792D8C}" type="datetimeFigureOut">
              <a:rPr lang="en-US" smtClean="0"/>
              <a:t>7/16/26</a:t>
            </a:fld>
            <a:endParaRPr lang="en-US"/>
          </a:p>
        </p:txBody>
      </p:sp>
      <p:sp>
        <p:nvSpPr>
          <p:cNvPr id="5" name="Footer Placeholder 4">
            <a:extLst>
              <a:ext uri="{FF2B5EF4-FFF2-40B4-BE49-F238E27FC236}">
                <a16:creationId xmlns:a16="http://schemas.microsoft.com/office/drawing/2014/main" id="{B13FE710-F6FF-3E00-BD4A-BEC60E561E4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BA1ED39-1A9A-8D36-51A4-B83F95CC61B6}"/>
              </a:ext>
            </a:extLst>
          </p:cNvPr>
          <p:cNvSpPr>
            <a:spLocks noGrp="1"/>
          </p:cNvSpPr>
          <p:nvPr>
            <p:ph type="sldNum" sz="quarter" idx="12"/>
          </p:nvPr>
        </p:nvSpPr>
        <p:spPr/>
        <p:txBody>
          <a:bodyPr/>
          <a:lstStyle/>
          <a:p>
            <a:fld id="{BF353D7F-E57A-8740-ADE5-43CE5940CDFC}" type="slidenum">
              <a:rPr lang="en-US" smtClean="0"/>
              <a:t>‹#›</a:t>
            </a:fld>
            <a:endParaRPr lang="en-US"/>
          </a:p>
        </p:txBody>
      </p:sp>
    </p:spTree>
    <p:extLst>
      <p:ext uri="{BB962C8B-B14F-4D97-AF65-F5344CB8AC3E}">
        <p14:creationId xmlns:p14="http://schemas.microsoft.com/office/powerpoint/2010/main" val="3334035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478EC6-E336-0EF4-0551-032CCCE08B6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392C690-58A2-258D-B3C2-D457B1EC4BC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9524FB8-EC89-4088-AD9F-84A099EE7E0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2F1A92D-A094-9741-A6DE-8FD420792D8C}" type="datetimeFigureOut">
              <a:rPr lang="en-US" smtClean="0"/>
              <a:t>7/16/26</a:t>
            </a:fld>
            <a:endParaRPr lang="en-US"/>
          </a:p>
        </p:txBody>
      </p:sp>
      <p:sp>
        <p:nvSpPr>
          <p:cNvPr id="5" name="Footer Placeholder 4">
            <a:extLst>
              <a:ext uri="{FF2B5EF4-FFF2-40B4-BE49-F238E27FC236}">
                <a16:creationId xmlns:a16="http://schemas.microsoft.com/office/drawing/2014/main" id="{78170386-9555-14D1-8B85-8D2935C0262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DFAF001-6DB7-E463-4310-4ECE6748F5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F353D7F-E57A-8740-ADE5-43CE5940CDFC}" type="slidenum">
              <a:rPr lang="en-US" smtClean="0"/>
              <a:t>‹#›</a:t>
            </a:fld>
            <a:endParaRPr lang="en-US"/>
          </a:p>
        </p:txBody>
      </p:sp>
    </p:spTree>
    <p:extLst>
      <p:ext uri="{BB962C8B-B14F-4D97-AF65-F5344CB8AC3E}">
        <p14:creationId xmlns:p14="http://schemas.microsoft.com/office/powerpoint/2010/main" val="28479896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45EE5-9642-E0A0-63F5-CC3877BAA207}"/>
              </a:ext>
            </a:extLst>
          </p:cNvPr>
          <p:cNvSpPr>
            <a:spLocks noGrp="1"/>
          </p:cNvSpPr>
          <p:nvPr>
            <p:ph type="ctrTitle"/>
          </p:nvPr>
        </p:nvSpPr>
        <p:spPr/>
        <p:txBody>
          <a:bodyPr/>
          <a:lstStyle/>
          <a:p>
            <a:r>
              <a:rPr lang="en-GB" sz="1800" b="0" i="0" dirty="0">
                <a:effectLst/>
                <a:latin typeface="Helvetica" pitchFamily="2" charset="0"/>
              </a:rPr>
              <a:t>Effective </a:t>
            </a:r>
            <a:r>
              <a:rPr lang="en-GB" sz="1800" b="0" i="0" dirty="0" err="1">
                <a:effectLst/>
                <a:latin typeface="Helvetica" pitchFamily="2" charset="0"/>
              </a:rPr>
              <a:t>Teamworking</a:t>
            </a:r>
            <a:r>
              <a:rPr lang="en-GB" sz="1800" b="0" i="0" dirty="0">
                <a:effectLst/>
                <a:latin typeface="Helvetica" pitchFamily="2" charset="0"/>
              </a:rPr>
              <a:t> &amp; Communications</a:t>
            </a:r>
            <a:br>
              <a:rPr lang="en-GB" sz="1800" dirty="0">
                <a:effectLst/>
                <a:latin typeface="Helvetica" pitchFamily="2" charset="0"/>
              </a:rPr>
            </a:br>
            <a:r>
              <a:rPr lang="en-GB" sz="1800" b="0" i="0" dirty="0">
                <a:effectLst/>
                <a:latin typeface="Helvetica" pitchFamily="2" charset="0"/>
              </a:rPr>
              <a:t>LCLM4003 | Case Study: Flight</a:t>
            </a:r>
            <a:br>
              <a:rPr lang="en-GB" sz="1800" dirty="0">
                <a:effectLst/>
                <a:latin typeface="Helvetica" pitchFamily="2" charset="0"/>
              </a:rPr>
            </a:br>
            <a:r>
              <a:rPr lang="en-GB" sz="1800" b="0" i="0" dirty="0">
                <a:effectLst/>
                <a:latin typeface="Helvetica" pitchFamily="2" charset="0"/>
              </a:rPr>
              <a:t>Foods Ltd</a:t>
            </a:r>
            <a:br>
              <a:rPr lang="en-GB" sz="1800" dirty="0">
                <a:effectLst/>
                <a:latin typeface="Helvetica" pitchFamily="2" charset="0"/>
              </a:rPr>
            </a:br>
            <a:r>
              <a:rPr lang="en-GB" sz="1800" b="0" i="0" dirty="0">
                <a:effectLst/>
                <a:latin typeface="Helvetica" pitchFamily="2" charset="0"/>
              </a:rPr>
              <a:t>Group Members:</a:t>
            </a:r>
            <a:br>
              <a:rPr lang="en-GB" sz="1800" dirty="0">
                <a:effectLst/>
                <a:latin typeface="Helvetica" pitchFamily="2" charset="0"/>
              </a:rPr>
            </a:br>
            <a:r>
              <a:rPr lang="en-GB" sz="1800" b="0" i="0" dirty="0">
                <a:effectLst/>
                <a:latin typeface="Helvetica" pitchFamily="2" charset="0"/>
              </a:rPr>
              <a:t>﻿﻿﻿Tia - Student ID: 2525166</a:t>
            </a:r>
            <a:br>
              <a:rPr lang="en-GB" sz="1800" dirty="0">
                <a:effectLst/>
                <a:latin typeface="Helvetica" pitchFamily="2" charset="0"/>
              </a:rPr>
            </a:br>
            <a:r>
              <a:rPr lang="en-GB" sz="1800" b="0" i="0" dirty="0">
                <a:effectLst/>
                <a:latin typeface="Helvetica" pitchFamily="2" charset="0"/>
              </a:rPr>
              <a:t>﻿﻿﻿Michelle - Student ID: 2519515</a:t>
            </a:r>
            <a:br>
              <a:rPr lang="en-GB" sz="1800" dirty="0">
                <a:effectLst/>
                <a:latin typeface="Helvetica" pitchFamily="2" charset="0"/>
              </a:rPr>
            </a:br>
            <a:r>
              <a:rPr lang="en-GB" sz="1800" b="0" i="0" dirty="0">
                <a:effectLst/>
                <a:latin typeface="Helvetica" pitchFamily="2" charset="0"/>
              </a:rPr>
              <a:t>﻿﻿﻿</a:t>
            </a:r>
            <a:r>
              <a:rPr lang="en-GB" sz="1800" b="0" i="0" dirty="0" err="1">
                <a:effectLst/>
                <a:latin typeface="Helvetica" pitchFamily="2" charset="0"/>
              </a:rPr>
              <a:t>Mirabela</a:t>
            </a:r>
            <a:r>
              <a:rPr lang="en-GB" sz="1800" b="0" i="0" dirty="0">
                <a:effectLst/>
                <a:latin typeface="Helvetica" pitchFamily="2" charset="0"/>
              </a:rPr>
              <a:t> - Student ID: 243319</a:t>
            </a:r>
            <a:br>
              <a:rPr lang="en-GB" sz="1800" b="0" i="0" dirty="0">
                <a:effectLst/>
                <a:latin typeface="Helvetica" pitchFamily="2" charset="0"/>
              </a:rPr>
            </a:br>
            <a:r>
              <a:rPr lang="en-GB" sz="1800" b="0" i="0" dirty="0">
                <a:effectLst/>
                <a:latin typeface="Helvetica" pitchFamily="2" charset="0"/>
              </a:rPr>
              <a:t>       Lecturer Name:  fa-wang</a:t>
            </a:r>
            <a:br>
              <a:rPr lang="en-GB" sz="1800" b="0" i="0" dirty="0">
                <a:effectLst/>
                <a:latin typeface="Helvetica" pitchFamily="2" charset="0"/>
              </a:rPr>
            </a:br>
            <a:r>
              <a:rPr lang="en-GB" sz="1800" b="0" i="0" dirty="0">
                <a:effectLst/>
                <a:latin typeface="Helvetica" pitchFamily="2" charset="0"/>
              </a:rPr>
              <a:t>Date : </a:t>
            </a:r>
            <a:endParaRPr lang="en-GB" sz="1800" dirty="0">
              <a:effectLst/>
              <a:latin typeface="Helvetica" pitchFamily="2" charset="0"/>
            </a:endParaRPr>
          </a:p>
        </p:txBody>
      </p:sp>
    </p:spTree>
    <p:extLst>
      <p:ext uri="{BB962C8B-B14F-4D97-AF65-F5344CB8AC3E}">
        <p14:creationId xmlns:p14="http://schemas.microsoft.com/office/powerpoint/2010/main" val="38425708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56E6B35-1919-56A9-B860-91008D1F548B}"/>
              </a:ext>
            </a:extLst>
          </p:cNvPr>
          <p:cNvSpPr>
            <a:spLocks noGrp="1"/>
          </p:cNvSpPr>
          <p:nvPr>
            <p:ph idx="1"/>
          </p:nvPr>
        </p:nvSpPr>
        <p:spPr/>
        <p:txBody>
          <a:bodyPr>
            <a:normAutofit fontScale="85000" lnSpcReduction="20000"/>
          </a:bodyPr>
          <a:lstStyle/>
          <a:p>
            <a:r>
              <a:rPr lang="en-GB" sz="1800" b="0" i="0">
                <a:effectLst/>
                <a:latin typeface="Helvetica" pitchFamily="2" charset="0"/>
              </a:rPr>
              <a:t>SLIDE 2: PRESENTATION OUTLINE</a:t>
            </a:r>
            <a:endParaRPr lang="en-GB" sz="1800">
              <a:effectLst/>
              <a:latin typeface="Helvetica" pitchFamily="2" charset="0"/>
            </a:endParaRPr>
          </a:p>
          <a:p>
            <a:r>
              <a:rPr lang="en-GB" sz="1800" b="0" i="0">
                <a:effectLst/>
                <a:latin typeface="Helvetica" pitchFamily="2" charset="0"/>
              </a:rPr>
              <a:t>Contents</a:t>
            </a:r>
            <a:endParaRPr lang="en-GB" sz="1800">
              <a:effectLst/>
              <a:latin typeface="Helvetica" pitchFamily="2" charset="0"/>
            </a:endParaRPr>
          </a:p>
          <a:p>
            <a:pPr lvl="0"/>
            <a:r>
              <a:rPr lang="en-GB" sz="1800" b="0" i="0">
                <a:effectLst/>
                <a:latin typeface="Helvetica" pitchFamily="2" charset="0"/>
              </a:rPr>
              <a:t>﻿﻿﻿Introduction</a:t>
            </a:r>
            <a:endParaRPr lang="en-GB" sz="1800">
              <a:effectLst/>
              <a:latin typeface="Helvetica" pitchFamily="2" charset="0"/>
            </a:endParaRPr>
          </a:p>
          <a:p>
            <a:pPr lvl="0"/>
            <a:r>
              <a:rPr lang="en-GB" sz="1800" b="0" i="0">
                <a:effectLst/>
                <a:latin typeface="Helvetica" pitchFamily="2" charset="0"/>
              </a:rPr>
              <a:t>﻿﻿﻿Summary of the Case Study</a:t>
            </a:r>
            <a:endParaRPr lang="en-GB" sz="1800">
              <a:effectLst/>
              <a:latin typeface="Helvetica" pitchFamily="2" charset="0"/>
            </a:endParaRPr>
          </a:p>
          <a:p>
            <a:pPr lvl="0"/>
            <a:r>
              <a:rPr lang="en-GB" sz="1800" b="0" i="0">
                <a:effectLst/>
                <a:latin typeface="Helvetica" pitchFamily="2" charset="0"/>
              </a:rPr>
              <a:t>﻿﻿﻿Communication Barriers at Flight</a:t>
            </a:r>
            <a:br>
              <a:rPr lang="en-GB" sz="1800" b="0" i="0">
                <a:effectLst/>
                <a:latin typeface="Helvetica" pitchFamily="2" charset="0"/>
              </a:rPr>
            </a:br>
            <a:r>
              <a:rPr lang="en-GB" sz="1800" b="0" i="0">
                <a:effectLst/>
                <a:latin typeface="Helvetica" pitchFamily="2" charset="0"/>
              </a:rPr>
              <a:t>Foods Ltd</a:t>
            </a:r>
            <a:endParaRPr lang="en-GB" sz="1800">
              <a:effectLst/>
              <a:latin typeface="Helvetica" pitchFamily="2" charset="0"/>
            </a:endParaRPr>
          </a:p>
          <a:p>
            <a:pPr lvl="0"/>
            <a:r>
              <a:rPr lang="en-GB" sz="1800" b="0" i="0">
                <a:effectLst/>
                <a:latin typeface="Helvetica" pitchFamily="2" charset="0"/>
              </a:rPr>
              <a:t>﻿﻿﻿Theoretical Framework</a:t>
            </a:r>
            <a:endParaRPr lang="en-GB" sz="1800">
              <a:effectLst/>
              <a:latin typeface="Helvetica" pitchFamily="2" charset="0"/>
            </a:endParaRPr>
          </a:p>
          <a:p>
            <a:pPr lvl="0"/>
            <a:r>
              <a:rPr lang="en-GB" sz="1800" b="0" i="0">
                <a:effectLst/>
                <a:latin typeface="Helvetica" pitchFamily="2" charset="0"/>
              </a:rPr>
              <a:t>﻿﻿Shannon &amp; Weaver Model</a:t>
            </a:r>
            <a:endParaRPr lang="en-GB" sz="1800">
              <a:effectLst/>
              <a:latin typeface="Helvetica" pitchFamily="2" charset="0"/>
            </a:endParaRPr>
          </a:p>
          <a:p>
            <a:pPr lvl="0"/>
            <a:r>
              <a:rPr lang="en-GB" sz="1800" b="0" i="0">
                <a:effectLst/>
                <a:latin typeface="Helvetica" pitchFamily="2" charset="0"/>
              </a:rPr>
              <a:t>﻿﻿Schramm's Model</a:t>
            </a:r>
            <a:endParaRPr lang="en-GB" sz="1800">
              <a:effectLst/>
              <a:latin typeface="Helvetica" pitchFamily="2" charset="0"/>
            </a:endParaRPr>
          </a:p>
          <a:p>
            <a:pPr lvl="0"/>
            <a:r>
              <a:rPr lang="en-GB" sz="1800" b="0" i="0">
                <a:effectLst/>
                <a:latin typeface="Helvetica" pitchFamily="2" charset="0"/>
              </a:rPr>
              <a:t>﻿﻿Berlo's SMCR Model</a:t>
            </a:r>
            <a:endParaRPr lang="en-GB" sz="1800">
              <a:effectLst/>
              <a:latin typeface="Helvetica" pitchFamily="2" charset="0"/>
            </a:endParaRPr>
          </a:p>
          <a:p>
            <a:pPr lvl="0"/>
            <a:r>
              <a:rPr lang="en-GB" sz="1800" b="0" i="0">
                <a:effectLst/>
                <a:latin typeface="Helvetica" pitchFamily="2" charset="0"/>
              </a:rPr>
              <a:t>﻿﻿﻿Recommendations to Overcome</a:t>
            </a:r>
            <a:br>
              <a:rPr lang="en-GB" sz="1800" b="0" i="0">
                <a:effectLst/>
                <a:latin typeface="Helvetica" pitchFamily="2" charset="0"/>
              </a:rPr>
            </a:br>
            <a:r>
              <a:rPr lang="en-GB" sz="1800" b="0" i="0">
                <a:effectLst/>
                <a:latin typeface="Helvetica" pitchFamily="2" charset="0"/>
              </a:rPr>
              <a:t>Barriers</a:t>
            </a:r>
            <a:endParaRPr lang="en-GB" sz="1800">
              <a:effectLst/>
              <a:latin typeface="Helvetica" pitchFamily="2" charset="0"/>
            </a:endParaRPr>
          </a:p>
          <a:p>
            <a:pPr lvl="0"/>
            <a:r>
              <a:rPr lang="en-GB" sz="1800" b="0" i="0">
                <a:effectLst/>
                <a:latin typeface="Helvetica" pitchFamily="2" charset="0"/>
              </a:rPr>
              <a:t>﻿﻿﻿How Strategies Improve Food Safety</a:t>
            </a:r>
            <a:br>
              <a:rPr lang="en-GB" sz="1800" b="0" i="0">
                <a:effectLst/>
                <a:latin typeface="Helvetica" pitchFamily="2" charset="0"/>
              </a:rPr>
            </a:br>
            <a:r>
              <a:rPr lang="en-GB" sz="1800" b="0" i="0">
                <a:effectLst/>
                <a:latin typeface="Helvetica" pitchFamily="2" charset="0"/>
              </a:rPr>
              <a:t>&amp; Business Performance</a:t>
            </a:r>
            <a:endParaRPr lang="en-GB" sz="1800">
              <a:effectLst/>
              <a:latin typeface="Helvetica" pitchFamily="2" charset="0"/>
            </a:endParaRPr>
          </a:p>
          <a:p>
            <a:pPr lvl="0"/>
            <a:r>
              <a:rPr lang="en-GB" sz="1800" b="0" i="0">
                <a:effectLst/>
                <a:latin typeface="Helvetica" pitchFamily="2" charset="0"/>
              </a:rPr>
              <a:t>﻿﻿﻿Conclusion</a:t>
            </a:r>
            <a:endParaRPr lang="en-GB" sz="1800">
              <a:effectLst/>
              <a:latin typeface="Helvetica" pitchFamily="2" charset="0"/>
            </a:endParaRPr>
          </a:p>
          <a:p>
            <a:pPr lvl="0"/>
            <a:r>
              <a:rPr lang="en-GB" sz="1800" b="0" i="0">
                <a:effectLst/>
                <a:latin typeface="Helvetica" pitchFamily="2" charset="0"/>
              </a:rPr>
              <a:t>﻿﻿﻿References</a:t>
            </a:r>
            <a:endParaRPr lang="en-GB" sz="1800">
              <a:effectLst/>
              <a:latin typeface="Helvetica" pitchFamily="2" charset="0"/>
            </a:endParaRPr>
          </a:p>
        </p:txBody>
      </p:sp>
      <p:pic>
        <p:nvPicPr>
          <p:cNvPr id="5" name="Picture 4">
            <a:extLst>
              <a:ext uri="{FF2B5EF4-FFF2-40B4-BE49-F238E27FC236}">
                <a16:creationId xmlns:a16="http://schemas.microsoft.com/office/drawing/2014/main" id="{BF0A2888-9A66-1D24-E59D-183C2D4D6DCA}"/>
              </a:ext>
            </a:extLst>
          </p:cNvPr>
          <p:cNvPicPr>
            <a:picLocks noChangeAspect="1"/>
          </p:cNvPicPr>
          <p:nvPr/>
        </p:nvPicPr>
        <p:blipFill>
          <a:blip r:embed="rId2"/>
          <a:stretch>
            <a:fillRect/>
          </a:stretch>
        </p:blipFill>
        <p:spPr>
          <a:xfrm>
            <a:off x="5080000" y="0"/>
            <a:ext cx="7112000" cy="6858000"/>
          </a:xfrm>
          <a:prstGeom prst="rect">
            <a:avLst/>
          </a:prstGeom>
        </p:spPr>
      </p:pic>
    </p:spTree>
    <p:extLst>
      <p:ext uri="{BB962C8B-B14F-4D97-AF65-F5344CB8AC3E}">
        <p14:creationId xmlns:p14="http://schemas.microsoft.com/office/powerpoint/2010/main" val="7851349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5CE2371-46F8-5579-F3DD-7A60B54EE3CD}"/>
              </a:ext>
            </a:extLst>
          </p:cNvPr>
          <p:cNvSpPr>
            <a:spLocks noGrp="1"/>
          </p:cNvSpPr>
          <p:nvPr>
            <p:ph idx="1"/>
          </p:nvPr>
        </p:nvSpPr>
        <p:spPr/>
        <p:txBody>
          <a:bodyPr/>
          <a:lstStyle/>
          <a:p>
            <a:r>
              <a:rPr lang="en-GB" sz="1800" b="0" i="0" dirty="0">
                <a:effectLst/>
                <a:latin typeface="Helvetica" pitchFamily="2" charset="0"/>
              </a:rPr>
              <a:t>SLIDE 3: INTRODUCTION</a:t>
            </a:r>
            <a:endParaRPr lang="en-GB" sz="1800" dirty="0">
              <a:effectLst/>
              <a:latin typeface="Helvetica" pitchFamily="2" charset="0"/>
            </a:endParaRPr>
          </a:p>
          <a:p>
            <a:r>
              <a:rPr lang="en-GB" sz="1800" b="0" i="0" dirty="0">
                <a:effectLst/>
                <a:latin typeface="Helvetica" pitchFamily="2" charset="0"/>
              </a:rPr>
              <a:t>Introduction</a:t>
            </a:r>
            <a:endParaRPr lang="en-GB" sz="1800" dirty="0">
              <a:effectLst/>
              <a:latin typeface="Helvetica" pitchFamily="2" charset="0"/>
            </a:endParaRPr>
          </a:p>
          <a:p>
            <a:r>
              <a:rPr lang="en-GB" sz="1800" b="0" i="0" dirty="0">
                <a:effectLst/>
                <a:latin typeface="Helvetica" pitchFamily="2" charset="0"/>
              </a:rPr>
              <a:t>What is Business Communication?</a:t>
            </a:r>
            <a:endParaRPr lang="en-GB" sz="1800" dirty="0">
              <a:effectLst/>
              <a:latin typeface="Helvetica" pitchFamily="2" charset="0"/>
            </a:endParaRPr>
          </a:p>
          <a:p>
            <a:r>
              <a:rPr lang="en-GB" sz="1800" b="0" i="0" dirty="0">
                <a:effectLst/>
                <a:latin typeface="Helvetica" pitchFamily="2" charset="0"/>
              </a:rPr>
              <a:t>Business communication is the clear, two-way sharing of information between teams, managers, and staff to ensure safe, consistent operations. It is especially critical in food manufacturing, where</a:t>
            </a:r>
            <a:endParaRPr lang="en-GB" sz="1800" dirty="0">
              <a:effectLst/>
              <a:latin typeface="Helvetica" pitchFamily="2" charset="0"/>
            </a:endParaRPr>
          </a:p>
          <a:p>
            <a:r>
              <a:rPr lang="en-GB" sz="1800" b="0" i="0" dirty="0">
                <a:effectLst/>
                <a:latin typeface="Helvetica" pitchFamily="2" charset="0"/>
              </a:rPr>
              <a:t>miscommunication can cause serious safety risks and compliance failures.</a:t>
            </a:r>
            <a:endParaRPr lang="en-GB" sz="1800" dirty="0">
              <a:effectLst/>
              <a:latin typeface="Helvetica" pitchFamily="2" charset="0"/>
            </a:endParaRPr>
          </a:p>
          <a:p>
            <a:r>
              <a:rPr lang="en-GB" sz="1800" b="0" i="0" dirty="0">
                <a:effectLst/>
                <a:latin typeface="Helvetica" pitchFamily="2" charset="0"/>
              </a:rPr>
              <a:t>Purpose of This Presentation</a:t>
            </a:r>
            <a:endParaRPr lang="en-GB" sz="1800" dirty="0">
              <a:effectLst/>
              <a:latin typeface="Helvetica" pitchFamily="2" charset="0"/>
            </a:endParaRPr>
          </a:p>
          <a:p>
            <a:r>
              <a:rPr lang="en-GB" sz="1800" b="0" i="0" dirty="0">
                <a:effectLst/>
                <a:latin typeface="Helvetica" pitchFamily="2" charset="0"/>
              </a:rPr>
              <a:t>We analyse communication failures at Flight Foods Ltd, use established theories to explain these issues, and propose practical fixes to improve food safety,  reduce errors,  and regain customer trust </a:t>
            </a:r>
            <a:endParaRPr lang="en-GB" sz="1800" dirty="0">
              <a:effectLst/>
              <a:latin typeface="Helvetica" pitchFamily="2" charset="0"/>
            </a:endParaRPr>
          </a:p>
        </p:txBody>
      </p:sp>
      <p:pic>
        <p:nvPicPr>
          <p:cNvPr id="5" name="Picture 4">
            <a:extLst>
              <a:ext uri="{FF2B5EF4-FFF2-40B4-BE49-F238E27FC236}">
                <a16:creationId xmlns:a16="http://schemas.microsoft.com/office/drawing/2014/main" id="{05E8F27C-184C-4E2C-2B06-B286A33842BF}"/>
              </a:ext>
            </a:extLst>
          </p:cNvPr>
          <p:cNvPicPr>
            <a:picLocks noChangeAspect="1"/>
          </p:cNvPicPr>
          <p:nvPr/>
        </p:nvPicPr>
        <p:blipFill>
          <a:blip r:embed="rId2"/>
          <a:stretch>
            <a:fillRect/>
          </a:stretch>
        </p:blipFill>
        <p:spPr>
          <a:xfrm>
            <a:off x="5258617" y="0"/>
            <a:ext cx="6933383" cy="2908359"/>
          </a:xfrm>
          <a:prstGeom prst="rect">
            <a:avLst/>
          </a:prstGeom>
        </p:spPr>
      </p:pic>
    </p:spTree>
    <p:extLst>
      <p:ext uri="{BB962C8B-B14F-4D97-AF65-F5344CB8AC3E}">
        <p14:creationId xmlns:p14="http://schemas.microsoft.com/office/powerpoint/2010/main" val="15364767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B6EF96F-7B02-D254-4A9B-32AC75A80581}"/>
              </a:ext>
            </a:extLst>
          </p:cNvPr>
          <p:cNvSpPr>
            <a:spLocks noGrp="1"/>
          </p:cNvSpPr>
          <p:nvPr>
            <p:ph idx="1"/>
          </p:nvPr>
        </p:nvSpPr>
        <p:spPr/>
        <p:txBody>
          <a:bodyPr>
            <a:normAutofit fontScale="62500" lnSpcReduction="20000"/>
          </a:bodyPr>
          <a:lstStyle/>
          <a:p>
            <a:r>
              <a:rPr lang="en-GB" sz="1800" b="0" i="0" dirty="0">
                <a:effectLst/>
                <a:latin typeface="Helvetica" pitchFamily="2" charset="0"/>
              </a:rPr>
              <a:t>SLIDE 4: CASE STUDY SUMMARY</a:t>
            </a:r>
            <a:endParaRPr lang="en-GB" sz="1800" dirty="0">
              <a:effectLst/>
              <a:latin typeface="Helvetica" pitchFamily="2" charset="0"/>
            </a:endParaRPr>
          </a:p>
          <a:p>
            <a:r>
              <a:rPr lang="en-GB" sz="1800" b="0" i="0" dirty="0">
                <a:effectLst/>
                <a:latin typeface="Helvetica" pitchFamily="2" charset="0"/>
              </a:rPr>
              <a:t>Case Study Summary: Flight</a:t>
            </a:r>
            <a:endParaRPr lang="en-GB" sz="1800" dirty="0">
              <a:effectLst/>
              <a:latin typeface="Helvetica" pitchFamily="2" charset="0"/>
            </a:endParaRPr>
          </a:p>
          <a:p>
            <a:r>
              <a:rPr lang="en-GB" sz="1800" b="0" i="0" dirty="0">
                <a:effectLst/>
                <a:latin typeface="Helvetica" pitchFamily="2" charset="0"/>
              </a:rPr>
              <a:t>Foods Ltd</a:t>
            </a:r>
            <a:endParaRPr lang="en-GB" sz="1800" dirty="0">
              <a:effectLst/>
              <a:latin typeface="Helvetica" pitchFamily="2" charset="0"/>
            </a:endParaRPr>
          </a:p>
          <a:p>
            <a:r>
              <a:rPr lang="en-GB" sz="1800" b="0" i="0" dirty="0">
                <a:effectLst/>
                <a:latin typeface="Helvetica" pitchFamily="2" charset="0"/>
              </a:rPr>
              <a:t>Overview &amp; Core Challenges</a:t>
            </a:r>
            <a:endParaRPr lang="en-GB" sz="1800" dirty="0">
              <a:effectLst/>
              <a:latin typeface="Helvetica" pitchFamily="2" charset="0"/>
            </a:endParaRPr>
          </a:p>
          <a:p>
            <a:pPr lvl="0"/>
            <a:r>
              <a:rPr lang="en-GB" sz="1800" b="0" i="0" dirty="0">
                <a:effectLst/>
                <a:latin typeface="Helvetica" pitchFamily="2" charset="0"/>
              </a:rPr>
              <a:t>﻿﻿Flight Foods Ltd is a medium-sized manufacturer of ready meals</a:t>
            </a:r>
            <a:br>
              <a:rPr lang="en-GB" sz="1800" b="0" i="0" dirty="0">
                <a:effectLst/>
                <a:latin typeface="Helvetica" pitchFamily="2" charset="0"/>
              </a:rPr>
            </a:br>
            <a:r>
              <a:rPr lang="en-GB" sz="1800" b="0" i="0" dirty="0">
                <a:effectLst/>
                <a:latin typeface="Helvetica" pitchFamily="2" charset="0"/>
              </a:rPr>
              <a:t>supplied to airlines across the UK</a:t>
            </a:r>
            <a:endParaRPr lang="en-GB" sz="1800" dirty="0">
              <a:effectLst/>
              <a:latin typeface="Helvetica" pitchFamily="2" charset="0"/>
            </a:endParaRPr>
          </a:p>
          <a:p>
            <a:pPr lvl="0"/>
            <a:r>
              <a:rPr lang="en-GB" sz="1800" b="0" i="0" dirty="0">
                <a:effectLst/>
                <a:latin typeface="Helvetica" pitchFamily="2" charset="0"/>
              </a:rPr>
              <a:t>﻿﻿The company is losing market share due to rising customer complaints about food quality and safety</a:t>
            </a:r>
            <a:endParaRPr lang="en-GB" sz="1800" dirty="0">
              <a:effectLst/>
              <a:latin typeface="Helvetica" pitchFamily="2" charset="0"/>
            </a:endParaRPr>
          </a:p>
          <a:p>
            <a:pPr lvl="0"/>
            <a:r>
              <a:rPr lang="en-GB" sz="1800" b="0" i="0" dirty="0">
                <a:effectLst/>
                <a:latin typeface="Helvetica" pitchFamily="2" charset="0"/>
              </a:rPr>
              <a:t>﻿﻿Key reported issues: undercooked meals, damaged packaging, and meat found in vegetarian orders</a:t>
            </a:r>
            <a:endParaRPr lang="en-GB" sz="1800" dirty="0">
              <a:effectLst/>
              <a:latin typeface="Helvetica" pitchFamily="2" charset="0"/>
            </a:endParaRPr>
          </a:p>
          <a:p>
            <a:r>
              <a:rPr lang="en-GB" sz="1800" b="0" i="0" dirty="0">
                <a:effectLst/>
                <a:latin typeface="Helvetica" pitchFamily="2" charset="0"/>
              </a:rPr>
              <a:t>Other Key Issues Identified</a:t>
            </a:r>
            <a:endParaRPr lang="en-GB" sz="1800" dirty="0">
              <a:effectLst/>
              <a:latin typeface="Helvetica" pitchFamily="2" charset="0"/>
            </a:endParaRPr>
          </a:p>
          <a:p>
            <a:r>
              <a:rPr lang="en-GB" sz="1800" b="0" i="0" dirty="0">
                <a:effectLst/>
                <a:latin typeface="Helvetica" pitchFamily="2" charset="0"/>
              </a:rPr>
              <a:t>• New staff receive little or no formal</a:t>
            </a:r>
            <a:endParaRPr lang="en-GB" sz="1800" dirty="0">
              <a:effectLst/>
              <a:latin typeface="Helvetica" pitchFamily="2" charset="0"/>
            </a:endParaRPr>
          </a:p>
          <a:p>
            <a:r>
              <a:rPr lang="en-GB" sz="1800" b="0" i="0" dirty="0">
                <a:effectLst/>
                <a:latin typeface="Helvetica" pitchFamily="2" charset="0"/>
              </a:rPr>
              <a:t>food hygiene training; learning happens only the job </a:t>
            </a:r>
          </a:p>
          <a:p>
            <a:pPr lvl="0"/>
            <a:r>
              <a:rPr lang="en-GB" sz="1800" b="0" i="0" dirty="0">
                <a:effectLst/>
                <a:latin typeface="Helvetica" pitchFamily="2" charset="0"/>
              </a:rPr>
              <a:t>﻿﻿Management prioritises fast production over proper training or clear communication</a:t>
            </a:r>
            <a:endParaRPr lang="en-GB" sz="1800" dirty="0">
              <a:effectLst/>
              <a:latin typeface="Helvetica" pitchFamily="2" charset="0"/>
            </a:endParaRPr>
          </a:p>
          <a:p>
            <a:pPr lvl="0"/>
            <a:r>
              <a:rPr lang="en-GB" sz="1800" b="0" i="0" dirty="0">
                <a:effectLst/>
                <a:latin typeface="Helvetica" pitchFamily="2" charset="0"/>
              </a:rPr>
              <a:t>﻿﻿Workforce includes five different cultural backgrounds and mixed age groups</a:t>
            </a:r>
            <a:endParaRPr lang="en-GB" sz="1800" dirty="0">
              <a:effectLst/>
              <a:latin typeface="Helvetica" pitchFamily="2" charset="0"/>
            </a:endParaRPr>
          </a:p>
          <a:p>
            <a:pPr lvl="0"/>
            <a:r>
              <a:rPr lang="en-GB" sz="1800" b="0" i="0" dirty="0">
                <a:effectLst/>
                <a:latin typeface="Helvetica" pitchFamily="2" charset="0"/>
              </a:rPr>
              <a:t>﻿﻿Old, loud factory machinery makes face-to-face communication very</a:t>
            </a:r>
            <a:br>
              <a:rPr lang="en-GB" sz="1800" b="0" i="0" dirty="0">
                <a:effectLst/>
                <a:latin typeface="Helvetica" pitchFamily="2" charset="0"/>
              </a:rPr>
            </a:br>
            <a:r>
              <a:rPr lang="en-GB" sz="1800" b="0" i="0" dirty="0">
                <a:effectLst/>
                <a:latin typeface="Helvetica" pitchFamily="2" charset="0"/>
              </a:rPr>
              <a:t>difficult</a:t>
            </a:r>
            <a:endParaRPr lang="en-GB" sz="1800" dirty="0">
              <a:effectLst/>
              <a:latin typeface="Helvetica" pitchFamily="2" charset="0"/>
            </a:endParaRPr>
          </a:p>
          <a:p>
            <a:pPr lvl="0"/>
            <a:r>
              <a:rPr lang="en-GB" sz="1800" b="0" i="0" dirty="0">
                <a:effectLst/>
                <a:latin typeface="Helvetica" pitchFamily="2" charset="0"/>
              </a:rPr>
              <a:t>﻿﻿Manager Gary relies mostly on static signs and quick verbal instructions, with no way to confirm understanding</a:t>
            </a:r>
            <a:endParaRPr lang="en-GB" sz="1800" dirty="0">
              <a:effectLst/>
              <a:latin typeface="Helvetica" pitchFamily="2" charset="0"/>
            </a:endParaRPr>
          </a:p>
          <a:p>
            <a:pPr lvl="0"/>
            <a:r>
              <a:rPr lang="en-GB" sz="1800" b="0" i="0" dirty="0">
                <a:effectLst/>
                <a:latin typeface="Helvetica" pitchFamily="2" charset="0"/>
              </a:rPr>
              <a:t>﻿﻿Poor hygiene practices increase the risk of serious food contamination</a:t>
            </a:r>
            <a:br>
              <a:rPr lang="en-GB" sz="1800" b="0" i="0" dirty="0">
                <a:effectLst/>
                <a:latin typeface="Helvetica" pitchFamily="2" charset="0"/>
              </a:rPr>
            </a:br>
            <a:r>
              <a:rPr lang="en-GB" sz="1800" b="0" i="0" dirty="0">
                <a:effectLst/>
                <a:latin typeface="Helvetica" pitchFamily="2" charset="0"/>
              </a:rPr>
              <a:t>incidents</a:t>
            </a:r>
            <a:endParaRPr lang="en-GB" sz="1800" dirty="0">
              <a:effectLst/>
              <a:latin typeface="Helvetica" pitchFamily="2" charset="0"/>
            </a:endParaRPr>
          </a:p>
          <a:p>
            <a:endParaRPr lang="en-GB" sz="1800" dirty="0">
              <a:effectLst/>
              <a:latin typeface="Helvetica" pitchFamily="2" charset="0"/>
            </a:endParaRPr>
          </a:p>
        </p:txBody>
      </p:sp>
      <p:pic>
        <p:nvPicPr>
          <p:cNvPr id="5" name="Picture 4">
            <a:extLst>
              <a:ext uri="{FF2B5EF4-FFF2-40B4-BE49-F238E27FC236}">
                <a16:creationId xmlns:a16="http://schemas.microsoft.com/office/drawing/2014/main" id="{49A4CA99-8E96-23F2-A83A-69D8EBDB2591}"/>
              </a:ext>
            </a:extLst>
          </p:cNvPr>
          <p:cNvPicPr>
            <a:picLocks noChangeAspect="1"/>
          </p:cNvPicPr>
          <p:nvPr/>
        </p:nvPicPr>
        <p:blipFill>
          <a:blip r:embed="rId2"/>
          <a:stretch>
            <a:fillRect/>
          </a:stretch>
        </p:blipFill>
        <p:spPr>
          <a:xfrm>
            <a:off x="8066216" y="0"/>
            <a:ext cx="4125783" cy="6858000"/>
          </a:xfrm>
          <a:prstGeom prst="rect">
            <a:avLst/>
          </a:prstGeom>
        </p:spPr>
      </p:pic>
    </p:spTree>
    <p:extLst>
      <p:ext uri="{BB962C8B-B14F-4D97-AF65-F5344CB8AC3E}">
        <p14:creationId xmlns:p14="http://schemas.microsoft.com/office/powerpoint/2010/main" val="17902712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1275066-1AC8-1CB2-4434-2F857435FB2E}"/>
              </a:ext>
            </a:extLst>
          </p:cNvPr>
          <p:cNvSpPr>
            <a:spLocks noGrp="1"/>
          </p:cNvSpPr>
          <p:nvPr>
            <p:ph idx="1"/>
          </p:nvPr>
        </p:nvSpPr>
        <p:spPr/>
        <p:txBody>
          <a:bodyPr>
            <a:normAutofit fontScale="55000" lnSpcReduction="20000"/>
          </a:bodyPr>
          <a:lstStyle/>
          <a:p>
            <a:r>
              <a:rPr lang="en-GB" sz="1800" b="0" i="0" dirty="0">
                <a:effectLst/>
                <a:latin typeface="Helvetica" pitchFamily="2" charset="0"/>
              </a:rPr>
              <a:t>SLIDE 5: COMMUNICATION</a:t>
            </a:r>
            <a:endParaRPr lang="en-GB" sz="1800" dirty="0">
              <a:effectLst/>
              <a:latin typeface="Helvetica" pitchFamily="2" charset="0"/>
            </a:endParaRPr>
          </a:p>
          <a:p>
            <a:r>
              <a:rPr lang="en-GB" sz="1800" b="0" i="0" dirty="0">
                <a:effectLst/>
                <a:latin typeface="Helvetica" pitchFamily="2" charset="0"/>
              </a:rPr>
              <a:t>BARRIERS</a:t>
            </a:r>
            <a:endParaRPr lang="en-GB" sz="1800" dirty="0">
              <a:effectLst/>
              <a:latin typeface="Helvetica" pitchFamily="2" charset="0"/>
            </a:endParaRPr>
          </a:p>
          <a:p>
            <a:r>
              <a:rPr lang="en-GB" sz="1800" b="0" i="0" dirty="0">
                <a:effectLst/>
                <a:latin typeface="Helvetica" pitchFamily="2" charset="0"/>
              </a:rPr>
              <a:t>Communication Barriers at</a:t>
            </a:r>
            <a:endParaRPr lang="en-GB" sz="1800" dirty="0">
              <a:effectLst/>
              <a:latin typeface="Helvetica" pitchFamily="2" charset="0"/>
            </a:endParaRPr>
          </a:p>
          <a:p>
            <a:r>
              <a:rPr lang="en-GB" sz="1800" b="0" i="0" dirty="0">
                <a:effectLst/>
                <a:latin typeface="Helvetica" pitchFamily="2" charset="0"/>
              </a:rPr>
              <a:t>Flight Foods Ltd</a:t>
            </a:r>
            <a:endParaRPr lang="en-GB" sz="1800" dirty="0">
              <a:effectLst/>
              <a:latin typeface="Helvetica" pitchFamily="2" charset="0"/>
            </a:endParaRPr>
          </a:p>
          <a:p>
            <a:r>
              <a:rPr lang="en-GB" sz="1800" b="0" i="0" dirty="0">
                <a:effectLst/>
                <a:latin typeface="Helvetica" pitchFamily="2" charset="0"/>
              </a:rPr>
              <a:t>1. Environmental Noise</a:t>
            </a:r>
            <a:endParaRPr lang="en-GB" sz="1800" dirty="0">
              <a:effectLst/>
              <a:latin typeface="Helvetica" pitchFamily="2" charset="0"/>
            </a:endParaRPr>
          </a:p>
          <a:p>
            <a:pPr lvl="0"/>
            <a:r>
              <a:rPr lang="en-GB" sz="1800" b="0" i="0" dirty="0">
                <a:effectLst/>
                <a:latin typeface="Helvetica" pitchFamily="2" charset="0"/>
              </a:rPr>
              <a:t>﻿﻿Loud, outdated machinery makes it hard for Gary to give clear instructions or for staff to ask questions</a:t>
            </a:r>
            <a:endParaRPr lang="en-GB" sz="1800" dirty="0">
              <a:effectLst/>
              <a:latin typeface="Helvetica" pitchFamily="2" charset="0"/>
            </a:endParaRPr>
          </a:p>
          <a:p>
            <a:pPr lvl="0"/>
            <a:r>
              <a:rPr lang="en-GB" sz="1800" b="0" i="0" dirty="0">
                <a:effectLst/>
                <a:latin typeface="Helvetica" pitchFamily="2" charset="0"/>
              </a:rPr>
              <a:t>﻿﻿This creates frequent</a:t>
            </a:r>
            <a:br>
              <a:rPr lang="en-GB" sz="1800" b="0" i="0" dirty="0">
                <a:effectLst/>
                <a:latin typeface="Helvetica" pitchFamily="2" charset="0"/>
              </a:rPr>
            </a:br>
            <a:r>
              <a:rPr lang="en-GB" sz="1800" b="0" i="0" dirty="0">
                <a:effectLst/>
                <a:latin typeface="Helvetica" pitchFamily="2" charset="0"/>
              </a:rPr>
              <a:t>misunderstandings (Shannon and</a:t>
            </a:r>
            <a:br>
              <a:rPr lang="en-GB" sz="1800" b="0" i="0" dirty="0">
                <a:effectLst/>
                <a:latin typeface="Helvetica" pitchFamily="2" charset="0"/>
              </a:rPr>
            </a:br>
            <a:r>
              <a:rPr lang="en-GB" sz="1800" b="0" i="0" dirty="0">
                <a:effectLst/>
                <a:latin typeface="Helvetica" pitchFamily="2" charset="0"/>
              </a:rPr>
              <a:t>Weaver, 1949)</a:t>
            </a:r>
            <a:endParaRPr lang="en-GB" sz="1800" dirty="0">
              <a:effectLst/>
              <a:latin typeface="Helvetica" pitchFamily="2" charset="0"/>
            </a:endParaRPr>
          </a:p>
          <a:p>
            <a:r>
              <a:rPr lang="en-GB" sz="1800" b="0" i="0" dirty="0">
                <a:effectLst/>
                <a:latin typeface="Helvetica" pitchFamily="2" charset="0"/>
              </a:rPr>
              <a:t>2. Language Barriers</a:t>
            </a:r>
            <a:endParaRPr lang="en-GB" sz="1800" dirty="0">
              <a:effectLst/>
              <a:latin typeface="Helvetica" pitchFamily="2" charset="0"/>
            </a:endParaRPr>
          </a:p>
          <a:p>
            <a:pPr lvl="0"/>
            <a:r>
              <a:rPr lang="en-GB" sz="1800" b="0" i="0" dirty="0">
                <a:effectLst/>
                <a:latin typeface="Helvetica" pitchFamily="2" charset="0"/>
              </a:rPr>
              <a:t>﻿﻿Employees speak multiple native languages; written and verbal instructions are only in fast, informal English</a:t>
            </a:r>
            <a:endParaRPr lang="en-GB" sz="1800" dirty="0">
              <a:effectLst/>
              <a:latin typeface="Helvetica" pitchFamily="2" charset="0"/>
            </a:endParaRPr>
          </a:p>
          <a:p>
            <a:r>
              <a:rPr lang="en-GB" sz="1800" b="0" i="0" dirty="0">
                <a:effectLst/>
                <a:latin typeface="Helvetica" pitchFamily="2" charset="0"/>
              </a:rPr>
              <a:t>﻿﻿This leads to mis</a:t>
            </a:r>
            <a:r>
              <a:rPr lang="en-GB" sz="1800" dirty="0">
                <a:latin typeface="Helvetica" pitchFamily="2" charset="0"/>
              </a:rPr>
              <a:t>takes  </a:t>
            </a:r>
            <a:r>
              <a:rPr lang="en-GB" sz="1800" b="0" i="0" dirty="0">
                <a:effectLst/>
                <a:latin typeface="Helvetica" pitchFamily="2" charset="0"/>
              </a:rPr>
              <a:t>in food preparation, ingredient sorting, and hygiene steps</a:t>
            </a:r>
            <a:endParaRPr lang="en-GB" sz="1800" dirty="0">
              <a:effectLst/>
              <a:latin typeface="Helvetica" pitchFamily="2" charset="0"/>
            </a:endParaRPr>
          </a:p>
          <a:p>
            <a:r>
              <a:rPr lang="en-GB" sz="1800" b="0" i="0" dirty="0">
                <a:effectLst/>
                <a:latin typeface="Helvetica" pitchFamily="2" charset="0"/>
              </a:rPr>
              <a:t>3. Cultural &amp; Age Differences</a:t>
            </a:r>
            <a:endParaRPr lang="en-GB" sz="1800" dirty="0">
              <a:effectLst/>
              <a:latin typeface="Helvetica" pitchFamily="2" charset="0"/>
            </a:endParaRPr>
          </a:p>
          <a:p>
            <a:pPr lvl="0"/>
            <a:r>
              <a:rPr lang="en-GB" sz="1800" b="0" i="0" dirty="0">
                <a:effectLst/>
                <a:latin typeface="Helvetica" pitchFamily="2" charset="0"/>
              </a:rPr>
              <a:t>﻿﻿Staff come from five cultural groups and different generations, with different norms around asking questions or challenging managers</a:t>
            </a:r>
            <a:endParaRPr lang="en-GB" sz="1800" dirty="0">
              <a:effectLst/>
              <a:latin typeface="Helvetica" pitchFamily="2" charset="0"/>
            </a:endParaRPr>
          </a:p>
          <a:p>
            <a:pPr lvl="0"/>
            <a:r>
              <a:rPr lang="en-GB" sz="1800" b="0" i="0" dirty="0">
                <a:effectLst/>
                <a:latin typeface="Helvetica" pitchFamily="2" charset="0"/>
              </a:rPr>
              <a:t>﻿﻿Varied life and work experience changes how messages are received (Berlo, 1960)</a:t>
            </a:r>
            <a:endParaRPr lang="en-GB" sz="1800" dirty="0">
              <a:effectLst/>
              <a:latin typeface="Helvetica" pitchFamily="2" charset="0"/>
            </a:endParaRPr>
          </a:p>
          <a:p>
            <a:r>
              <a:rPr lang="en-GB" sz="1800" b="0" i="0" dirty="0">
                <a:effectLst/>
                <a:latin typeface="Helvetica" pitchFamily="2" charset="0"/>
              </a:rPr>
              <a:t>4. Lack of Training &amp; Poor Leadership</a:t>
            </a:r>
            <a:endParaRPr lang="en-GB" sz="1800" dirty="0">
              <a:effectLst/>
              <a:latin typeface="Helvetica" pitchFamily="2" charset="0"/>
            </a:endParaRPr>
          </a:p>
          <a:p>
            <a:pPr lvl="0"/>
            <a:r>
              <a:rPr lang="en-GB" sz="1800" b="0" i="0" dirty="0">
                <a:effectLst/>
                <a:latin typeface="Helvetica" pitchFamily="2" charset="0"/>
              </a:rPr>
              <a:t>﻿﻿No pre-employment food safety or communication training</a:t>
            </a:r>
            <a:endParaRPr lang="en-GB" sz="1800" dirty="0">
              <a:effectLst/>
              <a:latin typeface="Helvetica" pitchFamily="2" charset="0"/>
            </a:endParaRPr>
          </a:p>
          <a:p>
            <a:pPr lvl="0"/>
            <a:r>
              <a:rPr lang="en-GB" sz="1800" b="0" i="0" dirty="0">
                <a:effectLst/>
                <a:latin typeface="Helvetica" pitchFamily="2" charset="0"/>
              </a:rPr>
              <a:t>﻿﻿Gary uses only signs and one-way verbal updates; there is no system for staff to give feedback or confirm they</a:t>
            </a:r>
            <a:endParaRPr lang="en-GB" sz="1800" dirty="0">
              <a:effectLst/>
              <a:latin typeface="Helvetica" pitchFamily="2" charset="0"/>
            </a:endParaRPr>
          </a:p>
          <a:p>
            <a:r>
              <a:rPr lang="en-GB" sz="1800" b="0" i="0" dirty="0">
                <a:effectLst/>
                <a:latin typeface="Helvetica" pitchFamily="2" charset="0"/>
              </a:rPr>
              <a:t>understand (</a:t>
            </a:r>
            <a:r>
              <a:rPr lang="en-GB" sz="1800" b="0" i="0" dirty="0" err="1">
                <a:effectLst/>
                <a:latin typeface="Helvetica" pitchFamily="2" charset="0"/>
              </a:rPr>
              <a:t>Schramm</a:t>
            </a:r>
            <a:r>
              <a:rPr lang="en-GB" sz="1800" b="0" i="0" dirty="0">
                <a:effectLst/>
                <a:latin typeface="Helvetica" pitchFamily="2" charset="0"/>
              </a:rPr>
              <a:t>, 1954)</a:t>
            </a:r>
            <a:endParaRPr lang="en-GB" sz="1800" dirty="0">
              <a:effectLst/>
              <a:latin typeface="Helvetica" pitchFamily="2" charset="0"/>
            </a:endParaRPr>
          </a:p>
          <a:p>
            <a:pPr lvl="0"/>
            <a:endParaRPr lang="en-GB" sz="1800" dirty="0">
              <a:effectLst/>
              <a:latin typeface="Helvetica" pitchFamily="2" charset="0"/>
            </a:endParaRPr>
          </a:p>
        </p:txBody>
      </p:sp>
      <p:pic>
        <p:nvPicPr>
          <p:cNvPr id="5" name="Picture 4">
            <a:extLst>
              <a:ext uri="{FF2B5EF4-FFF2-40B4-BE49-F238E27FC236}">
                <a16:creationId xmlns:a16="http://schemas.microsoft.com/office/drawing/2014/main" id="{4B5070AA-486E-7681-C60D-FDEEB2F592AB}"/>
              </a:ext>
            </a:extLst>
          </p:cNvPr>
          <p:cNvPicPr>
            <a:picLocks noChangeAspect="1"/>
          </p:cNvPicPr>
          <p:nvPr/>
        </p:nvPicPr>
        <p:blipFill>
          <a:blip r:embed="rId2"/>
          <a:stretch>
            <a:fillRect/>
          </a:stretch>
        </p:blipFill>
        <p:spPr>
          <a:xfrm>
            <a:off x="8674554" y="0"/>
            <a:ext cx="3316740" cy="6600367"/>
          </a:xfrm>
          <a:prstGeom prst="rect">
            <a:avLst/>
          </a:prstGeom>
        </p:spPr>
      </p:pic>
    </p:spTree>
    <p:extLst>
      <p:ext uri="{BB962C8B-B14F-4D97-AF65-F5344CB8AC3E}">
        <p14:creationId xmlns:p14="http://schemas.microsoft.com/office/powerpoint/2010/main" val="11297859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F089404-E0E9-5E82-B8E9-25DFDB7245CB}"/>
              </a:ext>
            </a:extLst>
          </p:cNvPr>
          <p:cNvSpPr>
            <a:spLocks noGrp="1"/>
          </p:cNvSpPr>
          <p:nvPr>
            <p:ph idx="1"/>
          </p:nvPr>
        </p:nvSpPr>
        <p:spPr/>
        <p:txBody>
          <a:bodyPr>
            <a:normAutofit fontScale="92500" lnSpcReduction="20000"/>
          </a:bodyPr>
          <a:lstStyle/>
          <a:p>
            <a:r>
              <a:rPr lang="en-GB" sz="1800" b="0" i="0" dirty="0">
                <a:effectLst/>
                <a:latin typeface="Helvetica" pitchFamily="2" charset="0"/>
              </a:rPr>
              <a:t>SLIDE 6: THEORETICAL</a:t>
            </a:r>
            <a:endParaRPr lang="en-GB" sz="1800" dirty="0">
              <a:effectLst/>
              <a:latin typeface="Helvetica" pitchFamily="2" charset="0"/>
            </a:endParaRPr>
          </a:p>
          <a:p>
            <a:r>
              <a:rPr lang="en-GB" sz="1800" b="0" i="0" dirty="0">
                <a:effectLst/>
                <a:latin typeface="Helvetica" pitchFamily="2" charset="0"/>
              </a:rPr>
              <a:t>FRAMEWORK</a:t>
            </a:r>
            <a:endParaRPr lang="en-GB" sz="1800" dirty="0">
              <a:effectLst/>
              <a:latin typeface="Helvetica" pitchFamily="2" charset="0"/>
            </a:endParaRPr>
          </a:p>
          <a:p>
            <a:r>
              <a:rPr lang="en-GB" sz="1800" b="0" i="0" dirty="0">
                <a:effectLst/>
                <a:latin typeface="Helvetica" pitchFamily="2" charset="0"/>
              </a:rPr>
              <a:t>Theoretical Framework</a:t>
            </a:r>
            <a:endParaRPr lang="en-GB" sz="1800" dirty="0">
              <a:effectLst/>
              <a:latin typeface="Helvetica" pitchFamily="2" charset="0"/>
            </a:endParaRPr>
          </a:p>
          <a:p>
            <a:r>
              <a:rPr lang="en-GB" sz="1800" b="0" i="0" dirty="0">
                <a:effectLst/>
                <a:latin typeface="Helvetica" pitchFamily="2" charset="0"/>
              </a:rPr>
              <a:t>Shannon &amp; Weaver Communication</a:t>
            </a:r>
            <a:endParaRPr lang="en-GB" sz="1800" dirty="0">
              <a:effectLst/>
              <a:latin typeface="Helvetica" pitchFamily="2" charset="0"/>
            </a:endParaRPr>
          </a:p>
          <a:p>
            <a:r>
              <a:rPr lang="en-GB" sz="1800" b="0" i="0" dirty="0">
                <a:effectLst/>
                <a:latin typeface="Helvetica" pitchFamily="2" charset="0"/>
              </a:rPr>
              <a:t>Model</a:t>
            </a:r>
            <a:endParaRPr lang="en-GB" sz="1800" dirty="0">
              <a:effectLst/>
              <a:latin typeface="Helvetica" pitchFamily="2" charset="0"/>
            </a:endParaRPr>
          </a:p>
          <a:p>
            <a:r>
              <a:rPr lang="en-GB" sz="1800" b="0" i="0" dirty="0">
                <a:effectLst/>
                <a:latin typeface="Helvetica" pitchFamily="2" charset="0"/>
              </a:rPr>
              <a:t>• Noise from old machinery interferes with Gary's ability to communicate instructions clearly (Shannon &amp; Weaver,</a:t>
            </a:r>
            <a:endParaRPr lang="en-GB" sz="1800" dirty="0">
              <a:effectLst/>
              <a:latin typeface="Helvetica" pitchFamily="2" charset="0"/>
            </a:endParaRPr>
          </a:p>
          <a:p>
            <a:r>
              <a:rPr lang="en-GB" sz="1800" b="0" i="0" dirty="0">
                <a:effectLst/>
                <a:latin typeface="Helvetica" pitchFamily="2" charset="0"/>
              </a:rPr>
              <a:t>1949).</a:t>
            </a:r>
            <a:endParaRPr lang="en-GB" sz="1800" dirty="0">
              <a:effectLst/>
              <a:latin typeface="Helvetica" pitchFamily="2" charset="0"/>
            </a:endParaRPr>
          </a:p>
          <a:p>
            <a:r>
              <a:rPr lang="en-GB" sz="1800" b="0" i="0" dirty="0" err="1">
                <a:effectLst/>
                <a:latin typeface="Helvetica" pitchFamily="2" charset="0"/>
              </a:rPr>
              <a:t>Schramm's</a:t>
            </a:r>
            <a:r>
              <a:rPr lang="en-GB" sz="1800" b="0" i="0" dirty="0">
                <a:effectLst/>
                <a:latin typeface="Helvetica" pitchFamily="2" charset="0"/>
              </a:rPr>
              <a:t> Communication Model</a:t>
            </a:r>
            <a:endParaRPr lang="en-GB" sz="1800" dirty="0">
              <a:effectLst/>
              <a:latin typeface="Helvetica" pitchFamily="2" charset="0"/>
            </a:endParaRPr>
          </a:p>
          <a:p>
            <a:r>
              <a:rPr lang="en-GB" sz="1800" b="0" i="0" dirty="0">
                <a:effectLst/>
                <a:latin typeface="Helvetica" pitchFamily="2" charset="0"/>
              </a:rPr>
              <a:t>• Employees from different language backgrounds may decode Gary's messages differently, causing misunderstandings (</a:t>
            </a:r>
            <a:r>
              <a:rPr lang="en-GB" sz="1800" b="0" i="0" dirty="0" err="1">
                <a:effectLst/>
                <a:latin typeface="Helvetica" pitchFamily="2" charset="0"/>
              </a:rPr>
              <a:t>Schramm</a:t>
            </a:r>
            <a:r>
              <a:rPr lang="en-GB" sz="1800" b="0" i="0" dirty="0">
                <a:effectLst/>
                <a:latin typeface="Helvetica" pitchFamily="2" charset="0"/>
              </a:rPr>
              <a:t>, 1954).</a:t>
            </a:r>
            <a:endParaRPr lang="en-GB" sz="1800" dirty="0">
              <a:effectLst/>
              <a:latin typeface="Helvetica" pitchFamily="2" charset="0"/>
            </a:endParaRPr>
          </a:p>
          <a:p>
            <a:r>
              <a:rPr lang="en-GB" sz="1800" b="0" i="0" dirty="0">
                <a:effectLst/>
                <a:latin typeface="Helvetica" pitchFamily="2" charset="0"/>
              </a:rPr>
              <a:t>Berlo's SMCR Model</a:t>
            </a:r>
            <a:endParaRPr lang="en-GB" sz="1800" b="0" i="0" dirty="0">
              <a:latin typeface="Helvetica" pitchFamily="2" charset="0"/>
            </a:endParaRPr>
          </a:p>
          <a:p>
            <a:r>
              <a:rPr lang="en-GB" sz="1800" b="0" i="0" dirty="0">
                <a:effectLst/>
                <a:latin typeface="Helvetica" pitchFamily="2" charset="0"/>
              </a:rPr>
              <a:t>• Communication is affected by the sender, message, channel and receiver.</a:t>
            </a:r>
            <a:endParaRPr lang="en-GB" sz="1800" dirty="0">
              <a:effectLst/>
              <a:latin typeface="Helvetica" pitchFamily="2" charset="0"/>
            </a:endParaRPr>
          </a:p>
          <a:p>
            <a:r>
              <a:rPr lang="en-GB" sz="1800" b="0" i="0" dirty="0">
                <a:effectLst/>
                <a:latin typeface="Helvetica" pitchFamily="2" charset="0"/>
              </a:rPr>
              <a:t>Language and cultural differences reduce understanding between Gary and employees (Berlo, 1960).</a:t>
            </a:r>
            <a:endParaRPr lang="en-GB" sz="1800" dirty="0">
              <a:effectLst/>
              <a:latin typeface="Helvetica" pitchFamily="2" charset="0"/>
            </a:endParaRPr>
          </a:p>
          <a:p>
            <a:endParaRPr lang="en-GB" sz="1800" b="0" i="0" dirty="0">
              <a:effectLst/>
              <a:latin typeface="Helvetica" pitchFamily="2" charset="0"/>
            </a:endParaRPr>
          </a:p>
        </p:txBody>
      </p:sp>
      <p:pic>
        <p:nvPicPr>
          <p:cNvPr id="5" name="Picture 4">
            <a:extLst>
              <a:ext uri="{FF2B5EF4-FFF2-40B4-BE49-F238E27FC236}">
                <a16:creationId xmlns:a16="http://schemas.microsoft.com/office/drawing/2014/main" id="{B092BD38-3AD4-5C7E-DC02-E5C78E95D085}"/>
              </a:ext>
            </a:extLst>
          </p:cNvPr>
          <p:cNvPicPr>
            <a:picLocks noChangeAspect="1"/>
          </p:cNvPicPr>
          <p:nvPr/>
        </p:nvPicPr>
        <p:blipFill>
          <a:blip r:embed="rId2"/>
          <a:stretch>
            <a:fillRect/>
          </a:stretch>
        </p:blipFill>
        <p:spPr>
          <a:xfrm>
            <a:off x="5354595" y="0"/>
            <a:ext cx="6590269" cy="3008054"/>
          </a:xfrm>
          <a:prstGeom prst="rect">
            <a:avLst/>
          </a:prstGeom>
        </p:spPr>
      </p:pic>
    </p:spTree>
    <p:extLst>
      <p:ext uri="{BB962C8B-B14F-4D97-AF65-F5344CB8AC3E}">
        <p14:creationId xmlns:p14="http://schemas.microsoft.com/office/powerpoint/2010/main" val="35398600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0BC878-070B-7976-CD50-BADF01A21665}"/>
              </a:ext>
            </a:extLst>
          </p:cNvPr>
          <p:cNvSpPr>
            <a:spLocks noGrp="1"/>
          </p:cNvSpPr>
          <p:nvPr>
            <p:ph idx="1"/>
          </p:nvPr>
        </p:nvSpPr>
        <p:spPr/>
        <p:txBody>
          <a:bodyPr/>
          <a:lstStyle/>
          <a:p>
            <a:r>
              <a:rPr lang="en-GB" sz="1800" b="0" i="0">
                <a:effectLst/>
                <a:latin typeface="Helvetica" pitchFamily="2" charset="0"/>
              </a:rPr>
              <a:t>SLIDE 7: STRATEGIES TO</a:t>
            </a:r>
            <a:endParaRPr lang="en-GB" sz="1800">
              <a:effectLst/>
              <a:latin typeface="Helvetica" pitchFamily="2" charset="0"/>
            </a:endParaRPr>
          </a:p>
          <a:p>
            <a:r>
              <a:rPr lang="en-GB" sz="1800" b="0" i="0">
                <a:effectLst/>
                <a:latin typeface="Helvetica" pitchFamily="2" charset="0"/>
              </a:rPr>
              <a:t>OVERCOME COMMUNICATION</a:t>
            </a:r>
            <a:endParaRPr lang="en-GB" sz="1800">
              <a:effectLst/>
              <a:latin typeface="Helvetica" pitchFamily="2" charset="0"/>
            </a:endParaRPr>
          </a:p>
          <a:p>
            <a:r>
              <a:rPr lang="en-GB" sz="1800" b="0" i="0">
                <a:effectLst/>
                <a:latin typeface="Helvetica" pitchFamily="2" charset="0"/>
              </a:rPr>
              <a:t>BARRIERS</a:t>
            </a:r>
            <a:endParaRPr lang="en-GB" sz="1800">
              <a:effectLst/>
              <a:latin typeface="Helvetica" pitchFamily="2" charset="0"/>
            </a:endParaRPr>
          </a:p>
          <a:p>
            <a:r>
              <a:rPr lang="en-GB" sz="1800" b="0" i="0">
                <a:effectLst/>
                <a:latin typeface="Helvetica" pitchFamily="2" charset="0"/>
              </a:rPr>
              <a:t>Strategies to Overcome Communication Barriers</a:t>
            </a:r>
            <a:endParaRPr lang="en-GB" sz="1800">
              <a:effectLst/>
              <a:latin typeface="Helvetica" pitchFamily="2" charset="0"/>
            </a:endParaRPr>
          </a:p>
          <a:p>
            <a:r>
              <a:rPr lang="en-GB" sz="1800" b="0" i="0">
                <a:effectLst/>
                <a:latin typeface="Helvetica" pitchFamily="2" charset="0"/>
              </a:rPr>
              <a:t>Improve Staff Training</a:t>
            </a:r>
            <a:endParaRPr lang="en-GB" sz="1800">
              <a:effectLst/>
              <a:latin typeface="Helvetica" pitchFamily="2" charset="0"/>
            </a:endParaRPr>
          </a:p>
          <a:p>
            <a:pPr lvl="0"/>
            <a:r>
              <a:rPr lang="en-GB" sz="1800" b="0" i="0">
                <a:effectLst/>
                <a:latin typeface="Helvetica" pitchFamily="2" charset="0"/>
              </a:rPr>
              <a:t>﻿﻿Provide compulsory food hygiene and safety training before employees start work.</a:t>
            </a:r>
            <a:endParaRPr lang="en-GB" sz="1800">
              <a:effectLst/>
              <a:latin typeface="Helvetica" pitchFamily="2" charset="0"/>
            </a:endParaRPr>
          </a:p>
          <a:p>
            <a:pPr lvl="0"/>
            <a:r>
              <a:rPr lang="en-GB" sz="1800" b="0" i="0">
                <a:effectLst/>
                <a:latin typeface="Helvetica" pitchFamily="2" charset="0"/>
              </a:rPr>
              <a:t>﻿﻿Offer regular refresher training to maintain standards.</a:t>
            </a:r>
            <a:endParaRPr lang="en-GB" sz="1800">
              <a:effectLst/>
              <a:latin typeface="Helvetica" pitchFamily="2" charset="0"/>
            </a:endParaRPr>
          </a:p>
          <a:p>
            <a:r>
              <a:rPr lang="en-GB" sz="1800" b="0" i="0">
                <a:effectLst/>
                <a:latin typeface="Helvetica" pitchFamily="2" charset="0"/>
              </a:rPr>
              <a:t>Improve Communication</a:t>
            </a:r>
            <a:endParaRPr lang="en-GB" sz="1800">
              <a:effectLst/>
              <a:latin typeface="Helvetica" pitchFamily="2" charset="0"/>
            </a:endParaRPr>
          </a:p>
          <a:p>
            <a:pPr lvl="0"/>
            <a:r>
              <a:rPr lang="en-GB" sz="1800" b="0" i="0">
                <a:effectLst/>
                <a:latin typeface="Helvetica" pitchFamily="2" charset="0"/>
              </a:rPr>
              <a:t>﻿﻿Use simple English supported by translated materials and visual instructions.</a:t>
            </a:r>
            <a:endParaRPr lang="en-GB" sz="1800">
              <a:effectLst/>
              <a:latin typeface="Helvetica" pitchFamily="2" charset="0"/>
            </a:endParaRPr>
          </a:p>
          <a:p>
            <a:pPr lvl="0"/>
            <a:r>
              <a:rPr lang="en-GB" sz="1800" b="0" i="0">
                <a:effectLst/>
                <a:latin typeface="Helvetica" pitchFamily="2" charset="0"/>
              </a:rPr>
              <a:t>﻿﻿Encourage two-way communication by asking employees to confirm understanding.</a:t>
            </a:r>
            <a:endParaRPr lang="en-GB" sz="1800">
              <a:effectLst/>
              <a:latin typeface="Helvetica" pitchFamily="2" charset="0"/>
            </a:endParaRPr>
          </a:p>
        </p:txBody>
      </p:sp>
      <p:pic>
        <p:nvPicPr>
          <p:cNvPr id="5" name="Picture 4">
            <a:extLst>
              <a:ext uri="{FF2B5EF4-FFF2-40B4-BE49-F238E27FC236}">
                <a16:creationId xmlns:a16="http://schemas.microsoft.com/office/drawing/2014/main" id="{EA52297A-9A6D-8EC4-859B-A12972E012FF}"/>
              </a:ext>
            </a:extLst>
          </p:cNvPr>
          <p:cNvPicPr>
            <a:picLocks noChangeAspect="1"/>
          </p:cNvPicPr>
          <p:nvPr/>
        </p:nvPicPr>
        <p:blipFill>
          <a:blip r:embed="rId2"/>
          <a:stretch>
            <a:fillRect/>
          </a:stretch>
        </p:blipFill>
        <p:spPr>
          <a:xfrm>
            <a:off x="4643052" y="0"/>
            <a:ext cx="7848600" cy="2878266"/>
          </a:xfrm>
          <a:prstGeom prst="rect">
            <a:avLst/>
          </a:prstGeom>
        </p:spPr>
      </p:pic>
    </p:spTree>
    <p:extLst>
      <p:ext uri="{BB962C8B-B14F-4D97-AF65-F5344CB8AC3E}">
        <p14:creationId xmlns:p14="http://schemas.microsoft.com/office/powerpoint/2010/main" val="9135367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A834673-111A-D74D-DB39-9A63A39EF51C}"/>
              </a:ext>
            </a:extLst>
          </p:cNvPr>
          <p:cNvSpPr>
            <a:spLocks noGrp="1"/>
          </p:cNvSpPr>
          <p:nvPr>
            <p:ph idx="1"/>
          </p:nvPr>
        </p:nvSpPr>
        <p:spPr>
          <a:xfrm>
            <a:off x="322992" y="521300"/>
            <a:ext cx="7056395" cy="6336699"/>
          </a:xfrm>
        </p:spPr>
        <p:txBody>
          <a:bodyPr/>
          <a:lstStyle/>
          <a:p>
            <a:r>
              <a:rPr lang="en-GB" sz="1800" b="0" i="0">
                <a:effectLst/>
                <a:latin typeface="Helvetica" pitchFamily="2" charset="0"/>
              </a:rPr>
              <a:t>Reduce Environmental Noise</a:t>
            </a:r>
            <a:endParaRPr lang="en-GB" sz="1800">
              <a:effectLst/>
              <a:latin typeface="Helvetica" pitchFamily="2" charset="0"/>
            </a:endParaRPr>
          </a:p>
          <a:p>
            <a:pPr lvl="0"/>
            <a:r>
              <a:rPr lang="en-GB" sz="1800" b="0" i="0">
                <a:effectLst/>
                <a:latin typeface="Helvetica" pitchFamily="2" charset="0"/>
              </a:rPr>
              <a:t>﻿﻿Schedule team briefings away from noisy machinery.</a:t>
            </a:r>
            <a:endParaRPr lang="en-GB" sz="1800">
              <a:effectLst/>
              <a:latin typeface="Helvetica" pitchFamily="2" charset="0"/>
            </a:endParaRPr>
          </a:p>
          <a:p>
            <a:pPr lvl="0"/>
            <a:r>
              <a:rPr lang="en-GB" sz="1800" b="0" i="0">
                <a:effectLst/>
                <a:latin typeface="Helvetica" pitchFamily="2" charset="0"/>
              </a:rPr>
              <a:t>﻿﻿Use communication devices or quieter equipment where possible.</a:t>
            </a:r>
            <a:endParaRPr lang="en-GB" sz="1800">
              <a:effectLst/>
              <a:latin typeface="Helvetica" pitchFamily="2" charset="0"/>
            </a:endParaRPr>
          </a:p>
          <a:p>
            <a:r>
              <a:rPr lang="en-GB" sz="1800" b="0" i="0">
                <a:effectLst/>
                <a:latin typeface="Helvetica" pitchFamily="2" charset="0"/>
              </a:rPr>
              <a:t>Promote Cultural Awareness</a:t>
            </a:r>
            <a:endParaRPr lang="en-GB" sz="1800">
              <a:effectLst/>
              <a:latin typeface="Helvetica" pitchFamily="2" charset="0"/>
            </a:endParaRPr>
          </a:p>
          <a:p>
            <a:pPr lvl="0"/>
            <a:r>
              <a:rPr lang="en-GB" sz="1800" b="0" i="0">
                <a:effectLst/>
                <a:latin typeface="Helvetica" pitchFamily="2" charset="0"/>
              </a:rPr>
              <a:t>﻿﻿Provide cultural awareness training for managers and employees.</a:t>
            </a:r>
            <a:endParaRPr lang="en-GB" sz="1800">
              <a:effectLst/>
              <a:latin typeface="Helvetica" pitchFamily="2" charset="0"/>
            </a:endParaRPr>
          </a:p>
          <a:p>
            <a:pPr lvl="0"/>
            <a:r>
              <a:rPr lang="en-GB" sz="1800" b="0" i="0">
                <a:effectLst/>
                <a:latin typeface="Helvetica" pitchFamily="2" charset="0"/>
              </a:rPr>
              <a:t>﻿﻿Encourage teamwork and respect between different cultural groups.</a:t>
            </a:r>
            <a:endParaRPr lang="en-GB" sz="1800">
              <a:effectLst/>
              <a:latin typeface="Helvetica" pitchFamily="2" charset="0"/>
            </a:endParaRPr>
          </a:p>
          <a:p>
            <a:r>
              <a:rPr lang="en-GB" sz="1800" b="0" i="0">
                <a:effectLst/>
                <a:latin typeface="Helvetica" pitchFamily="2" charset="0"/>
              </a:rPr>
              <a:t>Strengthen Food Safety Procedures</a:t>
            </a:r>
            <a:endParaRPr lang="en-GB" sz="1800">
              <a:effectLst/>
              <a:latin typeface="Helvetica" pitchFamily="2" charset="0"/>
            </a:endParaRPr>
          </a:p>
          <a:p>
            <a:pPr lvl="0"/>
            <a:r>
              <a:rPr lang="en-GB" sz="1800" b="0" i="0">
                <a:effectLst/>
                <a:latin typeface="Helvetica" pitchFamily="2" charset="0"/>
              </a:rPr>
              <a:t>﻿﻿Enforce strict hygiene rules, including clean uniforms, handwashing and correct food storage.</a:t>
            </a:r>
            <a:endParaRPr lang="en-GB" sz="1800">
              <a:effectLst/>
              <a:latin typeface="Helvetica" pitchFamily="2" charset="0"/>
            </a:endParaRPr>
          </a:p>
          <a:p>
            <a:pPr lvl="0"/>
            <a:r>
              <a:rPr lang="en-GB" sz="1800" b="0" i="0">
                <a:effectLst/>
                <a:latin typeface="Helvetica" pitchFamily="2" charset="0"/>
              </a:rPr>
              <a:t>﻿﻿Carry out regular inspections and monitoring to prevent contamination.</a:t>
            </a:r>
            <a:endParaRPr lang="en-GB" sz="1800">
              <a:effectLst/>
              <a:latin typeface="Helvetica" pitchFamily="2" charset="0"/>
            </a:endParaRPr>
          </a:p>
        </p:txBody>
      </p:sp>
      <p:pic>
        <p:nvPicPr>
          <p:cNvPr id="5" name="Picture 4">
            <a:extLst>
              <a:ext uri="{FF2B5EF4-FFF2-40B4-BE49-F238E27FC236}">
                <a16:creationId xmlns:a16="http://schemas.microsoft.com/office/drawing/2014/main" id="{4FD10727-AAA9-FED4-7062-3F219BF6489E}"/>
              </a:ext>
            </a:extLst>
          </p:cNvPr>
          <p:cNvPicPr>
            <a:picLocks noChangeAspect="1"/>
          </p:cNvPicPr>
          <p:nvPr/>
        </p:nvPicPr>
        <p:blipFill>
          <a:blip r:embed="rId2"/>
          <a:stretch>
            <a:fillRect/>
          </a:stretch>
        </p:blipFill>
        <p:spPr>
          <a:xfrm>
            <a:off x="7379388" y="0"/>
            <a:ext cx="4812612" cy="6858000"/>
          </a:xfrm>
          <a:prstGeom prst="rect">
            <a:avLst/>
          </a:prstGeom>
        </p:spPr>
      </p:pic>
    </p:spTree>
    <p:extLst>
      <p:ext uri="{BB962C8B-B14F-4D97-AF65-F5344CB8AC3E}">
        <p14:creationId xmlns:p14="http://schemas.microsoft.com/office/powerpoint/2010/main" val="24347319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630E7A-A68B-8DA7-0DE7-F1A43F063750}"/>
              </a:ext>
            </a:extLst>
          </p:cNvPr>
          <p:cNvSpPr>
            <a:spLocks noGrp="1"/>
          </p:cNvSpPr>
          <p:nvPr>
            <p:ph idx="1"/>
          </p:nvPr>
        </p:nvSpPr>
        <p:spPr>
          <a:xfrm>
            <a:off x="0" y="692922"/>
            <a:ext cx="7070811" cy="6439672"/>
          </a:xfrm>
        </p:spPr>
        <p:txBody>
          <a:bodyPr/>
          <a:lstStyle/>
          <a:p>
            <a:r>
              <a:rPr lang="en-GB" sz="1800" b="0" i="0">
                <a:effectLst/>
                <a:latin typeface="Helvetica" pitchFamily="2" charset="0"/>
              </a:rPr>
              <a:t>SLIDE 8: HOW THESE</a:t>
            </a:r>
            <a:endParaRPr lang="en-GB" sz="1800">
              <a:effectLst/>
              <a:latin typeface="Helvetica" pitchFamily="2" charset="0"/>
            </a:endParaRPr>
          </a:p>
          <a:p>
            <a:r>
              <a:rPr lang="en-GB" sz="1800" b="0" i="0">
                <a:effectLst/>
                <a:latin typeface="Helvetica" pitchFamily="2" charset="0"/>
              </a:rPr>
              <a:t>STRATEGIES IMPROVE THE BUSINESS</a:t>
            </a:r>
            <a:endParaRPr lang="en-GB" sz="1800">
              <a:effectLst/>
              <a:latin typeface="Helvetica" pitchFamily="2" charset="0"/>
            </a:endParaRPr>
          </a:p>
          <a:p>
            <a:r>
              <a:rPr lang="en-GB" sz="1800" b="0" i="0">
                <a:effectLst/>
                <a:latin typeface="Helvetica" pitchFamily="2" charset="0"/>
              </a:rPr>
              <a:t>How These Strategies Improve the Business</a:t>
            </a:r>
            <a:endParaRPr lang="en-GB" sz="1800">
              <a:effectLst/>
              <a:latin typeface="Helvetica" pitchFamily="2" charset="0"/>
            </a:endParaRPr>
          </a:p>
          <a:p>
            <a:pPr lvl="0"/>
            <a:r>
              <a:rPr lang="en-GB" sz="1800" b="0" i="0">
                <a:effectLst/>
                <a:latin typeface="Helvetica" pitchFamily="2" charset="0"/>
              </a:rPr>
              <a:t>﻿﻿Reduces communication errors and misunderstandings.</a:t>
            </a:r>
            <a:endParaRPr lang="en-GB" sz="1800">
              <a:effectLst/>
              <a:latin typeface="Helvetica" pitchFamily="2" charset="0"/>
            </a:endParaRPr>
          </a:p>
          <a:p>
            <a:pPr lvl="0"/>
            <a:r>
              <a:rPr lang="en-GB" sz="1800" b="0" i="0">
                <a:effectLst/>
                <a:latin typeface="Helvetica" pitchFamily="2" charset="0"/>
              </a:rPr>
              <a:t>﻿﻿Improves food safety and product quality.</a:t>
            </a:r>
            <a:endParaRPr lang="en-GB" sz="1800">
              <a:effectLst/>
              <a:latin typeface="Helvetica" pitchFamily="2" charset="0"/>
            </a:endParaRPr>
          </a:p>
          <a:p>
            <a:pPr lvl="0"/>
            <a:r>
              <a:rPr lang="en-GB" sz="1800" b="0" i="0">
                <a:effectLst/>
                <a:latin typeface="Helvetica" pitchFamily="2" charset="0"/>
              </a:rPr>
              <a:t>﻿﻿Increases employee confidence and teamwork.</a:t>
            </a:r>
            <a:endParaRPr lang="en-GB" sz="1800">
              <a:effectLst/>
              <a:latin typeface="Helvetica" pitchFamily="2" charset="0"/>
            </a:endParaRPr>
          </a:p>
          <a:p>
            <a:pPr lvl="0"/>
            <a:r>
              <a:rPr lang="en-GB" sz="1800" b="0" i="0">
                <a:effectLst/>
                <a:latin typeface="Helvetica" pitchFamily="2" charset="0"/>
              </a:rPr>
              <a:t>﻿﻿Reduces customer complaints.</a:t>
            </a:r>
            <a:endParaRPr lang="en-GB" sz="1800">
              <a:effectLst/>
              <a:latin typeface="Helvetica" pitchFamily="2" charset="0"/>
            </a:endParaRPr>
          </a:p>
          <a:p>
            <a:pPr lvl="0"/>
            <a:r>
              <a:rPr lang="en-GB" sz="1800" b="0" i="0">
                <a:effectLst/>
                <a:latin typeface="Helvetica" pitchFamily="2" charset="0"/>
              </a:rPr>
              <a:t>﻿﻿Helps Flight Foods regain customer trust and improve market share.</a:t>
            </a:r>
            <a:endParaRPr lang="en-GB" sz="1800">
              <a:effectLst/>
              <a:latin typeface="Helvetica" pitchFamily="2" charset="0"/>
            </a:endParaRPr>
          </a:p>
        </p:txBody>
      </p:sp>
      <p:pic>
        <p:nvPicPr>
          <p:cNvPr id="5" name="Picture 4">
            <a:extLst>
              <a:ext uri="{FF2B5EF4-FFF2-40B4-BE49-F238E27FC236}">
                <a16:creationId xmlns:a16="http://schemas.microsoft.com/office/drawing/2014/main" id="{40F8C955-C615-0EC7-985E-464DE84AC210}"/>
              </a:ext>
            </a:extLst>
          </p:cNvPr>
          <p:cNvPicPr>
            <a:picLocks noChangeAspect="1"/>
          </p:cNvPicPr>
          <p:nvPr/>
        </p:nvPicPr>
        <p:blipFill>
          <a:blip r:embed="rId2"/>
          <a:stretch>
            <a:fillRect/>
          </a:stretch>
        </p:blipFill>
        <p:spPr>
          <a:xfrm>
            <a:off x="6830540" y="0"/>
            <a:ext cx="6116595" cy="6858000"/>
          </a:xfrm>
          <a:prstGeom prst="rect">
            <a:avLst/>
          </a:prstGeom>
        </p:spPr>
      </p:pic>
    </p:spTree>
    <p:extLst>
      <p:ext uri="{BB962C8B-B14F-4D97-AF65-F5344CB8AC3E}">
        <p14:creationId xmlns:p14="http://schemas.microsoft.com/office/powerpoint/2010/main" val="33146967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36C5A5-33EF-88AD-367B-071FC44D4EE1}"/>
              </a:ext>
            </a:extLst>
          </p:cNvPr>
          <p:cNvSpPr>
            <a:spLocks noGrp="1"/>
          </p:cNvSpPr>
          <p:nvPr>
            <p:ph idx="1"/>
          </p:nvPr>
        </p:nvSpPr>
        <p:spPr/>
        <p:txBody>
          <a:bodyPr>
            <a:normAutofit fontScale="85000" lnSpcReduction="10000"/>
          </a:bodyPr>
          <a:lstStyle/>
          <a:p>
            <a:r>
              <a:rPr lang="en-GB" sz="1800" b="0" i="0" dirty="0">
                <a:effectLst/>
                <a:latin typeface="Helvetica" pitchFamily="2" charset="0"/>
              </a:rPr>
              <a:t>CONCLUSION</a:t>
            </a:r>
            <a:endParaRPr lang="en-GB" sz="1800" dirty="0">
              <a:effectLst/>
              <a:latin typeface="Helvetica" pitchFamily="2" charset="0"/>
            </a:endParaRPr>
          </a:p>
          <a:p>
            <a:r>
              <a:rPr lang="en-GB" sz="1800" b="0" i="0" dirty="0">
                <a:effectLst/>
                <a:latin typeface="Helvetica" pitchFamily="2" charset="0"/>
              </a:rPr>
              <a:t>This discussion has examined the operations, key challenges, and core priorities of Food Flight Ltd. We covered the company's role in food logistics and supply chain services, the importance of maintaining food safety standards, reliable delivery, and cost-effective solutions for clients. We also explored areas such as operational efficiency, regulatory compliance, customer service, and adapting to changes in demand or transport networks.</a:t>
            </a:r>
            <a:endParaRPr lang="en-GB" sz="1800" dirty="0">
              <a:effectLst/>
              <a:latin typeface="Helvetica" pitchFamily="2" charset="0"/>
            </a:endParaRPr>
          </a:p>
          <a:p>
            <a:r>
              <a:rPr lang="en-GB" sz="1800" b="0" i="0" dirty="0">
                <a:effectLst/>
                <a:latin typeface="Helvetica" pitchFamily="2" charset="0"/>
              </a:rPr>
              <a:t>The key takeaways are:</a:t>
            </a:r>
            <a:endParaRPr lang="en-GB" sz="1800" dirty="0">
              <a:effectLst/>
              <a:latin typeface="Helvetica" pitchFamily="2" charset="0"/>
            </a:endParaRPr>
          </a:p>
          <a:p>
            <a:r>
              <a:rPr lang="en-GB" sz="1800" b="0" i="0" dirty="0">
                <a:effectLst/>
                <a:latin typeface="Helvetica" pitchFamily="2" charset="0"/>
              </a:rPr>
              <a:t>• Food Flight Ltd's success depends on balancing speed, safety, and</a:t>
            </a:r>
            <a:endParaRPr lang="en-GB" sz="1800" dirty="0">
              <a:effectLst/>
              <a:latin typeface="Helvetica" pitchFamily="2" charset="0"/>
            </a:endParaRPr>
          </a:p>
          <a:p>
            <a:r>
              <a:rPr lang="en-GB" sz="1800" b="0" i="0" dirty="0">
                <a:effectLst/>
                <a:latin typeface="Helvetica" pitchFamily="2" charset="0"/>
              </a:rPr>
              <a:t>Affordability </a:t>
            </a:r>
            <a:endParaRPr lang="en-GB" sz="1800" dirty="0">
              <a:effectLst/>
              <a:latin typeface="Helvetica" pitchFamily="2" charset="0"/>
            </a:endParaRPr>
          </a:p>
          <a:p>
            <a:pPr lvl="0"/>
            <a:r>
              <a:rPr lang="en-GB" sz="1800" b="0" i="0" dirty="0">
                <a:effectLst/>
                <a:latin typeface="Helvetica" pitchFamily="2" charset="0"/>
              </a:rPr>
              <a:t>-across every stage of its service</a:t>
            </a:r>
            <a:endParaRPr lang="en-GB" sz="1800" dirty="0">
              <a:effectLst/>
              <a:latin typeface="Helvetica" pitchFamily="2" charset="0"/>
            </a:endParaRPr>
          </a:p>
          <a:p>
            <a:pPr lvl="0"/>
            <a:r>
              <a:rPr lang="en-GB" sz="1800" b="0" i="0" dirty="0">
                <a:effectLst/>
                <a:latin typeface="Helvetica" pitchFamily="2" charset="0"/>
              </a:rPr>
              <a:t>﻿﻿Strict adherence to food hygiene and transport regulations is non-negotiable to protect public health and uphold the company's reputation</a:t>
            </a:r>
            <a:endParaRPr lang="en-GB" sz="1800" dirty="0">
              <a:effectLst/>
              <a:latin typeface="Helvetica" pitchFamily="2" charset="0"/>
            </a:endParaRPr>
          </a:p>
          <a:p>
            <a:pPr lvl="0"/>
            <a:r>
              <a:rPr lang="en-GB" sz="1800" b="0" i="0" dirty="0">
                <a:effectLst/>
                <a:latin typeface="Helvetica" pitchFamily="2" charset="0"/>
              </a:rPr>
              <a:t>﻿﻿Building strong, reliable partnerships with suppliers, transport providers, and customers will support long-term growth</a:t>
            </a:r>
            <a:endParaRPr lang="en-GB" sz="1800" dirty="0">
              <a:effectLst/>
              <a:latin typeface="Helvetica" pitchFamily="2" charset="0"/>
            </a:endParaRPr>
          </a:p>
          <a:p>
            <a:pPr lvl="0"/>
            <a:r>
              <a:rPr lang="en-GB" sz="1800" b="0" i="0" dirty="0">
                <a:effectLst/>
                <a:latin typeface="Helvetica" pitchFamily="2" charset="0"/>
              </a:rPr>
              <a:t>﻿﻿Continuous improvements in processes and communication will help the business overcome challenges and stay competitive.</a:t>
            </a:r>
            <a:endParaRPr lang="en-GB" sz="1800" dirty="0">
              <a:effectLst/>
              <a:latin typeface="Helvetica" pitchFamily="2" charset="0"/>
            </a:endParaRPr>
          </a:p>
          <a:p>
            <a:r>
              <a:rPr lang="en-GB" sz="1800" b="0" i="0" dirty="0">
                <a:effectLst/>
                <a:latin typeface="Helvetica" pitchFamily="2" charset="0"/>
              </a:rPr>
              <a:t>In summary, Food Flight Ltd has solid foundations to deliver high-quality services, and focusing on consistency, compliance, and customer needs will be essential for its future success.</a:t>
            </a:r>
            <a:endParaRPr lang="en-GB" sz="1800" dirty="0">
              <a:effectLst/>
              <a:latin typeface="Helvetica" pitchFamily="2" charset="0"/>
            </a:endParaRPr>
          </a:p>
          <a:p>
            <a:endParaRPr lang="en-GB" sz="1800" dirty="0">
              <a:effectLst/>
              <a:latin typeface="Helvetica" pitchFamily="2" charset="0"/>
            </a:endParaRPr>
          </a:p>
        </p:txBody>
      </p:sp>
      <p:pic>
        <p:nvPicPr>
          <p:cNvPr id="6" name="Picture 5">
            <a:extLst>
              <a:ext uri="{FF2B5EF4-FFF2-40B4-BE49-F238E27FC236}">
                <a16:creationId xmlns:a16="http://schemas.microsoft.com/office/drawing/2014/main" id="{10642B1E-87CC-F790-C414-9E938BF9F182}"/>
              </a:ext>
            </a:extLst>
          </p:cNvPr>
          <p:cNvPicPr>
            <a:picLocks noChangeAspect="1"/>
          </p:cNvPicPr>
          <p:nvPr/>
        </p:nvPicPr>
        <p:blipFill>
          <a:blip r:embed="rId2"/>
          <a:stretch>
            <a:fillRect/>
          </a:stretch>
        </p:blipFill>
        <p:spPr>
          <a:xfrm>
            <a:off x="4530811" y="-39774"/>
            <a:ext cx="7208107" cy="1872235"/>
          </a:xfrm>
          <a:prstGeom prst="rect">
            <a:avLst/>
          </a:prstGeom>
        </p:spPr>
      </p:pic>
    </p:spTree>
    <p:extLst>
      <p:ext uri="{BB962C8B-B14F-4D97-AF65-F5344CB8AC3E}">
        <p14:creationId xmlns:p14="http://schemas.microsoft.com/office/powerpoint/2010/main" val="28210745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64D4306-FD99-847C-1CA3-A19E1B03ED75}"/>
              </a:ext>
            </a:extLst>
          </p:cNvPr>
          <p:cNvSpPr>
            <a:spLocks noGrp="1"/>
          </p:cNvSpPr>
          <p:nvPr>
            <p:ph idx="1"/>
          </p:nvPr>
        </p:nvSpPr>
        <p:spPr>
          <a:xfrm>
            <a:off x="838200" y="3429000"/>
            <a:ext cx="10515600" cy="4351338"/>
          </a:xfrm>
        </p:spPr>
        <p:txBody>
          <a:bodyPr/>
          <a:lstStyle/>
          <a:p>
            <a:r>
              <a:rPr lang="en-GB" sz="1800" b="0" i="0">
                <a:effectLst/>
                <a:latin typeface="Helvetica" pitchFamily="2" charset="0"/>
              </a:rPr>
              <a:t>SLIDE 10: REFERENCES</a:t>
            </a:r>
            <a:endParaRPr lang="en-GB" sz="1800">
              <a:effectLst/>
              <a:latin typeface="Helvetica" pitchFamily="2" charset="0"/>
            </a:endParaRPr>
          </a:p>
          <a:p>
            <a:r>
              <a:rPr lang="en-GB" sz="1800" b="0" i="0">
                <a:effectLst/>
                <a:latin typeface="Helvetica" pitchFamily="2" charset="0"/>
              </a:rPr>
              <a:t>References</a:t>
            </a:r>
            <a:endParaRPr lang="en-GB" sz="1800">
              <a:effectLst/>
              <a:latin typeface="Helvetica" pitchFamily="2" charset="0"/>
            </a:endParaRPr>
          </a:p>
          <a:p>
            <a:r>
              <a:rPr lang="en-GB" sz="1800" b="0" i="0">
                <a:effectLst/>
                <a:latin typeface="Helvetica" pitchFamily="2" charset="0"/>
              </a:rPr>
              <a:t>Berlo, D.K. (1960) The Process of Communication: An Introduction to Theory and Practice. New York: Holt, Rinehart and Winston.</a:t>
            </a:r>
            <a:endParaRPr lang="en-GB" sz="1800">
              <a:effectLst/>
              <a:latin typeface="Helvetica" pitchFamily="2" charset="0"/>
            </a:endParaRPr>
          </a:p>
          <a:p>
            <a:r>
              <a:rPr lang="en-GB" sz="1800" b="0" i="0">
                <a:effectLst/>
                <a:latin typeface="Helvetica" pitchFamily="2" charset="0"/>
              </a:rPr>
              <a:t>Schramm, W. (1954) The Process and Effects of Mass Communication.</a:t>
            </a:r>
            <a:endParaRPr lang="en-GB" sz="1800">
              <a:effectLst/>
              <a:latin typeface="Helvetica" pitchFamily="2" charset="0"/>
            </a:endParaRPr>
          </a:p>
          <a:p>
            <a:r>
              <a:rPr lang="en-GB" sz="1800" b="0" i="0">
                <a:effectLst/>
                <a:latin typeface="Helvetica" pitchFamily="2" charset="0"/>
              </a:rPr>
              <a:t>Urbana: University of llinois Press.</a:t>
            </a:r>
            <a:endParaRPr lang="en-GB" sz="1800">
              <a:effectLst/>
              <a:latin typeface="Helvetica" pitchFamily="2" charset="0"/>
            </a:endParaRPr>
          </a:p>
          <a:p>
            <a:r>
              <a:rPr lang="en-GB" sz="1800" b="0" i="0">
                <a:effectLst/>
                <a:latin typeface="Helvetica" pitchFamily="2" charset="0"/>
              </a:rPr>
              <a:t>Shannon, C.E. and Weaver, W. (1949)</a:t>
            </a:r>
            <a:endParaRPr lang="en-GB" sz="1800">
              <a:effectLst/>
              <a:latin typeface="Helvetica" pitchFamily="2" charset="0"/>
            </a:endParaRPr>
          </a:p>
          <a:p>
            <a:r>
              <a:rPr lang="en-GB" sz="1800" b="0" i="0">
                <a:effectLst/>
                <a:latin typeface="Helvetica" pitchFamily="2" charset="0"/>
              </a:rPr>
              <a:t>The Mathematical Theory of Communication. Urbana: University of Illinois Press.</a:t>
            </a:r>
            <a:endParaRPr lang="en-GB" sz="1800">
              <a:effectLst/>
              <a:latin typeface="Helvetica" pitchFamily="2" charset="0"/>
            </a:endParaRPr>
          </a:p>
        </p:txBody>
      </p:sp>
      <p:pic>
        <p:nvPicPr>
          <p:cNvPr id="5" name="Picture 4">
            <a:extLst>
              <a:ext uri="{FF2B5EF4-FFF2-40B4-BE49-F238E27FC236}">
                <a16:creationId xmlns:a16="http://schemas.microsoft.com/office/drawing/2014/main" id="{C8EC473E-3522-E32C-33AB-6F4EAA94DE6E}"/>
              </a:ext>
            </a:extLst>
          </p:cNvPr>
          <p:cNvPicPr>
            <a:picLocks noChangeAspect="1"/>
          </p:cNvPicPr>
          <p:nvPr/>
        </p:nvPicPr>
        <p:blipFill>
          <a:blip r:embed="rId2"/>
          <a:stretch>
            <a:fillRect/>
          </a:stretch>
        </p:blipFill>
        <p:spPr>
          <a:xfrm>
            <a:off x="1167027" y="0"/>
            <a:ext cx="10515599" cy="3658051"/>
          </a:xfrm>
          <a:prstGeom prst="rect">
            <a:avLst/>
          </a:prstGeom>
        </p:spPr>
      </p:pic>
    </p:spTree>
    <p:extLst>
      <p:ext uri="{BB962C8B-B14F-4D97-AF65-F5344CB8AC3E}">
        <p14:creationId xmlns:p14="http://schemas.microsoft.com/office/powerpoint/2010/main" val="25356471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Effective Teamworking &amp; Communications LCLM4003 | Case Study: Flight Foods Ltd Group Members: ﻿﻿﻿Tia - Student ID: 2525166 ﻿﻿﻿Michelle - Student ID: 2519515 ﻿﻿﻿Mirabela - Student ID: 243319        Lecturer Name:  fa-wang Date :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Teamworking &amp; Communications LCLM4003 | Case Study: Flight Foods Ltd Group Members: ﻿﻿﻿Tia - Student ID: 2525166 ﻿﻿﻿Michelle - Student ID: 2519515 ﻿﻿﻿Mirabela - Student ID: 243319        Lecturer Name:  fa-wang Date : </dc:title>
  <dc:creator>Michelle Tampos</dc:creator>
  <cp:lastModifiedBy>Michelle Tampos</cp:lastModifiedBy>
  <cp:revision>3</cp:revision>
  <dcterms:created xsi:type="dcterms:W3CDTF">2026-07-16T19:14:09Z</dcterms:created>
  <dcterms:modified xsi:type="dcterms:W3CDTF">2026-07-16T20:06:07Z</dcterms:modified>
</cp:coreProperties>
</file>