
<file path=[Content_Types].xml><?xml version="1.0" encoding="utf-8"?>
<Types xmlns="http://schemas.openxmlformats.org/package/2006/content-types">
  <Default Extension="png" ContentType="image/png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1"/>
  </p:notesMasterIdLst>
  <p:handoutMasterIdLst>
    <p:handoutMasterId r:id="rId32"/>
  </p:handoutMasterIdLst>
  <p:sldIdLst>
    <p:sldId id="474" r:id="rId4"/>
    <p:sldId id="515" r:id="rId5"/>
    <p:sldId id="1062" r:id="rId6"/>
    <p:sldId id="1063" r:id="rId7"/>
    <p:sldId id="510" r:id="rId8"/>
    <p:sldId id="1064" r:id="rId9"/>
    <p:sldId id="333" r:id="rId10"/>
    <p:sldId id="297" r:id="rId11"/>
    <p:sldId id="335" r:id="rId12"/>
    <p:sldId id="1066" r:id="rId13"/>
    <p:sldId id="1067" r:id="rId14"/>
    <p:sldId id="1068" r:id="rId15"/>
    <p:sldId id="1070" r:id="rId16"/>
    <p:sldId id="1069" r:id="rId17"/>
    <p:sldId id="1072" r:id="rId18"/>
    <p:sldId id="1071" r:id="rId19"/>
    <p:sldId id="1077" r:id="rId20"/>
    <p:sldId id="369" r:id="rId21"/>
    <p:sldId id="357" r:id="rId22"/>
    <p:sldId id="364" r:id="rId23"/>
    <p:sldId id="363" r:id="rId24"/>
    <p:sldId id="1075" r:id="rId25"/>
    <p:sldId id="1076" r:id="rId26"/>
    <p:sldId id="1079" r:id="rId27"/>
    <p:sldId id="1073" r:id="rId28"/>
    <p:sldId id="1074" r:id="rId29"/>
    <p:sldId id="1065" r:id="rId3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DCFA4"/>
    <a:srgbClr val="B5D8B9"/>
    <a:srgbClr val="FFFFD3"/>
    <a:srgbClr val="B3ECE5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378"/>
    <p:restoredTop sz="79083" autoAdjust="0"/>
  </p:normalViewPr>
  <p:slideViewPr>
    <p:cSldViewPr snapToGrid="0" snapToObjects="1">
      <p:cViewPr varScale="1">
        <p:scale>
          <a:sx n="68" d="100"/>
          <a:sy n="68" d="100"/>
        </p:scale>
        <p:origin x="232" y="20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12/01/2022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5053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9179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706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63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1/12/22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1/12/22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1/12/22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1/12/22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12/01/22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12/01/22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14E7F-780D-4C4F-9D99-B54B456ED124}" type="datetimeFigureOut">
              <a:rPr lang="en-US" smtClean="0"/>
              <a:t>1/12/22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05CA3-98A7-F14C-BDED-AD4C5E91C0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2311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AutoShape 2"/>
          <p:cNvSpPr>
            <a:spLocks noChangeArrowheads="1"/>
          </p:cNvSpPr>
          <p:nvPr userDrawn="1"/>
        </p:nvSpPr>
        <p:spPr bwMode="auto">
          <a:xfrm>
            <a:off x="338667" y="177008"/>
            <a:ext cx="11512551" cy="6503987"/>
          </a:xfrm>
          <a:prstGeom prst="roundRect">
            <a:avLst>
              <a:gd name="adj" fmla="val 8389"/>
            </a:avLst>
          </a:prstGeom>
          <a:gradFill flip="none" rotWithShape="1">
            <a:gsLst>
              <a:gs pos="0">
                <a:srgbClr val="6C2E9A">
                  <a:tint val="66000"/>
                  <a:satMod val="160000"/>
                </a:srgbClr>
              </a:gs>
              <a:gs pos="50000">
                <a:srgbClr val="6C2E9A">
                  <a:tint val="44500"/>
                  <a:satMod val="160000"/>
                </a:srgbClr>
              </a:gs>
              <a:gs pos="100000">
                <a:srgbClr val="6C2E9A">
                  <a:tint val="23500"/>
                  <a:satMod val="160000"/>
                </a:srgbClr>
              </a:gs>
            </a:gsLst>
            <a:lin ang="16200000" scaled="1"/>
            <a:tileRect/>
          </a:gradFill>
          <a:ln w="152400">
            <a:solidFill>
              <a:srgbClr val="7030A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49" name="Rounded Rectangle 48"/>
          <p:cNvSpPr/>
          <p:nvPr userDrawn="1"/>
        </p:nvSpPr>
        <p:spPr>
          <a:xfrm>
            <a:off x="665019" y="439388"/>
            <a:ext cx="10861964" cy="2303813"/>
          </a:xfrm>
          <a:prstGeom prst="roundRect">
            <a:avLst>
              <a:gd name="adj" fmla="val 10359"/>
            </a:avLst>
          </a:prstGeom>
          <a:solidFill>
            <a:srgbClr val="481F67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50" name="Rounded Rectangle 49"/>
          <p:cNvSpPr/>
          <p:nvPr userDrawn="1"/>
        </p:nvSpPr>
        <p:spPr>
          <a:xfrm>
            <a:off x="665019" y="3075705"/>
            <a:ext cx="10861964" cy="2980706"/>
          </a:xfrm>
          <a:prstGeom prst="roundRect">
            <a:avLst>
              <a:gd name="adj" fmla="val 8699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58" name="AutoShape 26"/>
          <p:cNvSpPr>
            <a:spLocks noChangeArrowheads="1"/>
          </p:cNvSpPr>
          <p:nvPr userDrawn="1"/>
        </p:nvSpPr>
        <p:spPr bwMode="auto">
          <a:xfrm>
            <a:off x="905761" y="3477398"/>
            <a:ext cx="3378040" cy="2177323"/>
          </a:xfrm>
          <a:prstGeom prst="plaque">
            <a:avLst/>
          </a:prstGeom>
          <a:solidFill>
            <a:schemeClr val="tx1">
              <a:lumMod val="75000"/>
              <a:lumOff val="25000"/>
            </a:schemeClr>
          </a:solidFill>
          <a:ln w="38100">
            <a:solidFill>
              <a:srgbClr val="FFFF00"/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none" anchor="ctr"/>
          <a:lstStyle/>
          <a:p>
            <a:endParaRPr lang="en-GB" sz="1800"/>
          </a:p>
        </p:txBody>
      </p:sp>
      <p:sp>
        <p:nvSpPr>
          <p:cNvPr id="60" name="AutoShape 26"/>
          <p:cNvSpPr>
            <a:spLocks noChangeArrowheads="1"/>
          </p:cNvSpPr>
          <p:nvPr userDrawn="1"/>
        </p:nvSpPr>
        <p:spPr bwMode="auto">
          <a:xfrm>
            <a:off x="7908205" y="3477398"/>
            <a:ext cx="3378036" cy="2177323"/>
          </a:xfrm>
          <a:prstGeom prst="plaque">
            <a:avLst/>
          </a:prstGeom>
          <a:solidFill>
            <a:schemeClr val="tx1">
              <a:lumMod val="75000"/>
              <a:lumOff val="25000"/>
            </a:schemeClr>
          </a:solidFill>
          <a:ln w="38100">
            <a:solidFill>
              <a:srgbClr val="FFFF00"/>
            </a:solidFill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none" anchor="ctr"/>
          <a:lstStyle/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0595811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  <p:sldLayoutId id="2147484116" r:id="rId23"/>
    <p:sldLayoutId id="2147484117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6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image" Target="../media/image4.emf"/><Relationship Id="rId5" Type="http://schemas.microsoft.com/office/2007/relationships/media" Target="../media/media3.m4a"/><Relationship Id="rId10" Type="http://schemas.openxmlformats.org/officeDocument/2006/relationships/notesSlide" Target="../notesSlides/notesSlide2.xml"/><Relationship Id="rId4" Type="http://schemas.openxmlformats.org/officeDocument/2006/relationships/audio" Target="../media/media2.m4a"/><Relationship Id="rId9" Type="http://schemas.openxmlformats.org/officeDocument/2006/relationships/slideLayout" Target="../slideLayouts/slideLayout30.xml"/><Relationship Id="rId1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4.wdp"/><Relationship Id="rId3" Type="http://schemas.openxmlformats.org/officeDocument/2006/relationships/image" Target="../media/image10.png"/><Relationship Id="rId7" Type="http://schemas.microsoft.com/office/2007/relationships/hdphoto" Target="../media/hdphoto1.wdp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3.png"/><Relationship Id="rId11" Type="http://schemas.microsoft.com/office/2007/relationships/hdphoto" Target="../media/hdphoto3.wdp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1.png"/><Relationship Id="rId9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8.m4a"/><Relationship Id="rId13" Type="http://schemas.openxmlformats.org/officeDocument/2006/relationships/slideLayout" Target="../slideLayouts/slideLayout29.xml"/><Relationship Id="rId18" Type="http://schemas.microsoft.com/office/2007/relationships/hdphoto" Target="../media/hdphoto1.wdp"/><Relationship Id="rId3" Type="http://schemas.microsoft.com/office/2007/relationships/media" Target="../media/media6.m4a"/><Relationship Id="rId21" Type="http://schemas.openxmlformats.org/officeDocument/2006/relationships/image" Target="../media/image15.png"/><Relationship Id="rId7" Type="http://schemas.microsoft.com/office/2007/relationships/media" Target="../media/media8.m4a"/><Relationship Id="rId12" Type="http://schemas.openxmlformats.org/officeDocument/2006/relationships/audio" Target="../media/media10.m4a"/><Relationship Id="rId17" Type="http://schemas.openxmlformats.org/officeDocument/2006/relationships/image" Target="../media/image13.png"/><Relationship Id="rId25" Type="http://schemas.openxmlformats.org/officeDocument/2006/relationships/image" Target="../media/image7.png"/><Relationship Id="rId2" Type="http://schemas.openxmlformats.org/officeDocument/2006/relationships/audio" Target="../media/media5.m4a"/><Relationship Id="rId16" Type="http://schemas.openxmlformats.org/officeDocument/2006/relationships/image" Target="../media/image12.png"/><Relationship Id="rId20" Type="http://schemas.microsoft.com/office/2007/relationships/hdphoto" Target="../media/hdphoto2.wdp"/><Relationship Id="rId1" Type="http://schemas.microsoft.com/office/2007/relationships/media" Target="../media/media5.m4a"/><Relationship Id="rId6" Type="http://schemas.openxmlformats.org/officeDocument/2006/relationships/audio" Target="../media/media7.m4a"/><Relationship Id="rId11" Type="http://schemas.microsoft.com/office/2007/relationships/media" Target="../media/media10.m4a"/><Relationship Id="rId24" Type="http://schemas.microsoft.com/office/2007/relationships/hdphoto" Target="../media/hdphoto4.wdp"/><Relationship Id="rId5" Type="http://schemas.microsoft.com/office/2007/relationships/media" Target="../media/media7.m4a"/><Relationship Id="rId15" Type="http://schemas.openxmlformats.org/officeDocument/2006/relationships/image" Target="../media/image11.png"/><Relationship Id="rId23" Type="http://schemas.openxmlformats.org/officeDocument/2006/relationships/image" Target="../media/image16.png"/><Relationship Id="rId10" Type="http://schemas.openxmlformats.org/officeDocument/2006/relationships/audio" Target="../media/media9.m4a"/><Relationship Id="rId19" Type="http://schemas.openxmlformats.org/officeDocument/2006/relationships/image" Target="../media/image14.png"/><Relationship Id="rId4" Type="http://schemas.openxmlformats.org/officeDocument/2006/relationships/audio" Target="../media/media6.m4a"/><Relationship Id="rId9" Type="http://schemas.microsoft.com/office/2007/relationships/media" Target="../media/media9.m4a"/><Relationship Id="rId14" Type="http://schemas.openxmlformats.org/officeDocument/2006/relationships/notesSlide" Target="../notesSlides/notesSlide4.xml"/><Relationship Id="rId22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0.png"/><Relationship Id="rId5" Type="http://schemas.openxmlformats.org/officeDocument/2006/relationships/hyperlink" Target="https://www.bbc.co.uk/bitesize/topics/zfvt382/articles/zhrdt39" TargetMode="External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.emf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s.hwb.wales.gov.uk/VTC/2017/wenfro/pdfs/03a.A10-Artwork.pdf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7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10" Type="http://schemas.openxmlformats.org/officeDocument/2006/relationships/image" Target="../media/image43.png"/><Relationship Id="rId4" Type="http://schemas.openxmlformats.org/officeDocument/2006/relationships/image" Target="../media/image38.png"/><Relationship Id="rId9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3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13.1.2022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C631826B-5E52-2641-9433-C66D493762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0" r="-2" b="5989"/>
          <a:stretch/>
        </p:blipFill>
        <p:spPr>
          <a:xfrm>
            <a:off x="4467281" y="0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180D4-310F-DC41-8B18-9A00CA8854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9698990"/>
              </p:ext>
            </p:extLst>
          </p:nvPr>
        </p:nvGraphicFramePr>
        <p:xfrm>
          <a:off x="2136711" y="310624"/>
          <a:ext cx="8957387" cy="3169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3">
                  <a:extLst>
                    <a:ext uri="{9D8B030D-6E8A-4147-A177-3AD203B41FA5}">
                      <a16:colId xmlns:a16="http://schemas.microsoft.com/office/drawing/2014/main" val="895600766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24599738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addysg grefyddol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addysg gorfforol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celf a dylunio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cerddoriaeth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Cymraeg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daearyddiaeth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dylunio a thechnoleg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gwyddoniaeth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hanes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Saesneg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technoleg gwybodaeth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pob pwnc</a:t>
                      </a:r>
                      <a:endParaRPr lang="cy-GB" sz="1600" b="1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R.E.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art and design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music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Welsh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geography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design and technology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science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history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English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b="1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every subject</a:t>
                      </a:r>
                      <a:endParaRPr lang="cy-GB" sz="1600" b="1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594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221B0-672F-8247-939D-79679EBA2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808166"/>
              </p:ext>
            </p:extLst>
          </p:nvPr>
        </p:nvGraphicFramePr>
        <p:xfrm>
          <a:off x="2136710" y="3731553"/>
          <a:ext cx="8957388" cy="731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4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llythrennedd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cymhwysedd digidol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literacy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numeracy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digital literacy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B343B07-D48C-ED43-AA3D-2AA3C80A72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515179"/>
              </p:ext>
            </p:extLst>
          </p:nvPr>
        </p:nvGraphicFramePr>
        <p:xfrm>
          <a:off x="2136710" y="4728038"/>
          <a:ext cx="8957388" cy="146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73852">
                  <a:extLst>
                    <a:ext uri="{9D8B030D-6E8A-4147-A177-3AD203B41FA5}">
                      <a16:colId xmlns:a16="http://schemas.microsoft.com/office/drawing/2014/main" val="888671173"/>
                    </a:ext>
                  </a:extLst>
                </a:gridCol>
                <a:gridCol w="4483536">
                  <a:extLst>
                    <a:ext uri="{9D8B030D-6E8A-4147-A177-3AD203B41FA5}">
                      <a16:colId xmlns:a16="http://schemas.microsoft.com/office/drawing/2014/main" val="2529864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y celfyddydau mynegiannol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iechyd a lles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dyniaethau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ieithoedd, llythrennedd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mathemateg a 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gwyddoniaeth a thechnoleg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(the) expressive arts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health and well-being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humanities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languages, literacy and communication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mathematics and numeracy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science and technology. 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23464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AB7E44E-6E49-604D-A487-D5AC9E900145}"/>
              </a:ext>
            </a:extLst>
          </p:cNvPr>
          <p:cNvSpPr/>
          <p:nvPr/>
        </p:nvSpPr>
        <p:spPr>
          <a:xfrm rot="16200000">
            <a:off x="-2207496" y="2903696"/>
            <a:ext cx="6254189" cy="98897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4BEC927-2EF2-4645-9F52-7E5F34EFE822}"/>
              </a:ext>
            </a:extLst>
          </p:cNvPr>
          <p:cNvSpPr txBox="1">
            <a:spLocks/>
          </p:cNvSpPr>
          <p:nvPr/>
        </p:nvSpPr>
        <p:spPr>
          <a:xfrm rot="16200000">
            <a:off x="-2382737" y="2977202"/>
            <a:ext cx="6604673" cy="988976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400" b="1" i="1" dirty="0" err="1">
                <a:latin typeface="Ink Free" panose="03080402000500000000" pitchFamily="66" charset="0"/>
              </a:rPr>
              <a:t>Adolygu’r</a:t>
            </a:r>
            <a:r>
              <a:rPr lang="en-US" sz="2400" b="1" i="1" dirty="0">
                <a:latin typeface="Ink Free" panose="03080402000500000000" pitchFamily="66" charset="0"/>
              </a:rPr>
              <a:t> </a:t>
            </a:r>
            <a:r>
              <a:rPr lang="en-US" sz="2400" b="1" i="1" dirty="0" err="1">
                <a:latin typeface="Ink Free" panose="03080402000500000000" pitchFamily="66" charset="0"/>
              </a:rPr>
              <a:t>pynciau</a:t>
            </a:r>
            <a:r>
              <a:rPr lang="en-US" sz="2400" b="1" i="1" dirty="0">
                <a:latin typeface="Ink Free" panose="03080402000500000000" pitchFamily="66" charset="0"/>
              </a:rPr>
              <a:t>       School subjects revision</a:t>
            </a:r>
          </a:p>
        </p:txBody>
      </p:sp>
    </p:spTree>
    <p:extLst>
      <p:ext uri="{BB962C8B-B14F-4D97-AF65-F5344CB8AC3E}">
        <p14:creationId xmlns:p14="http://schemas.microsoft.com/office/powerpoint/2010/main" val="176668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B7C9CD18-40C2-0D4B-9DD9-C50CBCE19C72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1111" t="4476" r="14722" b="29999"/>
          <a:stretch/>
        </p:blipFill>
        <p:spPr>
          <a:xfrm flipH="1" flipV="1">
            <a:off x="9695396" y="-220166"/>
            <a:ext cx="2496604" cy="272229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6039144" y="205186"/>
            <a:ext cx="3697827" cy="99094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61859" y="147430"/>
            <a:ext cx="3533537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Rhifedd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BFB8BA-F38C-3A47-8A1D-A54368A58D71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5" t="8269" r="3634" b="78135"/>
          <a:stretch/>
        </p:blipFill>
        <p:spPr>
          <a:xfrm>
            <a:off x="256939" y="185530"/>
            <a:ext cx="4769121" cy="11794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572DF0-77E7-064D-B50F-761639BF7D23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79" t="24176" r="3181" b="15647"/>
          <a:stretch/>
        </p:blipFill>
        <p:spPr>
          <a:xfrm>
            <a:off x="256939" y="1560065"/>
            <a:ext cx="4727546" cy="51903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DC73A64-9DAD-E643-99E3-3E854AF82678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2" t="86161" r="3603" b="1889"/>
          <a:stretch/>
        </p:blipFill>
        <p:spPr>
          <a:xfrm>
            <a:off x="5404633" y="2459537"/>
            <a:ext cx="4966847" cy="10778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560332-F060-894B-93C3-632921F4D857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3" t="4260" r="5326" b="56856"/>
          <a:stretch/>
        </p:blipFill>
        <p:spPr>
          <a:xfrm>
            <a:off x="6142652" y="3961160"/>
            <a:ext cx="4966846" cy="2212832"/>
          </a:xfrm>
          <a:prstGeom prst="rect">
            <a:avLst/>
          </a:prstGeom>
        </p:spPr>
      </p:pic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3300DF26-1B36-864E-B657-0DD96F910E29}"/>
              </a:ext>
            </a:extLst>
          </p:cNvPr>
          <p:cNvSpPr/>
          <p:nvPr/>
        </p:nvSpPr>
        <p:spPr>
          <a:xfrm>
            <a:off x="5983088" y="1438706"/>
            <a:ext cx="3891079" cy="827013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endParaRPr lang="en-GB" sz="1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endParaRPr lang="en-GB" sz="1400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the vocabulary and practise out loud.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3A0B44-EC4A-0D49-A705-A371BE9957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67635" y="368851"/>
            <a:ext cx="812800" cy="8128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4D6EDB-58D7-414F-8CFC-DD20E28FCF7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054335" y="3912642"/>
            <a:ext cx="812800" cy="812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CCF9D8-3642-314B-A600-D313BA608F1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537298" y="2515878"/>
            <a:ext cx="812800" cy="81280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3FF2BB-D696-B84D-AB81-AB1B578C698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09498" y="46611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86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65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23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999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4173345" y="317595"/>
            <a:ext cx="3748088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35895" y="132064"/>
            <a:ext cx="4200940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A541D76-036A-3A41-8153-2233B5FFF0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947" t="17970" r="15062" b="15866"/>
          <a:stretch/>
        </p:blipFill>
        <p:spPr>
          <a:xfrm>
            <a:off x="8366624" y="132064"/>
            <a:ext cx="3538883" cy="55077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DA6E35E-813B-6F4A-A01B-604C84167E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19" t="17555" r="55091" b="17096"/>
          <a:stretch/>
        </p:blipFill>
        <p:spPr>
          <a:xfrm>
            <a:off x="193727" y="132064"/>
            <a:ext cx="3582981" cy="5507720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DEC8618-AE32-F845-9E43-CB543D30FF70}"/>
              </a:ext>
            </a:extLst>
          </p:cNvPr>
          <p:cNvSpPr/>
          <p:nvPr/>
        </p:nvSpPr>
        <p:spPr>
          <a:xfrm>
            <a:off x="4173345" y="1338136"/>
            <a:ext cx="3726040" cy="15136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this?)</a:t>
            </a: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is it?)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8188F1F-D598-CA48-9A25-C31D2FC5FD9F}"/>
              </a:ext>
            </a:extLst>
          </p:cNvPr>
          <p:cNvSpPr/>
          <p:nvPr/>
        </p:nvSpPr>
        <p:spPr>
          <a:xfrm>
            <a:off x="4199850" y="2936173"/>
            <a:ext cx="3699535" cy="162985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_____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___.)</a:t>
            </a: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(This is a ___.)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AC72103-5ACF-B748-9E5B-1F5F0117CB9A}"/>
              </a:ext>
            </a:extLst>
          </p:cNvPr>
          <p:cNvSpPr/>
          <p:nvPr/>
        </p:nvSpPr>
        <p:spPr>
          <a:xfrm>
            <a:off x="4221898" y="4650450"/>
            <a:ext cx="3699535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Siâp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(It’s a ___ shape.)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2CD2D0A0-F617-5746-B94B-B6AE2C9EB0B5}"/>
              </a:ext>
            </a:extLst>
          </p:cNvPr>
          <p:cNvSpPr/>
          <p:nvPr/>
        </p:nvSpPr>
        <p:spPr>
          <a:xfrm>
            <a:off x="1696279" y="5759972"/>
            <a:ext cx="8494644" cy="94667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sz="2000" b="1" u="sng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bob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siâp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wrywaidd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oni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bai am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calon</a:t>
            </a: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seren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r>
              <a:rPr lang="en-GB" sz="20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Welsh </a:t>
            </a:r>
            <a:r>
              <a:rPr lang="en-GB" sz="2000" b="1" i="1" u="sng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every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shape is masculine, apart from </a:t>
            </a:r>
            <a:r>
              <a:rPr lang="en-GB" sz="2000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calon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(heart) and </a:t>
            </a:r>
            <a:r>
              <a:rPr lang="en-GB" sz="2000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seren</a:t>
            </a:r>
            <a:r>
              <a:rPr lang="en-GB" sz="20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(star).</a:t>
            </a:r>
          </a:p>
        </p:txBody>
      </p:sp>
      <p:sp>
        <p:nvSpPr>
          <p:cNvPr id="19" name="5-Point Star 18">
            <a:extLst>
              <a:ext uri="{FF2B5EF4-FFF2-40B4-BE49-F238E27FC236}">
                <a16:creationId xmlns:a16="http://schemas.microsoft.com/office/drawing/2014/main" id="{8DABD4B1-0393-E547-A6A3-02399D523884}"/>
              </a:ext>
            </a:extLst>
          </p:cNvPr>
          <p:cNvSpPr/>
          <p:nvPr/>
        </p:nvSpPr>
        <p:spPr>
          <a:xfrm rot="20847772">
            <a:off x="10044506" y="5722688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0" name="5-Point Star 19">
            <a:extLst>
              <a:ext uri="{FF2B5EF4-FFF2-40B4-BE49-F238E27FC236}">
                <a16:creationId xmlns:a16="http://schemas.microsoft.com/office/drawing/2014/main" id="{243D3F7A-6137-2144-B09C-27F1D1ED6097}"/>
              </a:ext>
            </a:extLst>
          </p:cNvPr>
          <p:cNvSpPr/>
          <p:nvPr/>
        </p:nvSpPr>
        <p:spPr>
          <a:xfrm rot="1211514">
            <a:off x="1086747" y="5811493"/>
            <a:ext cx="914481" cy="806623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9BB9F2-1B87-2249-9659-A1FC6C2DD26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rgbClr val="FFFF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flipH="1">
            <a:off x="127219" y="5684294"/>
            <a:ext cx="1022349" cy="102234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AE408C9-42ED-A342-9F03-BA631A3BAC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011786" y="5722132"/>
            <a:ext cx="1022349" cy="102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772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DD033619-1E1C-7D4B-AD63-BD24FA40F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8296" y="2305879"/>
            <a:ext cx="5446075" cy="3348930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ED549CFE-5639-D54A-A1A9-D7AEA64A6840}"/>
              </a:ext>
            </a:extLst>
          </p:cNvPr>
          <p:cNvSpPr txBox="1">
            <a:spLocks/>
          </p:cNvSpPr>
          <p:nvPr/>
        </p:nvSpPr>
        <p:spPr>
          <a:xfrm>
            <a:off x="3653258" y="463369"/>
            <a:ext cx="5261113" cy="145819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947EFF6-BFFB-B147-87DE-3F9137188D47}"/>
              </a:ext>
            </a:extLst>
          </p:cNvPr>
          <p:cNvSpPr txBox="1">
            <a:spLocks/>
          </p:cNvSpPr>
          <p:nvPr/>
        </p:nvSpPr>
        <p:spPr>
          <a:xfrm>
            <a:off x="3653258" y="666115"/>
            <a:ext cx="5261113" cy="1255450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Priodweddau siapiau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Shape properties</a:t>
            </a:r>
          </a:p>
        </p:txBody>
      </p:sp>
      <p:pic>
        <p:nvPicPr>
          <p:cNvPr id="24" name="Picture 2" descr="http://acceleroto.com/wp-content/uploads/2013/08/Rounded-cube2.png">
            <a:extLst>
              <a:ext uri="{FF2B5EF4-FFF2-40B4-BE49-F238E27FC236}">
                <a16:creationId xmlns:a16="http://schemas.microsoft.com/office/drawing/2014/main" id="{6D3D8ADA-CE39-1647-A93E-753EE7E8E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4612" y="4879505"/>
            <a:ext cx="2184553" cy="2119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svn.apache.org/repos/asf/openoffice/symphony/trunk/main/extras/source/gallery/diagrams/Component-Cuboid01-DarkBlue.png">
            <a:extLst>
              <a:ext uri="{FF2B5EF4-FFF2-40B4-BE49-F238E27FC236}">
                <a16:creationId xmlns:a16="http://schemas.microsoft.com/office/drawing/2014/main" id="{F8CF0F27-C44F-DA4C-9E8C-B2F6722F4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32747">
            <a:off x="-362517" y="374156"/>
            <a:ext cx="2931811" cy="168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">
            <a:extLst>
              <a:ext uri="{FF2B5EF4-FFF2-40B4-BE49-F238E27FC236}">
                <a16:creationId xmlns:a16="http://schemas.microsoft.com/office/drawing/2014/main" id="{2B284BE1-2C2D-8F42-B1C0-C4B8B012E8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7000" r="94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94746">
            <a:off x="816934" y="2574830"/>
            <a:ext cx="2771132" cy="2078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1">
            <a:extLst>
              <a:ext uri="{FF2B5EF4-FFF2-40B4-BE49-F238E27FC236}">
                <a16:creationId xmlns:a16="http://schemas.microsoft.com/office/drawing/2014/main" id="{94D64BDA-03EA-A840-B0CB-53DBB909E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818" b="98182" l="176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2502" y="2369026"/>
            <a:ext cx="1990315" cy="1931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5">
            <a:extLst>
              <a:ext uri="{FF2B5EF4-FFF2-40B4-BE49-F238E27FC236}">
                <a16:creationId xmlns:a16="http://schemas.microsoft.com/office/drawing/2014/main" id="{90EECFB0-BF81-614E-9A99-3556B55BCC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5000" b="85333" l="12667" r="85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80" t="14557" r="15110" b="14574"/>
          <a:stretch/>
        </p:blipFill>
        <p:spPr bwMode="auto">
          <a:xfrm>
            <a:off x="9056459" y="391639"/>
            <a:ext cx="1965036" cy="194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">
            <a:extLst>
              <a:ext uri="{FF2B5EF4-FFF2-40B4-BE49-F238E27FC236}">
                <a16:creationId xmlns:a16="http://schemas.microsoft.com/office/drawing/2014/main" id="{59564FF8-8B35-5049-BD63-B399278E2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1338" y="4507599"/>
            <a:ext cx="3109451" cy="2294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itle 1">
            <a:extLst>
              <a:ext uri="{FF2B5EF4-FFF2-40B4-BE49-F238E27FC236}">
                <a16:creationId xmlns:a16="http://schemas.microsoft.com/office/drawing/2014/main" id="{1E2FCC0E-D09E-7E41-934C-F427A13C042F}"/>
              </a:ext>
            </a:extLst>
          </p:cNvPr>
          <p:cNvSpPr txBox="1">
            <a:spLocks/>
          </p:cNvSpPr>
          <p:nvPr/>
        </p:nvSpPr>
        <p:spPr>
          <a:xfrm>
            <a:off x="381339" y="3649772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F5159896-33CC-7C40-857D-F2DCD1D13D3C}"/>
              </a:ext>
            </a:extLst>
          </p:cNvPr>
          <p:cNvSpPr txBox="1">
            <a:spLocks/>
          </p:cNvSpPr>
          <p:nvPr/>
        </p:nvSpPr>
        <p:spPr>
          <a:xfrm>
            <a:off x="381339" y="3727839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silindr</a:t>
            </a:r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FF481258-4903-B741-A795-E5A5BE345904}"/>
              </a:ext>
            </a:extLst>
          </p:cNvPr>
          <p:cNvSpPr txBox="1">
            <a:spLocks/>
          </p:cNvSpPr>
          <p:nvPr/>
        </p:nvSpPr>
        <p:spPr>
          <a:xfrm>
            <a:off x="1672361" y="1434957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4" name="Title 1">
            <a:extLst>
              <a:ext uri="{FF2B5EF4-FFF2-40B4-BE49-F238E27FC236}">
                <a16:creationId xmlns:a16="http://schemas.microsoft.com/office/drawing/2014/main" id="{891A4FD5-1A67-D94C-9432-582AC642B0AE}"/>
              </a:ext>
            </a:extLst>
          </p:cNvPr>
          <p:cNvSpPr txBox="1">
            <a:spLocks/>
          </p:cNvSpPr>
          <p:nvPr/>
        </p:nvSpPr>
        <p:spPr>
          <a:xfrm>
            <a:off x="1672361" y="1513024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ciwboid</a:t>
            </a: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86473A33-5ABD-7B45-A7D7-EF681F275985}"/>
              </a:ext>
            </a:extLst>
          </p:cNvPr>
          <p:cNvSpPr txBox="1">
            <a:spLocks/>
          </p:cNvSpPr>
          <p:nvPr/>
        </p:nvSpPr>
        <p:spPr>
          <a:xfrm>
            <a:off x="7559907" y="6102270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6" name="Title 1">
            <a:extLst>
              <a:ext uri="{FF2B5EF4-FFF2-40B4-BE49-F238E27FC236}">
                <a16:creationId xmlns:a16="http://schemas.microsoft.com/office/drawing/2014/main" id="{8663103F-C445-EA44-9E0E-962187C2ECEF}"/>
              </a:ext>
            </a:extLst>
          </p:cNvPr>
          <p:cNvSpPr txBox="1">
            <a:spLocks/>
          </p:cNvSpPr>
          <p:nvPr/>
        </p:nvSpPr>
        <p:spPr>
          <a:xfrm>
            <a:off x="7535060" y="6162218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ciwb</a:t>
            </a:r>
          </a:p>
        </p:txBody>
      </p:sp>
      <p:sp>
        <p:nvSpPr>
          <p:cNvPr id="47" name="Title 1">
            <a:extLst>
              <a:ext uri="{FF2B5EF4-FFF2-40B4-BE49-F238E27FC236}">
                <a16:creationId xmlns:a16="http://schemas.microsoft.com/office/drawing/2014/main" id="{639007EC-8131-0B4E-87D5-82A3A0623224}"/>
              </a:ext>
            </a:extLst>
          </p:cNvPr>
          <p:cNvSpPr txBox="1">
            <a:spLocks/>
          </p:cNvSpPr>
          <p:nvPr/>
        </p:nvSpPr>
        <p:spPr>
          <a:xfrm>
            <a:off x="9110413" y="4007690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8" name="Title 1">
            <a:extLst>
              <a:ext uri="{FF2B5EF4-FFF2-40B4-BE49-F238E27FC236}">
                <a16:creationId xmlns:a16="http://schemas.microsoft.com/office/drawing/2014/main" id="{2677991A-D423-3842-B5CC-531E374C959D}"/>
              </a:ext>
            </a:extLst>
          </p:cNvPr>
          <p:cNvSpPr txBox="1">
            <a:spLocks/>
          </p:cNvSpPr>
          <p:nvPr/>
        </p:nvSpPr>
        <p:spPr>
          <a:xfrm>
            <a:off x="9110412" y="4067638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pyramid</a:t>
            </a:r>
          </a:p>
        </p:txBody>
      </p:sp>
      <p:sp>
        <p:nvSpPr>
          <p:cNvPr id="49" name="Title 1">
            <a:extLst>
              <a:ext uri="{FF2B5EF4-FFF2-40B4-BE49-F238E27FC236}">
                <a16:creationId xmlns:a16="http://schemas.microsoft.com/office/drawing/2014/main" id="{C01D672C-6AED-4346-A222-7F2364613462}"/>
              </a:ext>
            </a:extLst>
          </p:cNvPr>
          <p:cNvSpPr txBox="1">
            <a:spLocks/>
          </p:cNvSpPr>
          <p:nvPr/>
        </p:nvSpPr>
        <p:spPr>
          <a:xfrm>
            <a:off x="1656674" y="5459975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0" name="Title 1">
            <a:extLst>
              <a:ext uri="{FF2B5EF4-FFF2-40B4-BE49-F238E27FC236}">
                <a16:creationId xmlns:a16="http://schemas.microsoft.com/office/drawing/2014/main" id="{7CD25FFB-E447-7A49-9E33-24408A40801B}"/>
              </a:ext>
            </a:extLst>
          </p:cNvPr>
          <p:cNvSpPr txBox="1">
            <a:spLocks/>
          </p:cNvSpPr>
          <p:nvPr/>
        </p:nvSpPr>
        <p:spPr>
          <a:xfrm>
            <a:off x="1656673" y="5529307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côn</a:t>
            </a:r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DA05BABE-EAA9-854E-A37D-AE62A60BD201}"/>
              </a:ext>
            </a:extLst>
          </p:cNvPr>
          <p:cNvSpPr txBox="1">
            <a:spLocks/>
          </p:cNvSpPr>
          <p:nvPr/>
        </p:nvSpPr>
        <p:spPr>
          <a:xfrm>
            <a:off x="10531636" y="421838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404CF83F-9D7F-7746-81DD-913A8274B4AF}"/>
              </a:ext>
            </a:extLst>
          </p:cNvPr>
          <p:cNvSpPr txBox="1">
            <a:spLocks/>
          </p:cNvSpPr>
          <p:nvPr/>
        </p:nvSpPr>
        <p:spPr>
          <a:xfrm>
            <a:off x="10531635" y="491170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sffêr</a:t>
            </a:r>
          </a:p>
        </p:txBody>
      </p:sp>
    </p:spTree>
    <p:extLst>
      <p:ext uri="{BB962C8B-B14F-4D97-AF65-F5344CB8AC3E}">
        <p14:creationId xmlns:p14="http://schemas.microsoft.com/office/powerpoint/2010/main" val="240943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http://acceleroto.com/wp-content/uploads/2013/08/Rounded-cube2.png">
            <a:extLst>
              <a:ext uri="{FF2B5EF4-FFF2-40B4-BE49-F238E27FC236}">
                <a16:creationId xmlns:a16="http://schemas.microsoft.com/office/drawing/2014/main" id="{6D3D8ADA-CE39-1647-A93E-753EE7E8E2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4101" y="52080"/>
            <a:ext cx="1930611" cy="187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https://svn.apache.org/repos/asf/openoffice/symphony/trunk/main/extras/source/gallery/diagrams/Component-Cuboid01-DarkBlue.png">
            <a:extLst>
              <a:ext uri="{FF2B5EF4-FFF2-40B4-BE49-F238E27FC236}">
                <a16:creationId xmlns:a16="http://schemas.microsoft.com/office/drawing/2014/main" id="{F8CF0F27-C44F-DA4C-9E8C-B2F6722F4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84" y="2884150"/>
            <a:ext cx="2931811" cy="168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">
            <a:extLst>
              <a:ext uri="{FF2B5EF4-FFF2-40B4-BE49-F238E27FC236}">
                <a16:creationId xmlns:a16="http://schemas.microsoft.com/office/drawing/2014/main" id="{2B284BE1-2C2D-8F42-B1C0-C4B8B012E8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7000" r="94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084" y="2737221"/>
            <a:ext cx="2771132" cy="2078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1">
            <a:extLst>
              <a:ext uri="{FF2B5EF4-FFF2-40B4-BE49-F238E27FC236}">
                <a16:creationId xmlns:a16="http://schemas.microsoft.com/office/drawing/2014/main" id="{94D64BDA-03EA-A840-B0CB-53DBB909E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818" b="98182" l="176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713" y="4485337"/>
            <a:ext cx="1990315" cy="1931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5">
            <a:extLst>
              <a:ext uri="{FF2B5EF4-FFF2-40B4-BE49-F238E27FC236}">
                <a16:creationId xmlns:a16="http://schemas.microsoft.com/office/drawing/2014/main" id="{90EECFB0-BF81-614E-9A99-3556B55BCC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15000" b="85333" l="12667" r="85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80" t="14557" r="15110" b="14574"/>
          <a:stretch/>
        </p:blipFill>
        <p:spPr bwMode="auto">
          <a:xfrm>
            <a:off x="10011603" y="4854604"/>
            <a:ext cx="1965036" cy="194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">
            <a:extLst>
              <a:ext uri="{FF2B5EF4-FFF2-40B4-BE49-F238E27FC236}">
                <a16:creationId xmlns:a16="http://schemas.microsoft.com/office/drawing/2014/main" id="{59564FF8-8B35-5049-BD63-B399278E2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713" y="503606"/>
            <a:ext cx="3109451" cy="2294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Title 1">
            <a:extLst>
              <a:ext uri="{FF2B5EF4-FFF2-40B4-BE49-F238E27FC236}">
                <a16:creationId xmlns:a16="http://schemas.microsoft.com/office/drawing/2014/main" id="{C161720D-1B5A-7443-9326-54057165A6A6}"/>
              </a:ext>
            </a:extLst>
          </p:cNvPr>
          <p:cNvSpPr txBox="1">
            <a:spLocks/>
          </p:cNvSpPr>
          <p:nvPr/>
        </p:nvSpPr>
        <p:spPr>
          <a:xfrm>
            <a:off x="8603421" y="8797826"/>
            <a:ext cx="1550505" cy="510438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8A9FD45F-EB68-B944-A826-2D4F5F255E2B}"/>
              </a:ext>
            </a:extLst>
          </p:cNvPr>
          <p:cNvSpPr txBox="1">
            <a:spLocks/>
          </p:cNvSpPr>
          <p:nvPr/>
        </p:nvSpPr>
        <p:spPr>
          <a:xfrm>
            <a:off x="8603421" y="8875893"/>
            <a:ext cx="1550505" cy="57296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côn</a:t>
            </a:r>
          </a:p>
        </p:txBody>
      </p:sp>
      <p:sp>
        <p:nvSpPr>
          <p:cNvPr id="23" name="Explosion 2 22">
            <a:extLst>
              <a:ext uri="{FF2B5EF4-FFF2-40B4-BE49-F238E27FC236}">
                <a16:creationId xmlns:a16="http://schemas.microsoft.com/office/drawing/2014/main" id="{EB1C0405-CBC3-FA4D-8D65-4124155FED88}"/>
              </a:ext>
            </a:extLst>
          </p:cNvPr>
          <p:cNvSpPr/>
          <p:nvPr/>
        </p:nvSpPr>
        <p:spPr>
          <a:xfrm>
            <a:off x="4153150" y="183901"/>
            <a:ext cx="3525116" cy="1197440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FB15BD53-90A3-D94B-8BDC-457E119C6F69}"/>
              </a:ext>
            </a:extLst>
          </p:cNvPr>
          <p:cNvSpPr txBox="1">
            <a:spLocks/>
          </p:cNvSpPr>
          <p:nvPr/>
        </p:nvSpPr>
        <p:spPr>
          <a:xfrm>
            <a:off x="5066395" y="0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3" name="Rounded Rectangle 42">
            <a:extLst>
              <a:ext uri="{FF2B5EF4-FFF2-40B4-BE49-F238E27FC236}">
                <a16:creationId xmlns:a16="http://schemas.microsoft.com/office/drawing/2014/main" id="{BB021262-848A-5944-BC05-9D88CA39BFF0}"/>
              </a:ext>
            </a:extLst>
          </p:cNvPr>
          <p:cNvSpPr/>
          <p:nvPr/>
        </p:nvSpPr>
        <p:spPr>
          <a:xfrm>
            <a:off x="3781386" y="1433129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Parwch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disgrifiad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â’r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siap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Pair the description with the correct shape. 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57000B-0F32-7043-8D05-805499D489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43569" y="988826"/>
            <a:ext cx="1576025" cy="1576025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0D3EC2-64BE-0E4F-BDFD-161EE52E686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33364" y="1882215"/>
            <a:ext cx="1576025" cy="157602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9BAE75-47CB-9B40-B5C6-F066B4E85806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1740" y="2923438"/>
            <a:ext cx="1576025" cy="157602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90CDCB-AC4D-F143-9F0C-E3215BC0C7E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33364" y="3875200"/>
            <a:ext cx="1576025" cy="1576025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2A5B25-7951-F948-9AE5-F4B23638B78E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1739" y="5032029"/>
            <a:ext cx="1576025" cy="1576025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BBDA2A-1711-7340-A85C-41890778D7EA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5">
            <a:duotone>
              <a:prstClr val="black"/>
              <a:schemeClr val="accent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619639" y="2798025"/>
            <a:ext cx="1576025" cy="157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03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6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394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36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5A3774-BB41-C44C-BD20-951F10A66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1741" y="1365527"/>
            <a:ext cx="5080000" cy="508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964E4-4689-2E4E-8C35-A142ECC55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6318" y="2106707"/>
            <a:ext cx="3597640" cy="359764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-601134" y="2519180"/>
            <a:ext cx="0" cy="27601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-989629" y="-556909"/>
            <a:ext cx="1979257" cy="5506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-1768563" y="5156200"/>
            <a:ext cx="1557867" cy="1701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581400" y="-2670887"/>
            <a:ext cx="8466" cy="1642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13396628" y="3022600"/>
            <a:ext cx="2097372" cy="25738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6490464" y="-2821569"/>
            <a:ext cx="1079845" cy="2540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1371600" y="7222416"/>
            <a:ext cx="444500" cy="8674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94699B0-6CCC-B24C-9E8F-92FB5A19D70E}"/>
              </a:ext>
            </a:extLst>
          </p:cNvPr>
          <p:cNvSpPr/>
          <p:nvPr/>
        </p:nvSpPr>
        <p:spPr>
          <a:xfrm>
            <a:off x="4438361" y="333735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briodweddau’r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siap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 these shapes properties.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6" name="Explosion 2 15">
            <a:extLst>
              <a:ext uri="{FF2B5EF4-FFF2-40B4-BE49-F238E27FC236}">
                <a16:creationId xmlns:a16="http://schemas.microsoft.com/office/drawing/2014/main" id="{734CDCA3-06DF-C048-AFE2-A73F3142ACF0}"/>
              </a:ext>
            </a:extLst>
          </p:cNvPr>
          <p:cNvSpPr/>
          <p:nvPr/>
        </p:nvSpPr>
        <p:spPr>
          <a:xfrm>
            <a:off x="0" y="41939"/>
            <a:ext cx="3525116" cy="1197440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1259C3B6-5BD9-6241-A025-9ABFBCF808D5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5140123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5A3774-BB41-C44C-BD20-951F10A66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810" y="1778000"/>
            <a:ext cx="5080000" cy="508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964E4-4689-2E4E-8C35-A142ECC55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387" y="2519180"/>
            <a:ext cx="3597640" cy="359764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066800" y="2810933"/>
            <a:ext cx="0" cy="27601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458210" y="1968500"/>
            <a:ext cx="1979257" cy="5506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371600" y="2810933"/>
            <a:ext cx="1557867" cy="1701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937000" y="1697913"/>
            <a:ext cx="8466" cy="1642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10628027" y="3039533"/>
            <a:ext cx="725773" cy="30772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5" idx="1"/>
          </p:cNvCxnSpPr>
          <p:nvPr/>
        </p:nvCxnSpPr>
        <p:spPr>
          <a:xfrm>
            <a:off x="5950542" y="1778000"/>
            <a:ext cx="1079845" cy="2540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448925" y="-924183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Ochr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2583757" y="2287713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Marker Felt Thin" charset="0"/>
                <a:ea typeface="Marker Felt Thin" charset="0"/>
                <a:cs typeface="Marker Felt Thin" charset="0"/>
              </a:rPr>
              <a:t>cornel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-2551382" y="5401733"/>
            <a:ext cx="1442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Marker Felt Thin" charset="0"/>
                <a:ea typeface="Marker Felt Thin" charset="0"/>
                <a:cs typeface="Marker Felt Thin" charset="0"/>
              </a:rPr>
              <a:t>Wyneb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351828" y="739174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Fertig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034290" y="-662573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hyd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-2389543" y="3706799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Lled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flipV="1">
            <a:off x="2260600" y="5812716"/>
            <a:ext cx="444500" cy="8674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-103543" y="731062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Ymyl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0748905-347D-E749-8788-6BDF1724F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5FCB36A-2899-4540-8BDB-FA1C9A3FDE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0677" y="114960"/>
            <a:ext cx="3486673" cy="2144044"/>
          </a:xfrm>
          <a:prstGeom prst="rect">
            <a:avLst/>
          </a:prstGeom>
        </p:spPr>
      </p:pic>
      <p:sp>
        <p:nvSpPr>
          <p:cNvPr id="25" name="Explosion 2 24">
            <a:extLst>
              <a:ext uri="{FF2B5EF4-FFF2-40B4-BE49-F238E27FC236}">
                <a16:creationId xmlns:a16="http://schemas.microsoft.com/office/drawing/2014/main" id="{4B4404AC-B923-4945-972B-52846963CD8A}"/>
              </a:ext>
            </a:extLst>
          </p:cNvPr>
          <p:cNvSpPr/>
          <p:nvPr/>
        </p:nvSpPr>
        <p:spPr>
          <a:xfrm>
            <a:off x="0" y="41939"/>
            <a:ext cx="3525116" cy="1197440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02E07B5F-6EC3-1A41-99CD-6BFC2B01BF80}"/>
              </a:ext>
            </a:extLst>
          </p:cNvPr>
          <p:cNvSpPr txBox="1">
            <a:spLocks/>
          </p:cNvSpPr>
          <p:nvPr/>
        </p:nvSpPr>
        <p:spPr>
          <a:xfrm>
            <a:off x="913245" y="-14196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2</a:t>
            </a: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3C64F96B-5E9D-7845-AC27-FEB20E4C4D9C}"/>
              </a:ext>
            </a:extLst>
          </p:cNvPr>
          <p:cNvSpPr/>
          <p:nvPr/>
        </p:nvSpPr>
        <p:spPr>
          <a:xfrm>
            <a:off x="3811154" y="340217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briodweddau’r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siap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 these shapes properties.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659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75A3774-BB41-C44C-BD20-951F10A665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810" y="1778000"/>
            <a:ext cx="5080000" cy="508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4964E4-4689-2E4E-8C35-A142ECC551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387" y="2519180"/>
            <a:ext cx="3597640" cy="359764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066800" y="2810933"/>
            <a:ext cx="0" cy="27601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458210" y="1968500"/>
            <a:ext cx="1979257" cy="5506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371600" y="2810933"/>
            <a:ext cx="1557867" cy="1701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937000" y="1697913"/>
            <a:ext cx="8466" cy="16425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10628027" y="3039533"/>
            <a:ext cx="725773" cy="307728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5" idx="1"/>
          </p:cNvCxnSpPr>
          <p:nvPr/>
        </p:nvCxnSpPr>
        <p:spPr>
          <a:xfrm>
            <a:off x="5950542" y="1778000"/>
            <a:ext cx="1079845" cy="2540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429076" y="1318280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Ochr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021657" y="247735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Marker Felt Thin" charset="0"/>
                <a:ea typeface="Marker Felt Thin" charset="0"/>
                <a:cs typeface="Marker Felt Thin" charset="0"/>
              </a:rPr>
              <a:t>cornel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311400" y="4436533"/>
            <a:ext cx="1442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Marker Felt Thin" charset="0"/>
                <a:ea typeface="Marker Felt Thin" charset="0"/>
                <a:cs typeface="Marker Felt Thin" charset="0"/>
              </a:rPr>
              <a:t>Wyneb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557943" y="327694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Fertig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920753" y="1612497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hyd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157952" y="3613666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Lled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cxnSp>
        <p:nvCxnSpPr>
          <p:cNvPr id="32" name="Straight Arrow Connector 31"/>
          <p:cNvCxnSpPr/>
          <p:nvPr/>
        </p:nvCxnSpPr>
        <p:spPr>
          <a:xfrm flipV="1">
            <a:off x="2260600" y="5812716"/>
            <a:ext cx="444500" cy="8674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1461819" y="6322658"/>
            <a:ext cx="1170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Marker Felt Thin" charset="0"/>
                <a:ea typeface="Marker Felt Thin" charset="0"/>
                <a:cs typeface="Marker Felt Thin" charset="0"/>
              </a:rPr>
              <a:t>Ymyl</a:t>
            </a:r>
            <a:endParaRPr lang="en-US" sz="2800" dirty="0"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C420A50B-5E9E-2D49-977B-6A67427976D7}"/>
              </a:ext>
            </a:extLst>
          </p:cNvPr>
          <p:cNvSpPr/>
          <p:nvPr/>
        </p:nvSpPr>
        <p:spPr>
          <a:xfrm>
            <a:off x="503038" y="323390"/>
            <a:ext cx="2399761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nhw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Here they are!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4A28E90-8CA8-A348-876B-6BD7DBA28C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0677" y="114960"/>
            <a:ext cx="3486673" cy="214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620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>
            <a:extLst>
              <a:ext uri="{FF2B5EF4-FFF2-40B4-BE49-F238E27FC236}">
                <a16:creationId xmlns:a16="http://schemas.microsoft.com/office/drawing/2014/main" id="{5D9FDE83-5288-8648-A914-6D9D0290D686}"/>
              </a:ext>
            </a:extLst>
          </p:cNvPr>
          <p:cNvSpPr txBox="1">
            <a:spLocks/>
          </p:cNvSpPr>
          <p:nvPr/>
        </p:nvSpPr>
        <p:spPr>
          <a:xfrm>
            <a:off x="5281168" y="227358"/>
            <a:ext cx="6445897" cy="638219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302680" y="211581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7979" y="42864"/>
            <a:ext cx="4200940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DEC8618-AE32-F845-9E43-CB543D30FF70}"/>
              </a:ext>
            </a:extLst>
          </p:cNvPr>
          <p:cNvSpPr/>
          <p:nvPr/>
        </p:nvSpPr>
        <p:spPr>
          <a:xfrm>
            <a:off x="503236" y="1251868"/>
            <a:ext cx="3799825" cy="99847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am I?)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8188F1F-D598-CA48-9A25-C31D2FC5FD9F}"/>
              </a:ext>
            </a:extLst>
          </p:cNvPr>
          <p:cNvSpPr/>
          <p:nvPr/>
        </p:nvSpPr>
        <p:spPr>
          <a:xfrm>
            <a:off x="373841" y="2385938"/>
            <a:ext cx="3929220" cy="3077168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wyneb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surfaces.)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fertig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vertices.)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ymyl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edges.)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AC72103-5ACF-B748-9E5B-1F5F0117CB9A}"/>
              </a:ext>
            </a:extLst>
          </p:cNvPr>
          <p:cNvSpPr/>
          <p:nvPr/>
        </p:nvSpPr>
        <p:spPr>
          <a:xfrm>
            <a:off x="373842" y="5598700"/>
            <a:ext cx="3929220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i!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(I’m  a ___!)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9A131E-F399-8740-8ABC-47F6B91D6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3571" y="1651255"/>
            <a:ext cx="347309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6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sgwâr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fi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.</a:t>
            </a:r>
            <a:endParaRPr lang="en-GB" altLang="en-US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36D0E0D-9B27-CB46-9FFE-2893EEB195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1672" y="2246567"/>
            <a:ext cx="296366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8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fertig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  <a:endParaRPr lang="en-GB" altLang="en-US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A8855A-B4D9-D141-BD19-C686D6DBB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1672" y="2841880"/>
            <a:ext cx="28155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12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ymyl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D2B5ACB1-0379-3E44-B12F-D6E41B1192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6879" y="3405300"/>
            <a:ext cx="2860802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algn="ctr">
              <a:buNone/>
            </a:pP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</p:txBody>
      </p:sp>
      <p:sp>
        <p:nvSpPr>
          <p:cNvPr id="27" name="Rounded Rectangle 9">
            <a:extLst>
              <a:ext uri="{FF2B5EF4-FFF2-40B4-BE49-F238E27FC236}">
                <a16:creationId xmlns:a16="http://schemas.microsoft.com/office/drawing/2014/main" id="{ACF44F54-A6AB-0F45-9947-00C76D5F283C}"/>
              </a:ext>
            </a:extLst>
          </p:cNvPr>
          <p:cNvSpPr/>
          <p:nvPr/>
        </p:nvSpPr>
        <p:spPr>
          <a:xfrm>
            <a:off x="6314235" y="1591903"/>
            <a:ext cx="576622" cy="538162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1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59A32B6A-B4CA-484D-8FD1-59837E069146}"/>
              </a:ext>
            </a:extLst>
          </p:cNvPr>
          <p:cNvSpPr/>
          <p:nvPr/>
        </p:nvSpPr>
        <p:spPr>
          <a:xfrm>
            <a:off x="6314235" y="2169753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2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4EA59F5C-6885-C34C-8C44-0F1CD5C55059}"/>
              </a:ext>
            </a:extLst>
          </p:cNvPr>
          <p:cNvSpPr/>
          <p:nvPr/>
        </p:nvSpPr>
        <p:spPr>
          <a:xfrm>
            <a:off x="6314235" y="2769828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3</a:t>
            </a:r>
          </a:p>
        </p:txBody>
      </p:sp>
      <p:pic>
        <p:nvPicPr>
          <p:cNvPr id="31" name="Picture 5">
            <a:extLst>
              <a:ext uri="{FF2B5EF4-FFF2-40B4-BE49-F238E27FC236}">
                <a16:creationId xmlns:a16="http://schemas.microsoft.com/office/drawing/2014/main" id="{1F357CBC-42BA-6B47-959A-6C5693D613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2411" y="4333367"/>
            <a:ext cx="1709738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ounded Rectangle 8">
            <a:extLst>
              <a:ext uri="{FF2B5EF4-FFF2-40B4-BE49-F238E27FC236}">
                <a16:creationId xmlns:a16="http://schemas.microsoft.com/office/drawing/2014/main" id="{8237BED7-E5CC-6248-A2F0-AEBD7D465DE5}"/>
              </a:ext>
            </a:extLst>
          </p:cNvPr>
          <p:cNvSpPr/>
          <p:nvPr/>
        </p:nvSpPr>
        <p:spPr>
          <a:xfrm>
            <a:off x="8564771" y="3923146"/>
            <a:ext cx="2720023" cy="2429448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600" dirty="0"/>
              <a:t>?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5AAA5F6D-7C07-6140-BE2B-C3252A24FECD}"/>
              </a:ext>
            </a:extLst>
          </p:cNvPr>
          <p:cNvSpPr/>
          <p:nvPr/>
        </p:nvSpPr>
        <p:spPr>
          <a:xfrm>
            <a:off x="6439184" y="488650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rhifau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gliwiau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each number for clues.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AF2D1BB3-A713-D043-B0FE-D344E4C0D336}"/>
              </a:ext>
            </a:extLst>
          </p:cNvPr>
          <p:cNvSpPr/>
          <p:nvPr/>
        </p:nvSpPr>
        <p:spPr>
          <a:xfrm>
            <a:off x="5429211" y="4515613"/>
            <a:ext cx="2662376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for the answer.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7092CD-FD3A-B242-9D92-CF947B543E5C}"/>
              </a:ext>
            </a:extLst>
          </p:cNvPr>
          <p:cNvCxnSpPr>
            <a:cxnSpLocks/>
          </p:cNvCxnSpPr>
          <p:nvPr/>
        </p:nvCxnSpPr>
        <p:spPr>
          <a:xfrm>
            <a:off x="8139338" y="4968435"/>
            <a:ext cx="425433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Explosion 2 62">
            <a:extLst>
              <a:ext uri="{FF2B5EF4-FFF2-40B4-BE49-F238E27FC236}">
                <a16:creationId xmlns:a16="http://schemas.microsoft.com/office/drawing/2014/main" id="{238B0109-213E-A54E-B126-D42C4478112B}"/>
              </a:ext>
            </a:extLst>
          </p:cNvPr>
          <p:cNvSpPr/>
          <p:nvPr/>
        </p:nvSpPr>
        <p:spPr>
          <a:xfrm rot="582564">
            <a:off x="4264572" y="330073"/>
            <a:ext cx="2233246" cy="1520733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2" name="Title 1">
            <a:extLst>
              <a:ext uri="{FF2B5EF4-FFF2-40B4-BE49-F238E27FC236}">
                <a16:creationId xmlns:a16="http://schemas.microsoft.com/office/drawing/2014/main" id="{4EDF1778-A5D8-8949-B555-7E63473D1E2D}"/>
              </a:ext>
            </a:extLst>
          </p:cNvPr>
          <p:cNvSpPr txBox="1">
            <a:spLocks/>
          </p:cNvSpPr>
          <p:nvPr/>
        </p:nvSpPr>
        <p:spPr>
          <a:xfrm>
            <a:off x="4617882" y="29972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sz="3600" b="1" dirty="0">
                <a:latin typeface="Ink Free" panose="03080402000500000000" pitchFamily="66" charset="0"/>
              </a:rPr>
              <a:t> 3</a:t>
            </a:r>
          </a:p>
        </p:txBody>
      </p:sp>
    </p:spTree>
    <p:extLst>
      <p:ext uri="{BB962C8B-B14F-4D97-AF65-F5344CB8AC3E}">
        <p14:creationId xmlns:p14="http://schemas.microsoft.com/office/powerpoint/2010/main" val="187205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>
            <a:extLst>
              <a:ext uri="{FF2B5EF4-FFF2-40B4-BE49-F238E27FC236}">
                <a16:creationId xmlns:a16="http://schemas.microsoft.com/office/drawing/2014/main" id="{5D9FDE83-5288-8648-A914-6D9D0290D686}"/>
              </a:ext>
            </a:extLst>
          </p:cNvPr>
          <p:cNvSpPr txBox="1">
            <a:spLocks/>
          </p:cNvSpPr>
          <p:nvPr/>
        </p:nvSpPr>
        <p:spPr>
          <a:xfrm>
            <a:off x="445399" y="192189"/>
            <a:ext cx="6445897" cy="638219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9A131E-F399-8740-8ABC-47F6B91D6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7948" y="1652290"/>
            <a:ext cx="538334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Mae gen i 6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,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mae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o </a:t>
            </a:r>
            <a:r>
              <a:rPr lang="en-GB" altLang="en-US" b="1" u="sng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leiaf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4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ohonyn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nhw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yn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siâp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petryal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.</a:t>
            </a:r>
            <a:endParaRPr lang="en-GB" altLang="en-US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36D0E0D-9B27-CB46-9FFE-2893EEB195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6049" y="2405858"/>
            <a:ext cx="296366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8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fertig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  <a:endParaRPr lang="en-GB" altLang="en-US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A8855A-B4D9-D141-BD19-C686D6DBB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6049" y="3001171"/>
            <a:ext cx="28155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12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ymyl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D2B5ACB1-0379-3E44-B12F-D6E41B1192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1110" y="3370131"/>
            <a:ext cx="2860802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algn="ctr">
              <a:buNone/>
            </a:pP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</p:txBody>
      </p:sp>
      <p:sp>
        <p:nvSpPr>
          <p:cNvPr id="27" name="Rounded Rectangle 9">
            <a:extLst>
              <a:ext uri="{FF2B5EF4-FFF2-40B4-BE49-F238E27FC236}">
                <a16:creationId xmlns:a16="http://schemas.microsoft.com/office/drawing/2014/main" id="{ACF44F54-A6AB-0F45-9947-00C76D5F283C}"/>
              </a:ext>
            </a:extLst>
          </p:cNvPr>
          <p:cNvSpPr/>
          <p:nvPr/>
        </p:nvSpPr>
        <p:spPr>
          <a:xfrm>
            <a:off x="768612" y="1592938"/>
            <a:ext cx="576622" cy="538162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1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59A32B6A-B4CA-484D-8FD1-59837E069146}"/>
              </a:ext>
            </a:extLst>
          </p:cNvPr>
          <p:cNvSpPr/>
          <p:nvPr/>
        </p:nvSpPr>
        <p:spPr>
          <a:xfrm>
            <a:off x="768612" y="2329044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2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4EA59F5C-6885-C34C-8C44-0F1CD5C55059}"/>
              </a:ext>
            </a:extLst>
          </p:cNvPr>
          <p:cNvSpPr/>
          <p:nvPr/>
        </p:nvSpPr>
        <p:spPr>
          <a:xfrm>
            <a:off x="768612" y="2929119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3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5AAA5F6D-7C07-6140-BE2B-C3252A24FECD}"/>
              </a:ext>
            </a:extLst>
          </p:cNvPr>
          <p:cNvSpPr/>
          <p:nvPr/>
        </p:nvSpPr>
        <p:spPr>
          <a:xfrm>
            <a:off x="1603415" y="453481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rhifau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gliwiau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each number for clues.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AF2D1BB3-A713-D043-B0FE-D344E4C0D336}"/>
              </a:ext>
            </a:extLst>
          </p:cNvPr>
          <p:cNvSpPr/>
          <p:nvPr/>
        </p:nvSpPr>
        <p:spPr>
          <a:xfrm>
            <a:off x="593442" y="4480444"/>
            <a:ext cx="2662376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for the answer.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7092CD-FD3A-B242-9D92-CF947B543E5C}"/>
              </a:ext>
            </a:extLst>
          </p:cNvPr>
          <p:cNvCxnSpPr>
            <a:cxnSpLocks/>
          </p:cNvCxnSpPr>
          <p:nvPr/>
        </p:nvCxnSpPr>
        <p:spPr>
          <a:xfrm>
            <a:off x="3303569" y="4933266"/>
            <a:ext cx="425433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315EEDBC-EBA8-1942-927E-85B684CE12B1}"/>
              </a:ext>
            </a:extLst>
          </p:cNvPr>
          <p:cNvSpPr txBox="1">
            <a:spLocks/>
          </p:cNvSpPr>
          <p:nvPr/>
        </p:nvSpPr>
        <p:spPr>
          <a:xfrm>
            <a:off x="7545662" y="192189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9DF46E3-189E-5447-A5C5-25E65E47AE6D}"/>
              </a:ext>
            </a:extLst>
          </p:cNvPr>
          <p:cNvSpPr txBox="1">
            <a:spLocks/>
          </p:cNvSpPr>
          <p:nvPr/>
        </p:nvSpPr>
        <p:spPr>
          <a:xfrm>
            <a:off x="7580961" y="23472"/>
            <a:ext cx="4200940" cy="1010603"/>
          </a:xfrm>
          <a:solidFill>
            <a:srgbClr val="FFFFD3"/>
          </a:solidFill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40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  <a:endParaRPr lang="cy-GB" sz="4400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</p:txBody>
      </p:sp>
      <p:pic>
        <p:nvPicPr>
          <p:cNvPr id="38" name="Picture 3">
            <a:extLst>
              <a:ext uri="{FF2B5EF4-FFF2-40B4-BE49-F238E27FC236}">
                <a16:creationId xmlns:a16="http://schemas.microsoft.com/office/drawing/2014/main" id="{BFF0EA7E-E935-AB47-95BB-D55F722296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383" y="4231921"/>
            <a:ext cx="17176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06BC3C55-93BC-5C4D-8F83-2693FB9D563C}"/>
              </a:ext>
            </a:extLst>
          </p:cNvPr>
          <p:cNvSpPr/>
          <p:nvPr/>
        </p:nvSpPr>
        <p:spPr>
          <a:xfrm>
            <a:off x="7746218" y="1232476"/>
            <a:ext cx="3799825" cy="99847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am I?)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D667EAE5-D5D0-5A44-AB57-FC60BDD2629E}"/>
              </a:ext>
            </a:extLst>
          </p:cNvPr>
          <p:cNvSpPr/>
          <p:nvPr/>
        </p:nvSpPr>
        <p:spPr>
          <a:xfrm>
            <a:off x="7616823" y="2366546"/>
            <a:ext cx="3929220" cy="3077168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wyneb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surfaces.)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fertig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vertices.)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ymyl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edges.)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379FE1E8-9119-AE42-80E8-8DA700D8AD40}"/>
              </a:ext>
            </a:extLst>
          </p:cNvPr>
          <p:cNvSpPr/>
          <p:nvPr/>
        </p:nvSpPr>
        <p:spPr>
          <a:xfrm>
            <a:off x="7616824" y="5579308"/>
            <a:ext cx="3929220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i!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(I’m  a ___!)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2" name="Rounded Rectangle 8">
            <a:extLst>
              <a:ext uri="{FF2B5EF4-FFF2-40B4-BE49-F238E27FC236}">
                <a16:creationId xmlns:a16="http://schemas.microsoft.com/office/drawing/2014/main" id="{8237BED7-E5CC-6248-A2F0-AEBD7D465DE5}"/>
              </a:ext>
            </a:extLst>
          </p:cNvPr>
          <p:cNvSpPr/>
          <p:nvPr/>
        </p:nvSpPr>
        <p:spPr>
          <a:xfrm>
            <a:off x="3720697" y="3905130"/>
            <a:ext cx="2720023" cy="2429448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4730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>
            <a:extLst>
              <a:ext uri="{FF2B5EF4-FFF2-40B4-BE49-F238E27FC236}">
                <a16:creationId xmlns:a16="http://schemas.microsoft.com/office/drawing/2014/main" id="{5D9FDE83-5288-8648-A914-6D9D0290D686}"/>
              </a:ext>
            </a:extLst>
          </p:cNvPr>
          <p:cNvSpPr txBox="1">
            <a:spLocks/>
          </p:cNvSpPr>
          <p:nvPr/>
        </p:nvSpPr>
        <p:spPr>
          <a:xfrm>
            <a:off x="5281168" y="227358"/>
            <a:ext cx="6445897" cy="638219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302680" y="211581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7979" y="42864"/>
            <a:ext cx="4200940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DEC8618-AE32-F845-9E43-CB543D30FF70}"/>
              </a:ext>
            </a:extLst>
          </p:cNvPr>
          <p:cNvSpPr/>
          <p:nvPr/>
        </p:nvSpPr>
        <p:spPr>
          <a:xfrm>
            <a:off x="503236" y="1251868"/>
            <a:ext cx="3799825" cy="99847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am I?)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8188F1F-D598-CA48-9A25-C31D2FC5FD9F}"/>
              </a:ext>
            </a:extLst>
          </p:cNvPr>
          <p:cNvSpPr/>
          <p:nvPr/>
        </p:nvSpPr>
        <p:spPr>
          <a:xfrm>
            <a:off x="373841" y="2385938"/>
            <a:ext cx="3929220" cy="3077168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wyneb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surfaces.)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fertig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vertices.)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ymyl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edges.)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AC72103-5ACF-B748-9E5B-1F5F0117CB9A}"/>
              </a:ext>
            </a:extLst>
          </p:cNvPr>
          <p:cNvSpPr/>
          <p:nvPr/>
        </p:nvSpPr>
        <p:spPr>
          <a:xfrm>
            <a:off x="373842" y="5598700"/>
            <a:ext cx="3929220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i!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(I’m  a ___!)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9A131E-F399-8740-8ABC-47F6B91D6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3571" y="1651255"/>
            <a:ext cx="347309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Dim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ond 1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sy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fi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.</a:t>
            </a:r>
            <a:endParaRPr lang="en-GB" altLang="en-US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36D0E0D-9B27-CB46-9FFE-2893EEB195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1672" y="2246567"/>
            <a:ext cx="296366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0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fertig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  <a:endParaRPr lang="en-GB" altLang="en-US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A8855A-B4D9-D141-BD19-C686D6DBB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1672" y="2841880"/>
            <a:ext cx="28155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0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ymyl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D2B5ACB1-0379-3E44-B12F-D6E41B1192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6879" y="3405300"/>
            <a:ext cx="2860802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algn="ctr">
              <a:buNone/>
            </a:pP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</p:txBody>
      </p:sp>
      <p:sp>
        <p:nvSpPr>
          <p:cNvPr id="27" name="Rounded Rectangle 9">
            <a:extLst>
              <a:ext uri="{FF2B5EF4-FFF2-40B4-BE49-F238E27FC236}">
                <a16:creationId xmlns:a16="http://schemas.microsoft.com/office/drawing/2014/main" id="{ACF44F54-A6AB-0F45-9947-00C76D5F283C}"/>
              </a:ext>
            </a:extLst>
          </p:cNvPr>
          <p:cNvSpPr/>
          <p:nvPr/>
        </p:nvSpPr>
        <p:spPr>
          <a:xfrm>
            <a:off x="6314235" y="1591903"/>
            <a:ext cx="576622" cy="538162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1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59A32B6A-B4CA-484D-8FD1-59837E069146}"/>
              </a:ext>
            </a:extLst>
          </p:cNvPr>
          <p:cNvSpPr/>
          <p:nvPr/>
        </p:nvSpPr>
        <p:spPr>
          <a:xfrm>
            <a:off x="6314235" y="2169753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2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4EA59F5C-6885-C34C-8C44-0F1CD5C55059}"/>
              </a:ext>
            </a:extLst>
          </p:cNvPr>
          <p:cNvSpPr/>
          <p:nvPr/>
        </p:nvSpPr>
        <p:spPr>
          <a:xfrm>
            <a:off x="6314235" y="2769828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3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5AAA5F6D-7C07-6140-BE2B-C3252A24FECD}"/>
              </a:ext>
            </a:extLst>
          </p:cNvPr>
          <p:cNvSpPr/>
          <p:nvPr/>
        </p:nvSpPr>
        <p:spPr>
          <a:xfrm>
            <a:off x="6439184" y="488650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rhifau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gliwiau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each number for clues.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AF2D1BB3-A713-D043-B0FE-D344E4C0D336}"/>
              </a:ext>
            </a:extLst>
          </p:cNvPr>
          <p:cNvSpPr/>
          <p:nvPr/>
        </p:nvSpPr>
        <p:spPr>
          <a:xfrm>
            <a:off x="5429211" y="4515613"/>
            <a:ext cx="2662376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for the answer.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7092CD-FD3A-B242-9D92-CF947B543E5C}"/>
              </a:ext>
            </a:extLst>
          </p:cNvPr>
          <p:cNvCxnSpPr>
            <a:cxnSpLocks/>
          </p:cNvCxnSpPr>
          <p:nvPr/>
        </p:nvCxnSpPr>
        <p:spPr>
          <a:xfrm>
            <a:off x="8139338" y="4968435"/>
            <a:ext cx="425433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3">
            <a:extLst>
              <a:ext uri="{FF2B5EF4-FFF2-40B4-BE49-F238E27FC236}">
                <a16:creationId xmlns:a16="http://schemas.microsoft.com/office/drawing/2014/main" id="{C962B1B0-6801-FC4C-B79C-2755CBBB59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9693" y="4079519"/>
            <a:ext cx="1822450" cy="182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ounded Rectangle 8">
            <a:extLst>
              <a:ext uri="{FF2B5EF4-FFF2-40B4-BE49-F238E27FC236}">
                <a16:creationId xmlns:a16="http://schemas.microsoft.com/office/drawing/2014/main" id="{8237BED7-E5CC-6248-A2F0-AEBD7D465DE5}"/>
              </a:ext>
            </a:extLst>
          </p:cNvPr>
          <p:cNvSpPr/>
          <p:nvPr/>
        </p:nvSpPr>
        <p:spPr>
          <a:xfrm>
            <a:off x="8627268" y="3983805"/>
            <a:ext cx="2720023" cy="2429448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47242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>
            <a:extLst>
              <a:ext uri="{FF2B5EF4-FFF2-40B4-BE49-F238E27FC236}">
                <a16:creationId xmlns:a16="http://schemas.microsoft.com/office/drawing/2014/main" id="{5D9FDE83-5288-8648-A914-6D9D0290D686}"/>
              </a:ext>
            </a:extLst>
          </p:cNvPr>
          <p:cNvSpPr txBox="1">
            <a:spLocks/>
          </p:cNvSpPr>
          <p:nvPr/>
        </p:nvSpPr>
        <p:spPr>
          <a:xfrm>
            <a:off x="445399" y="192189"/>
            <a:ext cx="6445897" cy="638219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9A131E-F399-8740-8ABC-47F6B91D6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7802" y="1616086"/>
            <a:ext cx="347309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3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fi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–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mae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2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yn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siap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cylch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.</a:t>
            </a:r>
            <a:endParaRPr lang="en-GB" altLang="en-US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36D0E0D-9B27-CB46-9FFE-2893EEB195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5231" y="2390163"/>
            <a:ext cx="296366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0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fertig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  <a:endParaRPr lang="en-GB" altLang="en-US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A8855A-B4D9-D141-BD19-C686D6DBB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5231" y="2985476"/>
            <a:ext cx="28155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2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ymyl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D2B5ACB1-0379-3E44-B12F-D6E41B1192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1110" y="3370131"/>
            <a:ext cx="2860802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algn="ctr">
              <a:buNone/>
            </a:pP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</p:txBody>
      </p:sp>
      <p:sp>
        <p:nvSpPr>
          <p:cNvPr id="27" name="Rounded Rectangle 9">
            <a:extLst>
              <a:ext uri="{FF2B5EF4-FFF2-40B4-BE49-F238E27FC236}">
                <a16:creationId xmlns:a16="http://schemas.microsoft.com/office/drawing/2014/main" id="{ACF44F54-A6AB-0F45-9947-00C76D5F283C}"/>
              </a:ext>
            </a:extLst>
          </p:cNvPr>
          <p:cNvSpPr/>
          <p:nvPr/>
        </p:nvSpPr>
        <p:spPr>
          <a:xfrm>
            <a:off x="1478466" y="1556734"/>
            <a:ext cx="576622" cy="538162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1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59A32B6A-B4CA-484D-8FD1-59837E069146}"/>
              </a:ext>
            </a:extLst>
          </p:cNvPr>
          <p:cNvSpPr/>
          <p:nvPr/>
        </p:nvSpPr>
        <p:spPr>
          <a:xfrm>
            <a:off x="1487794" y="2313349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2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4EA59F5C-6885-C34C-8C44-0F1CD5C55059}"/>
              </a:ext>
            </a:extLst>
          </p:cNvPr>
          <p:cNvSpPr/>
          <p:nvPr/>
        </p:nvSpPr>
        <p:spPr>
          <a:xfrm>
            <a:off x="1487794" y="2913424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3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5AAA5F6D-7C07-6140-BE2B-C3252A24FECD}"/>
              </a:ext>
            </a:extLst>
          </p:cNvPr>
          <p:cNvSpPr/>
          <p:nvPr/>
        </p:nvSpPr>
        <p:spPr>
          <a:xfrm>
            <a:off x="1603415" y="453481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rhifau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gliwiau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each number for clues.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AF2D1BB3-A713-D043-B0FE-D344E4C0D336}"/>
              </a:ext>
            </a:extLst>
          </p:cNvPr>
          <p:cNvSpPr/>
          <p:nvPr/>
        </p:nvSpPr>
        <p:spPr>
          <a:xfrm>
            <a:off x="593442" y="4480444"/>
            <a:ext cx="2662376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for the answer.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7092CD-FD3A-B242-9D92-CF947B543E5C}"/>
              </a:ext>
            </a:extLst>
          </p:cNvPr>
          <p:cNvCxnSpPr>
            <a:cxnSpLocks/>
          </p:cNvCxnSpPr>
          <p:nvPr/>
        </p:nvCxnSpPr>
        <p:spPr>
          <a:xfrm>
            <a:off x="3303569" y="4933266"/>
            <a:ext cx="425433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itle 1">
            <a:extLst>
              <a:ext uri="{FF2B5EF4-FFF2-40B4-BE49-F238E27FC236}">
                <a16:creationId xmlns:a16="http://schemas.microsoft.com/office/drawing/2014/main" id="{315EEDBC-EBA8-1942-927E-85B684CE12B1}"/>
              </a:ext>
            </a:extLst>
          </p:cNvPr>
          <p:cNvSpPr txBox="1">
            <a:spLocks/>
          </p:cNvSpPr>
          <p:nvPr/>
        </p:nvSpPr>
        <p:spPr>
          <a:xfrm>
            <a:off x="7545662" y="192189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D9DF46E3-189E-5447-A5C5-25E65E47AE6D}"/>
              </a:ext>
            </a:extLst>
          </p:cNvPr>
          <p:cNvSpPr txBox="1">
            <a:spLocks/>
          </p:cNvSpPr>
          <p:nvPr/>
        </p:nvSpPr>
        <p:spPr>
          <a:xfrm>
            <a:off x="7580961" y="23472"/>
            <a:ext cx="4200940" cy="1010603"/>
          </a:xfrm>
          <a:solidFill>
            <a:srgbClr val="FFFFD3"/>
          </a:solidFill>
        </p:spPr>
        <p:txBody>
          <a:bodyPr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40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  <a:endParaRPr lang="cy-GB" sz="4400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06BC3C55-93BC-5C4D-8F83-2693FB9D563C}"/>
              </a:ext>
            </a:extLst>
          </p:cNvPr>
          <p:cNvSpPr/>
          <p:nvPr/>
        </p:nvSpPr>
        <p:spPr>
          <a:xfrm>
            <a:off x="7746218" y="1232476"/>
            <a:ext cx="3799825" cy="99847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am I?)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D667EAE5-D5D0-5A44-AB57-FC60BDD2629E}"/>
              </a:ext>
            </a:extLst>
          </p:cNvPr>
          <p:cNvSpPr/>
          <p:nvPr/>
        </p:nvSpPr>
        <p:spPr>
          <a:xfrm>
            <a:off x="7616823" y="2366546"/>
            <a:ext cx="3929220" cy="3077168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wyneb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surfaces.)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fertig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vertices.)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ymyl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edges.)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379FE1E8-9119-AE42-80E8-8DA700D8AD40}"/>
              </a:ext>
            </a:extLst>
          </p:cNvPr>
          <p:cNvSpPr/>
          <p:nvPr/>
        </p:nvSpPr>
        <p:spPr>
          <a:xfrm>
            <a:off x="7616824" y="5579308"/>
            <a:ext cx="3929220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i!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(I’m  a ___!)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38" name="Picture 3">
            <a:extLst>
              <a:ext uri="{FF2B5EF4-FFF2-40B4-BE49-F238E27FC236}">
                <a16:creationId xmlns:a16="http://schemas.microsoft.com/office/drawing/2014/main" id="{7EA1060C-ACDB-F146-AA45-645D8162A5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223" y="4002065"/>
            <a:ext cx="1298575" cy="222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ounded Rectangle 8">
            <a:extLst>
              <a:ext uri="{FF2B5EF4-FFF2-40B4-BE49-F238E27FC236}">
                <a16:creationId xmlns:a16="http://schemas.microsoft.com/office/drawing/2014/main" id="{8237BED7-E5CC-6248-A2F0-AEBD7D465DE5}"/>
              </a:ext>
            </a:extLst>
          </p:cNvPr>
          <p:cNvSpPr/>
          <p:nvPr/>
        </p:nvSpPr>
        <p:spPr>
          <a:xfrm>
            <a:off x="3791498" y="3905130"/>
            <a:ext cx="2720023" cy="2429448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1331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1">
            <a:extLst>
              <a:ext uri="{FF2B5EF4-FFF2-40B4-BE49-F238E27FC236}">
                <a16:creationId xmlns:a16="http://schemas.microsoft.com/office/drawing/2014/main" id="{5D9FDE83-5288-8648-A914-6D9D0290D686}"/>
              </a:ext>
            </a:extLst>
          </p:cNvPr>
          <p:cNvSpPr txBox="1">
            <a:spLocks/>
          </p:cNvSpPr>
          <p:nvPr/>
        </p:nvSpPr>
        <p:spPr>
          <a:xfrm>
            <a:off x="5281168" y="227358"/>
            <a:ext cx="6445897" cy="638219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983E7F9-889B-FF44-8814-72737C0CF181}"/>
              </a:ext>
            </a:extLst>
          </p:cNvPr>
          <p:cNvSpPr txBox="1">
            <a:spLocks/>
          </p:cNvSpPr>
          <p:nvPr/>
        </p:nvSpPr>
        <p:spPr>
          <a:xfrm>
            <a:off x="302680" y="211581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7979" y="42864"/>
            <a:ext cx="4200940" cy="1010603"/>
          </a:xfrm>
          <a:solidFill>
            <a:srgbClr val="FFFFD3"/>
          </a:solidFill>
        </p:spPr>
        <p:txBody>
          <a:bodyPr/>
          <a:lstStyle/>
          <a:p>
            <a:r>
              <a:rPr lang="cy-GB" sz="44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Siapiau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FDEC8618-AE32-F845-9E43-CB543D30FF70}"/>
              </a:ext>
            </a:extLst>
          </p:cNvPr>
          <p:cNvSpPr/>
          <p:nvPr/>
        </p:nvSpPr>
        <p:spPr>
          <a:xfrm>
            <a:off x="503236" y="1251868"/>
            <a:ext cx="3799825" cy="99847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(Which shape am I?)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8188F1F-D598-CA48-9A25-C31D2FC5FD9F}"/>
              </a:ext>
            </a:extLst>
          </p:cNvPr>
          <p:cNvSpPr/>
          <p:nvPr/>
        </p:nvSpPr>
        <p:spPr>
          <a:xfrm>
            <a:off x="373841" y="2385938"/>
            <a:ext cx="3929220" cy="3077168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wyneb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surfaces.)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fertig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vertices.)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ymyl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fi.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have ___ edges.)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4AC72103-5ACF-B748-9E5B-1F5F0117CB9A}"/>
              </a:ext>
            </a:extLst>
          </p:cNvPr>
          <p:cNvSpPr/>
          <p:nvPr/>
        </p:nvSpPr>
        <p:spPr>
          <a:xfrm>
            <a:off x="373842" y="5598700"/>
            <a:ext cx="3929220" cy="989333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i! </a:t>
            </a:r>
            <a:endParaRPr lang="en-GB" sz="22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(I’m  a ___!)</a:t>
            </a: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B9A131E-F399-8740-8ABC-47F6B91D620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5039" y="1764181"/>
            <a:ext cx="506264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5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fi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,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mae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4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wyneb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yn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siap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 </a:t>
            </a:r>
            <a:r>
              <a:rPr lang="da-DK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triongl</a:t>
            </a:r>
            <a:r>
              <a:rPr lang="da-DK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.</a:t>
            </a:r>
            <a:endParaRPr lang="en-GB" altLang="en-US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36D0E0D-9B27-CB46-9FFE-2893EEB195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5202" y="2563064"/>
            <a:ext cx="296366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5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fertig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  <a:endParaRPr lang="en-GB" altLang="en-US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8A8855A-B4D9-D141-BD19-C686D6DBB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5202" y="3158377"/>
            <a:ext cx="28155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8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ymyl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GB" altLang="en-US" b="1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gyda</a:t>
            </a:r>
            <a:r>
              <a:rPr lang="en-GB" altLang="en-US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fi.</a:t>
            </a:r>
          </a:p>
        </p:txBody>
      </p:sp>
      <p:sp>
        <p:nvSpPr>
          <p:cNvPr id="26" name="TextBox 21">
            <a:extLst>
              <a:ext uri="{FF2B5EF4-FFF2-40B4-BE49-F238E27FC236}">
                <a16:creationId xmlns:a16="http://schemas.microsoft.com/office/drawing/2014/main" id="{D2B5ACB1-0379-3E44-B12F-D6E41B1192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6879" y="3405300"/>
            <a:ext cx="2860802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50" charset="0"/>
                <a:cs typeface="Sassoon Infant Rg" pitchFamily="50" charset="0"/>
              </a:defRPr>
            </a:lvl9pPr>
          </a:lstStyle>
          <a:p>
            <a:pPr algn="ctr">
              <a:buNone/>
            </a:pP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siap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8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8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i? </a:t>
            </a:r>
          </a:p>
        </p:txBody>
      </p:sp>
      <p:sp>
        <p:nvSpPr>
          <p:cNvPr id="27" name="Rounded Rectangle 9">
            <a:extLst>
              <a:ext uri="{FF2B5EF4-FFF2-40B4-BE49-F238E27FC236}">
                <a16:creationId xmlns:a16="http://schemas.microsoft.com/office/drawing/2014/main" id="{ACF44F54-A6AB-0F45-9947-00C76D5F283C}"/>
              </a:ext>
            </a:extLst>
          </p:cNvPr>
          <p:cNvSpPr/>
          <p:nvPr/>
        </p:nvSpPr>
        <p:spPr>
          <a:xfrm>
            <a:off x="5537765" y="1712182"/>
            <a:ext cx="576622" cy="538162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1</a:t>
            </a: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59A32B6A-B4CA-484D-8FD1-59837E069146}"/>
              </a:ext>
            </a:extLst>
          </p:cNvPr>
          <p:cNvSpPr/>
          <p:nvPr/>
        </p:nvSpPr>
        <p:spPr>
          <a:xfrm>
            <a:off x="5537765" y="2486250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2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4EA59F5C-6885-C34C-8C44-0F1CD5C55059}"/>
              </a:ext>
            </a:extLst>
          </p:cNvPr>
          <p:cNvSpPr/>
          <p:nvPr/>
        </p:nvSpPr>
        <p:spPr>
          <a:xfrm>
            <a:off x="5537765" y="3086325"/>
            <a:ext cx="576622" cy="539750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latin typeface="Arial Rounded MT Bold" panose="020F0704030504030204" pitchFamily="34" charset="77"/>
              </a:rPr>
              <a:t>3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5AAA5F6D-7C07-6140-BE2B-C3252A24FECD}"/>
              </a:ext>
            </a:extLst>
          </p:cNvPr>
          <p:cNvSpPr/>
          <p:nvPr/>
        </p:nvSpPr>
        <p:spPr>
          <a:xfrm>
            <a:off x="6439184" y="488650"/>
            <a:ext cx="4268643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rhifau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gliwiau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each number for clues.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AF2D1BB3-A713-D043-B0FE-D344E4C0D336}"/>
              </a:ext>
            </a:extLst>
          </p:cNvPr>
          <p:cNvSpPr/>
          <p:nvPr/>
        </p:nvSpPr>
        <p:spPr>
          <a:xfrm>
            <a:off x="5429211" y="4515613"/>
            <a:ext cx="2662376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for the answer.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7092CD-FD3A-B242-9D92-CF947B543E5C}"/>
              </a:ext>
            </a:extLst>
          </p:cNvPr>
          <p:cNvCxnSpPr>
            <a:cxnSpLocks/>
          </p:cNvCxnSpPr>
          <p:nvPr/>
        </p:nvCxnSpPr>
        <p:spPr>
          <a:xfrm>
            <a:off x="8139338" y="4968435"/>
            <a:ext cx="425433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5">
            <a:extLst>
              <a:ext uri="{FF2B5EF4-FFF2-40B4-BE49-F238E27FC236}">
                <a16:creationId xmlns:a16="http://schemas.microsoft.com/office/drawing/2014/main" id="{9451A496-AFB7-514D-846F-57FBCD3B7B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1210" y="4062384"/>
            <a:ext cx="1831975" cy="191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Rounded Rectangle 8">
            <a:extLst>
              <a:ext uri="{FF2B5EF4-FFF2-40B4-BE49-F238E27FC236}">
                <a16:creationId xmlns:a16="http://schemas.microsoft.com/office/drawing/2014/main" id="{8237BED7-E5CC-6248-A2F0-AEBD7D465DE5}"/>
              </a:ext>
            </a:extLst>
          </p:cNvPr>
          <p:cNvSpPr/>
          <p:nvPr/>
        </p:nvSpPr>
        <p:spPr>
          <a:xfrm>
            <a:off x="8573505" y="3998960"/>
            <a:ext cx="2720023" cy="2429448"/>
          </a:xfrm>
          <a:prstGeom prst="roundRect">
            <a:avLst/>
          </a:prstGeom>
          <a:solidFill>
            <a:srgbClr val="4BACC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6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1569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3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49A970B-E218-3C4D-A072-C1EACB1647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1" t="4476" r="14722" b="29999"/>
          <a:stretch/>
        </p:blipFill>
        <p:spPr>
          <a:xfrm>
            <a:off x="-432813" y="-146595"/>
            <a:ext cx="7595613" cy="77562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2DE0BE7-B653-EB4A-B0D0-AD283303A6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1" t="4476" r="14722" b="29999"/>
          <a:stretch/>
        </p:blipFill>
        <p:spPr>
          <a:xfrm rot="10800000">
            <a:off x="4991100" y="-734245"/>
            <a:ext cx="7517562" cy="767654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F0F78A-FF18-DC48-AF71-E141FE12F3E5}"/>
              </a:ext>
            </a:extLst>
          </p:cNvPr>
          <p:cNvSpPr txBox="1">
            <a:spLocks/>
          </p:cNvSpPr>
          <p:nvPr/>
        </p:nvSpPr>
        <p:spPr>
          <a:xfrm>
            <a:off x="2206445" y="375504"/>
            <a:ext cx="8037484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C0FB5D2-790A-D540-96CF-5149907A7903}"/>
              </a:ext>
            </a:extLst>
          </p:cNvPr>
          <p:cNvSpPr txBox="1">
            <a:spLocks/>
          </p:cNvSpPr>
          <p:nvPr/>
        </p:nvSpPr>
        <p:spPr>
          <a:xfrm>
            <a:off x="2206445" y="439549"/>
            <a:ext cx="8037483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Sawl ochr?     Faint o ochrau?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712FEF0-9AB9-5043-B348-CA9C18071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6445" y="1514197"/>
            <a:ext cx="8037484" cy="17134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7E0FE6D-27AB-8446-B28A-FEB00E43FD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199"/>
          <a:stretch/>
        </p:blipFill>
        <p:spPr>
          <a:xfrm>
            <a:off x="2134320" y="3487448"/>
            <a:ext cx="8109609" cy="1612090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1699FD4-515F-A44F-8085-07D545D5D43E}"/>
              </a:ext>
            </a:extLst>
          </p:cNvPr>
          <p:cNvSpPr/>
          <p:nvPr/>
        </p:nvSpPr>
        <p:spPr>
          <a:xfrm>
            <a:off x="1121255" y="5302434"/>
            <a:ext cx="9886714" cy="12742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Sawl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 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‘Faint o’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golygu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union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Sawl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 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and 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‘Faint o’ 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mean exactly the same thing = 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‘How many?’.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 difference is that you use single nouns after 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Sawl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 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and plural nouns after 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‘Faint o’. </a:t>
            </a:r>
            <a:endParaRPr lang="en-US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2492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16647431-E6C5-1D49-BEE1-0675B1FF66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1" t="4476" r="14722" b="29999"/>
          <a:stretch/>
        </p:blipFill>
        <p:spPr>
          <a:xfrm rot="10800000">
            <a:off x="9669598" y="-240712"/>
            <a:ext cx="2425209" cy="24764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9574699-7983-C24E-B626-C2046C6CA4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12" y="1636455"/>
            <a:ext cx="8056612" cy="180260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F0F78A-FF18-DC48-AF71-E141FE12F3E5}"/>
              </a:ext>
            </a:extLst>
          </p:cNvPr>
          <p:cNvSpPr txBox="1">
            <a:spLocks/>
          </p:cNvSpPr>
          <p:nvPr/>
        </p:nvSpPr>
        <p:spPr>
          <a:xfrm>
            <a:off x="650412" y="295037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C0FB5D2-790A-D540-96CF-5149907A7903}"/>
              </a:ext>
            </a:extLst>
          </p:cNvPr>
          <p:cNvSpPr txBox="1">
            <a:spLocks/>
          </p:cNvSpPr>
          <p:nvPr/>
        </p:nvSpPr>
        <p:spPr>
          <a:xfrm>
            <a:off x="1323190" y="379060"/>
            <a:ext cx="3354318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Sawl digid?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44CDB19-8A81-3348-A5F2-A58A1B5DCC48}"/>
              </a:ext>
            </a:extLst>
          </p:cNvPr>
          <p:cNvSpPr/>
          <p:nvPr/>
        </p:nvSpPr>
        <p:spPr>
          <a:xfrm>
            <a:off x="650412" y="4017339"/>
            <a:ext cx="2352597" cy="2313122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Sawl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digid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sy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rhif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yma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many digits in this number?)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437D0B-CCA1-C94B-B7B3-B41ADF75D8C9}"/>
              </a:ext>
            </a:extLst>
          </p:cNvPr>
          <p:cNvSpPr/>
          <p:nvPr/>
        </p:nvSpPr>
        <p:spPr>
          <a:xfrm>
            <a:off x="1157295" y="5173900"/>
            <a:ext cx="1338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232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D90134E-ADA7-D04D-B33F-94E0E4AA32EE}"/>
              </a:ext>
            </a:extLst>
          </p:cNvPr>
          <p:cNvSpPr/>
          <p:nvPr/>
        </p:nvSpPr>
        <p:spPr>
          <a:xfrm>
            <a:off x="3509892" y="4017339"/>
            <a:ext cx="2352597" cy="2313122"/>
          </a:xfrm>
          <a:prstGeom prst="roundRect">
            <a:avLst/>
          </a:prstGeom>
          <a:solidFill>
            <a:srgbClr val="B5D8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Sawl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digid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sy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rhif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yma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many digits in this number?)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CBA6F6-9C4F-DD48-905E-B11C5EA20AFD}"/>
              </a:ext>
            </a:extLst>
          </p:cNvPr>
          <p:cNvSpPr/>
          <p:nvPr/>
        </p:nvSpPr>
        <p:spPr>
          <a:xfrm>
            <a:off x="3824415" y="5173900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4312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19F8E58-7C22-DD45-8D1B-9CF87D7AB960}"/>
              </a:ext>
            </a:extLst>
          </p:cNvPr>
          <p:cNvSpPr/>
          <p:nvPr/>
        </p:nvSpPr>
        <p:spPr>
          <a:xfrm>
            <a:off x="6369372" y="4017339"/>
            <a:ext cx="2352597" cy="2313122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Sawl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digid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sy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rhif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yma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many digits in this number?)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F991AC8-436D-294F-BD29-7278A89658A7}"/>
              </a:ext>
            </a:extLst>
          </p:cNvPr>
          <p:cNvSpPr/>
          <p:nvPr/>
        </p:nvSpPr>
        <p:spPr>
          <a:xfrm>
            <a:off x="6473778" y="5367330"/>
            <a:ext cx="20056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5,234,109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A31BA39-D201-D64B-A202-E9BB6EA98447}"/>
              </a:ext>
            </a:extLst>
          </p:cNvPr>
          <p:cNvSpPr/>
          <p:nvPr/>
        </p:nvSpPr>
        <p:spPr>
          <a:xfrm>
            <a:off x="9228852" y="4017339"/>
            <a:ext cx="2352597" cy="2313122"/>
          </a:xfrm>
          <a:prstGeom prst="roundRect">
            <a:avLst/>
          </a:prstGeom>
          <a:solidFill>
            <a:srgbClr val="BDCF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Sawl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digid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sy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rhif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yma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many digits in this number?)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642BBA-D9FC-AB48-A295-6863F6B9FDA3}"/>
              </a:ext>
            </a:extLst>
          </p:cNvPr>
          <p:cNvSpPr/>
          <p:nvPr/>
        </p:nvSpPr>
        <p:spPr>
          <a:xfrm>
            <a:off x="9928096" y="5173900"/>
            <a:ext cx="9541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90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6C5015-730B-1942-AF8E-C800ECD2E5A9}"/>
              </a:ext>
            </a:extLst>
          </p:cNvPr>
          <p:cNvSpPr/>
          <p:nvPr/>
        </p:nvSpPr>
        <p:spPr>
          <a:xfrm>
            <a:off x="9228852" y="1389662"/>
            <a:ext cx="2352597" cy="231312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Sawl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digid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sy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rhif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16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yma</a:t>
            </a:r>
            <a:r>
              <a:rPr lang="en-GB" sz="16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</a:t>
            </a: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(How many digits in this number?)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448F24D-FC7D-6141-899F-5781121E29A0}"/>
              </a:ext>
            </a:extLst>
          </p:cNvPr>
          <p:cNvSpPr/>
          <p:nvPr/>
        </p:nvSpPr>
        <p:spPr>
          <a:xfrm>
            <a:off x="9447099" y="2722069"/>
            <a:ext cx="198644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87,291,466</a:t>
            </a:r>
          </a:p>
        </p:txBody>
      </p:sp>
    </p:spTree>
    <p:extLst>
      <p:ext uri="{BB962C8B-B14F-4D97-AF65-F5344CB8AC3E}">
        <p14:creationId xmlns:p14="http://schemas.microsoft.com/office/powerpoint/2010/main" val="226744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  <p:bldP spid="13" grpId="0"/>
      <p:bldP spid="14" grpId="0" animBg="1"/>
      <p:bldP spid="15" grpId="0"/>
      <p:bldP spid="16" grpId="0" animBg="1"/>
      <p:bldP spid="17" grpId="0"/>
      <p:bldP spid="18" grpId="0" animBg="1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65E5-69A4-9F4E-945A-65348B984B32}"/>
              </a:ext>
            </a:extLst>
          </p:cNvPr>
          <p:cNvSpPr txBox="1">
            <a:spLocks/>
          </p:cNvSpPr>
          <p:nvPr/>
        </p:nvSpPr>
        <p:spPr>
          <a:xfrm>
            <a:off x="636212" y="209110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48A1C81-8767-8F41-8302-ADDE646446B2}"/>
              </a:ext>
            </a:extLst>
          </p:cNvPr>
          <p:cNvSpPr txBox="1">
            <a:spLocks/>
          </p:cNvSpPr>
          <p:nvPr/>
        </p:nvSpPr>
        <p:spPr>
          <a:xfrm>
            <a:off x="636212" y="308981"/>
            <a:ext cx="4200939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Mwy leu lai?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BB7A59-CDBD-3A46-B6FF-EB098A8CB2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1" t="4476" r="14722" b="29999"/>
          <a:stretch/>
        </p:blipFill>
        <p:spPr>
          <a:xfrm>
            <a:off x="8401050" y="-3628221"/>
            <a:ext cx="2425209" cy="24764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C2FFC0-474F-A547-9F93-6C8A14AFB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8" y="1352807"/>
            <a:ext cx="2921045" cy="1641348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3900E98B-6056-FD43-AEE2-5EC6B4D5447C}"/>
              </a:ext>
            </a:extLst>
          </p:cNvPr>
          <p:cNvSpPr/>
          <p:nvPr/>
        </p:nvSpPr>
        <p:spPr>
          <a:xfrm>
            <a:off x="6229350" y="4225533"/>
            <a:ext cx="5200650" cy="1995186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deg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fwy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naw</a:t>
            </a:r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(ten is </a:t>
            </a:r>
            <a:r>
              <a:rPr lang="en-GB" sz="2200" b="1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one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more than nine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 pump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un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llai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chwech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(five is one less than six)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8014E2C-A23F-F44A-A661-D7530037C64D}"/>
              </a:ext>
            </a:extLst>
          </p:cNvPr>
          <p:cNvSpPr/>
          <p:nvPr/>
        </p:nvSpPr>
        <p:spPr>
          <a:xfrm>
            <a:off x="6229350" y="1938337"/>
            <a:ext cx="5200650" cy="202173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fwy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</a:t>
            </a:r>
            <a:r>
              <a:rPr lang="en-GB" sz="2200" b="1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one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more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than…?)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llai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(What’s </a:t>
            </a:r>
            <a:r>
              <a:rPr lang="en-GB" sz="2200" b="1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one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b="1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less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than…?)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36AED49-7164-2348-8CBD-334C0B4AFB2F}"/>
              </a:ext>
            </a:extLst>
          </p:cNvPr>
          <p:cNvSpPr/>
          <p:nvPr/>
        </p:nvSpPr>
        <p:spPr>
          <a:xfrm>
            <a:off x="377080" y="4000601"/>
            <a:ext cx="5185520" cy="244505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edrychwch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parau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Dwedwch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frawddeg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patrwm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On the next slides there are pairs of numbers.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Use this sentence pattern to say a sentence that compares each pair. 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56826D7-4CF5-1C44-9768-C27318A5B446}"/>
              </a:ext>
            </a:extLst>
          </p:cNvPr>
          <p:cNvSpPr/>
          <p:nvPr/>
        </p:nvSpPr>
        <p:spPr>
          <a:xfrm>
            <a:off x="6229350" y="303314"/>
            <a:ext cx="5200650" cy="1369565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3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mwy</a:t>
            </a:r>
            <a:r>
              <a:rPr lang="en-GB" sz="3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sz="3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           </a:t>
            </a:r>
            <a:r>
              <a:rPr lang="en-GB" sz="3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llai</a:t>
            </a:r>
            <a:r>
              <a:rPr lang="en-GB" sz="3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sz="3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 </a:t>
            </a:r>
            <a:endParaRPr lang="en-GB" sz="30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3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(more than)      (less than)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A8B5AA2-9C25-274C-A70B-175DAE6DF424}"/>
              </a:ext>
            </a:extLst>
          </p:cNvPr>
          <p:cNvCxnSpPr>
            <a:cxnSpLocks/>
          </p:cNvCxnSpPr>
          <p:nvPr/>
        </p:nvCxnSpPr>
        <p:spPr>
          <a:xfrm>
            <a:off x="5562600" y="5120835"/>
            <a:ext cx="666750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xplosion 2 14">
            <a:extLst>
              <a:ext uri="{FF2B5EF4-FFF2-40B4-BE49-F238E27FC236}">
                <a16:creationId xmlns:a16="http://schemas.microsoft.com/office/drawing/2014/main" id="{B4F79612-7408-1441-AB61-4BFFB4C194B8}"/>
              </a:ext>
            </a:extLst>
          </p:cNvPr>
          <p:cNvSpPr/>
          <p:nvPr/>
        </p:nvSpPr>
        <p:spPr>
          <a:xfrm rot="582564">
            <a:off x="1851715" y="2882773"/>
            <a:ext cx="2233246" cy="1520733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924D0BA6-CDC7-FE49-A339-C8C2D76DA7B8}"/>
              </a:ext>
            </a:extLst>
          </p:cNvPr>
          <p:cNvSpPr txBox="1">
            <a:spLocks/>
          </p:cNvSpPr>
          <p:nvPr/>
        </p:nvSpPr>
        <p:spPr>
          <a:xfrm>
            <a:off x="2205025" y="2852422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sz="3600" b="1" dirty="0">
                <a:latin typeface="Ink Free" panose="03080402000500000000" pitchFamily="66" charset="0"/>
              </a:rPr>
              <a:t> 4</a:t>
            </a:r>
          </a:p>
        </p:txBody>
      </p:sp>
    </p:spTree>
    <p:extLst>
      <p:ext uri="{BB962C8B-B14F-4D97-AF65-F5344CB8AC3E}">
        <p14:creationId xmlns:p14="http://schemas.microsoft.com/office/powerpoint/2010/main" val="9827184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/>
          <p:nvPr/>
        </p:nvGrpSpPr>
        <p:grpSpPr>
          <a:xfrm>
            <a:off x="3043448" y="615533"/>
            <a:ext cx="2220264" cy="1915844"/>
            <a:chOff x="736269" y="498763"/>
            <a:chExt cx="2455739" cy="1915844"/>
          </a:xfrm>
        </p:grpSpPr>
        <p:sp>
          <p:nvSpPr>
            <p:cNvPr id="12" name="AutoShape 26"/>
            <p:cNvSpPr>
              <a:spLocks noChangeArrowheads="1"/>
            </p:cNvSpPr>
            <p:nvPr/>
          </p:nvSpPr>
          <p:spPr bwMode="auto">
            <a:xfrm>
              <a:off x="736269" y="498763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Text Box 21"/>
            <p:cNvSpPr txBox="1">
              <a:spLocks noChangeArrowheads="1"/>
            </p:cNvSpPr>
            <p:nvPr/>
          </p:nvSpPr>
          <p:spPr bwMode="auto">
            <a:xfrm>
              <a:off x="952107" y="671855"/>
              <a:ext cx="202406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llai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grpSp>
        <p:nvGrpSpPr>
          <p:cNvPr id="3" name="Group 13"/>
          <p:cNvGrpSpPr/>
          <p:nvPr/>
        </p:nvGrpSpPr>
        <p:grpSpPr>
          <a:xfrm>
            <a:off x="6928289" y="615533"/>
            <a:ext cx="2220264" cy="1915844"/>
            <a:chOff x="-2919779" y="769917"/>
            <a:chExt cx="2455739" cy="1915844"/>
          </a:xfrm>
        </p:grpSpPr>
        <p:sp>
          <p:nvSpPr>
            <p:cNvPr id="15" name="AutoShape 26"/>
            <p:cNvSpPr>
              <a:spLocks noChangeArrowheads="1"/>
            </p:cNvSpPr>
            <p:nvPr/>
          </p:nvSpPr>
          <p:spPr bwMode="auto">
            <a:xfrm>
              <a:off x="-2919779" y="769917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Text Box 21"/>
            <p:cNvSpPr txBox="1">
              <a:spLocks noChangeArrowheads="1"/>
            </p:cNvSpPr>
            <p:nvPr/>
          </p:nvSpPr>
          <p:spPr bwMode="auto">
            <a:xfrm>
              <a:off x="-2843816" y="943009"/>
              <a:ext cx="230381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fwy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sp>
        <p:nvSpPr>
          <p:cNvPr id="26" name="Text Box 21"/>
          <p:cNvSpPr txBox="1">
            <a:spLocks noChangeArrowheads="1"/>
          </p:cNvSpPr>
          <p:nvPr/>
        </p:nvSpPr>
        <p:spPr bwMode="auto">
          <a:xfrm>
            <a:off x="2348621" y="3596562"/>
            <a:ext cx="224293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7" name="Text Box 21"/>
          <p:cNvSpPr txBox="1">
            <a:spLocks noChangeArrowheads="1"/>
          </p:cNvSpPr>
          <p:nvPr/>
        </p:nvSpPr>
        <p:spPr bwMode="auto">
          <a:xfrm>
            <a:off x="7593828" y="3596562"/>
            <a:ext cx="225617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58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21285 0.437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0" y="2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/>
          <p:nvPr/>
        </p:nvGrpSpPr>
        <p:grpSpPr>
          <a:xfrm>
            <a:off x="3043448" y="615533"/>
            <a:ext cx="2220264" cy="1915844"/>
            <a:chOff x="736269" y="498763"/>
            <a:chExt cx="2455739" cy="1915844"/>
          </a:xfrm>
        </p:grpSpPr>
        <p:sp>
          <p:nvSpPr>
            <p:cNvPr id="12" name="AutoShape 26"/>
            <p:cNvSpPr>
              <a:spLocks noChangeArrowheads="1"/>
            </p:cNvSpPr>
            <p:nvPr/>
          </p:nvSpPr>
          <p:spPr bwMode="auto">
            <a:xfrm>
              <a:off x="736269" y="498763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>
                <a:latin typeface="Marker Felt Thin" panose="02000400000000000000" pitchFamily="2" charset="77"/>
              </a:endParaRPr>
            </a:p>
          </p:txBody>
        </p:sp>
        <p:sp>
          <p:nvSpPr>
            <p:cNvPr id="13" name="Text Box 21"/>
            <p:cNvSpPr txBox="1">
              <a:spLocks noChangeArrowheads="1"/>
            </p:cNvSpPr>
            <p:nvPr/>
          </p:nvSpPr>
          <p:spPr bwMode="auto">
            <a:xfrm>
              <a:off x="952107" y="671855"/>
              <a:ext cx="202406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llai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grpSp>
        <p:nvGrpSpPr>
          <p:cNvPr id="3" name="Group 13"/>
          <p:cNvGrpSpPr/>
          <p:nvPr/>
        </p:nvGrpSpPr>
        <p:grpSpPr>
          <a:xfrm>
            <a:off x="6928289" y="615533"/>
            <a:ext cx="2220264" cy="1915844"/>
            <a:chOff x="-2919779" y="769917"/>
            <a:chExt cx="2455739" cy="1915844"/>
          </a:xfrm>
        </p:grpSpPr>
        <p:sp>
          <p:nvSpPr>
            <p:cNvPr id="15" name="AutoShape 26"/>
            <p:cNvSpPr>
              <a:spLocks noChangeArrowheads="1"/>
            </p:cNvSpPr>
            <p:nvPr/>
          </p:nvSpPr>
          <p:spPr bwMode="auto">
            <a:xfrm>
              <a:off x="-2919779" y="769917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>
                <a:latin typeface="Marker Felt Thin" panose="02000400000000000000" pitchFamily="2" charset="77"/>
              </a:endParaRPr>
            </a:p>
          </p:txBody>
        </p:sp>
        <p:sp>
          <p:nvSpPr>
            <p:cNvPr id="16" name="Text Box 21"/>
            <p:cNvSpPr txBox="1">
              <a:spLocks noChangeArrowheads="1"/>
            </p:cNvSpPr>
            <p:nvPr/>
          </p:nvSpPr>
          <p:spPr bwMode="auto">
            <a:xfrm>
              <a:off x="-2843816" y="943009"/>
              <a:ext cx="230381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fwy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sp>
        <p:nvSpPr>
          <p:cNvPr id="26" name="Text Box 21"/>
          <p:cNvSpPr txBox="1">
            <a:spLocks noChangeArrowheads="1"/>
          </p:cNvSpPr>
          <p:nvPr/>
        </p:nvSpPr>
        <p:spPr bwMode="auto">
          <a:xfrm>
            <a:off x="2348621" y="3596562"/>
            <a:ext cx="224293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7" name="Text Box 21"/>
          <p:cNvSpPr txBox="1">
            <a:spLocks noChangeArrowheads="1"/>
          </p:cNvSpPr>
          <p:nvPr/>
        </p:nvSpPr>
        <p:spPr bwMode="auto">
          <a:xfrm>
            <a:off x="7593828" y="3596562"/>
            <a:ext cx="225617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35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0.21285 0.436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00" y="2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/>
          <p:nvPr/>
        </p:nvGrpSpPr>
        <p:grpSpPr>
          <a:xfrm>
            <a:off x="3043448" y="615533"/>
            <a:ext cx="2220264" cy="1915844"/>
            <a:chOff x="736269" y="498763"/>
            <a:chExt cx="2455739" cy="1915844"/>
          </a:xfrm>
        </p:grpSpPr>
        <p:sp>
          <p:nvSpPr>
            <p:cNvPr id="12" name="AutoShape 26"/>
            <p:cNvSpPr>
              <a:spLocks noChangeArrowheads="1"/>
            </p:cNvSpPr>
            <p:nvPr/>
          </p:nvSpPr>
          <p:spPr bwMode="auto">
            <a:xfrm>
              <a:off x="736269" y="498763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>
                <a:latin typeface="Marker Felt Thin" panose="02000400000000000000" pitchFamily="2" charset="77"/>
              </a:endParaRPr>
            </a:p>
          </p:txBody>
        </p:sp>
        <p:sp>
          <p:nvSpPr>
            <p:cNvPr id="13" name="Text Box 21"/>
            <p:cNvSpPr txBox="1">
              <a:spLocks noChangeArrowheads="1"/>
            </p:cNvSpPr>
            <p:nvPr/>
          </p:nvSpPr>
          <p:spPr bwMode="auto">
            <a:xfrm>
              <a:off x="952107" y="671855"/>
              <a:ext cx="202406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llai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grpSp>
        <p:nvGrpSpPr>
          <p:cNvPr id="3" name="Group 13"/>
          <p:cNvGrpSpPr/>
          <p:nvPr/>
        </p:nvGrpSpPr>
        <p:grpSpPr>
          <a:xfrm>
            <a:off x="6928289" y="615533"/>
            <a:ext cx="2220264" cy="1915844"/>
            <a:chOff x="-2919779" y="769917"/>
            <a:chExt cx="2455739" cy="1915844"/>
          </a:xfrm>
        </p:grpSpPr>
        <p:sp>
          <p:nvSpPr>
            <p:cNvPr id="15" name="AutoShape 26"/>
            <p:cNvSpPr>
              <a:spLocks noChangeArrowheads="1"/>
            </p:cNvSpPr>
            <p:nvPr/>
          </p:nvSpPr>
          <p:spPr bwMode="auto">
            <a:xfrm>
              <a:off x="-2919779" y="769917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>
                <a:latin typeface="Marker Felt Thin" panose="02000400000000000000" pitchFamily="2" charset="77"/>
              </a:endParaRPr>
            </a:p>
          </p:txBody>
        </p:sp>
        <p:sp>
          <p:nvSpPr>
            <p:cNvPr id="16" name="Text Box 21"/>
            <p:cNvSpPr txBox="1">
              <a:spLocks noChangeArrowheads="1"/>
            </p:cNvSpPr>
            <p:nvPr/>
          </p:nvSpPr>
          <p:spPr bwMode="auto">
            <a:xfrm>
              <a:off x="-2843816" y="943009"/>
              <a:ext cx="230381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fwy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sp>
        <p:nvSpPr>
          <p:cNvPr id="26" name="Text Box 21"/>
          <p:cNvSpPr txBox="1">
            <a:spLocks noChangeArrowheads="1"/>
          </p:cNvSpPr>
          <p:nvPr/>
        </p:nvSpPr>
        <p:spPr bwMode="auto">
          <a:xfrm>
            <a:off x="2348621" y="3596562"/>
            <a:ext cx="224293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7" name="Text Box 21"/>
          <p:cNvSpPr txBox="1">
            <a:spLocks noChangeArrowheads="1"/>
          </p:cNvSpPr>
          <p:nvPr/>
        </p:nvSpPr>
        <p:spPr bwMode="auto">
          <a:xfrm>
            <a:off x="7593828" y="3596562"/>
            <a:ext cx="225617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83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21285 0.437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0" y="2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"/>
          <p:cNvGrpSpPr/>
          <p:nvPr/>
        </p:nvGrpSpPr>
        <p:grpSpPr>
          <a:xfrm>
            <a:off x="3043448" y="615533"/>
            <a:ext cx="2220264" cy="1915844"/>
            <a:chOff x="736269" y="498763"/>
            <a:chExt cx="2455739" cy="1915844"/>
          </a:xfrm>
        </p:grpSpPr>
        <p:sp>
          <p:nvSpPr>
            <p:cNvPr id="12" name="AutoShape 26"/>
            <p:cNvSpPr>
              <a:spLocks noChangeArrowheads="1"/>
            </p:cNvSpPr>
            <p:nvPr/>
          </p:nvSpPr>
          <p:spPr bwMode="auto">
            <a:xfrm>
              <a:off x="736269" y="498763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>
                <a:latin typeface="Marker Felt Thin" panose="02000400000000000000" pitchFamily="2" charset="77"/>
              </a:endParaRPr>
            </a:p>
          </p:txBody>
        </p:sp>
        <p:sp>
          <p:nvSpPr>
            <p:cNvPr id="13" name="Text Box 21"/>
            <p:cNvSpPr txBox="1">
              <a:spLocks noChangeArrowheads="1"/>
            </p:cNvSpPr>
            <p:nvPr/>
          </p:nvSpPr>
          <p:spPr bwMode="auto">
            <a:xfrm>
              <a:off x="952107" y="671855"/>
              <a:ext cx="202406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llai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grpSp>
        <p:nvGrpSpPr>
          <p:cNvPr id="3" name="Group 13"/>
          <p:cNvGrpSpPr/>
          <p:nvPr/>
        </p:nvGrpSpPr>
        <p:grpSpPr>
          <a:xfrm>
            <a:off x="6928289" y="615533"/>
            <a:ext cx="2220264" cy="1915844"/>
            <a:chOff x="-2919779" y="769917"/>
            <a:chExt cx="2455739" cy="1915844"/>
          </a:xfrm>
        </p:grpSpPr>
        <p:sp>
          <p:nvSpPr>
            <p:cNvPr id="15" name="AutoShape 26"/>
            <p:cNvSpPr>
              <a:spLocks noChangeArrowheads="1"/>
            </p:cNvSpPr>
            <p:nvPr/>
          </p:nvSpPr>
          <p:spPr bwMode="auto">
            <a:xfrm>
              <a:off x="-2919779" y="769917"/>
              <a:ext cx="2455739" cy="1915844"/>
            </a:xfrm>
            <a:prstGeom prst="bevel">
              <a:avLst>
                <a:gd name="adj" fmla="val 5389"/>
              </a:avLst>
            </a:prstGeom>
            <a:gradFill rotWithShape="1">
              <a:gsLst>
                <a:gs pos="0">
                  <a:srgbClr val="FFFFCC"/>
                </a:gs>
                <a:gs pos="100000">
                  <a:srgbClr val="FFFF00"/>
                </a:gs>
              </a:gsLst>
              <a:path path="rect">
                <a:fillToRect l="50000" t="50000" r="50000" b="50000"/>
              </a:path>
            </a:gradFill>
            <a:ln w="38100">
              <a:solidFill>
                <a:schemeClr val="tx1"/>
              </a:solidFill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none" anchor="ctr"/>
            <a:lstStyle/>
            <a:p>
              <a:endParaRPr lang="en-GB">
                <a:latin typeface="Marker Felt Thin" panose="02000400000000000000" pitchFamily="2" charset="77"/>
              </a:endParaRPr>
            </a:p>
          </p:txBody>
        </p:sp>
        <p:sp>
          <p:nvSpPr>
            <p:cNvPr id="16" name="Text Box 21"/>
            <p:cNvSpPr txBox="1">
              <a:spLocks noChangeArrowheads="1"/>
            </p:cNvSpPr>
            <p:nvPr/>
          </p:nvSpPr>
          <p:spPr bwMode="auto">
            <a:xfrm>
              <a:off x="-2843816" y="943009"/>
              <a:ext cx="2303813" cy="15696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spPr>
          <p:txBody>
            <a:bodyPr wrap="square">
              <a:spAutoFit/>
            </a:bodyPr>
            <a:lstStyle/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yn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fwy</a:t>
              </a:r>
              <a:endParaRPr lang="en-GB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  <a:p>
              <a:pPr algn="ctr"/>
              <a:r>
                <a:rPr lang="en-GB" sz="3200" b="1" dirty="0" err="1">
                  <a:solidFill>
                    <a:srgbClr val="481F67"/>
                  </a:solidFill>
                  <a:latin typeface="Marker Felt Thin" panose="02000400000000000000" pitchFamily="2" charset="77"/>
                </a:rPr>
                <a:t>na</a:t>
              </a:r>
              <a:endParaRPr lang="en-US" sz="3200" b="1" dirty="0">
                <a:solidFill>
                  <a:srgbClr val="481F67"/>
                </a:solidFill>
                <a:latin typeface="Marker Felt Thin" panose="02000400000000000000" pitchFamily="2" charset="77"/>
              </a:endParaRPr>
            </a:p>
          </p:txBody>
        </p:sp>
      </p:grpSp>
      <p:sp>
        <p:nvSpPr>
          <p:cNvPr id="26" name="Text Box 21"/>
          <p:cNvSpPr txBox="1">
            <a:spLocks noChangeArrowheads="1"/>
          </p:cNvSpPr>
          <p:nvPr/>
        </p:nvSpPr>
        <p:spPr bwMode="auto">
          <a:xfrm>
            <a:off x="2348621" y="3596562"/>
            <a:ext cx="224293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7" name="Text Box 21"/>
          <p:cNvSpPr txBox="1">
            <a:spLocks noChangeArrowheads="1"/>
          </p:cNvSpPr>
          <p:nvPr/>
        </p:nvSpPr>
        <p:spPr bwMode="auto">
          <a:xfrm>
            <a:off x="7593828" y="3596562"/>
            <a:ext cx="2256179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anchor="ctr">
            <a:spAutoFit/>
          </a:bodyPr>
          <a:lstStyle/>
          <a:p>
            <a:pPr algn="ctr"/>
            <a:r>
              <a:rPr lang="en-GB" sz="12000" b="1" dirty="0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601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21285 0.437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0" y="2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65E5-69A4-9F4E-945A-65348B984B32}"/>
              </a:ext>
            </a:extLst>
          </p:cNvPr>
          <p:cNvSpPr txBox="1">
            <a:spLocks/>
          </p:cNvSpPr>
          <p:nvPr/>
        </p:nvSpPr>
        <p:spPr>
          <a:xfrm>
            <a:off x="636212" y="209110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48A1C81-8767-8F41-8302-ADDE646446B2}"/>
              </a:ext>
            </a:extLst>
          </p:cNvPr>
          <p:cNvSpPr txBox="1">
            <a:spLocks/>
          </p:cNvSpPr>
          <p:nvPr/>
        </p:nvSpPr>
        <p:spPr>
          <a:xfrm>
            <a:off x="1482833" y="308981"/>
            <a:ext cx="3354318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Gwerth lle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BB7A59-CDBD-3A46-B6FF-EB098A8CB2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1" t="4476" r="14722" b="29999"/>
          <a:stretch/>
        </p:blipFill>
        <p:spPr>
          <a:xfrm>
            <a:off x="9315450" y="143612"/>
            <a:ext cx="2425209" cy="24764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575A0C-53AE-0541-AED6-1C27D78EAC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018" y="1381862"/>
            <a:ext cx="4521200" cy="2603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9635C3-84DD-AB4B-9FB6-72A5E63CF7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018" y="4279255"/>
            <a:ext cx="4560774" cy="1506182"/>
          </a:xfrm>
          <a:prstGeom prst="rect">
            <a:avLst/>
          </a:prstGeom>
        </p:spPr>
      </p:pic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8014E2C-A23F-F44A-A661-D7530037C64D}"/>
              </a:ext>
            </a:extLst>
          </p:cNvPr>
          <p:cNvSpPr/>
          <p:nvPr/>
        </p:nvSpPr>
        <p:spPr>
          <a:xfrm>
            <a:off x="5344113" y="308981"/>
            <a:ext cx="3780837" cy="440298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unedau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 units are…)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degau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 tens are…)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cannoedd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 hundreds are…)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miloedd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</a:p>
          <a:p>
            <a:pPr algn="ctr"/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(The thousands are…)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14" name="Picture 13">
            <a:hlinkClick r:id="rId5"/>
            <a:extLst>
              <a:ext uri="{FF2B5EF4-FFF2-40B4-BE49-F238E27FC236}">
                <a16:creationId xmlns:a16="http://schemas.microsoft.com/office/drawing/2014/main" id="{5005983D-EC80-354E-8C9D-CD5B4EE1EC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10700" y="3083918"/>
            <a:ext cx="2467179" cy="917546"/>
          </a:xfrm>
          <a:prstGeom prst="rect">
            <a:avLst/>
          </a:prstGeom>
        </p:spPr>
      </p:pic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8E3A300-44B1-3D44-AC89-8CDDA6FC9BE9}"/>
              </a:ext>
            </a:extLst>
          </p:cNvPr>
          <p:cNvSpPr/>
          <p:nvPr/>
        </p:nvSpPr>
        <p:spPr>
          <a:xfrm>
            <a:off x="5344113" y="5078987"/>
            <a:ext cx="6617813" cy="127635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gyfer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fideo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hwyl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esbonio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gwerth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CA2.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for a fun video which explains the concept </a:t>
            </a:r>
            <a:r>
              <a:rPr lang="en-GB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to KS2. 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C0F24B2-C240-384B-B34D-ED9AB8E40F07}"/>
              </a:ext>
            </a:extLst>
          </p:cNvPr>
          <p:cNvCxnSpPr>
            <a:cxnSpLocks/>
          </p:cNvCxnSpPr>
          <p:nvPr/>
        </p:nvCxnSpPr>
        <p:spPr>
          <a:xfrm flipV="1">
            <a:off x="10623304" y="4146088"/>
            <a:ext cx="0" cy="791008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07201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plosion 2 5">
            <a:extLst>
              <a:ext uri="{FF2B5EF4-FFF2-40B4-BE49-F238E27FC236}">
                <a16:creationId xmlns:a16="http://schemas.microsoft.com/office/drawing/2014/main" id="{5E3B818A-D3B2-2E45-BF00-BF702B836F74}"/>
              </a:ext>
            </a:extLst>
          </p:cNvPr>
          <p:cNvSpPr/>
          <p:nvPr/>
        </p:nvSpPr>
        <p:spPr>
          <a:xfrm rot="582564">
            <a:off x="247730" y="67058"/>
            <a:ext cx="2233246" cy="1520733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4AD52C6-69EF-814F-A148-9F9574D8C512}"/>
              </a:ext>
            </a:extLst>
          </p:cNvPr>
          <p:cNvSpPr txBox="1">
            <a:spLocks/>
          </p:cNvSpPr>
          <p:nvPr/>
        </p:nvSpPr>
        <p:spPr>
          <a:xfrm>
            <a:off x="608554" y="73679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sz="3600" b="1" dirty="0">
                <a:latin typeface="Ink Free" panose="03080402000500000000" pitchFamily="66" charset="0"/>
              </a:rPr>
              <a:t> 5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1869359-57E5-CE4A-98E9-3EBFE8900C8D}"/>
              </a:ext>
            </a:extLst>
          </p:cNvPr>
          <p:cNvSpPr txBox="1">
            <a:spLocks/>
          </p:cNvSpPr>
          <p:nvPr/>
        </p:nvSpPr>
        <p:spPr>
          <a:xfrm>
            <a:off x="4204700" y="489482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6C7C92E-565C-694A-AE2C-AE28EADB722C}"/>
              </a:ext>
            </a:extLst>
          </p:cNvPr>
          <p:cNvSpPr txBox="1">
            <a:spLocks/>
          </p:cNvSpPr>
          <p:nvPr/>
        </p:nvSpPr>
        <p:spPr>
          <a:xfrm>
            <a:off x="4204700" y="589353"/>
            <a:ext cx="4200939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ydy’r ateb?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7AFB4B5-16B6-934D-ACE8-68D63ED38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450" y="1667390"/>
            <a:ext cx="5759450" cy="40116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7A973A-497A-054A-B832-352384984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-3825935"/>
            <a:ext cx="4232378" cy="299212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599D6F-4AA2-5541-9581-7D51F4E27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034" y="8180203"/>
            <a:ext cx="4584269" cy="3175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1DACB21-267E-E649-9B61-BA6D9B29F1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8962" y="2642711"/>
            <a:ext cx="5684791" cy="399276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B5D1628-C03C-1B49-B2D9-445C64AE44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1111" t="4476" r="14722" b="29999"/>
          <a:stretch/>
        </p:blipFill>
        <p:spPr>
          <a:xfrm>
            <a:off x="9695684" y="66341"/>
            <a:ext cx="2425209" cy="2476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860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plosion 2 5">
            <a:extLst>
              <a:ext uri="{FF2B5EF4-FFF2-40B4-BE49-F238E27FC236}">
                <a16:creationId xmlns:a16="http://schemas.microsoft.com/office/drawing/2014/main" id="{5E3B818A-D3B2-2E45-BF00-BF702B836F74}"/>
              </a:ext>
            </a:extLst>
          </p:cNvPr>
          <p:cNvSpPr/>
          <p:nvPr/>
        </p:nvSpPr>
        <p:spPr>
          <a:xfrm rot="582564">
            <a:off x="9560277" y="-3345"/>
            <a:ext cx="2233246" cy="1520733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4AD52C6-69EF-814F-A148-9F9574D8C512}"/>
              </a:ext>
            </a:extLst>
          </p:cNvPr>
          <p:cNvSpPr txBox="1">
            <a:spLocks/>
          </p:cNvSpPr>
          <p:nvPr/>
        </p:nvSpPr>
        <p:spPr>
          <a:xfrm>
            <a:off x="9921101" y="3276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sz="3600" b="1" dirty="0">
                <a:latin typeface="Ink Free" panose="03080402000500000000" pitchFamily="66" charset="0"/>
              </a:rPr>
              <a:t> 5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1869359-57E5-CE4A-98E9-3EBFE8900C8D}"/>
              </a:ext>
            </a:extLst>
          </p:cNvPr>
          <p:cNvSpPr txBox="1">
            <a:spLocks/>
          </p:cNvSpPr>
          <p:nvPr/>
        </p:nvSpPr>
        <p:spPr>
          <a:xfrm>
            <a:off x="4204700" y="489482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6C7C92E-565C-694A-AE2C-AE28EADB722C}"/>
              </a:ext>
            </a:extLst>
          </p:cNvPr>
          <p:cNvSpPr txBox="1">
            <a:spLocks/>
          </p:cNvSpPr>
          <p:nvPr/>
        </p:nvSpPr>
        <p:spPr>
          <a:xfrm>
            <a:off x="4204700" y="589353"/>
            <a:ext cx="4200939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ydy’r ateb?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F7A973A-497A-054A-B832-352384984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9919" y="1694816"/>
            <a:ext cx="5806121" cy="410469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3599D6F-4AA2-5541-9581-7D51F4E27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434" y="2557262"/>
            <a:ext cx="5792366" cy="401171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B5D1628-C03C-1B49-B2D9-445C64AE44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111" t="4476" r="14722" b="29999"/>
          <a:stretch/>
        </p:blipFill>
        <p:spPr>
          <a:xfrm>
            <a:off x="284584" y="30219"/>
            <a:ext cx="2425209" cy="2476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6182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A1876-A768-2949-85BF-CCEB08698CEE}"/>
              </a:ext>
            </a:extLst>
          </p:cNvPr>
          <p:cNvSpPr txBox="1">
            <a:spLocks/>
          </p:cNvSpPr>
          <p:nvPr/>
        </p:nvSpPr>
        <p:spPr>
          <a:xfrm>
            <a:off x="935049" y="207113"/>
            <a:ext cx="4200939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0DB74E-C618-F84A-9DD7-1AD810AF53F2}"/>
              </a:ext>
            </a:extLst>
          </p:cNvPr>
          <p:cNvSpPr txBox="1">
            <a:spLocks/>
          </p:cNvSpPr>
          <p:nvPr/>
        </p:nvSpPr>
        <p:spPr>
          <a:xfrm>
            <a:off x="1634182" y="297447"/>
            <a:ext cx="3354318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Sgwar Cant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4A0BCA-8E75-7147-89A7-0CEDB4E91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35" y="1264230"/>
            <a:ext cx="5412096" cy="5314455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C544714-46D5-144B-81D1-34DA48E2A2A9}"/>
              </a:ext>
            </a:extLst>
          </p:cNvPr>
          <p:cNvSpPr/>
          <p:nvPr/>
        </p:nvSpPr>
        <p:spPr>
          <a:xfrm>
            <a:off x="6570683" y="337317"/>
            <a:ext cx="5116627" cy="336033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Dyma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Cant o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lyfr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Gwlân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nid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tân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Llinos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Mair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Mae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llawer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ffyrdd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rhifedd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seiliedig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lyfr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This is a Hundred Square based on the reading book 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Gwlân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nid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tân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 (’A </a:t>
            </a:r>
            <a:r>
              <a:rPr lang="en-GB" b="1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Wooly</a:t>
            </a: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Yarn’) 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 </a:t>
            </a:r>
            <a:r>
              <a:rPr lang="en-GB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Llinos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Mair</a:t>
            </a: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This is one of countless ways you can use a reading book as the basis for numeracy activities. 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9E1D536D-D4A7-5B46-9C7A-7AE8916740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8737" y="4010186"/>
            <a:ext cx="2557707" cy="2568499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1CB2D261-916D-5B4C-9177-FD87D107C348}"/>
              </a:ext>
            </a:extLst>
          </p:cNvPr>
          <p:cNvSpPr/>
          <p:nvPr/>
        </p:nvSpPr>
        <p:spPr>
          <a:xfrm>
            <a:off x="6353276" y="5100033"/>
            <a:ext cx="1566003" cy="62653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8D3BE41-602B-8149-843A-EBBCC003CBEE}"/>
              </a:ext>
            </a:extLst>
          </p:cNvPr>
          <p:cNvCxnSpPr>
            <a:cxnSpLocks/>
          </p:cNvCxnSpPr>
          <p:nvPr/>
        </p:nvCxnSpPr>
        <p:spPr>
          <a:xfrm>
            <a:off x="7919279" y="5413298"/>
            <a:ext cx="750427" cy="0"/>
          </a:xfrm>
          <a:prstGeom prst="straightConnector1">
            <a:avLst/>
          </a:prstGeom>
          <a:ln w="635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5718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E0E2ADE-1E68-0F43-844C-64DB6B7E37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7671"/>
          <a:stretch/>
        </p:blipFill>
        <p:spPr>
          <a:xfrm>
            <a:off x="429952" y="2466366"/>
            <a:ext cx="3083038" cy="649076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6818F5E-94C4-2842-B3F0-D94C25C4D8FC}"/>
              </a:ext>
            </a:extLst>
          </p:cNvPr>
          <p:cNvSpPr/>
          <p:nvPr/>
        </p:nvSpPr>
        <p:spPr>
          <a:xfrm>
            <a:off x="3467363" y="202967"/>
            <a:ext cx="6967471" cy="83223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fyddech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defnyddio’r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greu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rifedd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How would you use these to make a numeracy activity in Welsh? 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E8AC8B-7E91-B547-A8CF-F8671120BD06}"/>
              </a:ext>
            </a:extLst>
          </p:cNvPr>
          <p:cNvSpPr txBox="1">
            <a:spLocks/>
          </p:cNvSpPr>
          <p:nvPr/>
        </p:nvSpPr>
        <p:spPr>
          <a:xfrm>
            <a:off x="368378" y="202967"/>
            <a:ext cx="1769515" cy="8788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A4473E3-3485-D249-AB94-DA0268ADEC4C}"/>
              </a:ext>
            </a:extLst>
          </p:cNvPr>
          <p:cNvSpPr txBox="1">
            <a:spLocks/>
          </p:cNvSpPr>
          <p:nvPr/>
        </p:nvSpPr>
        <p:spPr>
          <a:xfrm>
            <a:off x="822813" y="325195"/>
            <a:ext cx="1637052" cy="679116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Her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067BC7-628A-724B-AF14-DEDE58F2AC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46282">
            <a:off x="6257636" y="3187481"/>
            <a:ext cx="2264034" cy="16623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E556E19-D0B9-8A46-A942-BBD444252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36507">
            <a:off x="4005378" y="2594839"/>
            <a:ext cx="2412748" cy="16955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CB4E4DD-A3FF-6B4D-9E8B-87B538A359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90154" y="4642853"/>
            <a:ext cx="2945617" cy="1507940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3A10503-9A97-2541-AEE8-6CDBD038C2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086623"/>
              </p:ext>
            </p:extLst>
          </p:nvPr>
        </p:nvGraphicFramePr>
        <p:xfrm>
          <a:off x="368378" y="1269594"/>
          <a:ext cx="5396248" cy="731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90979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2705269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odrif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eilrif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Pa rif sy ar goll?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ECE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odd number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even number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chemeClr val="tx1"/>
                          </a:solidFill>
                          <a:effectLst/>
                          <a:latin typeface="Century Gothic" panose="020B0502020202020204" pitchFamily="34" charset="0"/>
                        </a:rPr>
                        <a:t>Which number is missing?</a:t>
                      </a:r>
                      <a:endParaRPr lang="cy-GB" sz="1600" dirty="0">
                        <a:solidFill>
                          <a:schemeClr val="tx1"/>
                        </a:solidFill>
                        <a:effectLst/>
                        <a:latin typeface="Century Gothic" panose="020B050202020202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DFF3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031DD642-7B6C-1A41-9299-4B197B30B9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952" y="3115442"/>
            <a:ext cx="3083038" cy="302741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7332FD9-BCCF-9545-B01F-A43BFAECCDB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83660" y="4054921"/>
            <a:ext cx="2302348" cy="209587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1FB09EC-0E1B-D740-807B-85A85944792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57318">
            <a:off x="10388318" y="1302150"/>
            <a:ext cx="1382347" cy="25727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E45C04A-5D59-0840-B9D2-30B5BED1723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0738789">
            <a:off x="8636042" y="1382525"/>
            <a:ext cx="1386801" cy="260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0403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Explosion 2 9">
            <a:extLst>
              <a:ext uri="{FF2B5EF4-FFF2-40B4-BE49-F238E27FC236}">
                <a16:creationId xmlns:a16="http://schemas.microsoft.com/office/drawing/2014/main" id="{2DE34D9A-9DB2-9B44-9283-F0F36372046D}"/>
              </a:ext>
            </a:extLst>
          </p:cNvPr>
          <p:cNvSpPr/>
          <p:nvPr/>
        </p:nvSpPr>
        <p:spPr>
          <a:xfrm rot="273579">
            <a:off x="839507" y="-405000"/>
            <a:ext cx="11199147" cy="261521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4AD9B8-222E-FB4C-9F6B-34F1F4196F22}"/>
              </a:ext>
            </a:extLst>
          </p:cNvPr>
          <p:cNvSpPr/>
          <p:nvPr/>
        </p:nvSpPr>
        <p:spPr>
          <a:xfrm>
            <a:off x="495299" y="1837078"/>
            <a:ext cx="10991849" cy="22443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ddarlith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byddwch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arwain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mini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byr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unigol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ryw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agwedd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rifedd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grŵp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bychan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gyd-fyfyrwyr</a:t>
            </a:r>
            <a:r>
              <a:rPr lang="en-GB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next week’s lecture you will be individually taking turns to lead a mini micro session on an aspect of numeracy to a small group of your fellow students</a:t>
            </a: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You need to prepare this activity and be ready to deliver in the next lecture. 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C0D8AE4-65C7-0745-AC1C-B42B9ACEEE97}"/>
              </a:ext>
            </a:extLst>
          </p:cNvPr>
          <p:cNvSpPr txBox="1">
            <a:spLocks/>
          </p:cNvSpPr>
          <p:nvPr/>
        </p:nvSpPr>
        <p:spPr>
          <a:xfrm>
            <a:off x="495300" y="4318336"/>
            <a:ext cx="10991849" cy="2320470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7AC26D1-0CB4-1740-AFFD-00FF25922E6F}"/>
              </a:ext>
            </a:extLst>
          </p:cNvPr>
          <p:cNvSpPr txBox="1">
            <a:spLocks/>
          </p:cNvSpPr>
          <p:nvPr/>
        </p:nvSpPr>
        <p:spPr>
          <a:xfrm>
            <a:off x="495299" y="4461382"/>
            <a:ext cx="10991849" cy="2044074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8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Meini prawf          Criteria</a:t>
            </a:r>
          </a:p>
          <a:p>
            <a:pPr algn="ctr"/>
            <a:endParaRPr lang="cy-GB" sz="200" i="1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  <a:p>
            <a:pPr algn="ctr"/>
            <a:endParaRPr lang="cy-GB" sz="200" i="1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  <a:p>
            <a:pPr algn="ctr"/>
            <a:endParaRPr lang="cy-GB" sz="200" i="1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  <a:p>
            <a:pPr algn="ctr"/>
            <a:endParaRPr lang="cy-GB" sz="200" i="1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  <a:p>
            <a:pPr algn="ctr"/>
            <a:endParaRPr lang="cy-GB" sz="200" i="1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  <a:p>
            <a:pPr algn="ctr"/>
            <a:endParaRPr lang="cy-GB" sz="200" i="1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Arial Rounded MT Bold" panose="020F0704030504030204" pitchFamily="34" charset="77"/>
                <a:ea typeface="Marker Felt Thin" charset="0"/>
                <a:cs typeface="Marker Felt Thin" charset="0"/>
              </a:rPr>
              <a:t>Dim mwy na 5 munud / No more than 5 minutes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Arial Rounded MT Bold" panose="020F0704030504030204" pitchFamily="34" charset="77"/>
                <a:ea typeface="Marker Felt Thin" charset="0"/>
                <a:cs typeface="Marker Felt Thin" charset="0"/>
              </a:rPr>
              <a:t>Eich dewis chi o destun rhifedd / You choose which aspect of numeracy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Arial Rounded MT Bold" panose="020F0704030504030204" pitchFamily="34" charset="77"/>
                <a:ea typeface="Marker Felt Thin" charset="0"/>
                <a:cs typeface="Marker Felt Thin" charset="0"/>
              </a:rPr>
              <a:t>Rhyngweithio â’r ’disgyblion’ / Interact with the ‘pupils’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Arial Rounded MT Bold" panose="020F0704030504030204" pitchFamily="34" charset="77"/>
                <a:ea typeface="Marker Felt Thin" charset="0"/>
                <a:cs typeface="Marker Felt Thin" charset="0"/>
              </a:rPr>
              <a:t>Gosod nod y weithgaredd yn glir / Clearly state the purpose of the activity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accent5">
                    <a:lumMod val="50000"/>
                  </a:schemeClr>
                </a:solidFill>
                <a:latin typeface="Arial Rounded MT Bold" panose="020F0704030504030204" pitchFamily="34" charset="77"/>
                <a:ea typeface="Marker Felt Thin" charset="0"/>
                <a:cs typeface="Marker Felt Thin" charset="0"/>
              </a:rPr>
              <a:t>Defnyddiwch y patrymau o’r sesiynau yma. Use the patterns from these sessions. </a:t>
            </a:r>
          </a:p>
          <a:p>
            <a:pPr algn="ctr"/>
            <a:endParaRPr lang="cy-GB" sz="2800" dirty="0">
              <a:solidFill>
                <a:schemeClr val="accent5">
                  <a:lumMod val="50000"/>
                </a:schemeClr>
              </a:solidFill>
              <a:latin typeface="Marker Felt Thin" charset="0"/>
              <a:ea typeface="Marker Felt Thin" charset="0"/>
              <a:cs typeface="Marker Felt Thin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A92CA9-1683-6A46-A494-BD27E2C408AA}"/>
              </a:ext>
            </a:extLst>
          </p:cNvPr>
          <p:cNvSpPr txBox="1">
            <a:spLocks/>
          </p:cNvSpPr>
          <p:nvPr/>
        </p:nvSpPr>
        <p:spPr>
          <a:xfrm>
            <a:off x="3707500" y="223675"/>
            <a:ext cx="4567446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CDDD32B-B6E4-7943-9EBA-37DE98BE2DF1}"/>
              </a:ext>
            </a:extLst>
          </p:cNvPr>
          <p:cNvSpPr txBox="1">
            <a:spLocks/>
          </p:cNvSpPr>
          <p:nvPr/>
        </p:nvSpPr>
        <p:spPr>
          <a:xfrm>
            <a:off x="3341298" y="116585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Tasg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Cyfeiriol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Directed Learning Task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2261</TotalTime>
  <Words>1549</Words>
  <Application>Microsoft Macintosh PowerPoint</Application>
  <PresentationFormat>Widescreen</PresentationFormat>
  <Paragraphs>441</Paragraphs>
  <Slides>27</Slides>
  <Notes>5</Notes>
  <HiddenSlides>0</HiddenSlides>
  <MMClips>10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44" baseType="lpstr">
      <vt:lpstr>Arial Unicode MS</vt:lpstr>
      <vt:lpstr>Arial</vt:lpstr>
      <vt:lpstr>Arial Rounded MT Bold</vt:lpstr>
      <vt:lpstr>Calibri</vt:lpstr>
      <vt:lpstr>Calibri Light</vt:lpstr>
      <vt:lpstr>Cavolini</vt:lpstr>
      <vt:lpstr>Century Gothic</vt:lpstr>
      <vt:lpstr>Comic Sans MS</vt:lpstr>
      <vt:lpstr>Ink Free</vt:lpstr>
      <vt:lpstr>Marker Felt Thin</vt:lpstr>
      <vt:lpstr>Sassoon Infant Rg</vt:lpstr>
      <vt:lpstr>Segoe Print</vt:lpstr>
      <vt:lpstr>Times New Roman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Rhifedd</vt:lpstr>
      <vt:lpstr>Siapiau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Siapiau</vt:lpstr>
      <vt:lpstr>PowerPoint Presentation</vt:lpstr>
      <vt:lpstr>Siapiau</vt:lpstr>
      <vt:lpstr>PowerPoint Presentation</vt:lpstr>
      <vt:lpstr>Siapiau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54</cp:revision>
  <dcterms:created xsi:type="dcterms:W3CDTF">2020-09-30T16:50:28Z</dcterms:created>
  <dcterms:modified xsi:type="dcterms:W3CDTF">2022-01-12T23:28:03Z</dcterms:modified>
</cp:coreProperties>
</file>