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5" r:id="rId5"/>
    <p:sldId id="266" r:id="rId6"/>
    <p:sldId id="258" r:id="rId7"/>
    <p:sldId id="260" r:id="rId8"/>
    <p:sldId id="261"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5CA580-A99E-C70E-5B3A-45DCC4AA7D66}" v="329" dt="2026-03-05T11:50:02.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07" autoAdjust="0"/>
    <p:restoredTop sz="94660"/>
  </p:normalViewPr>
  <p:slideViewPr>
    <p:cSldViewPr snapToGrid="0">
      <p:cViewPr varScale="1">
        <p:scale>
          <a:sx n="73" d="100"/>
          <a:sy n="73" d="100"/>
        </p:scale>
        <p:origin x="24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Liliana Chitoranu (2431894)" userId="d78a98ce-c4c8-417b-8c45-76f78a851fc0" providerId="ADAL" clId="{95286941-EF50-4385-B374-A3D694970678}"/>
    <pc:docChg chg="undo custSel addSld delSld modSld">
      <pc:chgData name="Elena-Liliana Chitoranu (2431894)" userId="d78a98ce-c4c8-417b-8c45-76f78a851fc0" providerId="ADAL" clId="{95286941-EF50-4385-B374-A3D694970678}" dt="2026-02-26T11:06:16.227" v="2116" actId="20577"/>
      <pc:docMkLst>
        <pc:docMk/>
      </pc:docMkLst>
      <pc:sldChg chg="addSp modSp new mod">
        <pc:chgData name="Elena-Liliana Chitoranu (2431894)" userId="d78a98ce-c4c8-417b-8c45-76f78a851fc0" providerId="ADAL" clId="{95286941-EF50-4385-B374-A3D694970678}" dt="2026-02-26T09:55:24.872" v="198" actId="20577"/>
        <pc:sldMkLst>
          <pc:docMk/>
          <pc:sldMk cId="3895689098" sldId="258"/>
        </pc:sldMkLst>
        <pc:spChg chg="mod">
          <ac:chgData name="Elena-Liliana Chitoranu (2431894)" userId="d78a98ce-c4c8-417b-8c45-76f78a851fc0" providerId="ADAL" clId="{95286941-EF50-4385-B374-A3D694970678}" dt="2026-02-26T09:55:24.872" v="198" actId="20577"/>
          <ac:spMkLst>
            <pc:docMk/>
            <pc:sldMk cId="3895689098" sldId="258"/>
            <ac:spMk id="2" creationId="{365267AE-D293-8463-009D-24EA7FAC390B}"/>
          </ac:spMkLst>
        </pc:spChg>
        <pc:spChg chg="add mod">
          <ac:chgData name="Elena-Liliana Chitoranu (2431894)" userId="d78a98ce-c4c8-417b-8c45-76f78a851fc0" providerId="ADAL" clId="{95286941-EF50-4385-B374-A3D694970678}" dt="2026-02-26T09:55:14.109" v="197" actId="113"/>
          <ac:spMkLst>
            <pc:docMk/>
            <pc:sldMk cId="3895689098" sldId="258"/>
            <ac:spMk id="4" creationId="{3B0DD11A-ECD5-3EF1-99D6-A6FB9EAC2ACB}"/>
          </ac:spMkLst>
        </pc:spChg>
      </pc:sldChg>
      <pc:sldChg chg="addSp delSp modSp new mod">
        <pc:chgData name="Elena-Liliana Chitoranu (2431894)" userId="d78a98ce-c4c8-417b-8c45-76f78a851fc0" providerId="ADAL" clId="{95286941-EF50-4385-B374-A3D694970678}" dt="2026-02-26T10:17:13.233" v="617" actId="13926"/>
        <pc:sldMkLst>
          <pc:docMk/>
          <pc:sldMk cId="1982450736" sldId="260"/>
        </pc:sldMkLst>
        <pc:spChg chg="mod">
          <ac:chgData name="Elena-Liliana Chitoranu (2431894)" userId="d78a98ce-c4c8-417b-8c45-76f78a851fc0" providerId="ADAL" clId="{95286941-EF50-4385-B374-A3D694970678}" dt="2026-02-26T10:15:25.235" v="614" actId="14100"/>
          <ac:spMkLst>
            <pc:docMk/>
            <pc:sldMk cId="1982450736" sldId="260"/>
            <ac:spMk id="2" creationId="{2D6E32F7-0879-1671-8B5A-103B05FBEDF6}"/>
          </ac:spMkLst>
        </pc:spChg>
        <pc:spChg chg="add del mod">
          <ac:chgData name="Elena-Liliana Chitoranu (2431894)" userId="d78a98ce-c4c8-417b-8c45-76f78a851fc0" providerId="ADAL" clId="{95286941-EF50-4385-B374-A3D694970678}" dt="2026-02-26T10:17:13.233" v="617" actId="13926"/>
          <ac:spMkLst>
            <pc:docMk/>
            <pc:sldMk cId="1982450736" sldId="260"/>
            <ac:spMk id="3" creationId="{DC764637-D2A2-D36D-34A4-2B67A5E33F8F}"/>
          </ac:spMkLst>
        </pc:spChg>
      </pc:sldChg>
      <pc:sldChg chg="modSp new mod">
        <pc:chgData name="Elena-Liliana Chitoranu (2431894)" userId="d78a98ce-c4c8-417b-8c45-76f78a851fc0" providerId="ADAL" clId="{95286941-EF50-4385-B374-A3D694970678}" dt="2026-02-26T10:24:29.569" v="838" actId="20577"/>
        <pc:sldMkLst>
          <pc:docMk/>
          <pc:sldMk cId="1981616583" sldId="261"/>
        </pc:sldMkLst>
        <pc:spChg chg="mod">
          <ac:chgData name="Elena-Liliana Chitoranu (2431894)" userId="d78a98ce-c4c8-417b-8c45-76f78a851fc0" providerId="ADAL" clId="{95286941-EF50-4385-B374-A3D694970678}" dt="2026-02-26T10:19:18.882" v="654" actId="20577"/>
          <ac:spMkLst>
            <pc:docMk/>
            <pc:sldMk cId="1981616583" sldId="261"/>
            <ac:spMk id="2" creationId="{BF2ACD8F-110A-3B51-3911-607D411AFBCC}"/>
          </ac:spMkLst>
        </pc:spChg>
        <pc:spChg chg="mod">
          <ac:chgData name="Elena-Liliana Chitoranu (2431894)" userId="d78a98ce-c4c8-417b-8c45-76f78a851fc0" providerId="ADAL" clId="{95286941-EF50-4385-B374-A3D694970678}" dt="2026-02-26T10:24:23.656" v="831" actId="20577"/>
          <ac:spMkLst>
            <pc:docMk/>
            <pc:sldMk cId="1981616583" sldId="261"/>
            <ac:spMk id="3" creationId="{BC11DE70-50FF-C11E-64DC-B4097D18874A}"/>
          </ac:spMkLst>
        </pc:spChg>
        <pc:spChg chg="mod">
          <ac:chgData name="Elena-Liliana Chitoranu (2431894)" userId="d78a98ce-c4c8-417b-8c45-76f78a851fc0" providerId="ADAL" clId="{95286941-EF50-4385-B374-A3D694970678}" dt="2026-02-26T10:24:29.569" v="838" actId="20577"/>
          <ac:spMkLst>
            <pc:docMk/>
            <pc:sldMk cId="1981616583" sldId="261"/>
            <ac:spMk id="4" creationId="{1A91BE38-31CE-9710-B84D-BD899E8F8D2D}"/>
          </ac:spMkLst>
        </pc:spChg>
      </pc:sldChg>
      <pc:sldChg chg="modSp new mod">
        <pc:chgData name="Elena-Liliana Chitoranu (2431894)" userId="d78a98ce-c4c8-417b-8c45-76f78a851fc0" providerId="ADAL" clId="{95286941-EF50-4385-B374-A3D694970678}" dt="2026-02-26T10:58:04.278" v="1981" actId="20577"/>
        <pc:sldMkLst>
          <pc:docMk/>
          <pc:sldMk cId="865742803" sldId="262"/>
        </pc:sldMkLst>
        <pc:spChg chg="mod">
          <ac:chgData name="Elena-Liliana Chitoranu (2431894)" userId="d78a98ce-c4c8-417b-8c45-76f78a851fc0" providerId="ADAL" clId="{95286941-EF50-4385-B374-A3D694970678}" dt="2026-02-26T10:27:58.556" v="945" actId="20577"/>
          <ac:spMkLst>
            <pc:docMk/>
            <pc:sldMk cId="865742803" sldId="262"/>
            <ac:spMk id="2" creationId="{C1747622-F492-E0D2-0F5F-CFBD98F2E7F0}"/>
          </ac:spMkLst>
        </pc:spChg>
        <pc:spChg chg="mod">
          <ac:chgData name="Elena-Liliana Chitoranu (2431894)" userId="d78a98ce-c4c8-417b-8c45-76f78a851fc0" providerId="ADAL" clId="{95286941-EF50-4385-B374-A3D694970678}" dt="2026-02-26T10:58:04.278" v="1981" actId="20577"/>
          <ac:spMkLst>
            <pc:docMk/>
            <pc:sldMk cId="865742803" sldId="262"/>
            <ac:spMk id="3" creationId="{955C04CD-7161-44B9-D874-06C23D9A904D}"/>
          </ac:spMkLst>
        </pc:spChg>
      </pc:sldChg>
      <pc:sldChg chg="addSp delSp modSp new mod">
        <pc:chgData name="Elena-Liliana Chitoranu (2431894)" userId="d78a98ce-c4c8-417b-8c45-76f78a851fc0" providerId="ADAL" clId="{95286941-EF50-4385-B374-A3D694970678}" dt="2026-02-26T10:59:22.550" v="2000" actId="20577"/>
        <pc:sldMkLst>
          <pc:docMk/>
          <pc:sldMk cId="2110790664" sldId="263"/>
        </pc:sldMkLst>
        <pc:spChg chg="mod">
          <ac:chgData name="Elena-Liliana Chitoranu (2431894)" userId="d78a98ce-c4c8-417b-8c45-76f78a851fc0" providerId="ADAL" clId="{95286941-EF50-4385-B374-A3D694970678}" dt="2026-02-26T10:38:22.406" v="1595" actId="14100"/>
          <ac:spMkLst>
            <pc:docMk/>
            <pc:sldMk cId="2110790664" sldId="263"/>
            <ac:spMk id="2" creationId="{8DF53865-29FC-03C0-ABCF-6DFFD78DDB04}"/>
          </ac:spMkLst>
        </pc:spChg>
        <pc:graphicFrameChg chg="add mod modGraphic">
          <ac:chgData name="Elena-Liliana Chitoranu (2431894)" userId="d78a98ce-c4c8-417b-8c45-76f78a851fc0" providerId="ADAL" clId="{95286941-EF50-4385-B374-A3D694970678}" dt="2026-02-26T10:59:22.550" v="2000" actId="20577"/>
          <ac:graphicFrameMkLst>
            <pc:docMk/>
            <pc:sldMk cId="2110790664" sldId="263"/>
            <ac:graphicFrameMk id="4" creationId="{F46DECBB-9240-5B72-1C34-80ECF437312F}"/>
          </ac:graphicFrameMkLst>
        </pc:graphicFrameChg>
      </pc:sldChg>
    </pc:docChg>
  </pc:docChgLst>
  <pc:docChgLst>
    <pc:chgData name="Elena-Liliana Chitoranu (2431894)" userId="S::2431894@student.uwtsd.ac.uk::d78a98ce-c4c8-417b-8c45-76f78a851fc0" providerId="AD" clId="Web-{C45CA580-A99E-C70E-5B3A-45DCC4AA7D66}"/>
    <pc:docChg chg="addSld delSld modSld">
      <pc:chgData name="Elena-Liliana Chitoranu (2431894)" userId="S::2431894@student.uwtsd.ac.uk::d78a98ce-c4c8-417b-8c45-76f78a851fc0" providerId="AD" clId="Web-{C45CA580-A99E-C70E-5B3A-45DCC4AA7D66}" dt="2026-03-05T11:50:01.267" v="290" actId="20577"/>
      <pc:docMkLst>
        <pc:docMk/>
      </pc:docMkLst>
      <pc:sldChg chg="addSp delSp modSp del">
        <pc:chgData name="Elena-Liliana Chitoranu (2431894)" userId="S::2431894@student.uwtsd.ac.uk::d78a98ce-c4c8-417b-8c45-76f78a851fc0" providerId="AD" clId="Web-{C45CA580-A99E-C70E-5B3A-45DCC4AA7D66}" dt="2026-03-05T11:34:44.408" v="147"/>
        <pc:sldMkLst>
          <pc:docMk/>
          <pc:sldMk cId="4029732302" sldId="256"/>
        </pc:sldMkLst>
        <pc:picChg chg="add del mod">
          <ac:chgData name="Elena-Liliana Chitoranu (2431894)" userId="S::2431894@student.uwtsd.ac.uk::d78a98ce-c4c8-417b-8c45-76f78a851fc0" providerId="AD" clId="Web-{C45CA580-A99E-C70E-5B3A-45DCC4AA7D66}" dt="2026-03-05T11:20:45.650" v="44"/>
          <ac:picMkLst>
            <pc:docMk/>
            <pc:sldMk cId="4029732302" sldId="256"/>
            <ac:picMk id="4" creationId="{71AD6A62-264A-68BB-DED2-AFD140D42DDF}"/>
          </ac:picMkLst>
        </pc:picChg>
      </pc:sldChg>
      <pc:sldChg chg="addSp modSp">
        <pc:chgData name="Elena-Liliana Chitoranu (2431894)" userId="S::2431894@student.uwtsd.ac.uk::d78a98ce-c4c8-417b-8c45-76f78a851fc0" providerId="AD" clId="Web-{C45CA580-A99E-C70E-5B3A-45DCC4AA7D66}" dt="2026-03-05T11:22:37.835" v="59" actId="1076"/>
        <pc:sldMkLst>
          <pc:docMk/>
          <pc:sldMk cId="3895689098" sldId="258"/>
        </pc:sldMkLst>
        <pc:picChg chg="add mod">
          <ac:chgData name="Elena-Liliana Chitoranu (2431894)" userId="S::2431894@student.uwtsd.ac.uk::d78a98ce-c4c8-417b-8c45-76f78a851fc0" providerId="AD" clId="Web-{C45CA580-A99E-C70E-5B3A-45DCC4AA7D66}" dt="2026-03-05T11:21:18.342" v="49" actId="1076"/>
          <ac:picMkLst>
            <pc:docMk/>
            <pc:sldMk cId="3895689098" sldId="258"/>
            <ac:picMk id="3" creationId="{035A1C84-B988-C00A-086E-CD220D145245}"/>
          </ac:picMkLst>
        </pc:picChg>
        <pc:picChg chg="add mod">
          <ac:chgData name="Elena-Liliana Chitoranu (2431894)" userId="S::2431894@student.uwtsd.ac.uk::d78a98ce-c4c8-417b-8c45-76f78a851fc0" providerId="AD" clId="Web-{C45CA580-A99E-C70E-5B3A-45DCC4AA7D66}" dt="2026-03-05T11:22:37.835" v="59" actId="1076"/>
          <ac:picMkLst>
            <pc:docMk/>
            <pc:sldMk cId="3895689098" sldId="258"/>
            <ac:picMk id="5" creationId="{A8254415-5B14-BE3F-0164-0CBEFA20E6D1}"/>
          </ac:picMkLst>
        </pc:picChg>
      </pc:sldChg>
      <pc:sldChg chg="addSp modSp">
        <pc:chgData name="Elena-Liliana Chitoranu (2431894)" userId="S::2431894@student.uwtsd.ac.uk::d78a98ce-c4c8-417b-8c45-76f78a851fc0" providerId="AD" clId="Web-{C45CA580-A99E-C70E-5B3A-45DCC4AA7D66}" dt="2026-03-05T11:24:02.732" v="66" actId="14100"/>
        <pc:sldMkLst>
          <pc:docMk/>
          <pc:sldMk cId="1982450736" sldId="260"/>
        </pc:sldMkLst>
        <pc:picChg chg="add mod">
          <ac:chgData name="Elena-Liliana Chitoranu (2431894)" userId="S::2431894@student.uwtsd.ac.uk::d78a98ce-c4c8-417b-8c45-76f78a851fc0" providerId="AD" clId="Web-{C45CA580-A99E-C70E-5B3A-45DCC4AA7D66}" dt="2026-03-05T11:24:02.732" v="66" actId="14100"/>
          <ac:picMkLst>
            <pc:docMk/>
            <pc:sldMk cId="1982450736" sldId="260"/>
            <ac:picMk id="4" creationId="{86E7BE0B-BDD3-A2B1-3052-2EE8EDC4AC1F}"/>
          </ac:picMkLst>
        </pc:picChg>
      </pc:sldChg>
      <pc:sldChg chg="addSp delSp modSp">
        <pc:chgData name="Elena-Liliana Chitoranu (2431894)" userId="S::2431894@student.uwtsd.ac.uk::d78a98ce-c4c8-417b-8c45-76f78a851fc0" providerId="AD" clId="Web-{C45CA580-A99E-C70E-5B3A-45DCC4AA7D66}" dt="2026-03-05T11:28:10.369" v="103" actId="14100"/>
        <pc:sldMkLst>
          <pc:docMk/>
          <pc:sldMk cId="1981616583" sldId="261"/>
        </pc:sldMkLst>
        <pc:picChg chg="add mod">
          <ac:chgData name="Elena-Liliana Chitoranu (2431894)" userId="S::2431894@student.uwtsd.ac.uk::d78a98ce-c4c8-417b-8c45-76f78a851fc0" providerId="AD" clId="Web-{C45CA580-A99E-C70E-5B3A-45DCC4AA7D66}" dt="2026-03-05T11:27:00.054" v="95" actId="14100"/>
          <ac:picMkLst>
            <pc:docMk/>
            <pc:sldMk cId="1981616583" sldId="261"/>
            <ac:picMk id="5" creationId="{7A101A73-565E-12C8-90DD-8F0414355A4C}"/>
          </ac:picMkLst>
        </pc:picChg>
        <pc:picChg chg="add del mod">
          <ac:chgData name="Elena-Liliana Chitoranu (2431894)" userId="S::2431894@student.uwtsd.ac.uk::d78a98ce-c4c8-417b-8c45-76f78a851fc0" providerId="AD" clId="Web-{C45CA580-A99E-C70E-5B3A-45DCC4AA7D66}" dt="2026-03-05T11:26:42.694" v="91"/>
          <ac:picMkLst>
            <pc:docMk/>
            <pc:sldMk cId="1981616583" sldId="261"/>
            <ac:picMk id="6" creationId="{D2505A1A-AC69-8FF3-8EB7-97C5DD8D62C6}"/>
          </ac:picMkLst>
        </pc:picChg>
        <pc:picChg chg="add del mod">
          <ac:chgData name="Elena-Liliana Chitoranu (2431894)" userId="S::2431894@student.uwtsd.ac.uk::d78a98ce-c4c8-417b-8c45-76f78a851fc0" providerId="AD" clId="Web-{C45CA580-A99E-C70E-5B3A-45DCC4AA7D66}" dt="2026-03-05T11:27:05.320" v="96"/>
          <ac:picMkLst>
            <pc:docMk/>
            <pc:sldMk cId="1981616583" sldId="261"/>
            <ac:picMk id="7" creationId="{C5F18414-5C0A-7DB2-7742-F2729A7E7A33}"/>
          </ac:picMkLst>
        </pc:picChg>
        <pc:picChg chg="add mod">
          <ac:chgData name="Elena-Liliana Chitoranu (2431894)" userId="S::2431894@student.uwtsd.ac.uk::d78a98ce-c4c8-417b-8c45-76f78a851fc0" providerId="AD" clId="Web-{C45CA580-A99E-C70E-5B3A-45DCC4AA7D66}" dt="2026-03-05T11:28:10.369" v="103" actId="14100"/>
          <ac:picMkLst>
            <pc:docMk/>
            <pc:sldMk cId="1981616583" sldId="261"/>
            <ac:picMk id="8" creationId="{BD7A892B-236F-A011-B473-A2A93A5117AB}"/>
          </ac:picMkLst>
        </pc:picChg>
      </pc:sldChg>
      <pc:sldChg chg="addSp delSp modSp">
        <pc:chgData name="Elena-Liliana Chitoranu (2431894)" userId="S::2431894@student.uwtsd.ac.uk::d78a98ce-c4c8-417b-8c45-76f78a851fc0" providerId="AD" clId="Web-{C45CA580-A99E-C70E-5B3A-45DCC4AA7D66}" dt="2026-03-05T11:30:11.638" v="118"/>
        <pc:sldMkLst>
          <pc:docMk/>
          <pc:sldMk cId="865742803" sldId="262"/>
        </pc:sldMkLst>
        <pc:picChg chg="add mod">
          <ac:chgData name="Elena-Liliana Chitoranu (2431894)" userId="S::2431894@student.uwtsd.ac.uk::d78a98ce-c4c8-417b-8c45-76f78a851fc0" providerId="AD" clId="Web-{C45CA580-A99E-C70E-5B3A-45DCC4AA7D66}" dt="2026-03-05T11:29:47.294" v="116" actId="14100"/>
          <ac:picMkLst>
            <pc:docMk/>
            <pc:sldMk cId="865742803" sldId="262"/>
            <ac:picMk id="4" creationId="{09D39636-3421-01E4-B843-143AD4DF3B77}"/>
          </ac:picMkLst>
        </pc:picChg>
        <pc:picChg chg="add del mod">
          <ac:chgData name="Elena-Liliana Chitoranu (2431894)" userId="S::2431894@student.uwtsd.ac.uk::d78a98ce-c4c8-417b-8c45-76f78a851fc0" providerId="AD" clId="Web-{C45CA580-A99E-C70E-5B3A-45DCC4AA7D66}" dt="2026-03-05T11:30:11.638" v="118"/>
          <ac:picMkLst>
            <pc:docMk/>
            <pc:sldMk cId="865742803" sldId="262"/>
            <ac:picMk id="5" creationId="{E0276132-916E-1B7E-C05A-E03E8B9FD28A}"/>
          </ac:picMkLst>
        </pc:picChg>
      </pc:sldChg>
      <pc:sldChg chg="modSp new">
        <pc:chgData name="Elena-Liliana Chitoranu (2431894)" userId="S::2431894@student.uwtsd.ac.uk::d78a98ce-c4c8-417b-8c45-76f78a851fc0" providerId="AD" clId="Web-{C45CA580-A99E-C70E-5B3A-45DCC4AA7D66}" dt="2026-03-05T11:31:33.359" v="123" actId="20577"/>
        <pc:sldMkLst>
          <pc:docMk/>
          <pc:sldMk cId="1294098902" sldId="264"/>
        </pc:sldMkLst>
        <pc:spChg chg="mod">
          <ac:chgData name="Elena-Liliana Chitoranu (2431894)" userId="S::2431894@student.uwtsd.ac.uk::d78a98ce-c4c8-417b-8c45-76f78a851fc0" providerId="AD" clId="Web-{C45CA580-A99E-C70E-5B3A-45DCC4AA7D66}" dt="2026-03-05T11:17:22.416" v="18" actId="20577"/>
          <ac:spMkLst>
            <pc:docMk/>
            <pc:sldMk cId="1294098902" sldId="264"/>
            <ac:spMk id="2" creationId="{CF5CD3F5-F531-1344-B114-269A708FD819}"/>
          </ac:spMkLst>
        </pc:spChg>
        <pc:spChg chg="mod">
          <ac:chgData name="Elena-Liliana Chitoranu (2431894)" userId="S::2431894@student.uwtsd.ac.uk::d78a98ce-c4c8-417b-8c45-76f78a851fc0" providerId="AD" clId="Web-{C45CA580-A99E-C70E-5B3A-45DCC4AA7D66}" dt="2026-03-05T11:31:33.359" v="123" actId="20577"/>
          <ac:spMkLst>
            <pc:docMk/>
            <pc:sldMk cId="1294098902" sldId="264"/>
            <ac:spMk id="3" creationId="{B5B3042E-C94E-4883-B509-6A4BF1E648A4}"/>
          </ac:spMkLst>
        </pc:spChg>
      </pc:sldChg>
      <pc:sldChg chg="modSp new del">
        <pc:chgData name="Elena-Liliana Chitoranu (2431894)" userId="S::2431894@student.uwtsd.ac.uk::d78a98ce-c4c8-417b-8c45-76f78a851fc0" providerId="AD" clId="Web-{C45CA580-A99E-C70E-5B3A-45DCC4AA7D66}" dt="2026-03-05T11:32:40.307" v="129"/>
        <pc:sldMkLst>
          <pc:docMk/>
          <pc:sldMk cId="2239552005" sldId="265"/>
        </pc:sldMkLst>
        <pc:spChg chg="mod">
          <ac:chgData name="Elena-Liliana Chitoranu (2431894)" userId="S::2431894@student.uwtsd.ac.uk::d78a98ce-c4c8-417b-8c45-76f78a851fc0" providerId="AD" clId="Web-{C45CA580-A99E-C70E-5B3A-45DCC4AA7D66}" dt="2026-03-05T11:32:29.992" v="128" actId="20577"/>
          <ac:spMkLst>
            <pc:docMk/>
            <pc:sldMk cId="2239552005" sldId="265"/>
            <ac:spMk id="3" creationId="{30B7E2C0-61BC-2E67-6328-A7540EF6D317}"/>
          </ac:spMkLst>
        </pc:spChg>
      </pc:sldChg>
      <pc:sldChg chg="new del">
        <pc:chgData name="Elena-Liliana Chitoranu (2431894)" userId="S::2431894@student.uwtsd.ac.uk::d78a98ce-c4c8-417b-8c45-76f78a851fc0" providerId="AD" clId="Web-{C45CA580-A99E-C70E-5B3A-45DCC4AA7D66}" dt="2026-03-05T11:33:53.765" v="137"/>
        <pc:sldMkLst>
          <pc:docMk/>
          <pc:sldMk cId="2972627358" sldId="265"/>
        </pc:sldMkLst>
      </pc:sldChg>
      <pc:sldChg chg="modSp new del">
        <pc:chgData name="Elena-Liliana Chitoranu (2431894)" userId="S::2431894@student.uwtsd.ac.uk::d78a98ce-c4c8-417b-8c45-76f78a851fc0" providerId="AD" clId="Web-{C45CA580-A99E-C70E-5B3A-45DCC4AA7D66}" dt="2026-03-05T11:33:37.890" v="135"/>
        <pc:sldMkLst>
          <pc:docMk/>
          <pc:sldMk cId="3243827873" sldId="265"/>
        </pc:sldMkLst>
        <pc:spChg chg="mod">
          <ac:chgData name="Elena-Liliana Chitoranu (2431894)" userId="S::2431894@student.uwtsd.ac.uk::d78a98ce-c4c8-417b-8c45-76f78a851fc0" providerId="AD" clId="Web-{C45CA580-A99E-C70E-5B3A-45DCC4AA7D66}" dt="2026-03-05T11:33:21.952" v="134" actId="1076"/>
          <ac:spMkLst>
            <pc:docMk/>
            <pc:sldMk cId="3243827873" sldId="265"/>
            <ac:spMk id="2" creationId="{8E5C554A-48AE-4E50-72B5-6BFB8B743A85}"/>
          </ac:spMkLst>
        </pc:spChg>
      </pc:sldChg>
      <pc:sldChg chg="addSp modSp new">
        <pc:chgData name="Elena-Liliana Chitoranu (2431894)" userId="S::2431894@student.uwtsd.ac.uk::d78a98ce-c4c8-417b-8c45-76f78a851fc0" providerId="AD" clId="Web-{C45CA580-A99E-C70E-5B3A-45DCC4AA7D66}" dt="2026-03-05T11:34:51.908" v="149" actId="20577"/>
        <pc:sldMkLst>
          <pc:docMk/>
          <pc:sldMk cId="4227884616" sldId="265"/>
        </pc:sldMkLst>
        <pc:spChg chg="add mod">
          <ac:chgData name="Elena-Liliana Chitoranu (2431894)" userId="S::2431894@student.uwtsd.ac.uk::d78a98ce-c4c8-417b-8c45-76f78a851fc0" providerId="AD" clId="Web-{C45CA580-A99E-C70E-5B3A-45DCC4AA7D66}" dt="2026-03-05T11:34:51.908" v="149" actId="20577"/>
          <ac:spMkLst>
            <pc:docMk/>
            <pc:sldMk cId="4227884616" sldId="265"/>
            <ac:spMk id="2" creationId="{2721E9C2-94E9-0598-4E11-DB4D5B34A284}"/>
          </ac:spMkLst>
        </pc:spChg>
      </pc:sldChg>
      <pc:sldChg chg="addSp delSp modSp new mod setBg">
        <pc:chgData name="Elena-Liliana Chitoranu (2431894)" userId="S::2431894@student.uwtsd.ac.uk::d78a98ce-c4c8-417b-8c45-76f78a851fc0" providerId="AD" clId="Web-{C45CA580-A99E-C70E-5B3A-45DCC4AA7D66}" dt="2026-03-05T11:50:01.267" v="290" actId="20577"/>
        <pc:sldMkLst>
          <pc:docMk/>
          <pc:sldMk cId="3094776796" sldId="266"/>
        </pc:sldMkLst>
        <pc:spChg chg="add mod ord">
          <ac:chgData name="Elena-Liliana Chitoranu (2431894)" userId="S::2431894@student.uwtsd.ac.uk::d78a98ce-c4c8-417b-8c45-76f78a851fc0" providerId="AD" clId="Web-{C45CA580-A99E-C70E-5B3A-45DCC4AA7D66}" dt="2026-03-05T11:42:08.118" v="225" actId="20577"/>
          <ac:spMkLst>
            <pc:docMk/>
            <pc:sldMk cId="3094776796" sldId="266"/>
            <ac:spMk id="2" creationId="{4B6DD9EE-40B5-EC44-4C36-D02BC60E7CDC}"/>
          </ac:spMkLst>
        </pc:spChg>
        <pc:spChg chg="add del mod">
          <ac:chgData name="Elena-Liliana Chitoranu (2431894)" userId="S::2431894@student.uwtsd.ac.uk::d78a98ce-c4c8-417b-8c45-76f78a851fc0" providerId="AD" clId="Web-{C45CA580-A99E-C70E-5B3A-45DCC4AA7D66}" dt="2026-03-05T11:38:22.065" v="191"/>
          <ac:spMkLst>
            <pc:docMk/>
            <pc:sldMk cId="3094776796" sldId="266"/>
            <ac:spMk id="4" creationId="{FB5C5B43-DB60-669A-7848-3E4B0D0432DD}"/>
          </ac:spMkLst>
        </pc:spChg>
        <pc:spChg chg="add del mod">
          <ac:chgData name="Elena-Liliana Chitoranu (2431894)" userId="S::2431894@student.uwtsd.ac.uk::d78a98ce-c4c8-417b-8c45-76f78a851fc0" providerId="AD" clId="Web-{C45CA580-A99E-C70E-5B3A-45DCC4AA7D66}" dt="2026-03-05T11:42:33.431" v="230"/>
          <ac:spMkLst>
            <pc:docMk/>
            <pc:sldMk cId="3094776796" sldId="266"/>
            <ac:spMk id="7" creationId="{E9811CD2-44D5-AC0B-4431-C19D2F3D8675}"/>
          </ac:spMkLst>
        </pc:spChg>
        <pc:spChg chg="add del mod">
          <ac:chgData name="Elena-Liliana Chitoranu (2431894)" userId="S::2431894@student.uwtsd.ac.uk::d78a98ce-c4c8-417b-8c45-76f78a851fc0" providerId="AD" clId="Web-{C45CA580-A99E-C70E-5B3A-45DCC4AA7D66}" dt="2026-03-05T11:43:00.562" v="234"/>
          <ac:spMkLst>
            <pc:docMk/>
            <pc:sldMk cId="3094776796" sldId="266"/>
            <ac:spMk id="8" creationId="{3D22422B-EFD3-12C1-FD7C-127CB5430707}"/>
          </ac:spMkLst>
        </pc:spChg>
        <pc:spChg chg="add del">
          <ac:chgData name="Elena-Liliana Chitoranu (2431894)" userId="S::2431894@student.uwtsd.ac.uk::d78a98ce-c4c8-417b-8c45-76f78a851fc0" providerId="AD" clId="Web-{C45CA580-A99E-C70E-5B3A-45DCC4AA7D66}" dt="2026-03-05T11:43:12.547" v="236"/>
          <ac:spMkLst>
            <pc:docMk/>
            <pc:sldMk cId="3094776796" sldId="266"/>
            <ac:spMk id="9" creationId="{626863B5-9ABA-E424-763F-92ED8FC7A2AC}"/>
          </ac:spMkLst>
        </pc:spChg>
        <pc:spChg chg="add del">
          <ac:chgData name="Elena-Liliana Chitoranu (2431894)" userId="S::2431894@student.uwtsd.ac.uk::d78a98ce-c4c8-417b-8c45-76f78a851fc0" providerId="AD" clId="Web-{C45CA580-A99E-C70E-5B3A-45DCC4AA7D66}" dt="2026-03-05T11:43:40.377" v="240"/>
          <ac:spMkLst>
            <pc:docMk/>
            <pc:sldMk cId="3094776796" sldId="266"/>
            <ac:spMk id="10" creationId="{0901AB4A-EEA7-A0E1-2F9B-9A6D6DAEC4A3}"/>
          </ac:spMkLst>
        </pc:spChg>
        <pc:spChg chg="add">
          <ac:chgData name="Elena-Liliana Chitoranu (2431894)" userId="S::2431894@student.uwtsd.ac.uk::d78a98ce-c4c8-417b-8c45-76f78a851fc0" providerId="AD" clId="Web-{C45CA580-A99E-C70E-5B3A-45DCC4AA7D66}" dt="2026-03-05T11:41:09.929" v="213"/>
          <ac:spMkLst>
            <pc:docMk/>
            <pc:sldMk cId="3094776796" sldId="266"/>
            <ac:spMk id="11" creationId="{C0A1ED06-4733-4020-9C60-81D4D801408D}"/>
          </ac:spMkLst>
        </pc:spChg>
        <pc:spChg chg="add del">
          <ac:chgData name="Elena-Liliana Chitoranu (2431894)" userId="S::2431894@student.uwtsd.ac.uk::d78a98ce-c4c8-417b-8c45-76f78a851fc0" providerId="AD" clId="Web-{C45CA580-A99E-C70E-5B3A-45DCC4AA7D66}" dt="2026-03-05T11:44:02.393" v="242"/>
          <ac:spMkLst>
            <pc:docMk/>
            <pc:sldMk cId="3094776796" sldId="266"/>
            <ac:spMk id="12" creationId="{43404119-4368-952A-6030-DC15AA514AEB}"/>
          </ac:spMkLst>
        </pc:spChg>
        <pc:spChg chg="add">
          <ac:chgData name="Elena-Liliana Chitoranu (2431894)" userId="S::2431894@student.uwtsd.ac.uk::d78a98ce-c4c8-417b-8c45-76f78a851fc0" providerId="AD" clId="Web-{C45CA580-A99E-C70E-5B3A-45DCC4AA7D66}" dt="2026-03-05T11:41:09.929" v="213"/>
          <ac:spMkLst>
            <pc:docMk/>
            <pc:sldMk cId="3094776796" sldId="266"/>
            <ac:spMk id="13" creationId="{B0CA3509-3AF9-45FE-93ED-57BB5D5E8E07}"/>
          </ac:spMkLst>
        </pc:spChg>
        <pc:spChg chg="add del">
          <ac:chgData name="Elena-Liliana Chitoranu (2431894)" userId="S::2431894@student.uwtsd.ac.uk::d78a98ce-c4c8-417b-8c45-76f78a851fc0" providerId="AD" clId="Web-{C45CA580-A99E-C70E-5B3A-45DCC4AA7D66}" dt="2026-03-05T11:44:20.831" v="244"/>
          <ac:spMkLst>
            <pc:docMk/>
            <pc:sldMk cId="3094776796" sldId="266"/>
            <ac:spMk id="14" creationId="{FF9DBF1C-8ADF-1FA7-A290-63DAA5F3F3DE}"/>
          </ac:spMkLst>
        </pc:spChg>
        <pc:spChg chg="add mod">
          <ac:chgData name="Elena-Liliana Chitoranu (2431894)" userId="S::2431894@student.uwtsd.ac.uk::d78a98ce-c4c8-417b-8c45-76f78a851fc0" providerId="AD" clId="Web-{C45CA580-A99E-C70E-5B3A-45DCC4AA7D66}" dt="2026-03-05T11:45:29.097" v="257" actId="20577"/>
          <ac:spMkLst>
            <pc:docMk/>
            <pc:sldMk cId="3094776796" sldId="266"/>
            <ac:spMk id="15" creationId="{9D414DBF-75A7-B3D0-8C46-DC297C0D7B91}"/>
          </ac:spMkLst>
        </pc:spChg>
        <pc:spChg chg="add mod">
          <ac:chgData name="Elena-Liliana Chitoranu (2431894)" userId="S::2431894@student.uwtsd.ac.uk::d78a98ce-c4c8-417b-8c45-76f78a851fc0" providerId="AD" clId="Web-{C45CA580-A99E-C70E-5B3A-45DCC4AA7D66}" dt="2026-03-05T11:50:01.267" v="290" actId="20577"/>
          <ac:spMkLst>
            <pc:docMk/>
            <pc:sldMk cId="3094776796" sldId="266"/>
            <ac:spMk id="16" creationId="{66241CE7-3652-17F8-F798-56DF7F309380}"/>
          </ac:spMkLst>
        </pc:spChg>
        <pc:picChg chg="add mod">
          <ac:chgData name="Elena-Liliana Chitoranu (2431894)" userId="S::2431894@student.uwtsd.ac.uk::d78a98ce-c4c8-417b-8c45-76f78a851fc0" providerId="AD" clId="Web-{C45CA580-A99E-C70E-5B3A-45DCC4AA7D66}" dt="2026-03-05T11:43:30.080" v="237" actId="14100"/>
          <ac:picMkLst>
            <pc:docMk/>
            <pc:sldMk cId="3094776796" sldId="266"/>
            <ac:picMk id="3" creationId="{8ECAC664-52F4-F481-AE2A-324AFC177B54}"/>
          </ac:picMkLst>
        </pc:picChg>
        <pc:picChg chg="add mod">
          <ac:chgData name="Elena-Liliana Chitoranu (2431894)" userId="S::2431894@student.uwtsd.ac.uk::d78a98ce-c4c8-417b-8c45-76f78a851fc0" providerId="AD" clId="Web-{C45CA580-A99E-C70E-5B3A-45DCC4AA7D66}" dt="2026-03-05T11:43:32.986" v="238" actId="14100"/>
          <ac:picMkLst>
            <pc:docMk/>
            <pc:sldMk cId="3094776796" sldId="266"/>
            <ac:picMk id="6" creationId="{C1B3DA3A-04B9-2452-0104-9291E6B7A86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24253-3E95-F7E3-EA2C-12FDE65FEAB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CAC068-96CD-04B9-D44D-5E0696F318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07569A-5448-950E-1D49-501778DC0C31}"/>
              </a:ext>
            </a:extLst>
          </p:cNvPr>
          <p:cNvSpPr>
            <a:spLocks noGrp="1"/>
          </p:cNvSpPr>
          <p:nvPr>
            <p:ph type="dt" sz="half" idx="10"/>
          </p:nvPr>
        </p:nvSpPr>
        <p:spPr/>
        <p:txBody>
          <a:bodyPr/>
          <a:lstStyle/>
          <a:p>
            <a:fld id="{C683457F-BC24-450C-97F3-34E9DF2A2A5A}" type="datetimeFigureOut">
              <a:rPr lang="en-GB" smtClean="0"/>
              <a:t>05/03/2026</a:t>
            </a:fld>
            <a:endParaRPr lang="en-GB"/>
          </a:p>
        </p:txBody>
      </p:sp>
      <p:sp>
        <p:nvSpPr>
          <p:cNvPr id="5" name="Footer Placeholder 4">
            <a:extLst>
              <a:ext uri="{FF2B5EF4-FFF2-40B4-BE49-F238E27FC236}">
                <a16:creationId xmlns:a16="http://schemas.microsoft.com/office/drawing/2014/main" id="{0A6B4FA4-5647-FB06-FE4A-E075B5F5B5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4A4A50-8D79-BB28-8BD5-620060EA7EDC}"/>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1711884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ED320-4FFE-C85C-EF0E-1EC5A43327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E3E076-B91E-ECB0-6BDE-A4C7F8AABA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DF7C3D-DD57-45BE-4761-21BBDC3BDEC9}"/>
              </a:ext>
            </a:extLst>
          </p:cNvPr>
          <p:cNvSpPr>
            <a:spLocks noGrp="1"/>
          </p:cNvSpPr>
          <p:nvPr>
            <p:ph type="dt" sz="half" idx="10"/>
          </p:nvPr>
        </p:nvSpPr>
        <p:spPr/>
        <p:txBody>
          <a:bodyPr/>
          <a:lstStyle/>
          <a:p>
            <a:fld id="{C683457F-BC24-450C-97F3-34E9DF2A2A5A}" type="datetimeFigureOut">
              <a:rPr lang="en-GB" smtClean="0"/>
              <a:t>05/03/2026</a:t>
            </a:fld>
            <a:endParaRPr lang="en-GB"/>
          </a:p>
        </p:txBody>
      </p:sp>
      <p:sp>
        <p:nvSpPr>
          <p:cNvPr id="5" name="Footer Placeholder 4">
            <a:extLst>
              <a:ext uri="{FF2B5EF4-FFF2-40B4-BE49-F238E27FC236}">
                <a16:creationId xmlns:a16="http://schemas.microsoft.com/office/drawing/2014/main" id="{1C9E3C97-273B-D101-37F5-A173E21D96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1B4C1-B6C7-B1A2-A47C-5055EAEADE6B}"/>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2161218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278D3-4288-5EB5-B8BB-9A402CBA85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A785F7-B308-C1B1-CAD5-B2F4FBFE7D8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DCA7AD-33C3-0A25-18DF-94D885050DEC}"/>
              </a:ext>
            </a:extLst>
          </p:cNvPr>
          <p:cNvSpPr>
            <a:spLocks noGrp="1"/>
          </p:cNvSpPr>
          <p:nvPr>
            <p:ph type="dt" sz="half" idx="10"/>
          </p:nvPr>
        </p:nvSpPr>
        <p:spPr/>
        <p:txBody>
          <a:bodyPr/>
          <a:lstStyle/>
          <a:p>
            <a:fld id="{C683457F-BC24-450C-97F3-34E9DF2A2A5A}" type="datetimeFigureOut">
              <a:rPr lang="en-GB" smtClean="0"/>
              <a:t>05/03/2026</a:t>
            </a:fld>
            <a:endParaRPr lang="en-GB"/>
          </a:p>
        </p:txBody>
      </p:sp>
      <p:sp>
        <p:nvSpPr>
          <p:cNvPr id="5" name="Footer Placeholder 4">
            <a:extLst>
              <a:ext uri="{FF2B5EF4-FFF2-40B4-BE49-F238E27FC236}">
                <a16:creationId xmlns:a16="http://schemas.microsoft.com/office/drawing/2014/main" id="{1153EAC1-C3B3-D1E9-7F30-0586DF6177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B88BCF-36EE-270B-BC6F-022DB6967B97}"/>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3895113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03672-213A-9B66-A33C-75DD701220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38B63A-F420-AA8E-026B-67E9C0AFDD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7FE958-2E6C-662C-2616-F4EED7C614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F32EC7-E07B-1E0A-51DB-9B1223761A16}"/>
              </a:ext>
            </a:extLst>
          </p:cNvPr>
          <p:cNvSpPr>
            <a:spLocks noGrp="1"/>
          </p:cNvSpPr>
          <p:nvPr>
            <p:ph type="dt" sz="half" idx="10"/>
          </p:nvPr>
        </p:nvSpPr>
        <p:spPr/>
        <p:txBody>
          <a:bodyPr/>
          <a:lstStyle/>
          <a:p>
            <a:fld id="{C683457F-BC24-450C-97F3-34E9DF2A2A5A}" type="datetimeFigureOut">
              <a:rPr lang="en-GB" smtClean="0"/>
              <a:t>05/03/2026</a:t>
            </a:fld>
            <a:endParaRPr lang="en-GB"/>
          </a:p>
        </p:txBody>
      </p:sp>
      <p:sp>
        <p:nvSpPr>
          <p:cNvPr id="6" name="Footer Placeholder 5">
            <a:extLst>
              <a:ext uri="{FF2B5EF4-FFF2-40B4-BE49-F238E27FC236}">
                <a16:creationId xmlns:a16="http://schemas.microsoft.com/office/drawing/2014/main" id="{90B72883-64F7-D2AA-9874-2FFECE1F7C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CF5A0D-9570-947F-B4BF-B756017D9447}"/>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2252077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25E4-8809-21FE-11E2-34EE4B5453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BB89F8-0D54-E423-B49C-3652D0FEC0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184EB-E0B9-7D99-AF90-1BCAB1B35A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9240981-56B7-237C-5026-083B4ACBF1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0E74DB-8BC9-DFE3-C951-EE7DAB9A34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FA0209-ADD8-ECBB-BD88-A9FFDCE7F718}"/>
              </a:ext>
            </a:extLst>
          </p:cNvPr>
          <p:cNvSpPr>
            <a:spLocks noGrp="1"/>
          </p:cNvSpPr>
          <p:nvPr>
            <p:ph type="dt" sz="half" idx="10"/>
          </p:nvPr>
        </p:nvSpPr>
        <p:spPr/>
        <p:txBody>
          <a:bodyPr/>
          <a:lstStyle/>
          <a:p>
            <a:fld id="{C683457F-BC24-450C-97F3-34E9DF2A2A5A}" type="datetimeFigureOut">
              <a:rPr lang="en-GB" smtClean="0"/>
              <a:t>05/03/2026</a:t>
            </a:fld>
            <a:endParaRPr lang="en-GB"/>
          </a:p>
        </p:txBody>
      </p:sp>
      <p:sp>
        <p:nvSpPr>
          <p:cNvPr id="8" name="Footer Placeholder 7">
            <a:extLst>
              <a:ext uri="{FF2B5EF4-FFF2-40B4-BE49-F238E27FC236}">
                <a16:creationId xmlns:a16="http://schemas.microsoft.com/office/drawing/2014/main" id="{4EF61380-CBB2-170F-63EA-EC54736C959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1692E9-D81D-390F-AC79-D6671BB1B1E0}"/>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463525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82EC6-9772-81E2-AF95-5AD7578FF8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6561AC-1FC7-8BBC-B2F0-086553E1A2C4}"/>
              </a:ext>
            </a:extLst>
          </p:cNvPr>
          <p:cNvSpPr>
            <a:spLocks noGrp="1"/>
          </p:cNvSpPr>
          <p:nvPr>
            <p:ph type="dt" sz="half" idx="10"/>
          </p:nvPr>
        </p:nvSpPr>
        <p:spPr/>
        <p:txBody>
          <a:bodyPr/>
          <a:lstStyle/>
          <a:p>
            <a:fld id="{C683457F-BC24-450C-97F3-34E9DF2A2A5A}" type="datetimeFigureOut">
              <a:rPr lang="en-GB" smtClean="0"/>
              <a:t>05/03/2026</a:t>
            </a:fld>
            <a:endParaRPr lang="en-GB"/>
          </a:p>
        </p:txBody>
      </p:sp>
      <p:sp>
        <p:nvSpPr>
          <p:cNvPr id="4" name="Footer Placeholder 3">
            <a:extLst>
              <a:ext uri="{FF2B5EF4-FFF2-40B4-BE49-F238E27FC236}">
                <a16:creationId xmlns:a16="http://schemas.microsoft.com/office/drawing/2014/main" id="{A10821AD-0E5B-7E89-FE04-4E5644FCF9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217AFC-F7D7-00B0-C68F-0FEE226F363B}"/>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4164232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3E0141-5873-A1CA-42EE-778309C132E6}"/>
              </a:ext>
            </a:extLst>
          </p:cNvPr>
          <p:cNvSpPr>
            <a:spLocks noGrp="1"/>
          </p:cNvSpPr>
          <p:nvPr>
            <p:ph type="dt" sz="half" idx="10"/>
          </p:nvPr>
        </p:nvSpPr>
        <p:spPr/>
        <p:txBody>
          <a:bodyPr/>
          <a:lstStyle/>
          <a:p>
            <a:fld id="{C683457F-BC24-450C-97F3-34E9DF2A2A5A}" type="datetimeFigureOut">
              <a:rPr lang="en-GB" smtClean="0"/>
              <a:t>05/03/2026</a:t>
            </a:fld>
            <a:endParaRPr lang="en-GB"/>
          </a:p>
        </p:txBody>
      </p:sp>
      <p:sp>
        <p:nvSpPr>
          <p:cNvPr id="3" name="Footer Placeholder 2">
            <a:extLst>
              <a:ext uri="{FF2B5EF4-FFF2-40B4-BE49-F238E27FC236}">
                <a16:creationId xmlns:a16="http://schemas.microsoft.com/office/drawing/2014/main" id="{58994E62-314B-00F3-CE4F-10494B36CB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9D805B-4E21-439C-3382-5C0B6D135001}"/>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2120768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0001D-9A11-30AF-2BAB-C6195B327D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708A0C-B245-D807-0FBF-809F543C1D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37DDBE-091B-67A5-79E2-B4208495C7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E58D73-E898-83D5-CE38-C6E15B3B18AA}"/>
              </a:ext>
            </a:extLst>
          </p:cNvPr>
          <p:cNvSpPr>
            <a:spLocks noGrp="1"/>
          </p:cNvSpPr>
          <p:nvPr>
            <p:ph type="dt" sz="half" idx="10"/>
          </p:nvPr>
        </p:nvSpPr>
        <p:spPr/>
        <p:txBody>
          <a:bodyPr/>
          <a:lstStyle/>
          <a:p>
            <a:fld id="{C683457F-BC24-450C-97F3-34E9DF2A2A5A}" type="datetimeFigureOut">
              <a:rPr lang="en-GB" smtClean="0"/>
              <a:t>05/03/2026</a:t>
            </a:fld>
            <a:endParaRPr lang="en-GB"/>
          </a:p>
        </p:txBody>
      </p:sp>
      <p:sp>
        <p:nvSpPr>
          <p:cNvPr id="6" name="Footer Placeholder 5">
            <a:extLst>
              <a:ext uri="{FF2B5EF4-FFF2-40B4-BE49-F238E27FC236}">
                <a16:creationId xmlns:a16="http://schemas.microsoft.com/office/drawing/2014/main" id="{E448B742-0180-FEAF-20ED-3363DB13F6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DEC3D9-AC69-3802-03E5-C313F7804239}"/>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1877480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D8879-5CB8-D30D-515C-28E9F7F036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375F40-B61C-7DF7-6A6B-E2B5F23F88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6397C9-C79C-5FA4-A422-5B7E681F92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6BCD85-9BDF-6817-AE67-DF56C5854269}"/>
              </a:ext>
            </a:extLst>
          </p:cNvPr>
          <p:cNvSpPr>
            <a:spLocks noGrp="1"/>
          </p:cNvSpPr>
          <p:nvPr>
            <p:ph type="dt" sz="half" idx="10"/>
          </p:nvPr>
        </p:nvSpPr>
        <p:spPr/>
        <p:txBody>
          <a:bodyPr/>
          <a:lstStyle/>
          <a:p>
            <a:fld id="{C683457F-BC24-450C-97F3-34E9DF2A2A5A}" type="datetimeFigureOut">
              <a:rPr lang="en-GB" smtClean="0"/>
              <a:t>05/03/2026</a:t>
            </a:fld>
            <a:endParaRPr lang="en-GB"/>
          </a:p>
        </p:txBody>
      </p:sp>
      <p:sp>
        <p:nvSpPr>
          <p:cNvPr id="6" name="Footer Placeholder 5">
            <a:extLst>
              <a:ext uri="{FF2B5EF4-FFF2-40B4-BE49-F238E27FC236}">
                <a16:creationId xmlns:a16="http://schemas.microsoft.com/office/drawing/2014/main" id="{CE8D2368-DB42-FB1E-6BB6-7E5832D316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CA0724-7803-EAF7-6924-40412D3C8BF3}"/>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787146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C3E77-9228-EB7B-5584-5F362FC5A71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1BF0AA-0D32-614D-41C7-A419CEEF50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70BDF6-0EDE-1707-E6CA-B4656349745D}"/>
              </a:ext>
            </a:extLst>
          </p:cNvPr>
          <p:cNvSpPr>
            <a:spLocks noGrp="1"/>
          </p:cNvSpPr>
          <p:nvPr>
            <p:ph type="dt" sz="half" idx="10"/>
          </p:nvPr>
        </p:nvSpPr>
        <p:spPr/>
        <p:txBody>
          <a:bodyPr/>
          <a:lstStyle/>
          <a:p>
            <a:fld id="{C683457F-BC24-450C-97F3-34E9DF2A2A5A}" type="datetimeFigureOut">
              <a:rPr lang="en-GB" smtClean="0"/>
              <a:t>05/03/2026</a:t>
            </a:fld>
            <a:endParaRPr lang="en-GB"/>
          </a:p>
        </p:txBody>
      </p:sp>
      <p:sp>
        <p:nvSpPr>
          <p:cNvPr id="5" name="Footer Placeholder 4">
            <a:extLst>
              <a:ext uri="{FF2B5EF4-FFF2-40B4-BE49-F238E27FC236}">
                <a16:creationId xmlns:a16="http://schemas.microsoft.com/office/drawing/2014/main" id="{B363B3B8-31CC-2F18-15A5-F55B80650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063AAF-DD76-88B5-7C25-82447566D527}"/>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2138623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F28337-4723-9D5E-26F1-DDF21B0BACD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29F353-2A0A-867D-E8DC-4528CA14A9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30983-5065-01A2-2182-BF4EBE67C25F}"/>
              </a:ext>
            </a:extLst>
          </p:cNvPr>
          <p:cNvSpPr>
            <a:spLocks noGrp="1"/>
          </p:cNvSpPr>
          <p:nvPr>
            <p:ph type="dt" sz="half" idx="10"/>
          </p:nvPr>
        </p:nvSpPr>
        <p:spPr/>
        <p:txBody>
          <a:bodyPr/>
          <a:lstStyle/>
          <a:p>
            <a:fld id="{C683457F-BC24-450C-97F3-34E9DF2A2A5A}" type="datetimeFigureOut">
              <a:rPr lang="en-GB" smtClean="0"/>
              <a:t>05/03/2026</a:t>
            </a:fld>
            <a:endParaRPr lang="en-GB"/>
          </a:p>
        </p:txBody>
      </p:sp>
      <p:sp>
        <p:nvSpPr>
          <p:cNvPr id="5" name="Footer Placeholder 4">
            <a:extLst>
              <a:ext uri="{FF2B5EF4-FFF2-40B4-BE49-F238E27FC236}">
                <a16:creationId xmlns:a16="http://schemas.microsoft.com/office/drawing/2014/main" id="{47E5391C-4F1D-26E2-733B-EAB9388B32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C34B99-CBB8-6AC2-4A9E-0315D9AFC66A}"/>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1481183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D4E37A-837E-693B-42BA-842275AB43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62900B-E6A2-98F4-2DA0-2CBF82869A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766FF4-CE39-3234-660D-201A396408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83457F-BC24-450C-97F3-34E9DF2A2A5A}" type="datetimeFigureOut">
              <a:rPr lang="en-GB" smtClean="0"/>
              <a:t>05/03/2026</a:t>
            </a:fld>
            <a:endParaRPr lang="en-GB"/>
          </a:p>
        </p:txBody>
      </p:sp>
      <p:sp>
        <p:nvSpPr>
          <p:cNvPr id="5" name="Footer Placeholder 4">
            <a:extLst>
              <a:ext uri="{FF2B5EF4-FFF2-40B4-BE49-F238E27FC236}">
                <a16:creationId xmlns:a16="http://schemas.microsoft.com/office/drawing/2014/main" id="{F457232F-A31C-F433-7322-5E08499FDC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6D28394-E023-3C05-EAE1-D484FA7C6C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5FD2AE0-01A1-491F-912D-7B6F20E06F15}" type="slidenum">
              <a:rPr lang="en-GB" smtClean="0"/>
              <a:t>‹#›</a:t>
            </a:fld>
            <a:endParaRPr lang="en-GB"/>
          </a:p>
        </p:txBody>
      </p:sp>
    </p:spTree>
    <p:extLst>
      <p:ext uri="{BB962C8B-B14F-4D97-AF65-F5344CB8AC3E}">
        <p14:creationId xmlns:p14="http://schemas.microsoft.com/office/powerpoint/2010/main" val="27408528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lumaxart/2136953861"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template.net/edit-online/459708/organic-egg-farm-business-plan" TargetMode="External"/><Relationship Id="rId3" Type="http://schemas.openxmlformats.org/officeDocument/2006/relationships/hyperlink" Target="https://www.joiceandhill.co.uk/en/news/surging-demand-and-mounting-pressures-in-the-uk-egg-sector/" TargetMode="External"/><Relationship Id="rId7" Type="http://schemas.openxmlformats.org/officeDocument/2006/relationships/hyperlink" Target="https://poultry.network/rspca-assured-urges-shoppers-to-support-high-welfare-production-despite-housing-order/" TargetMode="External"/><Relationship Id="rId2" Type="http://schemas.openxmlformats.org/officeDocument/2006/relationships/hyperlink" Target="https://www.ethicalconsumer.org/food-drink/shopping-guide/eggs" TargetMode="External"/><Relationship Id="rId1" Type="http://schemas.openxmlformats.org/officeDocument/2006/relationships/slideLayout" Target="../slideLayouts/slideLayout2.xml"/><Relationship Id="rId6" Type="http://schemas.openxmlformats.org/officeDocument/2006/relationships/hyperlink" Target="https://www.rase.org.uk/news/case-study-david-brass-the-lakes-free-range-egg-company/" TargetMode="External"/><Relationship Id="rId5" Type="http://schemas.openxmlformats.org/officeDocument/2006/relationships/hyperlink" Target="https://poultry.network/uk-free-range-egg-output-hits-record-high-as-colony-phase-out-deadline-passes/" TargetMode="External"/><Relationship Id="rId4" Type="http://schemas.openxmlformats.org/officeDocument/2006/relationships/hyperlink" Target="https://www.linkedin.com/pulse/united-kingdom-organic-egg-market-outlook-key-highlights-ourlf" TargetMode="External"/><Relationship Id="rId9" Type="http://schemas.openxmlformats.org/officeDocument/2006/relationships/hyperlink" Target="https://www.thegrocer.co.uk/category-reports/the-cage-conundrum-trends-in-eggs-2026/714527.artic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21E9C2-94E9-0598-4E11-DB4D5B34A284}"/>
              </a:ext>
            </a:extLst>
          </p:cNvPr>
          <p:cNvSpPr txBox="1"/>
          <p:nvPr/>
        </p:nvSpPr>
        <p:spPr>
          <a:xfrm>
            <a:off x="2911522" y="813179"/>
            <a:ext cx="6096000"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i="0" u="none" strike="noStrike" baseline="0" dirty="0">
                <a:solidFill>
                  <a:srgbClr val="000000"/>
                </a:solidFill>
                <a:latin typeface="Calibri"/>
                <a:ea typeface="Segoe UI"/>
                <a:cs typeface="Segoe UI"/>
              </a:rPr>
              <a:t>Name:</a:t>
            </a:r>
            <a:r>
              <a:rPr lang="en-GB" sz="2000" b="1" dirty="0">
                <a:solidFill>
                  <a:srgbClr val="000000"/>
                </a:solidFill>
                <a:latin typeface="Calibri"/>
                <a:ea typeface="Segoe UI"/>
                <a:cs typeface="Segoe UI"/>
              </a:rPr>
              <a:t> </a:t>
            </a:r>
            <a:r>
              <a:rPr lang="en-GB" sz="2000" b="1" i="0" u="none" strike="noStrike" baseline="0" dirty="0">
                <a:solidFill>
                  <a:srgbClr val="000000"/>
                </a:solidFill>
                <a:latin typeface="Calibri"/>
                <a:ea typeface="Segoe UI"/>
                <a:cs typeface="Segoe UI"/>
              </a:rPr>
              <a:t>Elena Liliana </a:t>
            </a:r>
            <a:r>
              <a:rPr lang="en-GB" sz="2000" b="1" i="0" u="none" strike="noStrike" baseline="0" dirty="0" err="1">
                <a:solidFill>
                  <a:srgbClr val="000000"/>
                </a:solidFill>
                <a:latin typeface="Calibri"/>
                <a:ea typeface="Segoe UI"/>
                <a:cs typeface="Segoe UI"/>
              </a:rPr>
              <a:t>Chitoranu</a:t>
            </a:r>
            <a:r>
              <a:rPr lang="en-US" sz="2000" b="0" i="0" dirty="0">
                <a:solidFill>
                  <a:srgbClr val="000000"/>
                </a:solidFill>
                <a:latin typeface="Calibri"/>
                <a:ea typeface="Segoe UI"/>
                <a:cs typeface="Segoe UI"/>
              </a:rPr>
              <a:t>​</a:t>
            </a:r>
          </a:p>
          <a:p>
            <a:pPr algn="ctr" rtl="0"/>
            <a:r>
              <a:rPr lang="en-GB" sz="2000" b="1" i="0" u="none" strike="noStrike" baseline="0">
                <a:solidFill>
                  <a:srgbClr val="000000"/>
                </a:solidFill>
                <a:latin typeface="Calibri"/>
                <a:ea typeface="Segoe UI"/>
                <a:cs typeface="Segoe UI"/>
              </a:rPr>
              <a:t>Student ID: 2431894</a:t>
            </a:r>
            <a:r>
              <a:rPr lang="en-US" sz="2000" b="0" i="0">
                <a:solidFill>
                  <a:srgbClr val="000000"/>
                </a:solidFill>
                <a:latin typeface="Calibri"/>
                <a:ea typeface="Segoe UI"/>
                <a:cs typeface="Segoe UI"/>
              </a:rPr>
              <a:t>​</a:t>
            </a:r>
            <a:endParaRPr lang="en-US" sz="2000" b="0" i="0" dirty="0">
              <a:solidFill>
                <a:srgbClr val="000000"/>
              </a:solidFill>
              <a:latin typeface="Calibri"/>
              <a:ea typeface="Segoe UI"/>
              <a:cs typeface="Segoe UI"/>
            </a:endParaRPr>
          </a:p>
          <a:p>
            <a:pPr algn="ctr" rtl="0"/>
            <a:r>
              <a:rPr lang="en-GB" sz="2000" b="0" i="0">
                <a:solidFill>
                  <a:srgbClr val="000000"/>
                </a:solidFill>
                <a:latin typeface="Calibri"/>
                <a:ea typeface="Segoe UI"/>
                <a:cs typeface="Segoe UI"/>
              </a:rPr>
              <a:t>​</a:t>
            </a:r>
            <a:endParaRPr lang="en-GB" sz="2000" b="0" i="0" dirty="0">
              <a:solidFill>
                <a:srgbClr val="000000"/>
              </a:solidFill>
              <a:latin typeface="Calibri"/>
              <a:ea typeface="Segoe UI"/>
              <a:cs typeface="Segoe UI"/>
            </a:endParaRPr>
          </a:p>
          <a:p>
            <a:pPr algn="ctr" rtl="0"/>
            <a:r>
              <a:rPr lang="en-GB" sz="2000" b="1" i="0" u="none" strike="noStrike" baseline="0">
                <a:solidFill>
                  <a:srgbClr val="000000"/>
                </a:solidFill>
                <a:latin typeface="Calibri"/>
                <a:ea typeface="Segoe UI"/>
                <a:cs typeface="Segoe UI"/>
              </a:rPr>
              <a:t>Programme:</a:t>
            </a:r>
            <a:r>
              <a:rPr lang="en-GB" sz="2000" b="1" i="0" u="none" strike="noStrike" baseline="0" dirty="0">
                <a:solidFill>
                  <a:srgbClr val="000000"/>
                </a:solidFill>
                <a:latin typeface="Calibri"/>
                <a:ea typeface="Segoe UI"/>
                <a:cs typeface="Segoe UI"/>
              </a:rPr>
              <a:t> </a:t>
            </a:r>
            <a:r>
              <a:rPr lang="en-US" sz="2000" b="0" i="0">
                <a:solidFill>
                  <a:srgbClr val="000000"/>
                </a:solidFill>
                <a:latin typeface="Calibri"/>
                <a:ea typeface="Segoe UI"/>
                <a:cs typeface="Segoe UI"/>
              </a:rPr>
              <a:t>​</a:t>
            </a:r>
            <a:endParaRPr lang="en-US" sz="2000" b="0" i="0" dirty="0">
              <a:solidFill>
                <a:srgbClr val="000000"/>
              </a:solidFill>
              <a:latin typeface="Calibri"/>
              <a:ea typeface="Segoe UI"/>
              <a:cs typeface="Segoe UI"/>
            </a:endParaRPr>
          </a:p>
          <a:p>
            <a:pPr algn="ctr" rtl="0"/>
            <a:r>
              <a:rPr lang="en-GB" sz="2000" b="1" i="0" u="none" strike="noStrike" baseline="0">
                <a:solidFill>
                  <a:srgbClr val="000000"/>
                </a:solidFill>
                <a:latin typeface="Calibri"/>
                <a:ea typeface="Segoe UI"/>
                <a:cs typeface="Segoe UI"/>
              </a:rPr>
              <a:t>Certificate in Higher Education Skills for the Workplace</a:t>
            </a:r>
            <a:r>
              <a:rPr lang="en-US" sz="2000" b="0" i="0">
                <a:solidFill>
                  <a:srgbClr val="000000"/>
                </a:solidFill>
                <a:latin typeface="Calibri"/>
                <a:ea typeface="Segoe UI"/>
                <a:cs typeface="Segoe UI"/>
              </a:rPr>
              <a:t>​</a:t>
            </a:r>
            <a:endParaRPr lang="en-US" sz="2000" b="0" i="0" dirty="0">
              <a:solidFill>
                <a:srgbClr val="000000"/>
              </a:solidFill>
              <a:latin typeface="Calibri"/>
              <a:ea typeface="Segoe UI"/>
              <a:cs typeface="Segoe UI"/>
            </a:endParaRPr>
          </a:p>
          <a:p>
            <a:pPr algn="ctr" rtl="0"/>
            <a:r>
              <a:rPr lang="en-GB" sz="2000" b="0" i="0">
                <a:solidFill>
                  <a:srgbClr val="000000"/>
                </a:solidFill>
                <a:latin typeface="Calibri"/>
                <a:ea typeface="Segoe UI"/>
                <a:cs typeface="Segoe UI"/>
              </a:rPr>
              <a:t>​</a:t>
            </a:r>
            <a:endParaRPr lang="en-GB" sz="2000" b="0" i="0" dirty="0">
              <a:solidFill>
                <a:srgbClr val="000000"/>
              </a:solidFill>
              <a:latin typeface="Calibri"/>
              <a:ea typeface="Segoe UI"/>
              <a:cs typeface="Segoe UI"/>
            </a:endParaRPr>
          </a:p>
          <a:p>
            <a:pPr algn="ctr" rtl="0"/>
            <a:r>
              <a:rPr lang="en-GB" sz="2000" b="1" i="0" u="none" strike="noStrike" baseline="0">
                <a:solidFill>
                  <a:srgbClr val="000000"/>
                </a:solidFill>
                <a:latin typeface="Calibri"/>
                <a:ea typeface="Segoe UI"/>
                <a:cs typeface="Segoe UI"/>
              </a:rPr>
              <a:t>Module: </a:t>
            </a:r>
            <a:r>
              <a:rPr lang="en-US" sz="2000" b="0" i="0">
                <a:solidFill>
                  <a:srgbClr val="000000"/>
                </a:solidFill>
                <a:latin typeface="Calibri"/>
                <a:ea typeface="Segoe UI"/>
                <a:cs typeface="Segoe UI"/>
              </a:rPr>
              <a:t>​</a:t>
            </a:r>
            <a:endParaRPr lang="en-US" sz="2000" b="0" i="0" dirty="0">
              <a:solidFill>
                <a:srgbClr val="000000"/>
              </a:solidFill>
              <a:latin typeface="Calibri"/>
              <a:ea typeface="Segoe UI"/>
              <a:cs typeface="Segoe UI"/>
            </a:endParaRPr>
          </a:p>
          <a:p>
            <a:pPr algn="ctr" rtl="0"/>
            <a:r>
              <a:rPr lang="en-GB" sz="2000" b="1" i="0" u="none" strike="noStrike" baseline="0">
                <a:solidFill>
                  <a:srgbClr val="000000"/>
                </a:solidFill>
                <a:latin typeface="Calibri"/>
                <a:ea typeface="Segoe UI"/>
                <a:cs typeface="Segoe UI"/>
              </a:rPr>
              <a:t>Enterprise and Entrepreneurship</a:t>
            </a:r>
            <a:r>
              <a:rPr lang="en-US" sz="2000" b="0" i="0">
                <a:solidFill>
                  <a:srgbClr val="000000"/>
                </a:solidFill>
                <a:latin typeface="Calibri"/>
                <a:ea typeface="Segoe UI"/>
                <a:cs typeface="Segoe UI"/>
              </a:rPr>
              <a:t>​</a:t>
            </a:r>
            <a:endParaRPr lang="en-US" sz="2000" b="0" i="0" dirty="0">
              <a:solidFill>
                <a:srgbClr val="000000"/>
              </a:solidFill>
              <a:latin typeface="Calibri"/>
              <a:ea typeface="Segoe UI"/>
              <a:cs typeface="Segoe UI"/>
            </a:endParaRPr>
          </a:p>
          <a:p>
            <a:pPr algn="ctr" rtl="0"/>
            <a:r>
              <a:rPr lang="en-US" sz="2000" b="0" i="0">
                <a:solidFill>
                  <a:srgbClr val="000000"/>
                </a:solidFill>
                <a:latin typeface="Calibri"/>
                <a:ea typeface="Segoe UI"/>
                <a:cs typeface="Segoe UI"/>
              </a:rPr>
              <a:t>​</a:t>
            </a:r>
            <a:endParaRPr lang="en-US" sz="2000" b="0" i="0" dirty="0">
              <a:solidFill>
                <a:srgbClr val="000000"/>
              </a:solidFill>
              <a:latin typeface="Calibri"/>
              <a:ea typeface="Segoe UI"/>
              <a:cs typeface="Segoe UI"/>
            </a:endParaRPr>
          </a:p>
          <a:p>
            <a:pPr algn="ctr" rtl="0"/>
            <a:r>
              <a:rPr lang="en-GB" sz="2000" b="1" i="0" u="none" strike="noStrike" baseline="0">
                <a:solidFill>
                  <a:srgbClr val="000000"/>
                </a:solidFill>
                <a:latin typeface="Calibri"/>
                <a:ea typeface="Segoe UI"/>
                <a:cs typeface="Segoe UI"/>
              </a:rPr>
              <a:t>Module code:</a:t>
            </a:r>
            <a:r>
              <a:rPr lang="en-US" sz="2000" b="0" i="0">
                <a:solidFill>
                  <a:srgbClr val="000000"/>
                </a:solidFill>
                <a:latin typeface="Calibri"/>
                <a:ea typeface="Segoe UI"/>
                <a:cs typeface="Segoe UI"/>
              </a:rPr>
              <a:t>​</a:t>
            </a:r>
            <a:endParaRPr lang="en-US" sz="2000" b="0" i="0" dirty="0">
              <a:solidFill>
                <a:srgbClr val="000000"/>
              </a:solidFill>
              <a:latin typeface="Calibri"/>
              <a:ea typeface="Segoe UI"/>
              <a:cs typeface="Segoe UI"/>
            </a:endParaRPr>
          </a:p>
          <a:p>
            <a:pPr algn="ctr" rtl="0"/>
            <a:r>
              <a:rPr lang="en-GB" sz="2000" b="1" i="0" u="none" strike="noStrike" baseline="0">
                <a:solidFill>
                  <a:srgbClr val="000000"/>
                </a:solidFill>
                <a:latin typeface="Calibri"/>
                <a:ea typeface="Segoe UI"/>
                <a:cs typeface="Segoe UI"/>
              </a:rPr>
              <a:t>LCLM4006 </a:t>
            </a:r>
            <a:r>
              <a:rPr lang="en-US" sz="2000" b="0" i="0">
                <a:solidFill>
                  <a:srgbClr val="000000"/>
                </a:solidFill>
                <a:latin typeface="Calibri"/>
                <a:ea typeface="Segoe UI"/>
                <a:cs typeface="Segoe UI"/>
              </a:rPr>
              <a:t>​</a:t>
            </a:r>
            <a:endParaRPr lang="en-US" sz="2000" b="0" i="0" dirty="0">
              <a:solidFill>
                <a:srgbClr val="000000"/>
              </a:solidFill>
              <a:latin typeface="Calibri"/>
              <a:ea typeface="Segoe UI"/>
              <a:cs typeface="Segoe UI"/>
            </a:endParaRPr>
          </a:p>
          <a:p>
            <a:pPr algn="ctr" rtl="0"/>
            <a:r>
              <a:rPr lang="en-GB" sz="2000" b="0" i="0">
                <a:solidFill>
                  <a:srgbClr val="000000"/>
                </a:solidFill>
                <a:latin typeface="Calibri"/>
                <a:ea typeface="Segoe UI"/>
                <a:cs typeface="Segoe UI"/>
              </a:rPr>
              <a:t>​</a:t>
            </a:r>
            <a:endParaRPr lang="en-GB" sz="2000" b="0" i="0" dirty="0">
              <a:solidFill>
                <a:srgbClr val="000000"/>
              </a:solidFill>
              <a:latin typeface="Calibri"/>
              <a:ea typeface="Segoe UI"/>
              <a:cs typeface="Segoe UI"/>
            </a:endParaRPr>
          </a:p>
          <a:p>
            <a:pPr algn="ctr" rtl="0"/>
            <a:r>
              <a:rPr lang="en-GB" sz="2000" b="1" i="0" u="none" strike="noStrike" baseline="0">
                <a:solidFill>
                  <a:srgbClr val="000000"/>
                </a:solidFill>
                <a:latin typeface="Calibri"/>
                <a:ea typeface="Segoe UI"/>
                <a:cs typeface="Segoe UI"/>
              </a:rPr>
              <a:t>Assignment Title:</a:t>
            </a:r>
            <a:r>
              <a:rPr lang="en-US" sz="2000" b="0" i="0">
                <a:solidFill>
                  <a:srgbClr val="000000"/>
                </a:solidFill>
                <a:latin typeface="Calibri"/>
                <a:ea typeface="Segoe UI"/>
                <a:cs typeface="Segoe UI"/>
              </a:rPr>
              <a:t>​</a:t>
            </a:r>
            <a:endParaRPr lang="en-US" sz="2000" b="0" i="0" dirty="0">
              <a:solidFill>
                <a:srgbClr val="000000"/>
              </a:solidFill>
              <a:latin typeface="Calibri"/>
              <a:ea typeface="Segoe UI"/>
              <a:cs typeface="Segoe UI"/>
            </a:endParaRPr>
          </a:p>
          <a:p>
            <a:pPr algn="ctr" rtl="0"/>
            <a:r>
              <a:rPr lang="en-GB" sz="2000" b="1" i="0" u="none" strike="noStrike" baseline="0">
                <a:solidFill>
                  <a:srgbClr val="000000"/>
                </a:solidFill>
                <a:latin typeface="Calibri"/>
                <a:ea typeface="Segoe UI"/>
                <a:cs typeface="Segoe UI"/>
              </a:rPr>
              <a:t>Individual Presentation Pitch</a:t>
            </a:r>
            <a:r>
              <a:rPr lang="en-US" sz="2000" b="0" i="0">
                <a:solidFill>
                  <a:srgbClr val="000000"/>
                </a:solidFill>
                <a:latin typeface="Calibri"/>
                <a:ea typeface="Segoe UI"/>
                <a:cs typeface="Segoe UI"/>
              </a:rPr>
              <a:t>​</a:t>
            </a:r>
            <a:endParaRPr lang="en-US" sz="2000" b="0" i="0" dirty="0">
              <a:solidFill>
                <a:srgbClr val="000000"/>
              </a:solidFill>
              <a:latin typeface="Calibri"/>
              <a:ea typeface="Segoe UI"/>
              <a:cs typeface="Segoe UI"/>
            </a:endParaRPr>
          </a:p>
          <a:p>
            <a:pPr algn="ctr" rtl="0"/>
            <a:r>
              <a:rPr lang="en-GB" sz="2000" b="0" i="0">
                <a:solidFill>
                  <a:srgbClr val="000000"/>
                </a:solidFill>
                <a:latin typeface="Calibri"/>
                <a:ea typeface="Segoe UI"/>
                <a:cs typeface="Segoe UI"/>
              </a:rPr>
              <a:t>​</a:t>
            </a:r>
            <a:endParaRPr lang="en-GB" sz="2000" b="0" i="0" dirty="0">
              <a:solidFill>
                <a:srgbClr val="000000"/>
              </a:solidFill>
              <a:latin typeface="Calibri"/>
              <a:ea typeface="Segoe UI"/>
              <a:cs typeface="Segoe UI"/>
            </a:endParaRPr>
          </a:p>
          <a:p>
            <a:pPr algn="ctr" rtl="0"/>
            <a:r>
              <a:rPr lang="en-GB" sz="2000" b="1" i="0" u="none" strike="noStrike" baseline="0">
                <a:solidFill>
                  <a:srgbClr val="000000"/>
                </a:solidFill>
                <a:latin typeface="Calibri"/>
                <a:ea typeface="Segoe UI"/>
                <a:cs typeface="Segoe UI"/>
              </a:rPr>
              <a:t>Lecture name:</a:t>
            </a:r>
            <a:r>
              <a:rPr lang="en-US" sz="2000" b="0" i="0">
                <a:solidFill>
                  <a:srgbClr val="000000"/>
                </a:solidFill>
                <a:latin typeface="Calibri"/>
                <a:ea typeface="Segoe UI"/>
                <a:cs typeface="Segoe UI"/>
              </a:rPr>
              <a:t>​</a:t>
            </a:r>
            <a:endParaRPr lang="en-US" sz="2000" b="0" i="0" dirty="0">
              <a:solidFill>
                <a:srgbClr val="000000"/>
              </a:solidFill>
              <a:latin typeface="Calibri"/>
              <a:ea typeface="Segoe UI"/>
              <a:cs typeface="Segoe UI"/>
            </a:endParaRPr>
          </a:p>
          <a:p>
            <a:pPr algn="ctr" rtl="0"/>
            <a:r>
              <a:rPr lang="en-GB" sz="2000" b="1" i="0" u="none" strike="noStrike" baseline="0" dirty="0">
                <a:solidFill>
                  <a:srgbClr val="000000"/>
                </a:solidFill>
                <a:latin typeface="Calibri"/>
                <a:ea typeface="Segoe UI"/>
                <a:cs typeface="Segoe UI"/>
              </a:rPr>
              <a:t>Dr Ejike </a:t>
            </a:r>
            <a:r>
              <a:rPr lang="en-GB" sz="2000" b="1" i="0" u="none" strike="noStrike" baseline="0" dirty="0" err="1">
                <a:solidFill>
                  <a:srgbClr val="000000"/>
                </a:solidFill>
                <a:latin typeface="Calibri"/>
                <a:ea typeface="Segoe UI"/>
                <a:cs typeface="Segoe UI"/>
              </a:rPr>
              <a:t>Udeogu</a:t>
            </a:r>
            <a:r>
              <a:rPr lang="en-GB" sz="2000" b="0" i="0" dirty="0">
                <a:solidFill>
                  <a:srgbClr val="000000"/>
                </a:solidFill>
                <a:latin typeface="Calibri"/>
                <a:ea typeface="Segoe UI"/>
                <a:cs typeface="Segoe UI"/>
              </a:rPr>
              <a:t>​</a:t>
            </a:r>
          </a:p>
          <a:p>
            <a:pPr algn="ctr" rtl="0"/>
            <a:r>
              <a:rPr lang="en-GB" sz="2000" b="0" i="0">
                <a:solidFill>
                  <a:srgbClr val="000000"/>
                </a:solidFill>
                <a:latin typeface="Calibri"/>
                <a:ea typeface="Segoe UI"/>
                <a:cs typeface="Segoe UI"/>
              </a:rPr>
              <a:t>​</a:t>
            </a:r>
            <a:endParaRPr lang="en-GB" sz="2000" b="0" i="0" dirty="0">
              <a:solidFill>
                <a:srgbClr val="000000"/>
              </a:solidFill>
              <a:latin typeface="Calibri"/>
              <a:ea typeface="Segoe UI"/>
              <a:cs typeface="Segoe UI"/>
            </a:endParaRPr>
          </a:p>
          <a:p>
            <a:pPr algn="ctr"/>
            <a:endParaRPr lang="en-GB"/>
          </a:p>
        </p:txBody>
      </p:sp>
    </p:spTree>
    <p:extLst>
      <p:ext uri="{BB962C8B-B14F-4D97-AF65-F5344CB8AC3E}">
        <p14:creationId xmlns:p14="http://schemas.microsoft.com/office/powerpoint/2010/main" val="42278846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Orange cartoon characters sitting at a table&#10;&#10;AI-generated content may be incorrect.">
            <a:extLst>
              <a:ext uri="{FF2B5EF4-FFF2-40B4-BE49-F238E27FC236}">
                <a16:creationId xmlns:a16="http://schemas.microsoft.com/office/drawing/2014/main" id="{8ECAC664-52F4-F481-AE2A-324AFC177B54}"/>
              </a:ext>
            </a:extLst>
          </p:cNvPr>
          <p:cNvPicPr>
            <a:picLocks noChangeAspect="1"/>
          </p:cNvPicPr>
          <p:nvPr/>
        </p:nvPicPr>
        <p:blipFill>
          <a:blip r:embed="rId2">
            <a:alphaModFix amt="60000"/>
            <a:extLst>
              <a:ext uri="{837473B0-CC2E-450A-ABE3-18F120FF3D39}">
                <a1611:picAttrSrcUrl xmlns:a1611="http://schemas.microsoft.com/office/drawing/2016/11/main" r:id="rId3"/>
              </a:ext>
            </a:extLst>
          </a:blip>
          <a:srcRect l="1678" r="7316" b="-3"/>
          <a:stretch>
            <a:fillRect/>
          </a:stretch>
        </p:blipFill>
        <p:spPr>
          <a:xfrm>
            <a:off x="181899" y="178639"/>
            <a:ext cx="5915025" cy="6504025"/>
          </a:xfrm>
          <a:prstGeom prst="rect">
            <a:avLst/>
          </a:prstGeom>
        </p:spPr>
      </p:pic>
      <p:pic>
        <p:nvPicPr>
          <p:cNvPr id="6" name="Picture 5" descr="A group of colorful eggs&#10;&#10;AI-generated content may be incorrect.">
            <a:extLst>
              <a:ext uri="{FF2B5EF4-FFF2-40B4-BE49-F238E27FC236}">
                <a16:creationId xmlns:a16="http://schemas.microsoft.com/office/drawing/2014/main" id="{C1B3DA3A-04B9-2452-0104-9291E6B7A860}"/>
              </a:ext>
            </a:extLst>
          </p:cNvPr>
          <p:cNvPicPr>
            <a:picLocks noChangeAspect="1"/>
          </p:cNvPicPr>
          <p:nvPr/>
        </p:nvPicPr>
        <p:blipFill>
          <a:blip r:embed="rId4">
            <a:alphaModFix amt="60000"/>
          </a:blip>
          <a:srcRect l="13127" r="26129" b="1"/>
          <a:stretch>
            <a:fillRect/>
          </a:stretch>
        </p:blipFill>
        <p:spPr>
          <a:xfrm>
            <a:off x="6095156" y="180182"/>
            <a:ext cx="5915025" cy="6502482"/>
          </a:xfrm>
          <a:prstGeom prst="rect">
            <a:avLst/>
          </a:prstGeom>
        </p:spPr>
      </p:pic>
      <p:sp>
        <p:nvSpPr>
          <p:cNvPr id="2" name="TextBox 1">
            <a:extLst>
              <a:ext uri="{FF2B5EF4-FFF2-40B4-BE49-F238E27FC236}">
                <a16:creationId xmlns:a16="http://schemas.microsoft.com/office/drawing/2014/main" id="{4B6DD9EE-40B5-EC44-4C36-D02BC60E7CDC}"/>
              </a:ext>
            </a:extLst>
          </p:cNvPr>
          <p:cNvSpPr txBox="1"/>
          <p:nvPr/>
        </p:nvSpPr>
        <p:spPr>
          <a:xfrm>
            <a:off x="844614" y="3926673"/>
            <a:ext cx="3496196" cy="62534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solidFill>
                  <a:srgbClr val="FFFFFF"/>
                </a:solidFill>
              </a:rPr>
              <a:t>      </a:t>
            </a:r>
            <a:endParaRPr lang="en-US" sz="2000" b="1">
              <a:solidFill>
                <a:srgbClr val="FFFFFF"/>
              </a:solidFill>
            </a:endParaRPr>
          </a:p>
        </p:txBody>
      </p:sp>
      <p:sp>
        <p:nvSpPr>
          <p:cNvPr id="15" name="Rectangle 14">
            <a:extLst>
              <a:ext uri="{FF2B5EF4-FFF2-40B4-BE49-F238E27FC236}">
                <a16:creationId xmlns:a16="http://schemas.microsoft.com/office/drawing/2014/main" id="{9D414DBF-75A7-B3D0-8C46-DC297C0D7B91}"/>
              </a:ext>
            </a:extLst>
          </p:cNvPr>
          <p:cNvSpPr/>
          <p:nvPr/>
        </p:nvSpPr>
        <p:spPr>
          <a:xfrm>
            <a:off x="3584304" y="176657"/>
            <a:ext cx="2506637"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Business plans</a:t>
            </a:r>
          </a:p>
        </p:txBody>
      </p:sp>
      <p:sp>
        <p:nvSpPr>
          <p:cNvPr id="16" name="Rectangle: Rounded Corners 15">
            <a:extLst>
              <a:ext uri="{FF2B5EF4-FFF2-40B4-BE49-F238E27FC236}">
                <a16:creationId xmlns:a16="http://schemas.microsoft.com/office/drawing/2014/main" id="{66241CE7-3652-17F8-F798-56DF7F309380}"/>
              </a:ext>
            </a:extLst>
          </p:cNvPr>
          <p:cNvSpPr/>
          <p:nvPr/>
        </p:nvSpPr>
        <p:spPr>
          <a:xfrm>
            <a:off x="188158" y="5751880"/>
            <a:ext cx="2404280" cy="93714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err="1"/>
              <a:t>FABorganic</a:t>
            </a:r>
            <a:r>
              <a:rPr lang="en-GB" sz="2400" b="1" dirty="0"/>
              <a:t> Egg</a:t>
            </a:r>
          </a:p>
        </p:txBody>
      </p:sp>
    </p:spTree>
    <p:extLst>
      <p:ext uri="{BB962C8B-B14F-4D97-AF65-F5344CB8AC3E}">
        <p14:creationId xmlns:p14="http://schemas.microsoft.com/office/powerpoint/2010/main" val="3094776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AE-D293-8463-009D-24EA7FAC390B}"/>
              </a:ext>
            </a:extLst>
          </p:cNvPr>
          <p:cNvSpPr>
            <a:spLocks noGrp="1"/>
          </p:cNvSpPr>
          <p:nvPr>
            <p:ph type="title"/>
          </p:nvPr>
        </p:nvSpPr>
        <p:spPr/>
        <p:txBody>
          <a:bodyPr/>
          <a:lstStyle/>
          <a:p>
            <a:r>
              <a:rPr lang="en-GB" dirty="0"/>
              <a:t>              Overview of the business idea </a:t>
            </a:r>
          </a:p>
        </p:txBody>
      </p:sp>
      <p:sp>
        <p:nvSpPr>
          <p:cNvPr id="4" name="TextBox 3">
            <a:extLst>
              <a:ext uri="{FF2B5EF4-FFF2-40B4-BE49-F238E27FC236}">
                <a16:creationId xmlns:a16="http://schemas.microsoft.com/office/drawing/2014/main" id="{3B0DD11A-ECD5-3EF1-99D6-A6FB9EAC2ACB}"/>
              </a:ext>
            </a:extLst>
          </p:cNvPr>
          <p:cNvSpPr txBox="1"/>
          <p:nvPr/>
        </p:nvSpPr>
        <p:spPr>
          <a:xfrm>
            <a:off x="1245326" y="1878602"/>
            <a:ext cx="9501051" cy="3970318"/>
          </a:xfrm>
          <a:prstGeom prst="rect">
            <a:avLst/>
          </a:prstGeom>
          <a:noFill/>
        </p:spPr>
        <p:txBody>
          <a:bodyPr wrap="square">
            <a:spAutoFit/>
          </a:bodyPr>
          <a:lstStyle/>
          <a:p>
            <a:r>
              <a:rPr lang="en-GB" b="1" i="0" dirty="0">
                <a:effectLst/>
                <a:latin typeface="pplxSerif"/>
              </a:rPr>
              <a:t>Our startup will produce and sell certified organic free-range eggs, supplying fresh, high-quality eggs to local retailers, restaurants, and individual consumers who value healthy and sustainable food. The farm will operate using fully organic feed, high animal welfare standards, and environmentally friendly practices, ensuring eggs with superior taste and nutritional value compared to conventional products. Its unique selling points include genuinely free-range conditions, traceability from farm to table, a focus on local distribution to guarantee freshness, and a strong sustainability profile (low antibiotics use, recyclable packaging, and reduced carbon footprint through local sourcing). The business will be managed by a small, experienced team: a Managing Director responsible for strategy and finance, an Operations Manager overseeing farm production and supply chain, and a Sales &amp; Marketing Manager focused on client acquisition and brand development, supported by farm workers and administrative staff as the business grows. The company will operate as a private limited company (Ltd), providing legal separation between the business and its owners, clearer governance, and a suitable structure for attracting external investors.</a:t>
            </a:r>
            <a:endParaRPr lang="en-GB" b="1" dirty="0"/>
          </a:p>
        </p:txBody>
      </p:sp>
      <p:pic>
        <p:nvPicPr>
          <p:cNvPr id="3" name="Picture 2" descr="A person holding eggs in their hands&#10;&#10;AI-generated content may be incorrect.">
            <a:extLst>
              <a:ext uri="{FF2B5EF4-FFF2-40B4-BE49-F238E27FC236}">
                <a16:creationId xmlns:a16="http://schemas.microsoft.com/office/drawing/2014/main" id="{035A1C84-B988-C00A-086E-CD220D145245}"/>
              </a:ext>
            </a:extLst>
          </p:cNvPr>
          <p:cNvPicPr>
            <a:picLocks noChangeAspect="1"/>
          </p:cNvPicPr>
          <p:nvPr/>
        </p:nvPicPr>
        <p:blipFill>
          <a:blip r:embed="rId2"/>
          <a:stretch>
            <a:fillRect/>
          </a:stretch>
        </p:blipFill>
        <p:spPr>
          <a:xfrm>
            <a:off x="10136860" y="0"/>
            <a:ext cx="2056755" cy="2066441"/>
          </a:xfrm>
          <a:prstGeom prst="rect">
            <a:avLst/>
          </a:prstGeom>
        </p:spPr>
      </p:pic>
      <p:pic>
        <p:nvPicPr>
          <p:cNvPr id="5" name="Picture 4" descr="A basket of colored eggs&#10;&#10;AI-generated content may be incorrect.">
            <a:extLst>
              <a:ext uri="{FF2B5EF4-FFF2-40B4-BE49-F238E27FC236}">
                <a16:creationId xmlns:a16="http://schemas.microsoft.com/office/drawing/2014/main" id="{A8254415-5B14-BE3F-0164-0CBEFA20E6D1}"/>
              </a:ext>
            </a:extLst>
          </p:cNvPr>
          <p:cNvPicPr>
            <a:picLocks noChangeAspect="1"/>
          </p:cNvPicPr>
          <p:nvPr/>
        </p:nvPicPr>
        <p:blipFill>
          <a:blip r:embed="rId3"/>
          <a:stretch>
            <a:fillRect/>
          </a:stretch>
        </p:blipFill>
        <p:spPr>
          <a:xfrm>
            <a:off x="1898" y="5747287"/>
            <a:ext cx="2475931" cy="1110712"/>
          </a:xfrm>
          <a:prstGeom prst="rect">
            <a:avLst/>
          </a:prstGeom>
        </p:spPr>
      </p:pic>
    </p:spTree>
    <p:extLst>
      <p:ext uri="{BB962C8B-B14F-4D97-AF65-F5344CB8AC3E}">
        <p14:creationId xmlns:p14="http://schemas.microsoft.com/office/powerpoint/2010/main" val="3895689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E32F7-0879-1671-8B5A-103B05FBEDF6}"/>
              </a:ext>
            </a:extLst>
          </p:cNvPr>
          <p:cNvSpPr>
            <a:spLocks noGrp="1"/>
          </p:cNvSpPr>
          <p:nvPr>
            <p:ph type="title"/>
          </p:nvPr>
        </p:nvSpPr>
        <p:spPr>
          <a:xfrm>
            <a:off x="838200" y="18255"/>
            <a:ext cx="10515600" cy="1105151"/>
          </a:xfrm>
        </p:spPr>
        <p:txBody>
          <a:bodyPr/>
          <a:lstStyle/>
          <a:p>
            <a:r>
              <a:rPr lang="en-GB" dirty="0"/>
              <a:t>                               PESTEL analysis</a:t>
            </a:r>
          </a:p>
        </p:txBody>
      </p:sp>
      <p:sp>
        <p:nvSpPr>
          <p:cNvPr id="3" name="Content Placeholder 2">
            <a:extLst>
              <a:ext uri="{FF2B5EF4-FFF2-40B4-BE49-F238E27FC236}">
                <a16:creationId xmlns:a16="http://schemas.microsoft.com/office/drawing/2014/main" id="{DC764637-D2A2-D36D-34A4-2B67A5E33F8F}"/>
              </a:ext>
            </a:extLst>
          </p:cNvPr>
          <p:cNvSpPr>
            <a:spLocks noGrp="1"/>
          </p:cNvSpPr>
          <p:nvPr>
            <p:ph idx="1"/>
          </p:nvPr>
        </p:nvSpPr>
        <p:spPr>
          <a:xfrm>
            <a:off x="838200" y="1184366"/>
            <a:ext cx="10515600" cy="5673634"/>
          </a:xfrm>
        </p:spPr>
        <p:txBody>
          <a:bodyPr>
            <a:noAutofit/>
          </a:bodyPr>
          <a:lstStyle/>
          <a:p>
            <a:pPr marL="0" indent="0">
              <a:buNone/>
            </a:pPr>
            <a:r>
              <a:rPr lang="en-GB" sz="1400" b="1" dirty="0">
                <a:highlight>
                  <a:srgbClr val="FFFF00"/>
                </a:highlight>
              </a:rPr>
              <a:t>Political Factor</a:t>
            </a:r>
            <a:r>
              <a:rPr lang="en-GB" sz="1400" b="1" dirty="0"/>
              <a:t>: Evolving Organic Regulations and Supply Chain Reviews</a:t>
            </a:r>
          </a:p>
          <a:p>
            <a:pPr marL="0" indent="0">
              <a:buNone/>
            </a:pPr>
            <a:br>
              <a:rPr lang="en-GB" sz="1400" dirty="0"/>
            </a:br>
            <a:r>
              <a:rPr lang="en-GB" sz="1500" b="1" dirty="0"/>
              <a:t>UK government reviews are promoting fairness and transparency in the egg supply chain, while post-Brexit organic standards from DEFRA and Soil Association emphasize animal welfare, traceability, and sustainability compliance, potentially increasing operational costs but enabling premium pricing for certified producers.</a:t>
            </a:r>
            <a:br>
              <a:rPr lang="en-GB" sz="1500" b="1" dirty="0"/>
            </a:br>
            <a:r>
              <a:rPr lang="en-GB" sz="1500" b="1" dirty="0"/>
              <a:t>These regulatory shifts, including feed composition derogations and EU/GB alignment, create opportunities for compliant organic egg farms but require investment in blockchain traceability and smart farming.</a:t>
            </a:r>
          </a:p>
          <a:p>
            <a:pPr marL="0" indent="0">
              <a:buNone/>
            </a:pPr>
            <a:endParaRPr lang="en-GB" sz="1400" dirty="0"/>
          </a:p>
          <a:p>
            <a:pPr marL="0" indent="0">
              <a:buNone/>
            </a:pPr>
            <a:r>
              <a:rPr lang="en-GB" sz="1400" b="1" dirty="0">
                <a:highlight>
                  <a:srgbClr val="FFFF00"/>
                </a:highlight>
              </a:rPr>
              <a:t>Economic Factor</a:t>
            </a:r>
            <a:r>
              <a:rPr lang="en-GB" sz="1400" b="1" dirty="0"/>
              <a:t>: Rising Farm-Gate Prices and Market Growth</a:t>
            </a:r>
          </a:p>
          <a:p>
            <a:pPr marL="0" indent="0">
              <a:buNone/>
            </a:pPr>
            <a:br>
              <a:rPr lang="en-GB" sz="1400" dirty="0"/>
            </a:br>
            <a:r>
              <a:rPr lang="en-GB" sz="1500" b="1" dirty="0"/>
              <a:t>Average UK farm-gate egg prices reached 148 pence per dozen in Q4 2025, with organic eggs commanding over 200 pence due to premium demand and supply constraints from cage phase-outs.</a:t>
            </a:r>
            <a:br>
              <a:rPr lang="en-GB" sz="1500" b="1" dirty="0"/>
            </a:br>
            <a:r>
              <a:rPr lang="en-GB" sz="1500" b="1" dirty="0"/>
              <a:t>The organic egg market is projected to grow steadily into 2026 amid input cost volatility, offering profitability for efficient producers despite higher startup costs (£50,000-£100,000 for land and certifications).</a:t>
            </a:r>
          </a:p>
          <a:p>
            <a:pPr marL="0" indent="0">
              <a:buNone/>
            </a:pPr>
            <a:endParaRPr lang="en-GB" sz="1400" b="1" dirty="0"/>
          </a:p>
          <a:p>
            <a:pPr marL="0" indent="0">
              <a:buNone/>
            </a:pPr>
            <a:r>
              <a:rPr lang="en-GB" sz="1400" b="1" dirty="0">
                <a:highlight>
                  <a:srgbClr val="FFFF00"/>
                </a:highlight>
              </a:rPr>
              <a:t>Social Factor</a:t>
            </a:r>
            <a:r>
              <a:rPr lang="en-GB" sz="1400" b="1" dirty="0"/>
              <a:t>: Growing Consumer Demand for Ethical, Health-Focused Products</a:t>
            </a:r>
          </a:p>
          <a:p>
            <a:pPr marL="0" indent="0">
              <a:buNone/>
            </a:pPr>
            <a:br>
              <a:rPr lang="en-GB" sz="1400" dirty="0"/>
            </a:br>
            <a:r>
              <a:rPr lang="en-GB" sz="1500" b="1" dirty="0"/>
              <a:t>UK consumers increasingly prioritize health-conscious, ethical organic eggs due to concerns over nutrition, animal welfare, and sustainability, driving £3 billion+ in organic spending and  favouring  traceable, free-range options.</a:t>
            </a:r>
            <a:br>
              <a:rPr lang="en-GB" sz="1500" b="1" dirty="0"/>
            </a:br>
            <a:r>
              <a:rPr lang="en-GB" sz="1500" b="1" dirty="0"/>
              <a:t>This trend benefits local producers targeting urban markets via e-commerce and direct sales, though price sensitivity remains a barrier for some demographics.</a:t>
            </a:r>
          </a:p>
        </p:txBody>
      </p:sp>
      <p:pic>
        <p:nvPicPr>
          <p:cNvPr id="4" name="Picture 3" descr="A person smiling at camera&#10;&#10;AI-generated content may be incorrect.">
            <a:extLst>
              <a:ext uri="{FF2B5EF4-FFF2-40B4-BE49-F238E27FC236}">
                <a16:creationId xmlns:a16="http://schemas.microsoft.com/office/drawing/2014/main" id="{86E7BE0B-BDD3-A2B1-3052-2EE8EDC4AC1F}"/>
              </a:ext>
            </a:extLst>
          </p:cNvPr>
          <p:cNvPicPr>
            <a:picLocks noChangeAspect="1"/>
          </p:cNvPicPr>
          <p:nvPr/>
        </p:nvPicPr>
        <p:blipFill>
          <a:blip r:embed="rId2"/>
          <a:stretch>
            <a:fillRect/>
          </a:stretch>
        </p:blipFill>
        <p:spPr>
          <a:xfrm>
            <a:off x="9070110" y="12915"/>
            <a:ext cx="3105372" cy="1704816"/>
          </a:xfrm>
          <a:prstGeom prst="rect">
            <a:avLst/>
          </a:prstGeom>
        </p:spPr>
      </p:pic>
    </p:spTree>
    <p:extLst>
      <p:ext uri="{BB962C8B-B14F-4D97-AF65-F5344CB8AC3E}">
        <p14:creationId xmlns:p14="http://schemas.microsoft.com/office/powerpoint/2010/main" val="1982450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ACD8F-110A-3B51-3911-607D411AFBCC}"/>
              </a:ext>
            </a:extLst>
          </p:cNvPr>
          <p:cNvSpPr>
            <a:spLocks noGrp="1"/>
          </p:cNvSpPr>
          <p:nvPr>
            <p:ph type="title"/>
          </p:nvPr>
        </p:nvSpPr>
        <p:spPr/>
        <p:txBody>
          <a:bodyPr/>
          <a:lstStyle/>
          <a:p>
            <a:r>
              <a:rPr lang="en-GB" dirty="0"/>
              <a:t>                       Major marketing strategies </a:t>
            </a:r>
          </a:p>
        </p:txBody>
      </p:sp>
      <p:sp>
        <p:nvSpPr>
          <p:cNvPr id="3" name="Content Placeholder 2">
            <a:extLst>
              <a:ext uri="{FF2B5EF4-FFF2-40B4-BE49-F238E27FC236}">
                <a16:creationId xmlns:a16="http://schemas.microsoft.com/office/drawing/2014/main" id="{BC11DE70-50FF-C11E-64DC-B4097D18874A}"/>
              </a:ext>
            </a:extLst>
          </p:cNvPr>
          <p:cNvSpPr>
            <a:spLocks noGrp="1"/>
          </p:cNvSpPr>
          <p:nvPr>
            <p:ph sz="half" idx="1"/>
          </p:nvPr>
        </p:nvSpPr>
        <p:spPr/>
        <p:txBody>
          <a:bodyPr>
            <a:normAutofit fontScale="70000" lnSpcReduction="20000"/>
          </a:bodyPr>
          <a:lstStyle/>
          <a:p>
            <a:r>
              <a:rPr lang="en-GB" b="1" dirty="0"/>
              <a:t>Strategy 1: Digital Marketing and E-commerce Platform</a:t>
            </a:r>
          </a:p>
          <a:p>
            <a:pPr marL="0" indent="0">
              <a:buNone/>
            </a:pPr>
            <a:br>
              <a:rPr lang="en-GB" dirty="0"/>
            </a:br>
            <a:r>
              <a:rPr lang="en-GB" dirty="0"/>
              <a:t>Our enterprise will leverage targeted digital marketing through social media (Instagram, Facebook), Google Ads, and SEO-optimized content focusing on "local organic eggs Solihull" to reach health-conscious consumers and businesses within a 50-mile radius.</a:t>
            </a:r>
          </a:p>
          <a:p>
            <a:pPr marL="0" indent="0">
              <a:buNone/>
            </a:pPr>
            <a:br>
              <a:rPr lang="en-GB" dirty="0"/>
            </a:br>
            <a:r>
              <a:rPr lang="en-GB" dirty="0"/>
              <a:t>This includes a user-friendly e-commerce website for direct-to-consumer subscriptions (weekly egg boxes) and B2B portals for restaurants/supermarkets, driving 60% of projected first-year sales.(around £90,000)</a:t>
            </a:r>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1A91BE38-31CE-9710-B84D-BD899E8F8D2D}"/>
              </a:ext>
            </a:extLst>
          </p:cNvPr>
          <p:cNvSpPr>
            <a:spLocks noGrp="1"/>
          </p:cNvSpPr>
          <p:nvPr>
            <p:ph sz="half" idx="2"/>
          </p:nvPr>
        </p:nvSpPr>
        <p:spPr/>
        <p:txBody>
          <a:bodyPr>
            <a:normAutofit fontScale="70000" lnSpcReduction="20000"/>
          </a:bodyPr>
          <a:lstStyle/>
          <a:p>
            <a:r>
              <a:rPr lang="en-GB" b="1" dirty="0"/>
              <a:t>Strategy 2: Local Partnerships and Farmers' Markets</a:t>
            </a:r>
          </a:p>
          <a:p>
            <a:pPr marL="0" indent="0">
              <a:buNone/>
            </a:pPr>
            <a:br>
              <a:rPr lang="en-GB" dirty="0"/>
            </a:br>
            <a:r>
              <a:rPr lang="en-GB" dirty="0"/>
              <a:t>We will build strategic partnerships with Solihull-area supermarkets, farm shops, and restaurants, offering exclusive "farm-fresh within 24 hours" guarantees and co-branded promotions to secure bulk contracts.</a:t>
            </a:r>
          </a:p>
          <a:p>
            <a:pPr marL="0" indent="0">
              <a:buNone/>
            </a:pPr>
            <a:br>
              <a:rPr lang="en-GB" dirty="0"/>
            </a:br>
            <a:r>
              <a:rPr lang="en-GB" dirty="0"/>
              <a:t>Participation in weekly farmers' markets and pop-up events will enable direct customer engagement, brand storytelling (farm tours, QR-code traceability), and word-of-mouth growth, targeting 40% of revenue (around £60,000) from local premium channels.</a:t>
            </a:r>
          </a:p>
        </p:txBody>
      </p:sp>
      <p:pic>
        <p:nvPicPr>
          <p:cNvPr id="5" name="Picture 4" descr="A group of arrows pointing upwards&#10;&#10;AI-generated content may be incorrect.">
            <a:extLst>
              <a:ext uri="{FF2B5EF4-FFF2-40B4-BE49-F238E27FC236}">
                <a16:creationId xmlns:a16="http://schemas.microsoft.com/office/drawing/2014/main" id="{7A101A73-565E-12C8-90DD-8F0414355A4C}"/>
              </a:ext>
            </a:extLst>
          </p:cNvPr>
          <p:cNvPicPr>
            <a:picLocks noChangeAspect="1"/>
          </p:cNvPicPr>
          <p:nvPr/>
        </p:nvPicPr>
        <p:blipFill>
          <a:blip r:embed="rId2"/>
          <a:stretch>
            <a:fillRect/>
          </a:stretch>
        </p:blipFill>
        <p:spPr>
          <a:xfrm>
            <a:off x="0" y="5592303"/>
            <a:ext cx="2402239" cy="1252782"/>
          </a:xfrm>
          <a:prstGeom prst="rect">
            <a:avLst/>
          </a:prstGeom>
        </p:spPr>
      </p:pic>
      <p:pic>
        <p:nvPicPr>
          <p:cNvPr id="8" name="Picture 7" descr="A person holding a chicken&#10;&#10;AI-generated content may be incorrect.">
            <a:extLst>
              <a:ext uri="{FF2B5EF4-FFF2-40B4-BE49-F238E27FC236}">
                <a16:creationId xmlns:a16="http://schemas.microsoft.com/office/drawing/2014/main" id="{BD7A892B-236F-A011-B473-A2A93A5117AB}"/>
              </a:ext>
            </a:extLst>
          </p:cNvPr>
          <p:cNvPicPr>
            <a:picLocks noChangeAspect="1"/>
          </p:cNvPicPr>
          <p:nvPr/>
        </p:nvPicPr>
        <p:blipFill>
          <a:blip r:embed="rId3"/>
          <a:stretch>
            <a:fillRect/>
          </a:stretch>
        </p:blipFill>
        <p:spPr>
          <a:xfrm>
            <a:off x="8766229" y="38745"/>
            <a:ext cx="3416083" cy="1795222"/>
          </a:xfrm>
          <a:prstGeom prst="rect">
            <a:avLst/>
          </a:prstGeom>
        </p:spPr>
      </p:pic>
    </p:spTree>
    <p:extLst>
      <p:ext uri="{BB962C8B-B14F-4D97-AF65-F5344CB8AC3E}">
        <p14:creationId xmlns:p14="http://schemas.microsoft.com/office/powerpoint/2010/main" val="1981616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7622-F492-E0D2-0F5F-CFBD98F2E7F0}"/>
              </a:ext>
            </a:extLst>
          </p:cNvPr>
          <p:cNvSpPr>
            <a:spLocks noGrp="1"/>
          </p:cNvSpPr>
          <p:nvPr>
            <p:ph type="title"/>
          </p:nvPr>
        </p:nvSpPr>
        <p:spPr/>
        <p:txBody>
          <a:bodyPr/>
          <a:lstStyle/>
          <a:p>
            <a:r>
              <a:rPr lang="en-GB" dirty="0"/>
              <a:t>                        Funding requirements </a:t>
            </a:r>
          </a:p>
        </p:txBody>
      </p:sp>
      <p:sp>
        <p:nvSpPr>
          <p:cNvPr id="3" name="Content Placeholder 2">
            <a:extLst>
              <a:ext uri="{FF2B5EF4-FFF2-40B4-BE49-F238E27FC236}">
                <a16:creationId xmlns:a16="http://schemas.microsoft.com/office/drawing/2014/main" id="{955C04CD-7161-44B9-D874-06C23D9A904D}"/>
              </a:ext>
            </a:extLst>
          </p:cNvPr>
          <p:cNvSpPr>
            <a:spLocks noGrp="1"/>
          </p:cNvSpPr>
          <p:nvPr>
            <p:ph idx="1"/>
          </p:nvPr>
        </p:nvSpPr>
        <p:spPr/>
        <p:txBody>
          <a:bodyPr/>
          <a:lstStyle/>
          <a:p>
            <a:r>
              <a:rPr lang="en-GB" dirty="0"/>
              <a:t>We require £80,000 in startup equity funding to launch our organic free-range egg farm near Solihull, covering initial capital expenditures and 12 months of operating runway to achieve break-even within 18 months.</a:t>
            </a:r>
          </a:p>
          <a:p>
            <a:endParaRPr lang="en-GB" dirty="0"/>
          </a:p>
          <a:p>
            <a:r>
              <a:rPr lang="en-GB" dirty="0"/>
              <a:t>This investment will establish production capacity for 1,000 hens yielding 300,000 eggs annually at premium organic prices, generating £150,000 in Year 1 revenue while ensuring compliance with UK standards.</a:t>
            </a:r>
          </a:p>
        </p:txBody>
      </p:sp>
      <p:pic>
        <p:nvPicPr>
          <p:cNvPr id="4" name="Picture 3" descr="A red purse full of credit cards&#10;&#10;AI-generated content may be incorrect.">
            <a:extLst>
              <a:ext uri="{FF2B5EF4-FFF2-40B4-BE49-F238E27FC236}">
                <a16:creationId xmlns:a16="http://schemas.microsoft.com/office/drawing/2014/main" id="{09D39636-3421-01E4-B843-143AD4DF3B77}"/>
              </a:ext>
            </a:extLst>
          </p:cNvPr>
          <p:cNvPicPr>
            <a:picLocks noChangeAspect="1"/>
          </p:cNvPicPr>
          <p:nvPr/>
        </p:nvPicPr>
        <p:blipFill>
          <a:blip r:embed="rId2"/>
          <a:stretch>
            <a:fillRect/>
          </a:stretch>
        </p:blipFill>
        <p:spPr>
          <a:xfrm>
            <a:off x="9350284" y="0"/>
            <a:ext cx="2842076" cy="1730645"/>
          </a:xfrm>
          <a:prstGeom prst="rect">
            <a:avLst/>
          </a:prstGeom>
        </p:spPr>
      </p:pic>
    </p:spTree>
    <p:extLst>
      <p:ext uri="{BB962C8B-B14F-4D97-AF65-F5344CB8AC3E}">
        <p14:creationId xmlns:p14="http://schemas.microsoft.com/office/powerpoint/2010/main" val="865742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53865-29FC-03C0-ABCF-6DFFD78DDB04}"/>
              </a:ext>
            </a:extLst>
          </p:cNvPr>
          <p:cNvSpPr>
            <a:spLocks noGrp="1"/>
          </p:cNvSpPr>
          <p:nvPr>
            <p:ph type="title"/>
          </p:nvPr>
        </p:nvSpPr>
        <p:spPr>
          <a:xfrm>
            <a:off x="426720" y="1"/>
            <a:ext cx="10857412" cy="984070"/>
          </a:xfrm>
        </p:spPr>
        <p:txBody>
          <a:bodyPr/>
          <a:lstStyle/>
          <a:p>
            <a:r>
              <a:rPr lang="en-GB" dirty="0"/>
              <a:t>                                     Allocation </a:t>
            </a:r>
          </a:p>
        </p:txBody>
      </p:sp>
      <p:graphicFrame>
        <p:nvGraphicFramePr>
          <p:cNvPr id="4" name="Content Placeholder 3">
            <a:extLst>
              <a:ext uri="{FF2B5EF4-FFF2-40B4-BE49-F238E27FC236}">
                <a16:creationId xmlns:a16="http://schemas.microsoft.com/office/drawing/2014/main" id="{F46DECBB-9240-5B72-1C34-80ECF437312F}"/>
              </a:ext>
            </a:extLst>
          </p:cNvPr>
          <p:cNvGraphicFramePr>
            <a:graphicFrameLocks noGrp="1"/>
          </p:cNvGraphicFramePr>
          <p:nvPr>
            <p:ph idx="1"/>
            <p:extLst>
              <p:ext uri="{D42A27DB-BD31-4B8C-83A1-F6EECF244321}">
                <p14:modId xmlns:p14="http://schemas.microsoft.com/office/powerpoint/2010/main" val="638674362"/>
              </p:ext>
            </p:extLst>
          </p:nvPr>
        </p:nvGraphicFramePr>
        <p:xfrm>
          <a:off x="148046" y="1062447"/>
          <a:ext cx="11895907" cy="5334988"/>
        </p:xfrm>
        <a:graphic>
          <a:graphicData uri="http://schemas.openxmlformats.org/drawingml/2006/table">
            <a:tbl>
              <a:tblPr/>
              <a:tblGrid>
                <a:gridCol w="2909983">
                  <a:extLst>
                    <a:ext uri="{9D8B030D-6E8A-4147-A177-3AD203B41FA5}">
                      <a16:colId xmlns:a16="http://schemas.microsoft.com/office/drawing/2014/main" val="1170332404"/>
                    </a:ext>
                  </a:extLst>
                </a:gridCol>
                <a:gridCol w="2995308">
                  <a:extLst>
                    <a:ext uri="{9D8B030D-6E8A-4147-A177-3AD203B41FA5}">
                      <a16:colId xmlns:a16="http://schemas.microsoft.com/office/drawing/2014/main" val="984085309"/>
                    </a:ext>
                  </a:extLst>
                </a:gridCol>
                <a:gridCol w="2995308">
                  <a:extLst>
                    <a:ext uri="{9D8B030D-6E8A-4147-A177-3AD203B41FA5}">
                      <a16:colId xmlns:a16="http://schemas.microsoft.com/office/drawing/2014/main" val="3546510989"/>
                    </a:ext>
                  </a:extLst>
                </a:gridCol>
                <a:gridCol w="2995308">
                  <a:extLst>
                    <a:ext uri="{9D8B030D-6E8A-4147-A177-3AD203B41FA5}">
                      <a16:colId xmlns:a16="http://schemas.microsoft.com/office/drawing/2014/main" val="1897322498"/>
                    </a:ext>
                  </a:extLst>
                </a:gridCol>
              </a:tblGrid>
              <a:tr h="400593">
                <a:tc>
                  <a:txBody>
                    <a:bodyPr/>
                    <a:lstStyle/>
                    <a:p>
                      <a:pPr marL="0" indent="0" algn="ctr" fontAlgn="b" latinLnBrk="0">
                        <a:buFont typeface="Arial" panose="020B0604020202020204" pitchFamily="34" charset="0"/>
                        <a:buNone/>
                      </a:pPr>
                      <a:r>
                        <a:rPr lang="en-GB" sz="1600" b="1" dirty="0">
                          <a:effectLst/>
                        </a:rPr>
                        <a:t>Category   </a:t>
                      </a:r>
                      <a:r>
                        <a:rPr lang="en-GB" sz="1200" dirty="0">
                          <a:effectLst/>
                        </a:rPr>
                        <a:t>    </a:t>
                      </a:r>
                    </a:p>
                  </a:txBody>
                  <a:tcPr marL="16420" marR="16420" marT="8210" marB="8210" anchor="b">
                    <a:lnL w="6350" cap="flat" cmpd="sng" algn="ctr">
                      <a:solidFill>
                        <a:srgbClr val="90799F"/>
                      </a:solidFill>
                      <a:prstDash val="solid"/>
                      <a:round/>
                      <a:headEnd type="none" w="med" len="med"/>
                      <a:tailEnd type="none" w="med" len="med"/>
                    </a:lnL>
                    <a:lnR w="6350" cap="flat" cmpd="sng" algn="ctr">
                      <a:solidFill>
                        <a:srgbClr val="90799F"/>
                      </a:solidFill>
                      <a:prstDash val="solid"/>
                      <a:round/>
                      <a:headEnd type="none" w="med" len="med"/>
                      <a:tailEnd type="none" w="med" len="med"/>
                    </a:lnR>
                    <a:lnT w="635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 latinLnBrk="0">
                        <a:buFont typeface="Arial" panose="020B0604020202020204" pitchFamily="34" charset="0"/>
                        <a:buNone/>
                      </a:pPr>
                      <a:r>
                        <a:rPr lang="en-GB" sz="1600" b="1" dirty="0">
                          <a:effectLst/>
                        </a:rPr>
                        <a:t>                      Amount (£)</a:t>
                      </a:r>
                    </a:p>
                  </a:txBody>
                  <a:tcPr marL="16420" marR="16420" marT="8210" marB="8210" anchor="b">
                    <a:lnL w="6350" cap="flat" cmpd="sng" algn="ctr">
                      <a:solidFill>
                        <a:srgbClr val="90799F"/>
                      </a:solidFill>
                      <a:prstDash val="solid"/>
                      <a:round/>
                      <a:headEnd type="none" w="med" len="med"/>
                      <a:tailEnd type="none" w="med" len="med"/>
                    </a:lnL>
                    <a:lnR w="6350" cap="flat" cmpd="sng" algn="ctr">
                      <a:solidFill>
                        <a:srgbClr val="108A9F"/>
                      </a:solidFill>
                      <a:prstDash val="solid"/>
                      <a:round/>
                      <a:headEnd type="none" w="med" len="med"/>
                      <a:tailEnd type="none" w="med" len="med"/>
                    </a:lnR>
                    <a:lnT w="635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 latinLnBrk="0">
                        <a:buFont typeface="Arial" panose="020B0604020202020204" pitchFamily="34" charset="0"/>
                        <a:buNone/>
                      </a:pPr>
                      <a:r>
                        <a:rPr lang="en-GB" sz="1600" b="1" dirty="0">
                          <a:effectLst/>
                        </a:rPr>
                        <a:t>                    Percentage</a:t>
                      </a:r>
                    </a:p>
                  </a:txBody>
                  <a:tcPr marL="16420" marR="16420" marT="8210" marB="8210" anchor="b">
                    <a:lnL w="6350" cap="flat" cmpd="sng" algn="ctr">
                      <a:solidFill>
                        <a:srgbClr val="108A9F"/>
                      </a:solidFill>
                      <a:prstDash val="solid"/>
                      <a:round/>
                      <a:headEnd type="none" w="med" len="med"/>
                      <a:tailEnd type="none" w="med" len="med"/>
                    </a:lnL>
                    <a:lnR w="6350" cap="flat" cmpd="sng" algn="ctr">
                      <a:solidFill>
                        <a:srgbClr val="90799F"/>
                      </a:solidFill>
                      <a:prstDash val="solid"/>
                      <a:round/>
                      <a:headEnd type="none" w="med" len="med"/>
                      <a:tailEnd type="none" w="med" len="med"/>
                    </a:lnR>
                    <a:lnT w="6350" cap="flat" cmpd="sng" algn="ctr">
                      <a:solidFill>
                        <a:srgbClr val="108A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 latinLnBrk="0">
                        <a:buFont typeface="Arial" panose="020B0604020202020204" pitchFamily="34" charset="0"/>
                        <a:buNone/>
                      </a:pPr>
                      <a:r>
                        <a:rPr lang="en-GB" sz="1600" b="1" dirty="0">
                          <a:effectLst/>
                        </a:rPr>
                        <a:t>                     Purpose</a:t>
                      </a:r>
                    </a:p>
                  </a:txBody>
                  <a:tcPr marL="16420" marR="16420" marT="8210" marB="8210" anchor="b">
                    <a:lnL w="6350" cap="flat" cmpd="sng" algn="ctr">
                      <a:solidFill>
                        <a:srgbClr val="90799F"/>
                      </a:solidFill>
                      <a:prstDash val="solid"/>
                      <a:round/>
                      <a:headEnd type="none" w="med" len="med"/>
                      <a:tailEnd type="none" w="med" len="med"/>
                    </a:lnL>
                    <a:lnR w="6350" cap="flat" cmpd="sng" algn="ctr">
                      <a:solidFill>
                        <a:srgbClr val="90799F"/>
                      </a:solidFill>
                      <a:prstDash val="solid"/>
                      <a:round/>
                      <a:headEnd type="none" w="med" len="med"/>
                      <a:tailEnd type="none" w="med" len="med"/>
                    </a:lnR>
                    <a:lnT w="635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extLst>
                  <a:ext uri="{0D108BD9-81ED-4DB2-BD59-A6C34878D82A}">
                    <a16:rowId xmlns:a16="http://schemas.microsoft.com/office/drawing/2014/main" val="503980549"/>
                  </a:ext>
                </a:extLst>
              </a:tr>
              <a:tr h="975360">
                <a:tc>
                  <a:txBody>
                    <a:bodyPr/>
                    <a:lstStyle/>
                    <a:p>
                      <a:pPr marL="0" indent="0" algn="ctr" fontAlgn="base" latinLnBrk="0">
                        <a:buFont typeface="Arial" panose="020B0604020202020204" pitchFamily="34" charset="0"/>
                        <a:buNone/>
                      </a:pPr>
                      <a:r>
                        <a:rPr lang="en-GB" sz="1400" b="1" dirty="0">
                          <a:effectLst/>
                        </a:rPr>
                        <a:t> Land Lease &amp; Infrastructure</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106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30,000</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37.5%</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fontAlgn="base" latinLnBrk="0">
                        <a:buNone/>
                      </a:pPr>
                      <a:r>
                        <a:rPr lang="en-GB" sz="1200" dirty="0">
                          <a:effectLst/>
                        </a:rPr>
                        <a:t>Secure 5-10 acres pasture lease (£5,000/year) and build mobile coops/henhouses (£25/ </a:t>
                      </a:r>
                      <a:r>
                        <a:rPr lang="en-GB" sz="1200" dirty="0" err="1">
                          <a:effectLst/>
                        </a:rPr>
                        <a:t>sq</a:t>
                      </a:r>
                      <a:r>
                        <a:rPr lang="en-GB" sz="1200" dirty="0">
                          <a:effectLst/>
                        </a:rPr>
                        <a:t> ft compliant with free-range standards)</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extLst>
                  <a:ext uri="{0D108BD9-81ED-4DB2-BD59-A6C34878D82A}">
                    <a16:rowId xmlns:a16="http://schemas.microsoft.com/office/drawing/2014/main" val="1195516242"/>
                  </a:ext>
                </a:extLst>
              </a:tr>
              <a:tr h="984069">
                <a:tc>
                  <a:txBody>
                    <a:bodyPr/>
                    <a:lstStyle/>
                    <a:p>
                      <a:pPr marL="0" indent="0" algn="ctr" fontAlgn="base" latinLnBrk="0">
                        <a:buFont typeface="Arial" panose="020B0604020202020204" pitchFamily="34" charset="0"/>
                        <a:buNone/>
                      </a:pPr>
                      <a:r>
                        <a:rPr lang="en-GB" sz="1400" b="1" dirty="0">
                          <a:effectLst/>
                        </a:rPr>
                        <a:t>Initial Flock &amp; Feed Systems</a:t>
                      </a:r>
                    </a:p>
                  </a:txBody>
                  <a:tcPr marL="16420" marR="16420" marT="8210" marB="8210" anchor="ctr">
                    <a:lnL w="12700" cap="flat" cmpd="sng" algn="ctr">
                      <a:solidFill>
                        <a:srgbClr val="106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106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20,000</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106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25%</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10699F"/>
                      </a:solidFill>
                      <a:prstDash val="solid"/>
                      <a:round/>
                      <a:headEnd type="none" w="med" len="med"/>
                      <a:tailEnd type="none" w="med" len="med"/>
                    </a:lnB>
                    <a:noFill/>
                  </a:tcPr>
                </a:tc>
                <a:tc>
                  <a:txBody>
                    <a:bodyPr/>
                    <a:lstStyle/>
                    <a:p>
                      <a:pPr fontAlgn="base" latinLnBrk="0">
                        <a:buNone/>
                      </a:pPr>
                      <a:r>
                        <a:rPr lang="en-GB" sz="1200" dirty="0">
                          <a:effectLst/>
                        </a:rPr>
                        <a:t>Purchase 1,000 certified organic pullets (£20-25 each) and automated feeders/waterers for first 6 months</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extLst>
                  <a:ext uri="{0D108BD9-81ED-4DB2-BD59-A6C34878D82A}">
                    <a16:rowId xmlns:a16="http://schemas.microsoft.com/office/drawing/2014/main" val="1991966770"/>
                  </a:ext>
                </a:extLst>
              </a:tr>
              <a:tr h="792480">
                <a:tc>
                  <a:txBody>
                    <a:bodyPr/>
                    <a:lstStyle/>
                    <a:p>
                      <a:pPr marL="0" indent="0" algn="ctr" fontAlgn="base" latinLnBrk="0">
                        <a:buFont typeface="Arial" panose="020B0604020202020204" pitchFamily="34" charset="0"/>
                        <a:buNone/>
                      </a:pPr>
                      <a:r>
                        <a:rPr lang="en-GB" sz="1400" b="1" dirty="0">
                          <a:effectLst/>
                        </a:rPr>
                        <a:t> Egg Processing &amp; Packaging</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106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10,000</a:t>
                      </a:r>
                    </a:p>
                  </a:txBody>
                  <a:tcPr marL="16420" marR="16420" marT="8210" marB="8210" anchor="ctr">
                    <a:lnL w="12700" cap="flat" cmpd="sng" algn="ctr">
                      <a:solidFill>
                        <a:srgbClr val="10699F"/>
                      </a:solidFill>
                      <a:prstDash val="solid"/>
                      <a:round/>
                      <a:headEnd type="none" w="med" len="med"/>
                      <a:tailEnd type="none" w="med" len="med"/>
                    </a:lnL>
                    <a:lnR w="12700" cap="flat" cmpd="sng" algn="ctr">
                      <a:solidFill>
                        <a:srgbClr val="10699F"/>
                      </a:solidFill>
                      <a:prstDash val="solid"/>
                      <a:round/>
                      <a:headEnd type="none" w="med" len="med"/>
                      <a:tailEnd type="none" w="med" len="med"/>
                    </a:lnR>
                    <a:lnT w="12700" cap="flat" cmpd="sng" algn="ctr">
                      <a:solidFill>
                        <a:srgbClr val="10699F"/>
                      </a:solidFill>
                      <a:prstDash val="solid"/>
                      <a:round/>
                      <a:headEnd type="none" w="med" len="med"/>
                      <a:tailEnd type="none" w="med" len="med"/>
                    </a:lnT>
                    <a:lnB w="12700" cap="flat" cmpd="sng" algn="ctr">
                      <a:solidFill>
                        <a:srgbClr val="5065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12.5%</a:t>
                      </a:r>
                    </a:p>
                  </a:txBody>
                  <a:tcPr marL="16420" marR="16420" marT="8210" marB="8210" anchor="ctr">
                    <a:lnL w="12700" cap="flat" cmpd="sng" algn="ctr">
                      <a:solidFill>
                        <a:srgbClr val="106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10699F"/>
                      </a:solidFill>
                      <a:prstDash val="solid"/>
                      <a:round/>
                      <a:headEnd type="none" w="med" len="med"/>
                      <a:tailEnd type="none" w="med" len="med"/>
                    </a:lnT>
                    <a:lnB w="12700" cap="flat" cmpd="sng" algn="ctr">
                      <a:solidFill>
                        <a:srgbClr val="10699F"/>
                      </a:solidFill>
                      <a:prstDash val="solid"/>
                      <a:round/>
                      <a:headEnd type="none" w="med" len="med"/>
                      <a:tailEnd type="none" w="med" len="med"/>
                    </a:lnB>
                    <a:noFill/>
                  </a:tcPr>
                </a:tc>
                <a:tc>
                  <a:txBody>
                    <a:bodyPr/>
                    <a:lstStyle/>
                    <a:p>
                      <a:pPr fontAlgn="base" latinLnBrk="0">
                        <a:buNone/>
                      </a:pPr>
                      <a:r>
                        <a:rPr lang="en-GB" sz="1200" dirty="0">
                          <a:effectLst/>
                        </a:rPr>
                        <a:t>Manual/semi-automated washer, grader, and branded cartons for market-ready output</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extLst>
                  <a:ext uri="{0D108BD9-81ED-4DB2-BD59-A6C34878D82A}">
                    <a16:rowId xmlns:a16="http://schemas.microsoft.com/office/drawing/2014/main" val="400841319"/>
                  </a:ext>
                </a:extLst>
              </a:tr>
              <a:tr h="783771">
                <a:tc>
                  <a:txBody>
                    <a:bodyPr/>
                    <a:lstStyle/>
                    <a:p>
                      <a:pPr marL="0" indent="0" algn="ctr" fontAlgn="base" latinLnBrk="0">
                        <a:buFont typeface="Arial" panose="020B0604020202020204" pitchFamily="34" charset="0"/>
                        <a:buNone/>
                      </a:pPr>
                      <a:r>
                        <a:rPr lang="en-GB" sz="1200" b="1" dirty="0">
                          <a:effectLst/>
                        </a:rPr>
                        <a:t> </a:t>
                      </a:r>
                      <a:r>
                        <a:rPr lang="en-GB" sz="1400" b="1" dirty="0">
                          <a:effectLst/>
                        </a:rPr>
                        <a:t>Organic Certification &amp; Permits</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5065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5065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5,000</a:t>
                      </a:r>
                    </a:p>
                  </a:txBody>
                  <a:tcPr marL="16420" marR="16420" marT="8210" marB="8210" anchor="ctr">
                    <a:lnL w="12700" cap="flat" cmpd="sng" algn="ctr">
                      <a:solidFill>
                        <a:srgbClr val="50659F"/>
                      </a:solidFill>
                      <a:prstDash val="solid"/>
                      <a:round/>
                      <a:headEnd type="none" w="med" len="med"/>
                      <a:tailEnd type="none" w="med" len="med"/>
                    </a:lnL>
                    <a:lnR w="12700" cap="flat" cmpd="sng" algn="ctr">
                      <a:solidFill>
                        <a:srgbClr val="10699F"/>
                      </a:solidFill>
                      <a:prstDash val="solid"/>
                      <a:round/>
                      <a:headEnd type="none" w="med" len="med"/>
                      <a:tailEnd type="none" w="med" len="med"/>
                    </a:lnR>
                    <a:lnT w="12700" cap="flat" cmpd="sng" algn="ctr">
                      <a:solidFill>
                        <a:srgbClr val="5065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6.25%</a:t>
                      </a:r>
                    </a:p>
                  </a:txBody>
                  <a:tcPr marL="16420" marR="16420" marT="8210" marB="8210" anchor="ctr">
                    <a:lnL w="12700" cap="flat" cmpd="sng" algn="ctr">
                      <a:solidFill>
                        <a:srgbClr val="106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10699F"/>
                      </a:solidFill>
                      <a:prstDash val="solid"/>
                      <a:round/>
                      <a:headEnd type="none" w="med" len="med"/>
                      <a:tailEnd type="none" w="med" len="med"/>
                    </a:lnT>
                    <a:lnB w="12700" cap="flat" cmpd="sng" algn="ctr">
                      <a:solidFill>
                        <a:srgbClr val="10699F"/>
                      </a:solidFill>
                      <a:prstDash val="solid"/>
                      <a:round/>
                      <a:headEnd type="none" w="med" len="med"/>
                      <a:tailEnd type="none" w="med" len="med"/>
                    </a:lnB>
                    <a:noFill/>
                  </a:tcPr>
                </a:tc>
                <a:tc>
                  <a:txBody>
                    <a:bodyPr/>
                    <a:lstStyle/>
                    <a:p>
                      <a:pPr fontAlgn="base" latinLnBrk="0">
                        <a:buNone/>
                      </a:pPr>
                      <a:r>
                        <a:rPr lang="en-GB" sz="1200" dirty="0">
                          <a:effectLst/>
                        </a:rPr>
                        <a:t>Soil Association/DEFRA certification (£800-3,000), licenses, and insurance</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extLst>
                  <a:ext uri="{0D108BD9-81ED-4DB2-BD59-A6C34878D82A}">
                    <a16:rowId xmlns:a16="http://schemas.microsoft.com/office/drawing/2014/main" val="1646689207"/>
                  </a:ext>
                </a:extLst>
              </a:tr>
              <a:tr h="673454">
                <a:tc>
                  <a:txBody>
                    <a:bodyPr/>
                    <a:lstStyle/>
                    <a:p>
                      <a:pPr marL="0" indent="0" algn="ctr" fontAlgn="base" latinLnBrk="0">
                        <a:buFont typeface="Arial" panose="020B0604020202020204" pitchFamily="34" charset="0"/>
                        <a:buNone/>
                      </a:pPr>
                      <a:r>
                        <a:rPr lang="en-GB" sz="1200" b="1" dirty="0">
                          <a:effectLst/>
                        </a:rPr>
                        <a:t>  </a:t>
                      </a:r>
                      <a:r>
                        <a:rPr lang="en-GB" sz="1400" b="1" dirty="0">
                          <a:effectLst/>
                        </a:rPr>
                        <a:t>Marketing &amp; E-commerce Setup</a:t>
                      </a:r>
                    </a:p>
                  </a:txBody>
                  <a:tcPr marL="16420" marR="16420" marT="8210" marB="8210" anchor="ctr">
                    <a:lnL w="12700" cap="flat" cmpd="sng" algn="ctr">
                      <a:solidFill>
                        <a:srgbClr val="5065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5065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5,000</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106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6.25%</a:t>
                      </a:r>
                    </a:p>
                  </a:txBody>
                  <a:tcPr marL="16420" marR="16420" marT="8210" marB="8210" anchor="ctr">
                    <a:lnL w="12700" cap="flat" cmpd="sng" algn="ctr">
                      <a:solidFill>
                        <a:srgbClr val="106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10699F"/>
                      </a:solidFill>
                      <a:prstDash val="solid"/>
                      <a:round/>
                      <a:headEnd type="none" w="med" len="med"/>
                      <a:tailEnd type="none" w="med" len="med"/>
                    </a:lnT>
                    <a:lnB w="12700" cap="flat" cmpd="sng" algn="ctr">
                      <a:solidFill>
                        <a:srgbClr val="108A9F"/>
                      </a:solidFill>
                      <a:prstDash val="solid"/>
                      <a:round/>
                      <a:headEnd type="none" w="med" len="med"/>
                      <a:tailEnd type="none" w="med" len="med"/>
                    </a:lnB>
                    <a:noFill/>
                  </a:tcPr>
                </a:tc>
                <a:tc>
                  <a:txBody>
                    <a:bodyPr/>
                    <a:lstStyle/>
                    <a:p>
                      <a:pPr fontAlgn="base" latinLnBrk="0">
                        <a:buNone/>
                      </a:pPr>
                      <a:r>
                        <a:rPr lang="en-GB" sz="1200" dirty="0">
                          <a:effectLst/>
                        </a:rPr>
                        <a:t>Website, subscriptions platform, and initial digital/local campaigns</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70A29F"/>
                      </a:solidFill>
                      <a:prstDash val="solid"/>
                      <a:round/>
                      <a:headEnd type="none" w="med" len="med"/>
                      <a:tailEnd type="none" w="med" len="med"/>
                    </a:lnB>
                    <a:noFill/>
                  </a:tcPr>
                </a:tc>
                <a:extLst>
                  <a:ext uri="{0D108BD9-81ED-4DB2-BD59-A6C34878D82A}">
                    <a16:rowId xmlns:a16="http://schemas.microsoft.com/office/drawing/2014/main" val="4236300616"/>
                  </a:ext>
                </a:extLst>
              </a:tr>
              <a:tr h="725261">
                <a:tc>
                  <a:txBody>
                    <a:bodyPr/>
                    <a:lstStyle/>
                    <a:p>
                      <a:pPr marL="0" indent="0" algn="ctr" fontAlgn="base" latinLnBrk="0">
                        <a:buFont typeface="Arial" panose="020B0604020202020204" pitchFamily="34" charset="0"/>
                        <a:buNone/>
                      </a:pPr>
                      <a:r>
                        <a:rPr lang="en-GB" sz="1400" b="1" dirty="0">
                          <a:effectLst/>
                        </a:rPr>
                        <a:t>Working Capital (Ops/Contingency</a:t>
                      </a:r>
                      <a:r>
                        <a:rPr lang="en-GB" sz="1200" b="1" dirty="0">
                          <a:effectLst/>
                        </a:rPr>
                        <a:t>)</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635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10,000</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108A9F"/>
                      </a:solidFill>
                      <a:prstDash val="solid"/>
                      <a:round/>
                      <a:headEnd type="none" w="med" len="med"/>
                      <a:tailEnd type="none" w="med" len="med"/>
                    </a:lnR>
                    <a:lnT w="12700" cap="flat" cmpd="sng" algn="ctr">
                      <a:solidFill>
                        <a:srgbClr val="90799F"/>
                      </a:solidFill>
                      <a:prstDash val="solid"/>
                      <a:round/>
                      <a:headEnd type="none" w="med" len="med"/>
                      <a:tailEnd type="none" w="med" len="med"/>
                    </a:lnT>
                    <a:lnB w="635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12.5%</a:t>
                      </a:r>
                    </a:p>
                  </a:txBody>
                  <a:tcPr marL="16420" marR="16420" marT="8210" marB="8210" anchor="ctr">
                    <a:lnL w="12700" cap="flat" cmpd="sng" algn="ctr">
                      <a:solidFill>
                        <a:srgbClr val="108A9F"/>
                      </a:solidFill>
                      <a:prstDash val="solid"/>
                      <a:round/>
                      <a:headEnd type="none" w="med" len="med"/>
                      <a:tailEnd type="none" w="med" len="med"/>
                    </a:lnL>
                    <a:lnR w="12700" cap="flat" cmpd="sng" algn="ctr">
                      <a:solidFill>
                        <a:srgbClr val="70A29F"/>
                      </a:solidFill>
                      <a:prstDash val="solid"/>
                      <a:round/>
                      <a:headEnd type="none" w="med" len="med"/>
                      <a:tailEnd type="none" w="med" len="med"/>
                    </a:lnR>
                    <a:lnT w="12700" cap="flat" cmpd="sng" algn="ctr">
                      <a:solidFill>
                        <a:srgbClr val="108A9F"/>
                      </a:solidFill>
                      <a:prstDash val="solid"/>
                      <a:round/>
                      <a:headEnd type="none" w="med" len="med"/>
                      <a:tailEnd type="none" w="med" len="med"/>
                    </a:lnT>
                    <a:lnB w="6350" cap="flat" cmpd="sng" algn="ctr">
                      <a:solidFill>
                        <a:srgbClr val="108A9F"/>
                      </a:solidFill>
                      <a:prstDash val="solid"/>
                      <a:round/>
                      <a:headEnd type="none" w="med" len="med"/>
                      <a:tailEnd type="none" w="med" len="med"/>
                    </a:lnB>
                    <a:noFill/>
                  </a:tcPr>
                </a:tc>
                <a:tc>
                  <a:txBody>
                    <a:bodyPr/>
                    <a:lstStyle/>
                    <a:p>
                      <a:pPr fontAlgn="base" latinLnBrk="0">
                        <a:buNone/>
                      </a:pPr>
                      <a:r>
                        <a:rPr lang="en-GB" sz="1200" dirty="0">
                          <a:effectLst/>
                        </a:rPr>
                        <a:t>Salaries, utilities, and buffer for feed price volatility </a:t>
                      </a:r>
                    </a:p>
                  </a:txBody>
                  <a:tcPr marL="16420" marR="16420" marT="8210" marB="8210" anchor="ctr">
                    <a:lnL w="12700" cap="flat" cmpd="sng" algn="ctr">
                      <a:solidFill>
                        <a:srgbClr val="70A29F"/>
                      </a:solidFill>
                      <a:prstDash val="solid"/>
                      <a:round/>
                      <a:headEnd type="none" w="med" len="med"/>
                      <a:tailEnd type="none" w="med" len="med"/>
                    </a:lnL>
                    <a:lnR w="12700" cap="flat" cmpd="sng" algn="ctr">
                      <a:solidFill>
                        <a:srgbClr val="70A29F"/>
                      </a:solidFill>
                      <a:prstDash val="solid"/>
                      <a:round/>
                      <a:headEnd type="none" w="med" len="med"/>
                      <a:tailEnd type="none" w="med" len="med"/>
                    </a:lnR>
                    <a:lnT w="12700" cap="flat" cmpd="sng" algn="ctr">
                      <a:solidFill>
                        <a:srgbClr val="70A29F"/>
                      </a:solidFill>
                      <a:prstDash val="solid"/>
                      <a:round/>
                      <a:headEnd type="none" w="med" len="med"/>
                      <a:tailEnd type="none" w="med" len="med"/>
                    </a:lnT>
                    <a:lnB w="6350" cap="flat" cmpd="sng" algn="ctr">
                      <a:solidFill>
                        <a:srgbClr val="70A29F"/>
                      </a:solidFill>
                      <a:prstDash val="solid"/>
                      <a:round/>
                      <a:headEnd type="none" w="med" len="med"/>
                      <a:tailEnd type="none" w="med" len="med"/>
                    </a:lnB>
                    <a:noFill/>
                  </a:tcPr>
                </a:tc>
                <a:extLst>
                  <a:ext uri="{0D108BD9-81ED-4DB2-BD59-A6C34878D82A}">
                    <a16:rowId xmlns:a16="http://schemas.microsoft.com/office/drawing/2014/main" val="3670605211"/>
                  </a:ext>
                </a:extLst>
              </a:tr>
            </a:tbl>
          </a:graphicData>
        </a:graphic>
      </p:graphicFrame>
    </p:spTree>
    <p:extLst>
      <p:ext uri="{BB962C8B-B14F-4D97-AF65-F5344CB8AC3E}">
        <p14:creationId xmlns:p14="http://schemas.microsoft.com/office/powerpoint/2010/main" val="2110790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CD3F5-F531-1344-B114-269A708FD819}"/>
              </a:ext>
            </a:extLst>
          </p:cNvPr>
          <p:cNvSpPr>
            <a:spLocks noGrp="1"/>
          </p:cNvSpPr>
          <p:nvPr>
            <p:ph type="title"/>
          </p:nvPr>
        </p:nvSpPr>
        <p:spPr/>
        <p:txBody>
          <a:bodyPr/>
          <a:lstStyle/>
          <a:p>
            <a:r>
              <a:rPr lang="en-GB"/>
              <a:t>                           Reference list</a:t>
            </a:r>
          </a:p>
        </p:txBody>
      </p:sp>
      <p:sp>
        <p:nvSpPr>
          <p:cNvPr id="3" name="Content Placeholder 2">
            <a:extLst>
              <a:ext uri="{FF2B5EF4-FFF2-40B4-BE49-F238E27FC236}">
                <a16:creationId xmlns:a16="http://schemas.microsoft.com/office/drawing/2014/main" id="{B5B3042E-C94E-4883-B509-6A4BF1E648A4}"/>
              </a:ext>
            </a:extLst>
          </p:cNvPr>
          <p:cNvSpPr>
            <a:spLocks noGrp="1"/>
          </p:cNvSpPr>
          <p:nvPr>
            <p:ph idx="1"/>
          </p:nvPr>
        </p:nvSpPr>
        <p:spPr>
          <a:xfrm>
            <a:off x="838200" y="1432720"/>
            <a:ext cx="10515600" cy="5410992"/>
          </a:xfrm>
        </p:spPr>
        <p:txBody>
          <a:bodyPr vert="horz" lIns="91440" tIns="45720" rIns="91440" bIns="45720" rtlCol="0" anchor="t">
            <a:normAutofit/>
          </a:bodyPr>
          <a:lstStyle/>
          <a:p>
            <a:pPr marL="0" indent="0">
              <a:buNone/>
            </a:pPr>
            <a:r>
              <a:rPr lang="en-GB" dirty="0"/>
              <a:t> </a:t>
            </a:r>
            <a:endParaRPr lang="en-US" dirty="0"/>
          </a:p>
          <a:p>
            <a:r>
              <a:rPr lang="en-GB" sz="1200" b="1">
                <a:ea typeface="+mn-lt"/>
                <a:cs typeface="+mn-lt"/>
              </a:rPr>
              <a:t>Ethical Consumer. (2021). </a:t>
            </a:r>
            <a:r>
              <a:rPr lang="en-GB" sz="1200" b="1" i="1">
                <a:ea typeface="+mn-lt"/>
                <a:cs typeface="+mn-lt"/>
              </a:rPr>
              <a:t>Shopping guide to eggs</a:t>
            </a:r>
            <a:r>
              <a:rPr lang="en-GB" sz="1200" b="1">
                <a:ea typeface="+mn-lt"/>
                <a:cs typeface="+mn-lt"/>
              </a:rPr>
              <a:t>. </a:t>
            </a:r>
            <a:r>
              <a:rPr lang="en-GB" sz="1200" b="1" dirty="0">
                <a:ea typeface="+mn-lt"/>
                <a:cs typeface="+mn-lt"/>
                <a:hlinkClick r:id="rId2"/>
              </a:rPr>
              <a:t>https://www.ethicalconsumer.org/food-drink/shopping-guide/eggsethicalconsumer</a:t>
            </a:r>
            <a:r>
              <a:rPr lang="en-GB" sz="1200" b="1" dirty="0">
                <a:ea typeface="+mn-lt"/>
                <a:cs typeface="+mn-lt"/>
              </a:rPr>
              <a:t> </a:t>
            </a:r>
            <a:endParaRPr lang="en-GB" sz="1200" b="1" dirty="0"/>
          </a:p>
          <a:p>
            <a:r>
              <a:rPr lang="en-GB" sz="1200" b="1">
                <a:ea typeface="+mn-lt"/>
                <a:cs typeface="+mn-lt"/>
              </a:rPr>
              <a:t>Joice &amp; Hill. (2025). </a:t>
            </a:r>
            <a:r>
              <a:rPr lang="en-GB" sz="1200" b="1" i="1">
                <a:ea typeface="+mn-lt"/>
                <a:cs typeface="+mn-lt"/>
              </a:rPr>
              <a:t>Surging demand and mounting pressures in the UK egg sector</a:t>
            </a:r>
            <a:r>
              <a:rPr lang="en-GB" sz="1200" b="1">
                <a:ea typeface="+mn-lt"/>
                <a:cs typeface="+mn-lt"/>
              </a:rPr>
              <a:t>. </a:t>
            </a:r>
            <a:r>
              <a:rPr lang="en-GB" sz="1200" b="1" dirty="0">
                <a:ea typeface="+mn-lt"/>
                <a:cs typeface="+mn-lt"/>
                <a:hlinkClick r:id="rId3"/>
              </a:rPr>
              <a:t>https://www.joiceandhill.co.uk/en/news/surging-demand-and-mounting-pressures-in-the-uk-egg-sector/joiceandhill</a:t>
            </a:r>
            <a:r>
              <a:rPr lang="en-GB" sz="1200" b="1" dirty="0">
                <a:ea typeface="+mn-lt"/>
                <a:cs typeface="+mn-lt"/>
              </a:rPr>
              <a:t> </a:t>
            </a:r>
            <a:endParaRPr lang="en-GB" sz="1200" b="1" dirty="0"/>
          </a:p>
          <a:p>
            <a:r>
              <a:rPr lang="en-GB" sz="1200" b="1">
                <a:ea typeface="+mn-lt"/>
                <a:cs typeface="+mn-lt"/>
              </a:rPr>
              <a:t>Market Research and News. (2025). </a:t>
            </a:r>
            <a:r>
              <a:rPr lang="en-GB" sz="1200" b="1" i="1">
                <a:ea typeface="+mn-lt"/>
                <a:cs typeface="+mn-lt"/>
              </a:rPr>
              <a:t>United Kingdom Organic Egg Market Outlook: Key Highlights</a:t>
            </a:r>
            <a:r>
              <a:rPr lang="en-GB" sz="1200" b="1">
                <a:ea typeface="+mn-lt"/>
                <a:cs typeface="+mn-lt"/>
              </a:rPr>
              <a:t>. </a:t>
            </a:r>
            <a:r>
              <a:rPr lang="en-GB" sz="1200" b="1" dirty="0">
                <a:ea typeface="+mn-lt"/>
                <a:cs typeface="+mn-lt"/>
                <a:hlinkClick r:id="rId4"/>
              </a:rPr>
              <a:t>https://www.linkedin.com/pulse/united-kingdom-organic-egg-market-outlook-key-highlights-ourlflinkedin</a:t>
            </a:r>
            <a:r>
              <a:rPr lang="en-GB" sz="1200" b="1" dirty="0">
                <a:ea typeface="+mn-lt"/>
                <a:cs typeface="+mn-lt"/>
              </a:rPr>
              <a:t> </a:t>
            </a:r>
            <a:endParaRPr lang="en-GB" sz="1200" b="1" dirty="0"/>
          </a:p>
          <a:p>
            <a:r>
              <a:rPr lang="en-GB" sz="1200" b="1">
                <a:ea typeface="+mn-lt"/>
                <a:cs typeface="+mn-lt"/>
              </a:rPr>
              <a:t>Poultry Network. (2026). </a:t>
            </a:r>
            <a:r>
              <a:rPr lang="en-GB" sz="1200" b="1" i="1">
                <a:ea typeface="+mn-lt"/>
                <a:cs typeface="+mn-lt"/>
              </a:rPr>
              <a:t>UK free-range egg output hits record high</a:t>
            </a:r>
            <a:r>
              <a:rPr lang="en-GB" sz="1200" b="1">
                <a:ea typeface="+mn-lt"/>
                <a:cs typeface="+mn-lt"/>
              </a:rPr>
              <a:t>. </a:t>
            </a:r>
            <a:r>
              <a:rPr lang="en-GB" sz="1200" b="1" dirty="0">
                <a:ea typeface="+mn-lt"/>
                <a:cs typeface="+mn-lt"/>
                <a:hlinkClick r:id="rId5"/>
              </a:rPr>
              <a:t>https://poultry.network/uk-free-range-egg-output-hits-record-high-as-colony-phase-out-deadline-passes/poultry</a:t>
            </a:r>
            <a:r>
              <a:rPr lang="en-GB" sz="1200" b="1" dirty="0">
                <a:ea typeface="+mn-lt"/>
                <a:cs typeface="+mn-lt"/>
              </a:rPr>
              <a:t> </a:t>
            </a:r>
            <a:endParaRPr lang="en-GB" sz="1200" b="1" dirty="0"/>
          </a:p>
          <a:p>
            <a:r>
              <a:rPr lang="en-GB" sz="1200" b="1">
                <a:ea typeface="+mn-lt"/>
                <a:cs typeface="+mn-lt"/>
              </a:rPr>
              <a:t>Royal Agricultural Society of England (RASE). (2024). </a:t>
            </a:r>
            <a:r>
              <a:rPr lang="en-GB" sz="1200" b="1" i="1">
                <a:ea typeface="+mn-lt"/>
                <a:cs typeface="+mn-lt"/>
              </a:rPr>
              <a:t>Case study: David Brass, The Lakes Free Range Egg Company</a:t>
            </a:r>
            <a:r>
              <a:rPr lang="en-GB" sz="1200" b="1">
                <a:ea typeface="+mn-lt"/>
                <a:cs typeface="+mn-lt"/>
              </a:rPr>
              <a:t>. </a:t>
            </a:r>
            <a:r>
              <a:rPr lang="en-GB" sz="1200" b="1" dirty="0">
                <a:ea typeface="+mn-lt"/>
                <a:cs typeface="+mn-lt"/>
                <a:hlinkClick r:id="rId6"/>
              </a:rPr>
              <a:t>https://www.rase.org.uk/news/case-study-david-brass-the-lakes-free-range-egg-company/rase</a:t>
            </a:r>
            <a:r>
              <a:rPr lang="en-GB" sz="1200" b="1" dirty="0">
                <a:ea typeface="+mn-lt"/>
                <a:cs typeface="+mn-lt"/>
              </a:rPr>
              <a:t> </a:t>
            </a:r>
            <a:endParaRPr lang="en-GB" sz="1200" b="1" dirty="0"/>
          </a:p>
          <a:p>
            <a:r>
              <a:rPr lang="en-GB" sz="1200" b="1">
                <a:ea typeface="+mn-lt"/>
                <a:cs typeface="+mn-lt"/>
              </a:rPr>
              <a:t>RSPCA Assured. (2023). </a:t>
            </a:r>
            <a:r>
              <a:rPr lang="en-GB" sz="1200" b="1" i="1">
                <a:ea typeface="+mn-lt"/>
                <a:cs typeface="+mn-lt"/>
              </a:rPr>
              <a:t>Urges shoppers to support high-welfare production</a:t>
            </a:r>
            <a:r>
              <a:rPr lang="en-GB" sz="1200" b="1">
                <a:ea typeface="+mn-lt"/>
                <a:cs typeface="+mn-lt"/>
              </a:rPr>
              <a:t>. </a:t>
            </a:r>
            <a:r>
              <a:rPr lang="en-GB" sz="1200" b="1" dirty="0">
                <a:ea typeface="+mn-lt"/>
                <a:cs typeface="+mn-lt"/>
                <a:hlinkClick r:id="rId7"/>
              </a:rPr>
              <a:t>https://poultry.network/rspca-assured-urges-shoppers-to-support-high-welfare-production-despite-housing-order/poultry</a:t>
            </a:r>
            <a:r>
              <a:rPr lang="en-GB" sz="1200" b="1" dirty="0">
                <a:ea typeface="+mn-lt"/>
                <a:cs typeface="+mn-lt"/>
              </a:rPr>
              <a:t> </a:t>
            </a:r>
            <a:endParaRPr lang="en-GB" sz="1200" b="1" dirty="0"/>
          </a:p>
          <a:p>
            <a:r>
              <a:rPr lang="en-GB" sz="1200" b="1">
                <a:ea typeface="+mn-lt"/>
                <a:cs typeface="+mn-lt"/>
              </a:rPr>
              <a:t>Template.net. (n.d.). </a:t>
            </a:r>
            <a:r>
              <a:rPr lang="en-GB" sz="1200" b="1" i="1">
                <a:ea typeface="+mn-lt"/>
                <a:cs typeface="+mn-lt"/>
              </a:rPr>
              <a:t>Free Organic Egg Farm Business Plan Template</a:t>
            </a:r>
            <a:r>
              <a:rPr lang="en-GB" sz="1200" b="1">
                <a:ea typeface="+mn-lt"/>
                <a:cs typeface="+mn-lt"/>
              </a:rPr>
              <a:t>. </a:t>
            </a:r>
            <a:r>
              <a:rPr lang="en-GB" sz="1200" b="1" dirty="0">
                <a:ea typeface="+mn-lt"/>
                <a:cs typeface="+mn-lt"/>
                <a:hlinkClick r:id="rId8"/>
              </a:rPr>
              <a:t>https://www.template.net/edit-online/459708/organic-egg-farm-business-plantemplate</a:t>
            </a:r>
            <a:r>
              <a:rPr lang="en-GB" sz="1200" b="1" dirty="0">
                <a:ea typeface="+mn-lt"/>
                <a:cs typeface="+mn-lt"/>
              </a:rPr>
              <a:t> </a:t>
            </a:r>
            <a:endParaRPr lang="en-GB" sz="1200" b="1" dirty="0"/>
          </a:p>
          <a:p>
            <a:r>
              <a:rPr lang="en-GB" sz="1200" b="1">
                <a:ea typeface="+mn-lt"/>
                <a:cs typeface="+mn-lt"/>
              </a:rPr>
              <a:t>The Grocer. (2026). </a:t>
            </a:r>
            <a:r>
              <a:rPr lang="en-GB" sz="1200" b="1" i="1">
                <a:ea typeface="+mn-lt"/>
                <a:cs typeface="+mn-lt"/>
              </a:rPr>
              <a:t>The cage conundrum: Trends in eggs 2026</a:t>
            </a:r>
            <a:r>
              <a:rPr lang="en-GB" sz="1200" b="1">
                <a:ea typeface="+mn-lt"/>
                <a:cs typeface="+mn-lt"/>
              </a:rPr>
              <a:t>. </a:t>
            </a:r>
            <a:r>
              <a:rPr lang="en-GB" sz="1200" b="1" dirty="0">
                <a:ea typeface="+mn-lt"/>
                <a:cs typeface="+mn-lt"/>
                <a:hlinkClick r:id="rId9"/>
              </a:rPr>
              <a:t>https://www.thegrocer.co.uk/category-reports/the-cage-conundrum-trends-in-eggs-2026/714527.articlethegrocer</a:t>
            </a:r>
            <a:r>
              <a:rPr lang="en-GB" sz="1200" b="1" dirty="0">
                <a:ea typeface="+mn-lt"/>
                <a:cs typeface="+mn-lt"/>
              </a:rPr>
              <a:t> </a:t>
            </a:r>
            <a:endParaRPr lang="en-GB" sz="1200" b="1" dirty="0"/>
          </a:p>
          <a:p>
            <a:pPr marL="0" indent="0">
              <a:buNone/>
            </a:pPr>
            <a:r>
              <a:rPr lang="en-GB" sz="1200" b="1" dirty="0"/>
              <a:t>                                 </a:t>
            </a:r>
          </a:p>
        </p:txBody>
      </p:sp>
    </p:spTree>
    <p:extLst>
      <p:ext uri="{BB962C8B-B14F-4D97-AF65-F5344CB8AC3E}">
        <p14:creationId xmlns:p14="http://schemas.microsoft.com/office/powerpoint/2010/main" val="12940989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10" ma:contentTypeDescription="Create a new document." ma:contentTypeScope="" ma:versionID="e37faf7c44388dc237bbb816e9b615c0">
  <xsd:schema xmlns:xsd="http://www.w3.org/2001/XMLSchema" xmlns:xs="http://www.w3.org/2001/XMLSchema" xmlns:p="http://schemas.microsoft.com/office/2006/metadata/properties" xmlns:ns3="f799553d-1ac0-48da-9ae3-fe400ced9c3b" targetNamespace="http://schemas.microsoft.com/office/2006/metadata/properties" ma:root="true" ma:fieldsID="568551b931a410fad9310fd424803a3e"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Location"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Location" ma:index="14" nillable="true" ma:displayName="Location" ma:indexed="true"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8BBC4307-8925-4348-BBE6-1D96A5053F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3EDA2B-29B4-46B2-ABE8-4EC8A55F1A6E}">
  <ds:schemaRefs>
    <ds:schemaRef ds:uri="http://schemas.microsoft.com/sharepoint/v3/contenttype/forms"/>
  </ds:schemaRefs>
</ds:datastoreItem>
</file>

<file path=customXml/itemProps3.xml><?xml version="1.0" encoding="utf-8"?>
<ds:datastoreItem xmlns:ds="http://schemas.openxmlformats.org/officeDocument/2006/customXml" ds:itemID="{A8920A41-3BEF-4DFB-AF99-87B82C429087}">
  <ds:schemaRefs>
    <ds:schemaRef ds:uri="http://schemas.microsoft.com/office/2006/documentManagement/types"/>
    <ds:schemaRef ds:uri="http://schemas.microsoft.com/office/infopath/2007/PartnerControls"/>
    <ds:schemaRef ds:uri="http://purl.org/dc/dcmitype/"/>
    <ds:schemaRef ds:uri="http://purl.org/dc/terms/"/>
    <ds:schemaRef ds:uri="f799553d-1ac0-48da-9ae3-fe400ced9c3b"/>
    <ds:schemaRef ds:uri="http://purl.org/dc/elements/1.1/"/>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91</TotalTime>
  <Words>896</Words>
  <Application>Microsoft Office PowerPoint</Application>
  <PresentationFormat>Widescreen</PresentationFormat>
  <Paragraphs>69</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              Overview of the business idea </vt:lpstr>
      <vt:lpstr>                               PESTEL analysis</vt:lpstr>
      <vt:lpstr>                       Major marketing strategies </vt:lpstr>
      <vt:lpstr>                        Funding requirements </vt:lpstr>
      <vt:lpstr>                                     Allocation </vt:lpstr>
      <vt:lpstr>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Elena-Liliana Chitoranu (2431894)</dc:creator>
  <cp:lastModifiedBy>Elena-Liliana Chitoranu (2431894)</cp:lastModifiedBy>
  <cp:revision>147</cp:revision>
  <dcterms:created xsi:type="dcterms:W3CDTF">2026-02-26T09:34:46Z</dcterms:created>
  <dcterms:modified xsi:type="dcterms:W3CDTF">2026-03-05T11:50:10Z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