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9"/>
  </p:notesMasterIdLst>
  <p:sldIdLst>
    <p:sldId id="256" r:id="rId2"/>
    <p:sldId id="318" r:id="rId3"/>
    <p:sldId id="413" r:id="rId4"/>
    <p:sldId id="258" r:id="rId5"/>
    <p:sldId id="259" r:id="rId6"/>
    <p:sldId id="260" r:id="rId7"/>
    <p:sldId id="410" r:id="rId8"/>
    <p:sldId id="264" r:id="rId9"/>
    <p:sldId id="265" r:id="rId10"/>
    <p:sldId id="266" r:id="rId11"/>
    <p:sldId id="267" r:id="rId12"/>
    <p:sldId id="319" r:id="rId13"/>
    <p:sldId id="268" r:id="rId14"/>
    <p:sldId id="269" r:id="rId15"/>
    <p:sldId id="270" r:id="rId16"/>
    <p:sldId id="271" r:id="rId17"/>
    <p:sldId id="403" r:id="rId18"/>
    <p:sldId id="257" r:id="rId19"/>
    <p:sldId id="404" r:id="rId20"/>
    <p:sldId id="405" r:id="rId21"/>
    <p:sldId id="406" r:id="rId22"/>
    <p:sldId id="414" r:id="rId23"/>
    <p:sldId id="408" r:id="rId24"/>
    <p:sldId id="409" r:id="rId25"/>
    <p:sldId id="407" r:id="rId26"/>
    <p:sldId id="412" r:id="rId27"/>
    <p:sldId id="41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98B11F-2576-492F-A87C-DD9A0D674D55}" v="4" dt="2022-03-10T16:14:48.4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86360" autoAdjust="0"/>
  </p:normalViewPr>
  <p:slideViewPr>
    <p:cSldViewPr snapToGrid="0">
      <p:cViewPr>
        <p:scale>
          <a:sx n="93" d="100"/>
          <a:sy n="93" d="100"/>
        </p:scale>
        <p:origin x="1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0F98B11F-2576-492F-A87C-DD9A0D674D55}"/>
    <pc:docChg chg="custSel addSld delSld modSld">
      <pc:chgData name="Helen Evans (Institute of Management and Health)" userId="d9a8b39e-a9d4-4d81-a719-001f6364ef6d" providerId="ADAL" clId="{0F98B11F-2576-492F-A87C-DD9A0D674D55}" dt="2022-03-10T16:14:55.441" v="7" actId="1076"/>
      <pc:docMkLst>
        <pc:docMk/>
      </pc:docMkLst>
      <pc:sldChg chg="modSp mod">
        <pc:chgData name="Helen Evans (Institute of Management and Health)" userId="d9a8b39e-a9d4-4d81-a719-001f6364ef6d" providerId="ADAL" clId="{0F98B11F-2576-492F-A87C-DD9A0D674D55}" dt="2022-03-10T16:13:22.964" v="1" actId="27636"/>
        <pc:sldMkLst>
          <pc:docMk/>
          <pc:sldMk cId="0" sldId="264"/>
        </pc:sldMkLst>
        <pc:spChg chg="mod">
          <ac:chgData name="Helen Evans (Institute of Management and Health)" userId="d9a8b39e-a9d4-4d81-a719-001f6364ef6d" providerId="ADAL" clId="{0F98B11F-2576-492F-A87C-DD9A0D674D55}" dt="2022-03-10T16:13:22.964" v="1" actId="27636"/>
          <ac:spMkLst>
            <pc:docMk/>
            <pc:sldMk cId="0" sldId="264"/>
            <ac:spMk id="11266" creationId="{DB34651B-14FC-488D-87E7-C0C4FE5764C3}"/>
          </ac:spMkLst>
        </pc:spChg>
      </pc:sldChg>
      <pc:sldChg chg="modSp mod">
        <pc:chgData name="Helen Evans (Institute of Management and Health)" userId="d9a8b39e-a9d4-4d81-a719-001f6364ef6d" providerId="ADAL" clId="{0F98B11F-2576-492F-A87C-DD9A0D674D55}" dt="2022-03-10T16:13:38.198" v="5" actId="1076"/>
        <pc:sldMkLst>
          <pc:docMk/>
          <pc:sldMk cId="0" sldId="265"/>
        </pc:sldMkLst>
        <pc:spChg chg="mod">
          <ac:chgData name="Helen Evans (Institute of Management and Health)" userId="d9a8b39e-a9d4-4d81-a719-001f6364ef6d" providerId="ADAL" clId="{0F98B11F-2576-492F-A87C-DD9A0D674D55}" dt="2022-03-10T16:13:38.198" v="5" actId="1076"/>
          <ac:spMkLst>
            <pc:docMk/>
            <pc:sldMk cId="0" sldId="265"/>
            <ac:spMk id="12290" creationId="{56B577DF-60D5-49B7-96F5-C28C067F4335}"/>
          </ac:spMkLst>
        </pc:spChg>
        <pc:spChg chg="mod">
          <ac:chgData name="Helen Evans (Institute of Management and Health)" userId="d9a8b39e-a9d4-4d81-a719-001f6364ef6d" providerId="ADAL" clId="{0F98B11F-2576-492F-A87C-DD9A0D674D55}" dt="2022-03-10T16:13:34.167" v="4" actId="14100"/>
          <ac:spMkLst>
            <pc:docMk/>
            <pc:sldMk cId="0" sldId="265"/>
            <ac:spMk id="12291" creationId="{AAEAF5A2-7877-4597-93A0-134D717BB4AF}"/>
          </ac:spMkLst>
        </pc:spChg>
      </pc:sldChg>
      <pc:sldChg chg="modSp add mod">
        <pc:chgData name="Helen Evans (Institute of Management and Health)" userId="d9a8b39e-a9d4-4d81-a719-001f6364ef6d" providerId="ADAL" clId="{0F98B11F-2576-492F-A87C-DD9A0D674D55}" dt="2022-03-10T16:14:55.441" v="7" actId="1076"/>
        <pc:sldMkLst>
          <pc:docMk/>
          <pc:sldMk cId="0" sldId="269"/>
        </pc:sldMkLst>
        <pc:spChg chg="mod">
          <ac:chgData name="Helen Evans (Institute of Management and Health)" userId="d9a8b39e-a9d4-4d81-a719-001f6364ef6d" providerId="ADAL" clId="{0F98B11F-2576-492F-A87C-DD9A0D674D55}" dt="2022-03-10T16:14:55.441" v="7" actId="1076"/>
          <ac:spMkLst>
            <pc:docMk/>
            <pc:sldMk cId="0" sldId="269"/>
            <ac:spMk id="16386" creationId="{DE68AC86-2BA6-44B3-B890-FB22B2533191}"/>
          </ac:spMkLst>
        </pc:spChg>
      </pc:sldChg>
      <pc:sldChg chg="add">
        <pc:chgData name="Helen Evans (Institute of Management and Health)" userId="d9a8b39e-a9d4-4d81-a719-001f6364ef6d" providerId="ADAL" clId="{0F98B11F-2576-492F-A87C-DD9A0D674D55}" dt="2022-03-10T16:14:48.475" v="6"/>
        <pc:sldMkLst>
          <pc:docMk/>
          <pc:sldMk cId="0" sldId="270"/>
        </pc:sldMkLst>
      </pc:sldChg>
      <pc:sldChg chg="add">
        <pc:chgData name="Helen Evans (Institute of Management and Health)" userId="d9a8b39e-a9d4-4d81-a719-001f6364ef6d" providerId="ADAL" clId="{0F98B11F-2576-492F-A87C-DD9A0D674D55}" dt="2022-03-10T16:14:48.475" v="6"/>
        <pc:sldMkLst>
          <pc:docMk/>
          <pc:sldMk cId="0" sldId="271"/>
        </pc:sldMkLst>
      </pc:sldChg>
      <pc:sldChg chg="del">
        <pc:chgData name="Helen Evans (Institute of Management and Health)" userId="d9a8b39e-a9d4-4d81-a719-001f6364ef6d" providerId="ADAL" clId="{0F98B11F-2576-492F-A87C-DD9A0D674D55}" dt="2022-03-10T16:13:06.714" v="0"/>
        <pc:sldMkLst>
          <pc:docMk/>
          <pc:sldMk cId="0" sldId="41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79A1CB-95B5-4AE2-9E6D-DBD5FE15CC0C}" type="datetimeFigureOut">
              <a:rPr lang="en-GB" smtClean="0"/>
              <a:t>10/03/2022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555F85-9877-42F8-9229-D6ABFCF12645}" type="slidenum">
              <a:rPr lang="en-GB" smtClean="0"/>
              <a:t>‹#›</a:t>
            </a:fld>
            <a:endParaRPr lang="en-GB"/>
          </a:p>
        </p:txBody>
      </p:sp>
    </p:spTree>
    <p:extLst>
      <p:ext uri="{BB962C8B-B14F-4D97-AF65-F5344CB8AC3E}">
        <p14:creationId xmlns:p14="http://schemas.microsoft.com/office/powerpoint/2010/main" val="1782400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redmuseum.church/en/lenin_commemoration"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03C2D88-50C2-4A2C-95E8-692ABB2893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85084CD-D5EB-4BA2-ABED-20147981F5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zh-CN">
                <a:latin typeface="Times New Roman" panose="02020603050405020304" pitchFamily="18" charset="0"/>
              </a:rPr>
              <a:t>Culture shock  is a normal human reaction to the new and unknown. Successful global marketers strive to comprehend human experience from the local point of view. As they endeavor to understand cultural factors, outsides gradually become insiders and develop cultural empathy. </a:t>
            </a:r>
          </a:p>
          <a:p>
            <a:endParaRPr lang="en-US" altLang="zh-CN">
              <a:latin typeface="Times New Roman" panose="02020603050405020304" pitchFamily="18" charset="0"/>
            </a:endParaRPr>
          </a:p>
        </p:txBody>
      </p:sp>
      <p:sp>
        <p:nvSpPr>
          <p:cNvPr id="35844" name="Slide Number Placeholder 3">
            <a:extLst>
              <a:ext uri="{FF2B5EF4-FFF2-40B4-BE49-F238E27FC236}">
                <a16:creationId xmlns:a16="http://schemas.microsoft.com/office/drawing/2014/main" id="{454922AE-1B00-4F7D-82C2-6052E3ABEB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1CF85514-AD4C-4B31-9BC2-E2BDAD37570F}" type="slidenum">
              <a:rPr lang="zh-CN" altLang="en-US" sz="1200">
                <a:latin typeface="Times New Roman" panose="02020603050405020304" pitchFamily="18" charset="0"/>
                <a:ea typeface="ＭＳ Ｐゴシック" panose="020B0600070205080204" pitchFamily="34" charset="-128"/>
              </a:rPr>
              <a:pPr eaLnBrk="1" hangingPunct="1"/>
              <a:t>2</a:t>
            </a:fld>
            <a:endParaRPr lang="en-US" altLang="zh-CN" sz="1200">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BA5009BA-F3A1-41DF-B721-2099814A064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177B20A4-00CF-430F-A50A-0CDA6444814A}" type="slidenum">
              <a:rPr lang="zh-CN" altLang="en-US" sz="1200">
                <a:latin typeface="Times New Roman" panose="02020603050405020304" pitchFamily="18" charset="0"/>
                <a:ea typeface="ＭＳ Ｐゴシック" panose="020B0600070205080204" pitchFamily="34" charset="-128"/>
              </a:rPr>
              <a:pPr eaLnBrk="1" hangingPunct="1"/>
              <a:t>12</a:t>
            </a:fld>
            <a:endParaRPr lang="en-US" altLang="zh-CN" sz="1200">
              <a:latin typeface="Times New Roman" panose="02020603050405020304" pitchFamily="18" charset="0"/>
              <a:ea typeface="ＭＳ Ｐゴシック" panose="020B0600070205080204" pitchFamily="34" charset="-128"/>
            </a:endParaRPr>
          </a:p>
        </p:txBody>
      </p:sp>
      <p:sp>
        <p:nvSpPr>
          <p:cNvPr id="37891" name="Rectangle 2">
            <a:extLst>
              <a:ext uri="{FF2B5EF4-FFF2-40B4-BE49-F238E27FC236}">
                <a16:creationId xmlns:a16="http://schemas.microsoft.com/office/drawing/2014/main" id="{9AEF7ECD-64FA-4662-9D52-0A5217A6E315}"/>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7892" name="Rectangle 3">
            <a:extLst>
              <a:ext uri="{FF2B5EF4-FFF2-40B4-BE49-F238E27FC236}">
                <a16:creationId xmlns:a16="http://schemas.microsoft.com/office/drawing/2014/main" id="{0F24CB41-210C-42FD-ACD3-B0F9FBFB69A2}"/>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r>
              <a:rPr lang="en-US" altLang="zh-CN">
                <a:latin typeface="Times New Roman" panose="02020603050405020304" pitchFamily="18" charset="0"/>
              </a:rPr>
              <a:t>Picture: Beijing Opera</a:t>
            </a:r>
          </a:p>
          <a:p>
            <a:pPr eaLnBrk="1" hangingPunct="1"/>
            <a:r>
              <a:rPr lang="en-US" altLang="zh-CN">
                <a:latin typeface="Times New Roman" panose="02020603050405020304" pitchFamily="18" charset="0"/>
              </a:rPr>
              <a:t>Material and non material elements of culture are interrelated and interactive.</a:t>
            </a:r>
            <a:endParaRPr lang="zh-CN"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E7A06737-5C86-424D-91E9-78ABB2F348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D3499CF7-77FA-4308-B1D6-FE1F286A299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zh-CN"/>
              <a:t>Sathe’s levels of culture (Sathe 1985) : whilst the artifacts or “manifest culture and the expressed values can be experienced, the basic underlying assumptions are not visible (Figure). The metaphor of an iceberg also quite appropriately reflects that only a small portion of culture is visible and perceived while most of it is hidden. </a:t>
            </a:r>
          </a:p>
          <a:p>
            <a:pPr eaLnBrk="1" hangingPunct="1"/>
            <a:r>
              <a:rPr lang="en-US" altLang="zh-CN"/>
              <a:t>It is consistent with the three levels of culture Schein (1992): (1) artifacts (Manifest culture), like language, overt behavior, dress, rites and rituals, and espoused values like the mission statement; (2) values and beliefs that justify behavior and actions; (3) basic underlying assumptions that are guiding peoples’ perception and are the foundation of culture. </a:t>
            </a:r>
            <a:br>
              <a:rPr lang="en-US" altLang="zh-CN"/>
            </a:br>
            <a:r>
              <a:rPr lang="en-US" altLang="zh-CN"/>
              <a:t>If we want understand the overt consumer behavior, we have to understand their invisible  underlying cultural values and beliefs. </a:t>
            </a:r>
          </a:p>
        </p:txBody>
      </p:sp>
      <p:sp>
        <p:nvSpPr>
          <p:cNvPr id="39940" name="Slide Number Placeholder 3">
            <a:extLst>
              <a:ext uri="{FF2B5EF4-FFF2-40B4-BE49-F238E27FC236}">
                <a16:creationId xmlns:a16="http://schemas.microsoft.com/office/drawing/2014/main" id="{8D7DCAB2-60AE-4772-BF0C-75F60DF423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0ABF70DE-BB83-49DF-8E1D-6F12D111DE6C}" type="slidenum">
              <a:rPr lang="zh-CN" altLang="en-US" sz="1200"/>
              <a:pPr/>
              <a:t>17</a:t>
            </a:fld>
            <a:endParaRPr lang="en-US" altLang="zh-CN"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rial" panose="020B0604020202020204" pitchFamily="34" charset="0"/>
              </a:rPr>
              <a:t>Increasing inequalities within and between countries is now a reality in all regions of </a:t>
            </a:r>
            <a:r>
              <a:rPr lang="en-GB" b="0" i="0" dirty="0" err="1">
                <a:effectLst/>
                <a:latin typeface="Arial" panose="020B0604020202020204" pitchFamily="34" charset="0"/>
              </a:rPr>
              <a:t>theworld</a:t>
            </a:r>
            <a:r>
              <a:rPr lang="en-GB" b="0" i="0" dirty="0">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E6555F85-9877-42F8-9229-D6ABFCF12645}" type="slidenum">
              <a:rPr lang="en-GB" smtClean="0"/>
              <a:t>19</a:t>
            </a:fld>
            <a:endParaRPr lang="en-GB"/>
          </a:p>
        </p:txBody>
      </p:sp>
    </p:spTree>
    <p:extLst>
      <p:ext uri="{BB962C8B-B14F-4D97-AF65-F5344CB8AC3E}">
        <p14:creationId xmlns:p14="http://schemas.microsoft.com/office/powerpoint/2010/main" val="4154862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vladimir</a:t>
            </a:r>
            <a:r>
              <a:rPr lang="en-GB" dirty="0">
                <a:hlinkClick r:id="rId3"/>
              </a:rPr>
              <a:t> </a:t>
            </a:r>
            <a:r>
              <a:rPr lang="en-GB" dirty="0" err="1">
                <a:hlinkClick r:id="rId3"/>
              </a:rPr>
              <a:t>lenin</a:t>
            </a:r>
            <a:r>
              <a:rPr lang="en-GB" dirty="0">
                <a:hlinkClick r:id="rId3"/>
              </a:rPr>
              <a:t> and the soviet commemorative industry | </a:t>
            </a:r>
            <a:r>
              <a:rPr lang="az-Cyrl-AZ" dirty="0">
                <a:hlinkClick r:id="rId3"/>
              </a:rPr>
              <a:t>центр экспериментальной музеологии (</a:t>
            </a:r>
            <a:r>
              <a:rPr lang="en-GB" dirty="0" err="1">
                <a:hlinkClick r:id="rId3"/>
              </a:rPr>
              <a:t>redmuseum.church</a:t>
            </a:r>
            <a:r>
              <a:rPr lang="en-GB" dirty="0">
                <a:hlinkClick r:id="rId3"/>
              </a:rPr>
              <a:t>)</a:t>
            </a:r>
            <a:r>
              <a:rPr lang="en-GB" dirty="0"/>
              <a:t> </a:t>
            </a:r>
          </a:p>
        </p:txBody>
      </p:sp>
      <p:sp>
        <p:nvSpPr>
          <p:cNvPr id="4" name="Slide Number Placeholder 3"/>
          <p:cNvSpPr>
            <a:spLocks noGrp="1"/>
          </p:cNvSpPr>
          <p:nvPr>
            <p:ph type="sldNum" sz="quarter" idx="5"/>
          </p:nvPr>
        </p:nvSpPr>
        <p:spPr/>
        <p:txBody>
          <a:bodyPr/>
          <a:lstStyle/>
          <a:p>
            <a:fld id="{E6555F85-9877-42F8-9229-D6ABFCF12645}" type="slidenum">
              <a:rPr lang="en-GB" smtClean="0"/>
              <a:t>22</a:t>
            </a:fld>
            <a:endParaRPr lang="en-GB"/>
          </a:p>
        </p:txBody>
      </p:sp>
    </p:spTree>
    <p:extLst>
      <p:ext uri="{BB962C8B-B14F-4D97-AF65-F5344CB8AC3E}">
        <p14:creationId xmlns:p14="http://schemas.microsoft.com/office/powerpoint/2010/main" val="2143177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heterogeneous mix of positive and negative impacts such as cultural clashes and expectations that might not fit in with those of the host culture, but also cultural novelty that can grow on the home culture. </a:t>
            </a:r>
          </a:p>
        </p:txBody>
      </p:sp>
      <p:sp>
        <p:nvSpPr>
          <p:cNvPr id="4" name="Slide Number Placeholder 3"/>
          <p:cNvSpPr>
            <a:spLocks noGrp="1"/>
          </p:cNvSpPr>
          <p:nvPr>
            <p:ph type="sldNum" sz="quarter" idx="5"/>
          </p:nvPr>
        </p:nvSpPr>
        <p:spPr/>
        <p:txBody>
          <a:bodyPr/>
          <a:lstStyle/>
          <a:p>
            <a:fld id="{E6555F85-9877-42F8-9229-D6ABFCF12645}" type="slidenum">
              <a:rPr lang="en-GB" smtClean="0"/>
              <a:t>26</a:t>
            </a:fld>
            <a:endParaRPr lang="en-GB"/>
          </a:p>
        </p:txBody>
      </p:sp>
    </p:spTree>
    <p:extLst>
      <p:ext uri="{BB962C8B-B14F-4D97-AF65-F5344CB8AC3E}">
        <p14:creationId xmlns:p14="http://schemas.microsoft.com/office/powerpoint/2010/main" val="1655440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March 10,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83629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March 10,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19500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March 10,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1748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March 10,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10900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March 10,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234303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March 10,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150944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March 10,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675349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March 10,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1414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March 10,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67351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March 10,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1672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March 10,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52762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Thursday, March 10,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5002948"/>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unesdoc.unesco.org/ark:/48223/pf000037148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unesdoc.unesco.org/ark:/48223/pf000037148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F6CF1C-59BD-455F-BEE9-6F85C49E7614}"/>
              </a:ext>
            </a:extLst>
          </p:cNvPr>
          <p:cNvSpPr>
            <a:spLocks noGrp="1"/>
          </p:cNvSpPr>
          <p:nvPr>
            <p:ph type="ctrTitle"/>
          </p:nvPr>
        </p:nvSpPr>
        <p:spPr>
          <a:xfrm>
            <a:off x="920151" y="2920878"/>
            <a:ext cx="6292690" cy="2992576"/>
          </a:xfrm>
        </p:spPr>
        <p:txBody>
          <a:bodyPr anchor="t">
            <a:normAutofit/>
          </a:bodyPr>
          <a:lstStyle/>
          <a:p>
            <a:pPr algn="l"/>
            <a:r>
              <a:rPr lang="en-GB" dirty="0">
                <a:solidFill>
                  <a:schemeClr val="bg1"/>
                </a:solidFill>
              </a:rPr>
              <a:t>Cultural impacts </a:t>
            </a:r>
            <a:br>
              <a:rPr lang="en-GB" dirty="0">
                <a:solidFill>
                  <a:schemeClr val="bg1"/>
                </a:solidFill>
              </a:rPr>
            </a:br>
            <a:r>
              <a:rPr lang="en-GB" dirty="0">
                <a:solidFill>
                  <a:schemeClr val="bg1"/>
                </a:solidFill>
              </a:rPr>
              <a:t>(4</a:t>
            </a:r>
            <a:r>
              <a:rPr lang="en-GB" baseline="30000" dirty="0">
                <a:solidFill>
                  <a:schemeClr val="bg1"/>
                </a:solidFill>
              </a:rPr>
              <a:t>th</a:t>
            </a:r>
            <a:r>
              <a:rPr lang="en-GB" dirty="0">
                <a:solidFill>
                  <a:schemeClr val="bg1"/>
                </a:solidFill>
              </a:rPr>
              <a:t> pillar)</a:t>
            </a:r>
          </a:p>
        </p:txBody>
      </p:sp>
      <p:sp>
        <p:nvSpPr>
          <p:cNvPr id="3" name="Subtitle 2">
            <a:extLst>
              <a:ext uri="{FF2B5EF4-FFF2-40B4-BE49-F238E27FC236}">
                <a16:creationId xmlns:a16="http://schemas.microsoft.com/office/drawing/2014/main" id="{98A00D9A-811A-4C29-8C1E-1B0A025862E9}"/>
              </a:ext>
            </a:extLst>
          </p:cNvPr>
          <p:cNvSpPr>
            <a:spLocks noGrp="1"/>
          </p:cNvSpPr>
          <p:nvPr>
            <p:ph type="subTitle" idx="1"/>
          </p:nvPr>
        </p:nvSpPr>
        <p:spPr>
          <a:xfrm>
            <a:off x="920151" y="1017038"/>
            <a:ext cx="5392495" cy="1248274"/>
          </a:xfrm>
        </p:spPr>
        <p:txBody>
          <a:bodyPr anchor="b">
            <a:normAutofit/>
          </a:bodyPr>
          <a:lstStyle/>
          <a:p>
            <a:pPr algn="l"/>
            <a:endParaRPr lang="en-GB" sz="1400" dirty="0">
              <a:solidFill>
                <a:schemeClr val="bg1"/>
              </a:solidFill>
            </a:endParaRPr>
          </a:p>
        </p:txBody>
      </p:sp>
      <p:pic>
        <p:nvPicPr>
          <p:cNvPr id="4" name="Picture 3" descr="Abstract background of multi-colored cubes">
            <a:extLst>
              <a:ext uri="{FF2B5EF4-FFF2-40B4-BE49-F238E27FC236}">
                <a16:creationId xmlns:a16="http://schemas.microsoft.com/office/drawing/2014/main" id="{30920F4B-FB0B-4935-BE08-9B909D36A38D}"/>
              </a:ext>
            </a:extLst>
          </p:cNvPr>
          <p:cNvPicPr>
            <a:picLocks noChangeAspect="1"/>
          </p:cNvPicPr>
          <p:nvPr/>
        </p:nvPicPr>
        <p:blipFill rotWithShape="1">
          <a:blip r:embed="rId2"/>
          <a:srcRect l="30912" r="29482" b="-1"/>
          <a:stretch/>
        </p:blipFill>
        <p:spPr>
          <a:xfrm>
            <a:off x="8104092" y="10"/>
            <a:ext cx="4099858" cy="6857990"/>
          </a:xfrm>
          <a:prstGeom prst="rect">
            <a:avLst/>
          </a:prstGeom>
        </p:spPr>
      </p:pic>
    </p:spTree>
    <p:extLst>
      <p:ext uri="{BB962C8B-B14F-4D97-AF65-F5344CB8AC3E}">
        <p14:creationId xmlns:p14="http://schemas.microsoft.com/office/powerpoint/2010/main" val="3347281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7B737139-86C1-4060-A61F-CEF0AC1BD1F2}"/>
              </a:ext>
            </a:extLst>
          </p:cNvPr>
          <p:cNvSpPr>
            <a:spLocks noGrp="1" noChangeArrowheads="1"/>
          </p:cNvSpPr>
          <p:nvPr>
            <p:ph type="title"/>
          </p:nvPr>
        </p:nvSpPr>
        <p:spPr/>
        <p:txBody>
          <a:bodyPr/>
          <a:lstStyle/>
          <a:p>
            <a:pPr>
              <a:defRPr/>
            </a:pPr>
            <a:r>
              <a:rPr lang="en-US" altLang="zh-CN">
                <a:solidFill>
                  <a:schemeClr val="tx1">
                    <a:lumMod val="95000"/>
                    <a:lumOff val="5000"/>
                  </a:schemeClr>
                </a:solidFill>
                <a:ea typeface="ＭＳ Ｐゴシック" panose="020B0600070205080204" pitchFamily="34" charset="-128"/>
              </a:rPr>
              <a:t>What is Culture?</a:t>
            </a:r>
          </a:p>
        </p:txBody>
      </p:sp>
      <p:sp>
        <p:nvSpPr>
          <p:cNvPr id="13316" name="Rectangle 3">
            <a:extLst>
              <a:ext uri="{FF2B5EF4-FFF2-40B4-BE49-F238E27FC236}">
                <a16:creationId xmlns:a16="http://schemas.microsoft.com/office/drawing/2014/main" id="{F835741B-9522-47BF-ADC4-51A68A4216A0}"/>
              </a:ext>
            </a:extLst>
          </p:cNvPr>
          <p:cNvSpPr>
            <a:spLocks noGrp="1" noChangeArrowheads="1"/>
          </p:cNvSpPr>
          <p:nvPr>
            <p:ph idx="1"/>
          </p:nvPr>
        </p:nvSpPr>
        <p:spPr/>
        <p:txBody>
          <a:bodyPr/>
          <a:lstStyle/>
          <a:p>
            <a:r>
              <a:rPr lang="en-US" altLang="zh-CN">
                <a:ea typeface="ＭＳ Ｐゴシック" panose="020B0600070205080204" pitchFamily="34" charset="-128"/>
              </a:rPr>
              <a:t>Culture–ways of living, built up by a group of human beings, that are transmitted from one generation to another</a:t>
            </a:r>
          </a:p>
          <a:p>
            <a:r>
              <a:rPr lang="en-US" altLang="zh-CN">
                <a:ea typeface="ＭＳ Ｐゴシック" panose="020B0600070205080204" pitchFamily="34" charset="-128"/>
              </a:rPr>
              <a:t>Through social institutions---family, educational, religious and business institutions</a:t>
            </a:r>
          </a:p>
          <a:p>
            <a:r>
              <a:rPr lang="en-US" altLang="zh-CN">
                <a:ea typeface="ＭＳ Ｐゴシック" panose="020B0600070205080204" pitchFamily="34" charset="-128"/>
              </a:rPr>
              <a:t>A </a:t>
            </a:r>
            <a:r>
              <a:rPr lang="en-US" altLang="zh-CN">
                <a:solidFill>
                  <a:srgbClr val="6A96D3"/>
                </a:solidFill>
                <a:ea typeface="ＭＳ Ｐゴシック" panose="020B0600070205080204" pitchFamily="34" charset="-128"/>
              </a:rPr>
              <a:t>society</a:t>
            </a:r>
            <a:r>
              <a:rPr lang="en-US" altLang="zh-CN">
                <a:ea typeface="ＭＳ Ｐゴシック" panose="020B0600070205080204" pitchFamily="34" charset="-128"/>
              </a:rPr>
              <a:t> is a group of people who share a common set of values and norms</a:t>
            </a:r>
          </a:p>
          <a:p>
            <a:r>
              <a:rPr lang="en-US" altLang="zh-CN">
                <a:ea typeface="ＭＳ Ｐゴシック" panose="020B0600070205080204" pitchFamily="34" charset="-128"/>
              </a:rPr>
              <a:t>Culture has both conscious and unconscious values, ideas, attitudes, and symbols</a:t>
            </a:r>
          </a:p>
        </p:txBody>
      </p:sp>
      <p:sp>
        <p:nvSpPr>
          <p:cNvPr id="34820" name="Slide Number Placeholder 3">
            <a:extLst>
              <a:ext uri="{FF2B5EF4-FFF2-40B4-BE49-F238E27FC236}">
                <a16:creationId xmlns:a16="http://schemas.microsoft.com/office/drawing/2014/main" id="{0700A7E1-EFF0-4DFE-91A1-48A6E6F19A4C}"/>
              </a:ext>
            </a:extLst>
          </p:cNvPr>
          <p:cNvSpPr>
            <a:spLocks noGrp="1"/>
          </p:cNvSpPr>
          <p:nvPr>
            <p:ph type="sldNum" sz="quarter" idx="12"/>
          </p:nvPr>
        </p:nvSpPr>
        <p:spPr bwMode="auto">
          <a:xfrm>
            <a:off x="4648200" y="6356351"/>
            <a:ext cx="2895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zh-CN" sz="1400">
                <a:latin typeface="Times New Roman" panose="02020603050405020304" pitchFamily="18" charset="0"/>
                <a:ea typeface="ＭＳ Ｐゴシック" panose="020B0600070205080204" pitchFamily="34" charset="-128"/>
              </a:rPr>
              <a:t>4-</a:t>
            </a:r>
            <a:fld id="{0E98B6E2-2B89-46F4-ABC4-3ED671F5F0FE}" type="slidenum">
              <a:rPr lang="en-US" altLang="zh-CN" sz="1400">
                <a:latin typeface="Times New Roman" panose="02020603050405020304" pitchFamily="18" charset="0"/>
                <a:ea typeface="ＭＳ Ｐゴシック" panose="020B0600070205080204" pitchFamily="34" charset="-128"/>
              </a:rPr>
              <a:pPr eaLnBrk="1" hangingPunct="1"/>
              <a:t>2</a:t>
            </a:fld>
            <a:endParaRPr lang="en-US" altLang="zh-CN" sz="1400">
              <a:latin typeface="Times New Roman" panose="02020603050405020304" pitchFamily="18" charset="0"/>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FF314D9-02D0-4912-AEED-F0C901A6E04F}"/>
              </a:ext>
            </a:extLst>
          </p:cNvPr>
          <p:cNvSpPr>
            <a:spLocks noGrp="1" noChangeArrowheads="1"/>
          </p:cNvSpPr>
          <p:nvPr>
            <p:ph type="title"/>
          </p:nvPr>
        </p:nvSpPr>
        <p:spPr/>
        <p:txBody>
          <a:bodyPr/>
          <a:lstStyle/>
          <a:p>
            <a:pPr eaLnBrk="1" hangingPunct="1"/>
            <a:r>
              <a:rPr lang="en-GB" altLang="en-US"/>
              <a:t>Tourism and Culture </a:t>
            </a:r>
            <a:endParaRPr lang="en-US" altLang="en-US"/>
          </a:p>
        </p:txBody>
      </p:sp>
      <p:sp>
        <p:nvSpPr>
          <p:cNvPr id="4099" name="Rectangle 3">
            <a:extLst>
              <a:ext uri="{FF2B5EF4-FFF2-40B4-BE49-F238E27FC236}">
                <a16:creationId xmlns:a16="http://schemas.microsoft.com/office/drawing/2014/main" id="{AE55E862-4FD0-4F52-B4CC-E8D3C66CE4FF}"/>
              </a:ext>
            </a:extLst>
          </p:cNvPr>
          <p:cNvSpPr>
            <a:spLocks noGrp="1" noChangeArrowheads="1"/>
          </p:cNvSpPr>
          <p:nvPr>
            <p:ph type="body" idx="1"/>
          </p:nvPr>
        </p:nvSpPr>
        <p:spPr>
          <a:xfrm>
            <a:off x="855961" y="2407897"/>
            <a:ext cx="10241280" cy="3959352"/>
          </a:xfrm>
        </p:spPr>
        <p:txBody>
          <a:bodyPr/>
          <a:lstStyle/>
          <a:p>
            <a:pPr eaLnBrk="1" hangingPunct="1"/>
            <a:r>
              <a:rPr lang="en-GB" altLang="en-US" dirty="0"/>
              <a:t>Why are tourism and culture intertwined?</a:t>
            </a:r>
          </a:p>
          <a:p>
            <a:pPr eaLnBrk="1" hangingPunct="1"/>
            <a:endParaRPr lang="en-GB" altLang="en-US" dirty="0"/>
          </a:p>
          <a:p>
            <a:pPr eaLnBrk="1" hangingPunct="1"/>
            <a:r>
              <a:rPr lang="en-GB" altLang="en-US" dirty="0"/>
              <a:t>What elements of culture provide the product for cultural tourism?</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070E3FC-2B66-4A2E-B29B-0993B225EDDD}"/>
              </a:ext>
            </a:extLst>
          </p:cNvPr>
          <p:cNvSpPr>
            <a:spLocks noGrp="1" noChangeArrowheads="1"/>
          </p:cNvSpPr>
          <p:nvPr>
            <p:ph type="title"/>
          </p:nvPr>
        </p:nvSpPr>
        <p:spPr/>
        <p:txBody>
          <a:bodyPr/>
          <a:lstStyle/>
          <a:p>
            <a:pPr eaLnBrk="1" hangingPunct="1"/>
            <a:r>
              <a:rPr lang="en-GB" altLang="en-US"/>
              <a:t>Research centres on three forms:</a:t>
            </a:r>
            <a:endParaRPr lang="en-US" altLang="en-US"/>
          </a:p>
        </p:txBody>
      </p:sp>
      <p:sp>
        <p:nvSpPr>
          <p:cNvPr id="5123" name="Rectangle 3">
            <a:extLst>
              <a:ext uri="{FF2B5EF4-FFF2-40B4-BE49-F238E27FC236}">
                <a16:creationId xmlns:a16="http://schemas.microsoft.com/office/drawing/2014/main" id="{59C43309-B8BE-4783-BAA0-BB7BA7C4043C}"/>
              </a:ext>
            </a:extLst>
          </p:cNvPr>
          <p:cNvSpPr>
            <a:spLocks noGrp="1" noChangeArrowheads="1"/>
          </p:cNvSpPr>
          <p:nvPr>
            <p:ph type="body" idx="1"/>
          </p:nvPr>
        </p:nvSpPr>
        <p:spPr/>
        <p:txBody>
          <a:bodyPr/>
          <a:lstStyle/>
          <a:p>
            <a:pPr eaLnBrk="1" hangingPunct="1"/>
            <a:r>
              <a:rPr lang="en-GB" altLang="en-US"/>
              <a:t>Inanimate Culture</a:t>
            </a:r>
          </a:p>
          <a:p>
            <a:pPr eaLnBrk="1" hangingPunct="1"/>
            <a:endParaRPr lang="en-GB" altLang="en-US"/>
          </a:p>
          <a:p>
            <a:pPr eaLnBrk="1" hangingPunct="1"/>
            <a:r>
              <a:rPr lang="en-GB" altLang="en-US"/>
              <a:t>Daily Culture</a:t>
            </a:r>
          </a:p>
          <a:p>
            <a:pPr eaLnBrk="1" hangingPunct="1"/>
            <a:endParaRPr lang="en-GB" altLang="en-US"/>
          </a:p>
          <a:p>
            <a:pPr eaLnBrk="1" hangingPunct="1"/>
            <a:r>
              <a:rPr lang="en-GB" altLang="en-US"/>
              <a:t>Initiated Culture</a:t>
            </a:r>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741BAF0E-B7A6-4A88-AD08-CBC841BB1C1C}"/>
              </a:ext>
            </a:extLst>
          </p:cNvPr>
          <p:cNvSpPr>
            <a:spLocks noGrp="1" noChangeArrowheads="1"/>
          </p:cNvSpPr>
          <p:nvPr>
            <p:ph type="title"/>
          </p:nvPr>
        </p:nvSpPr>
        <p:spPr/>
        <p:txBody>
          <a:bodyPr>
            <a:normAutofit fontScale="90000"/>
          </a:bodyPr>
          <a:lstStyle/>
          <a:p>
            <a:pPr eaLnBrk="1" hangingPunct="1"/>
            <a:r>
              <a:rPr lang="en-GB" altLang="en-US" sz="3200">
                <a:latin typeface="Arial" panose="020B0604020202020204" pitchFamily="34" charset="0"/>
              </a:rPr>
              <a:t>Tourism is not the only initiator of cultural change; culture changes as a result of:</a:t>
            </a:r>
            <a:endParaRPr lang="en-US" altLang="en-US" sz="3200">
              <a:latin typeface="Arial" panose="020B0604020202020204" pitchFamily="34" charset="0"/>
            </a:endParaRPr>
          </a:p>
        </p:txBody>
      </p:sp>
      <p:sp>
        <p:nvSpPr>
          <p:cNvPr id="6147" name="Rectangle 3">
            <a:extLst>
              <a:ext uri="{FF2B5EF4-FFF2-40B4-BE49-F238E27FC236}">
                <a16:creationId xmlns:a16="http://schemas.microsoft.com/office/drawing/2014/main" id="{F09CE378-62CD-43A8-8A5A-34AF8B4EA206}"/>
              </a:ext>
            </a:extLst>
          </p:cNvPr>
          <p:cNvSpPr>
            <a:spLocks noGrp="1" noChangeArrowheads="1"/>
          </p:cNvSpPr>
          <p:nvPr>
            <p:ph type="body" idx="1"/>
          </p:nvPr>
        </p:nvSpPr>
        <p:spPr/>
        <p:txBody>
          <a:bodyPr/>
          <a:lstStyle/>
          <a:p>
            <a:pPr marL="571500" indent="-571500">
              <a:buFont typeface="Wingdings" panose="05000000000000000000" pitchFamily="2" charset="2"/>
              <a:buAutoNum type="arabicPeriod"/>
            </a:pPr>
            <a:r>
              <a:rPr lang="en-GB" altLang="en-US" b="1" i="1"/>
              <a:t>Modification of the ecological niche occupied by a society</a:t>
            </a:r>
          </a:p>
          <a:p>
            <a:pPr marL="571500" indent="-571500">
              <a:buFont typeface="Wingdings" panose="05000000000000000000" pitchFamily="2" charset="2"/>
              <a:buAutoNum type="arabicPeriod"/>
            </a:pPr>
            <a:endParaRPr lang="en-GB" altLang="en-US"/>
          </a:p>
          <a:p>
            <a:pPr marL="571500" indent="-571500">
              <a:buFont typeface="Wingdings" panose="05000000000000000000" pitchFamily="2" charset="2"/>
              <a:buAutoNum type="arabicPeriod"/>
            </a:pPr>
            <a:r>
              <a:rPr lang="en-GB" altLang="en-US" b="1" i="1"/>
              <a:t>Contact between two societies</a:t>
            </a:r>
          </a:p>
          <a:p>
            <a:pPr marL="571500" indent="-571500">
              <a:buFont typeface="Wingdings" panose="05000000000000000000" pitchFamily="2" charset="2"/>
              <a:buAutoNum type="arabicPeriod"/>
            </a:pPr>
            <a:endParaRPr lang="en-GB" altLang="en-US"/>
          </a:p>
          <a:p>
            <a:pPr marL="571500" indent="-571500">
              <a:buFont typeface="Wingdings" panose="05000000000000000000" pitchFamily="2" charset="2"/>
              <a:buAutoNum type="arabicPeriod"/>
            </a:pPr>
            <a:r>
              <a:rPr lang="en-GB" altLang="en-US" b="1" i="1"/>
              <a:t>Evolutionary changes occurring within a society</a:t>
            </a:r>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C340EFC-736C-4AFA-8BC9-ED5086F0CCAA}"/>
              </a:ext>
            </a:extLst>
          </p:cNvPr>
          <p:cNvSpPr>
            <a:spLocks noGrp="1" noChangeArrowheads="1"/>
          </p:cNvSpPr>
          <p:nvPr>
            <p:ph type="title"/>
          </p:nvPr>
        </p:nvSpPr>
        <p:spPr>
          <a:xfrm>
            <a:off x="1302848" y="260350"/>
            <a:ext cx="10241280" cy="1234440"/>
          </a:xfrm>
        </p:spPr>
        <p:txBody>
          <a:bodyPr/>
          <a:lstStyle/>
          <a:p>
            <a:pPr eaLnBrk="1" hangingPunct="1"/>
            <a:r>
              <a:rPr lang="en-GB" altLang="en-US" sz="3800" dirty="0"/>
              <a:t>Main tourism focus relates to contact between 2 societies:</a:t>
            </a:r>
            <a:endParaRPr lang="en-US" altLang="en-US" sz="3800" dirty="0"/>
          </a:p>
        </p:txBody>
      </p:sp>
      <p:sp>
        <p:nvSpPr>
          <p:cNvPr id="7171" name="Rectangle 3">
            <a:extLst>
              <a:ext uri="{FF2B5EF4-FFF2-40B4-BE49-F238E27FC236}">
                <a16:creationId xmlns:a16="http://schemas.microsoft.com/office/drawing/2014/main" id="{188A9BE6-4CA0-423B-B39D-EBA44D8967E8}"/>
              </a:ext>
            </a:extLst>
          </p:cNvPr>
          <p:cNvSpPr>
            <a:spLocks noGrp="1" noChangeArrowheads="1"/>
          </p:cNvSpPr>
          <p:nvPr>
            <p:ph type="body" idx="1"/>
          </p:nvPr>
        </p:nvSpPr>
        <p:spPr>
          <a:xfrm>
            <a:off x="1981200" y="1600200"/>
            <a:ext cx="8229600" cy="4997450"/>
          </a:xfrm>
        </p:spPr>
        <p:txBody>
          <a:bodyPr/>
          <a:lstStyle/>
          <a:p>
            <a:pPr eaLnBrk="1" hangingPunct="1">
              <a:lnSpc>
                <a:spcPct val="80000"/>
              </a:lnSpc>
            </a:pPr>
            <a:r>
              <a:rPr lang="en-GB" altLang="en-US" sz="2600" b="1" i="1" dirty="0"/>
              <a:t>Acculturation (Nunez, 1977)</a:t>
            </a:r>
            <a:endParaRPr lang="en-GB" altLang="en-US" sz="2600" dirty="0"/>
          </a:p>
          <a:p>
            <a:pPr eaLnBrk="1" hangingPunct="1">
              <a:lnSpc>
                <a:spcPct val="80000"/>
              </a:lnSpc>
              <a:buFont typeface="Wingdings" panose="05000000000000000000" pitchFamily="2" charset="2"/>
              <a:buNone/>
            </a:pPr>
            <a:r>
              <a:rPr lang="en-GB" altLang="en-US" sz="2600" dirty="0"/>
              <a:t>	when two cultures come into contact for any duration each becomes somewhat like the other by a process of borrowing</a:t>
            </a:r>
            <a:endParaRPr lang="en-GB" altLang="en-US" sz="2600" b="1" i="1" dirty="0"/>
          </a:p>
          <a:p>
            <a:pPr eaLnBrk="1" hangingPunct="1">
              <a:lnSpc>
                <a:spcPct val="80000"/>
              </a:lnSpc>
            </a:pPr>
            <a:r>
              <a:rPr lang="en-GB" altLang="en-US" sz="2600" b="1" i="1" dirty="0"/>
              <a:t>Cultural Assimilation (Spicer, 1968)</a:t>
            </a:r>
            <a:endParaRPr lang="en-GB" altLang="en-US" sz="2600" dirty="0"/>
          </a:p>
          <a:p>
            <a:pPr eaLnBrk="1" hangingPunct="1">
              <a:lnSpc>
                <a:spcPct val="80000"/>
              </a:lnSpc>
              <a:buFont typeface="Wingdings" panose="05000000000000000000" pitchFamily="2" charset="2"/>
              <a:buNone/>
            </a:pPr>
            <a:r>
              <a:rPr lang="en-GB" altLang="en-US" sz="2600" dirty="0"/>
              <a:t>	host societies adapt to tourism and succumb to tourists’ attitudes and values</a:t>
            </a:r>
          </a:p>
          <a:p>
            <a:pPr eaLnBrk="1" hangingPunct="1">
              <a:lnSpc>
                <a:spcPct val="80000"/>
              </a:lnSpc>
              <a:buFont typeface="Wingdings" panose="05000000000000000000" pitchFamily="2" charset="2"/>
              <a:buNone/>
            </a:pPr>
            <a:r>
              <a:rPr lang="en-GB" altLang="en-US" sz="2600" dirty="0"/>
              <a:t>	one set of cultural traits is replaced by another</a:t>
            </a:r>
            <a:endParaRPr lang="en-GB" altLang="en-US" sz="2600" b="1" i="1" dirty="0"/>
          </a:p>
          <a:p>
            <a:pPr eaLnBrk="1" hangingPunct="1">
              <a:lnSpc>
                <a:spcPct val="80000"/>
              </a:lnSpc>
            </a:pPr>
            <a:r>
              <a:rPr lang="en-GB" altLang="en-US" sz="2600" b="1" i="1" dirty="0"/>
              <a:t>Cultural Drift</a:t>
            </a:r>
            <a:endParaRPr lang="en-GB" altLang="en-US" sz="2600" dirty="0"/>
          </a:p>
          <a:p>
            <a:pPr eaLnBrk="1" hangingPunct="1">
              <a:lnSpc>
                <a:spcPct val="80000"/>
              </a:lnSpc>
              <a:buFont typeface="Wingdings" panose="05000000000000000000" pitchFamily="2" charset="2"/>
              <a:buNone/>
            </a:pPr>
            <a:r>
              <a:rPr lang="en-GB" altLang="en-US" sz="2600" dirty="0"/>
              <a:t>	the relationships between hosts and visitors are frequently of a seasonal and multiple contact form</a:t>
            </a:r>
          </a:p>
          <a:p>
            <a:pPr eaLnBrk="1" hangingPunct="1">
              <a:lnSpc>
                <a:spcPct val="80000"/>
              </a:lnSpc>
              <a:buFont typeface="Wingdings" panose="05000000000000000000" pitchFamily="2" charset="2"/>
              <a:buNone/>
            </a:pPr>
            <a:r>
              <a:rPr lang="en-GB" altLang="en-US" sz="2600" dirty="0"/>
              <a:t>	the changes that result as culture is transferred from one group to another has been called cultural drift</a:t>
            </a:r>
            <a:endParaRPr lang="en-US" altLang="en-US" sz="2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777E0-7878-4F53-8AEC-86BC1762D8CE}"/>
              </a:ext>
            </a:extLst>
          </p:cNvPr>
          <p:cNvSpPr>
            <a:spLocks noGrp="1"/>
          </p:cNvSpPr>
          <p:nvPr>
            <p:ph type="title"/>
          </p:nvPr>
        </p:nvSpPr>
        <p:spPr/>
        <p:txBody>
          <a:bodyPr/>
          <a:lstStyle/>
          <a:p>
            <a:r>
              <a:rPr lang="en-GB" dirty="0"/>
              <a:t>5 minute task .. </a:t>
            </a:r>
          </a:p>
        </p:txBody>
      </p:sp>
      <p:sp>
        <p:nvSpPr>
          <p:cNvPr id="3" name="Content Placeholder 2">
            <a:extLst>
              <a:ext uri="{FF2B5EF4-FFF2-40B4-BE49-F238E27FC236}">
                <a16:creationId xmlns:a16="http://schemas.microsoft.com/office/drawing/2014/main" id="{05EAC8C2-9899-4D89-8EBE-856EE76F6C8C}"/>
              </a:ext>
            </a:extLst>
          </p:cNvPr>
          <p:cNvSpPr>
            <a:spLocks noGrp="1"/>
          </p:cNvSpPr>
          <p:nvPr>
            <p:ph idx="1"/>
          </p:nvPr>
        </p:nvSpPr>
        <p:spPr>
          <a:xfrm>
            <a:off x="1309723" y="2387272"/>
            <a:ext cx="10241280" cy="3959352"/>
          </a:xfrm>
        </p:spPr>
        <p:txBody>
          <a:bodyPr/>
          <a:lstStyle/>
          <a:p>
            <a:r>
              <a:rPr lang="en-GB" dirty="0"/>
              <a:t>Identify three direct positive cultural impacts of tourism and </a:t>
            </a:r>
          </a:p>
          <a:p>
            <a:r>
              <a:rPr lang="en-GB" dirty="0"/>
              <a:t>three indirect negative cultural impacts of tourism</a:t>
            </a:r>
          </a:p>
        </p:txBody>
      </p:sp>
    </p:spTree>
    <p:extLst>
      <p:ext uri="{BB962C8B-B14F-4D97-AF65-F5344CB8AC3E}">
        <p14:creationId xmlns:p14="http://schemas.microsoft.com/office/powerpoint/2010/main" val="2272411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a:extLst>
              <a:ext uri="{FF2B5EF4-FFF2-40B4-BE49-F238E27FC236}">
                <a16:creationId xmlns:a16="http://schemas.microsoft.com/office/drawing/2014/main" id="{DB34651B-14FC-488D-87E7-C0C4FE5764C3}"/>
              </a:ext>
            </a:extLst>
          </p:cNvPr>
          <p:cNvSpPr>
            <a:spLocks noGrp="1" noChangeArrowheads="1"/>
          </p:cNvSpPr>
          <p:nvPr>
            <p:ph type="body" idx="1"/>
          </p:nvPr>
        </p:nvSpPr>
        <p:spPr>
          <a:xfrm>
            <a:off x="1981200" y="476251"/>
            <a:ext cx="8229600" cy="5654675"/>
          </a:xfrm>
        </p:spPr>
        <p:txBody>
          <a:bodyPr>
            <a:normAutofit lnSpcReduction="10000"/>
          </a:bodyPr>
          <a:lstStyle/>
          <a:p>
            <a:pPr eaLnBrk="1" hangingPunct="1">
              <a:buFont typeface="Wingdings" panose="05000000000000000000" pitchFamily="2" charset="2"/>
              <a:buNone/>
            </a:pPr>
            <a:r>
              <a:rPr lang="en-GB" altLang="en-US" sz="2600" b="1" i="1"/>
              <a:t>But it has also been said:</a:t>
            </a:r>
            <a:endParaRPr lang="en-GB" altLang="en-US" sz="2600"/>
          </a:p>
          <a:p>
            <a:pPr eaLnBrk="1" hangingPunct="1"/>
            <a:r>
              <a:rPr lang="en-GB" altLang="en-US" sz="2600"/>
              <a:t>Forms of tourism, particularly mass tourism, offer only incidental opportunities to learn about the social, cultural and political conditions of the destinations which are visited</a:t>
            </a:r>
          </a:p>
          <a:p>
            <a:pPr eaLnBrk="1" hangingPunct="1">
              <a:buFont typeface="Wingdings" panose="05000000000000000000" pitchFamily="2" charset="2"/>
              <a:buNone/>
            </a:pPr>
            <a:endParaRPr lang="en-GB" altLang="en-US" sz="2600"/>
          </a:p>
          <a:p>
            <a:pPr eaLnBrk="1" hangingPunct="1"/>
            <a:r>
              <a:rPr lang="en-GB" altLang="en-US" sz="2600"/>
              <a:t>instead of destroying misconceptions between residents of different countries, tourism perpetuates them and creates new prejudices</a:t>
            </a:r>
          </a:p>
          <a:p>
            <a:pPr eaLnBrk="1" hangingPunct="1">
              <a:buFont typeface="Wingdings" panose="05000000000000000000" pitchFamily="2" charset="2"/>
              <a:buNone/>
            </a:pPr>
            <a:endParaRPr lang="en-GB" altLang="en-US" sz="2600"/>
          </a:p>
          <a:p>
            <a:pPr eaLnBrk="1" hangingPunct="1"/>
            <a:r>
              <a:rPr lang="en-GB" altLang="en-US" sz="2600"/>
              <a:t>many tourists arrive with stereotypical images of the hosts and selectively perceive things which reinforce these images</a:t>
            </a:r>
            <a:endParaRPr lang="en-US" altLang="en-US"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6B577DF-60D5-49B7-96F5-C28C067F4335}"/>
              </a:ext>
            </a:extLst>
          </p:cNvPr>
          <p:cNvSpPr>
            <a:spLocks noGrp="1" noChangeArrowheads="1"/>
          </p:cNvSpPr>
          <p:nvPr>
            <p:ph type="title"/>
          </p:nvPr>
        </p:nvSpPr>
        <p:spPr>
          <a:xfrm>
            <a:off x="1316599" y="365760"/>
            <a:ext cx="10241280" cy="1234440"/>
          </a:xfrm>
        </p:spPr>
        <p:txBody>
          <a:bodyPr>
            <a:normAutofit fontScale="90000"/>
          </a:bodyPr>
          <a:lstStyle/>
          <a:p>
            <a:pPr eaLnBrk="1" hangingPunct="1"/>
            <a:r>
              <a:rPr lang="en-GB" altLang="en-US" sz="3200" dirty="0">
                <a:latin typeface="Arial" panose="020B0604020202020204" pitchFamily="34" charset="0"/>
              </a:rPr>
              <a:t>The quality of cross-cultural communication could be related to a number of factors:</a:t>
            </a:r>
            <a:endParaRPr lang="en-US" altLang="en-US" sz="3200" dirty="0">
              <a:latin typeface="Arial" panose="020B0604020202020204" pitchFamily="34" charset="0"/>
            </a:endParaRPr>
          </a:p>
        </p:txBody>
      </p:sp>
      <p:sp>
        <p:nvSpPr>
          <p:cNvPr id="12291" name="Rectangle 3">
            <a:extLst>
              <a:ext uri="{FF2B5EF4-FFF2-40B4-BE49-F238E27FC236}">
                <a16:creationId xmlns:a16="http://schemas.microsoft.com/office/drawing/2014/main" id="{AAEAF5A2-7877-4597-93A0-134D717BB4AF}"/>
              </a:ext>
            </a:extLst>
          </p:cNvPr>
          <p:cNvSpPr>
            <a:spLocks noGrp="1" noChangeArrowheads="1"/>
          </p:cNvSpPr>
          <p:nvPr>
            <p:ph type="body" idx="1"/>
          </p:nvPr>
        </p:nvSpPr>
        <p:spPr>
          <a:xfrm>
            <a:off x="501889" y="1600200"/>
            <a:ext cx="10876547" cy="4997450"/>
          </a:xfrm>
        </p:spPr>
        <p:txBody>
          <a:bodyPr/>
          <a:lstStyle/>
          <a:p>
            <a:pPr eaLnBrk="1" hangingPunct="1">
              <a:lnSpc>
                <a:spcPct val="80000"/>
              </a:lnSpc>
              <a:buFont typeface="Wingdings" panose="05000000000000000000" pitchFamily="2" charset="2"/>
              <a:buNone/>
            </a:pPr>
            <a:r>
              <a:rPr lang="en-GB" altLang="en-US" sz="2600" b="1" i="1" dirty="0"/>
              <a:t>1. The type of tourists</a:t>
            </a:r>
            <a:endParaRPr lang="en-GB" altLang="en-US" sz="2600" dirty="0"/>
          </a:p>
          <a:p>
            <a:pPr eaLnBrk="1" hangingPunct="1">
              <a:lnSpc>
                <a:spcPct val="80000"/>
              </a:lnSpc>
            </a:pPr>
            <a:r>
              <a:rPr lang="en-GB" altLang="en-US" sz="2600" dirty="0"/>
              <a:t>institutionalised forms of tourism (e.g. organised and mass tourism) yield different opportunities for tourist-host interactions from non-institutionalised tourism (</a:t>
            </a:r>
            <a:r>
              <a:rPr lang="en-GB" altLang="en-US" sz="2600" dirty="0" err="1"/>
              <a:t>e.g.drifters</a:t>
            </a:r>
            <a:r>
              <a:rPr lang="en-GB" altLang="en-US" sz="2600" dirty="0"/>
              <a:t> and explorers)</a:t>
            </a:r>
          </a:p>
          <a:p>
            <a:pPr eaLnBrk="1" hangingPunct="1">
              <a:lnSpc>
                <a:spcPct val="80000"/>
              </a:lnSpc>
            </a:pPr>
            <a:endParaRPr lang="en-GB" altLang="en-US" sz="2600" dirty="0"/>
          </a:p>
          <a:p>
            <a:pPr eaLnBrk="1" hangingPunct="1">
              <a:lnSpc>
                <a:spcPct val="80000"/>
              </a:lnSpc>
            </a:pPr>
            <a:r>
              <a:rPr lang="en-GB" altLang="en-US" sz="2600" dirty="0"/>
              <a:t>the mass tourist is confined by the itinerary of package tour; the drifter is more likely to live with the host culture - variations in interaction will occur according to travel arrangements and tourists’ tastes, preferences &amp; motivations</a:t>
            </a:r>
          </a:p>
          <a:p>
            <a:pPr eaLnBrk="1" hangingPunct="1">
              <a:lnSpc>
                <a:spcPct val="80000"/>
              </a:lnSpc>
              <a:buFont typeface="Wingdings" panose="05000000000000000000" pitchFamily="2" charset="2"/>
              <a:buNone/>
            </a:pPr>
            <a:endParaRPr lang="en-GB" altLang="en-US" sz="2600" dirty="0"/>
          </a:p>
          <a:p>
            <a:pPr eaLnBrk="1" hangingPunct="1">
              <a:lnSpc>
                <a:spcPct val="80000"/>
              </a:lnSpc>
            </a:pPr>
            <a:r>
              <a:rPr lang="en-GB" altLang="en-US" sz="2600" dirty="0"/>
              <a:t>non-institutionalised forms of tourism allow for more intense interaction</a:t>
            </a:r>
            <a:endParaRPr lang="en-US" altLang="en-US" sz="2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a:extLst>
              <a:ext uri="{FF2B5EF4-FFF2-40B4-BE49-F238E27FC236}">
                <a16:creationId xmlns:a16="http://schemas.microsoft.com/office/drawing/2014/main" id="{8D000480-603B-4898-8CB6-9A5C2EFC6F3B}"/>
              </a:ext>
            </a:extLst>
          </p:cNvPr>
          <p:cNvSpPr>
            <a:spLocks noGrp="1" noChangeArrowheads="1"/>
          </p:cNvSpPr>
          <p:nvPr>
            <p:ph type="body" idx="1"/>
          </p:nvPr>
        </p:nvSpPr>
        <p:spPr>
          <a:xfrm>
            <a:off x="1992313" y="476250"/>
            <a:ext cx="8229600" cy="5473700"/>
          </a:xfrm>
        </p:spPr>
        <p:txBody>
          <a:bodyPr/>
          <a:lstStyle/>
          <a:p>
            <a:pPr eaLnBrk="1" hangingPunct="1">
              <a:lnSpc>
                <a:spcPct val="90000"/>
              </a:lnSpc>
              <a:buFont typeface="Wingdings" panose="05000000000000000000" pitchFamily="2" charset="2"/>
              <a:buNone/>
            </a:pPr>
            <a:r>
              <a:rPr lang="en-GB" altLang="en-US" b="1" i="1"/>
              <a:t>2. Spatial, temporal and communicative context in which contact takes place</a:t>
            </a:r>
          </a:p>
          <a:p>
            <a:pPr eaLnBrk="1" hangingPunct="1">
              <a:lnSpc>
                <a:spcPct val="90000"/>
              </a:lnSpc>
              <a:buFont typeface="Wingdings" panose="05000000000000000000" pitchFamily="2" charset="2"/>
              <a:buNone/>
            </a:pPr>
            <a:endParaRPr lang="en-GB" altLang="en-US"/>
          </a:p>
          <a:p>
            <a:pPr eaLnBrk="1" hangingPunct="1">
              <a:lnSpc>
                <a:spcPct val="90000"/>
              </a:lnSpc>
            </a:pPr>
            <a:r>
              <a:rPr lang="en-GB" altLang="en-US"/>
              <a:t>nature of tourist-host interactions influenced by length of stay of tourists, physical and social space shared by the groups and linguistic compatibility</a:t>
            </a:r>
          </a:p>
          <a:p>
            <a:pPr eaLnBrk="1" hangingPunct="1">
              <a:lnSpc>
                <a:spcPct val="90000"/>
              </a:lnSpc>
              <a:buFont typeface="Wingdings" panose="05000000000000000000" pitchFamily="2" charset="2"/>
              <a:buNone/>
            </a:pPr>
            <a:endParaRPr lang="en-GB" altLang="en-US"/>
          </a:p>
          <a:p>
            <a:pPr eaLnBrk="1" hangingPunct="1">
              <a:lnSpc>
                <a:spcPct val="90000"/>
              </a:lnSpc>
            </a:pPr>
            <a:r>
              <a:rPr lang="en-GB" altLang="en-US"/>
              <a:t> tourist-host relationship affected by willingness of groups to share values, attitudes and experiences</a:t>
            </a:r>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a:extLst>
              <a:ext uri="{FF2B5EF4-FFF2-40B4-BE49-F238E27FC236}">
                <a16:creationId xmlns:a16="http://schemas.microsoft.com/office/drawing/2014/main" id="{DD26BF5B-150B-40DF-ACE2-F7AF6D0636B0}"/>
              </a:ext>
            </a:extLst>
          </p:cNvPr>
          <p:cNvSpPr>
            <a:spLocks noGrp="1" noChangeArrowheads="1"/>
          </p:cNvSpPr>
          <p:nvPr>
            <p:ph type="body" idx="1"/>
          </p:nvPr>
        </p:nvSpPr>
        <p:spPr>
          <a:xfrm>
            <a:off x="1981200" y="549275"/>
            <a:ext cx="8229600" cy="5581650"/>
          </a:xfrm>
        </p:spPr>
        <p:txBody>
          <a:bodyPr/>
          <a:lstStyle/>
          <a:p>
            <a:pPr eaLnBrk="1" hangingPunct="1">
              <a:buFont typeface="Wingdings" panose="05000000000000000000" pitchFamily="2" charset="2"/>
              <a:buNone/>
            </a:pPr>
            <a:r>
              <a:rPr lang="en-GB" altLang="en-US" b="1" i="1"/>
              <a:t>3. The role of the cultural broker</a:t>
            </a:r>
          </a:p>
          <a:p>
            <a:pPr eaLnBrk="1" hangingPunct="1">
              <a:buFont typeface="Wingdings" panose="05000000000000000000" pitchFamily="2" charset="2"/>
              <a:buNone/>
            </a:pPr>
            <a:endParaRPr lang="en-GB" altLang="en-US"/>
          </a:p>
          <a:p>
            <a:pPr eaLnBrk="1" hangingPunct="1"/>
            <a:r>
              <a:rPr lang="en-GB" altLang="en-US"/>
              <a:t>the host must also take part in the communication process, this part may be played by a cultural broker</a:t>
            </a:r>
          </a:p>
          <a:p>
            <a:pPr eaLnBrk="1" hangingPunct="1">
              <a:buFont typeface="Wingdings" panose="05000000000000000000" pitchFamily="2" charset="2"/>
              <a:buNone/>
            </a:pPr>
            <a:endParaRPr lang="en-GB" altLang="en-US"/>
          </a:p>
          <a:p>
            <a:pPr eaLnBrk="1" hangingPunct="1"/>
            <a:r>
              <a:rPr lang="en-GB" altLang="en-US"/>
              <a:t>individuals in the role of cultural broker are usually bilingual and innovative in introducing change e.g. translators and guides</a:t>
            </a:r>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19135F3-6C1B-4067-A78B-3E21832FCADD}"/>
              </a:ext>
            </a:extLst>
          </p:cNvPr>
          <p:cNvSpPr>
            <a:spLocks noGrp="1" noChangeArrowheads="1"/>
          </p:cNvSpPr>
          <p:nvPr>
            <p:ph type="title"/>
          </p:nvPr>
        </p:nvSpPr>
        <p:spPr>
          <a:xfrm>
            <a:off x="1735459" y="-35117"/>
            <a:ext cx="9361093" cy="1498600"/>
          </a:xfrm>
        </p:spPr>
        <p:txBody>
          <a:bodyPr/>
          <a:lstStyle/>
          <a:p>
            <a:pPr algn="ctr">
              <a:defRPr/>
            </a:pPr>
            <a:r>
              <a:rPr lang="en-US" altLang="zh-CN" dirty="0">
                <a:solidFill>
                  <a:schemeClr val="tx1">
                    <a:lumMod val="95000"/>
                    <a:lumOff val="5000"/>
                  </a:schemeClr>
                </a:solidFill>
                <a:ea typeface="ＭＳ Ｐゴシック" panose="020B0600070205080204" pitchFamily="34" charset="-128"/>
              </a:rPr>
              <a:t>Material and  Nonmaterial Culture</a:t>
            </a:r>
          </a:p>
        </p:txBody>
      </p:sp>
      <p:sp>
        <p:nvSpPr>
          <p:cNvPr id="36867" name="Text Placeholder 1">
            <a:extLst>
              <a:ext uri="{FF2B5EF4-FFF2-40B4-BE49-F238E27FC236}">
                <a16:creationId xmlns:a16="http://schemas.microsoft.com/office/drawing/2014/main" id="{1482B270-BA20-4A39-99E0-9E1603F88AF2}"/>
              </a:ext>
            </a:extLst>
          </p:cNvPr>
          <p:cNvSpPr>
            <a:spLocks noGrp="1"/>
          </p:cNvSpPr>
          <p:nvPr>
            <p:ph type="body" idx="1"/>
          </p:nvPr>
        </p:nvSpPr>
        <p:spPr>
          <a:xfrm>
            <a:off x="2292351" y="2179639"/>
            <a:ext cx="3565525" cy="822325"/>
          </a:xfrm>
        </p:spPr>
        <p:txBody>
          <a:bodyPr>
            <a:normAutofit lnSpcReduction="10000"/>
          </a:bodyPr>
          <a:lstStyle/>
          <a:p>
            <a:pPr>
              <a:spcBef>
                <a:spcPct val="0"/>
              </a:spcBef>
              <a:spcAft>
                <a:spcPct val="0"/>
              </a:spcAft>
            </a:pPr>
            <a:r>
              <a:rPr lang="en-GB" altLang="en-US"/>
              <a:t>Physical component or physical culture</a:t>
            </a:r>
          </a:p>
          <a:p>
            <a:pPr>
              <a:spcBef>
                <a:spcPct val="0"/>
              </a:spcBef>
              <a:spcAft>
                <a:spcPct val="0"/>
              </a:spcAft>
            </a:pPr>
            <a:endParaRPr lang="en-GB" altLang="en-US"/>
          </a:p>
        </p:txBody>
      </p:sp>
      <p:sp>
        <p:nvSpPr>
          <p:cNvPr id="36868" name="Rectangle 3">
            <a:extLst>
              <a:ext uri="{FF2B5EF4-FFF2-40B4-BE49-F238E27FC236}">
                <a16:creationId xmlns:a16="http://schemas.microsoft.com/office/drawing/2014/main" id="{9D035F97-3745-4099-8BA2-8AEADADB2E7E}"/>
              </a:ext>
            </a:extLst>
          </p:cNvPr>
          <p:cNvSpPr>
            <a:spLocks noGrp="1" noChangeArrowheads="1"/>
          </p:cNvSpPr>
          <p:nvPr>
            <p:ph sz="half" idx="2"/>
          </p:nvPr>
        </p:nvSpPr>
        <p:spPr>
          <a:xfrm>
            <a:off x="2292351" y="2967039"/>
            <a:ext cx="3565525" cy="3341687"/>
          </a:xfrm>
        </p:spPr>
        <p:txBody>
          <a:bodyPr/>
          <a:lstStyle/>
          <a:p>
            <a:pPr lvl="1"/>
            <a:r>
              <a:rPr lang="en-US" altLang="zh-CN" sz="2800">
                <a:ea typeface="ＭＳ Ｐゴシック" panose="020B0600070205080204" pitchFamily="34" charset="-128"/>
              </a:rPr>
              <a:t>Clothing </a:t>
            </a:r>
          </a:p>
          <a:p>
            <a:pPr lvl="1"/>
            <a:r>
              <a:rPr lang="en-US" altLang="zh-CN" sz="2800">
                <a:ea typeface="ＭＳ Ｐゴシック" panose="020B0600070205080204" pitchFamily="34" charset="-128"/>
              </a:rPr>
              <a:t>Tools</a:t>
            </a:r>
          </a:p>
          <a:p>
            <a:pPr lvl="1"/>
            <a:r>
              <a:rPr lang="en-US" altLang="zh-CN" sz="2800">
                <a:ea typeface="ＭＳ Ｐゴシック" panose="020B0600070205080204" pitchFamily="34" charset="-128"/>
              </a:rPr>
              <a:t>Decorative art</a:t>
            </a:r>
          </a:p>
          <a:p>
            <a:pPr lvl="1"/>
            <a:r>
              <a:rPr lang="en-US" altLang="zh-CN" sz="2800">
                <a:ea typeface="ＭＳ Ｐゴシック" panose="020B0600070205080204" pitchFamily="34" charset="-128"/>
              </a:rPr>
              <a:t>Body adornment</a:t>
            </a:r>
          </a:p>
          <a:p>
            <a:pPr lvl="1"/>
            <a:r>
              <a:rPr lang="en-US" altLang="zh-CN" sz="2800">
                <a:ea typeface="ＭＳ Ｐゴシック" panose="020B0600070205080204" pitchFamily="34" charset="-128"/>
              </a:rPr>
              <a:t>Homes</a:t>
            </a:r>
          </a:p>
          <a:p>
            <a:pPr>
              <a:buFontTx/>
              <a:buNone/>
            </a:pPr>
            <a:endParaRPr lang="en-US" altLang="zh-CN">
              <a:ea typeface="ＭＳ Ｐゴシック" panose="020B0600070205080204" pitchFamily="34" charset="-128"/>
            </a:endParaRPr>
          </a:p>
          <a:p>
            <a:endParaRPr lang="zh-CN" altLang="en-US">
              <a:ea typeface="ＭＳ Ｐゴシック" panose="020B0600070205080204" pitchFamily="34" charset="-128"/>
            </a:endParaRPr>
          </a:p>
        </p:txBody>
      </p:sp>
      <p:sp>
        <p:nvSpPr>
          <p:cNvPr id="36869" name="Text Placeholder 2">
            <a:extLst>
              <a:ext uri="{FF2B5EF4-FFF2-40B4-BE49-F238E27FC236}">
                <a16:creationId xmlns:a16="http://schemas.microsoft.com/office/drawing/2014/main" id="{0FB73744-E958-4AF6-B976-8217886559EA}"/>
              </a:ext>
            </a:extLst>
          </p:cNvPr>
          <p:cNvSpPr>
            <a:spLocks noGrp="1"/>
          </p:cNvSpPr>
          <p:nvPr>
            <p:ph type="body" sz="quarter" idx="3"/>
          </p:nvPr>
        </p:nvSpPr>
        <p:spPr>
          <a:xfrm>
            <a:off x="6016626" y="2179639"/>
            <a:ext cx="3565525" cy="822325"/>
          </a:xfrm>
        </p:spPr>
        <p:txBody>
          <a:bodyPr>
            <a:normAutofit lnSpcReduction="10000"/>
          </a:bodyPr>
          <a:lstStyle/>
          <a:p>
            <a:pPr>
              <a:spcBef>
                <a:spcPct val="0"/>
              </a:spcBef>
              <a:spcAft>
                <a:spcPct val="0"/>
              </a:spcAft>
            </a:pPr>
            <a:r>
              <a:rPr lang="en-GB" altLang="en-US"/>
              <a:t>Subjective or abstract culture</a:t>
            </a:r>
          </a:p>
          <a:p>
            <a:pPr>
              <a:spcBef>
                <a:spcPct val="0"/>
              </a:spcBef>
              <a:spcAft>
                <a:spcPct val="0"/>
              </a:spcAft>
            </a:pPr>
            <a:endParaRPr lang="en-GB" altLang="en-US"/>
          </a:p>
        </p:txBody>
      </p:sp>
      <p:sp>
        <p:nvSpPr>
          <p:cNvPr id="15365" name="Rectangle 4">
            <a:extLst>
              <a:ext uri="{FF2B5EF4-FFF2-40B4-BE49-F238E27FC236}">
                <a16:creationId xmlns:a16="http://schemas.microsoft.com/office/drawing/2014/main" id="{A3B6D114-5BBE-4F7C-B8EE-85D46D1FCB82}"/>
              </a:ext>
            </a:extLst>
          </p:cNvPr>
          <p:cNvSpPr>
            <a:spLocks noGrp="1" noChangeArrowheads="1"/>
          </p:cNvSpPr>
          <p:nvPr>
            <p:ph sz="quarter" idx="4"/>
          </p:nvPr>
        </p:nvSpPr>
        <p:spPr>
          <a:xfrm>
            <a:off x="6016626" y="2967039"/>
            <a:ext cx="3565525" cy="3341687"/>
          </a:xfrm>
        </p:spPr>
        <p:txBody>
          <a:bodyPr/>
          <a:lstStyle/>
          <a:p>
            <a:pPr lvl="1"/>
            <a:r>
              <a:rPr lang="en-US" altLang="zh-CN" sz="2800">
                <a:ea typeface="ＭＳ Ｐゴシック" panose="020B0600070205080204" pitchFamily="34" charset="-128"/>
              </a:rPr>
              <a:t>Religion</a:t>
            </a:r>
          </a:p>
          <a:p>
            <a:pPr lvl="1"/>
            <a:r>
              <a:rPr lang="en-US" altLang="zh-CN" sz="2800">
                <a:ea typeface="ＭＳ Ｐゴシック" panose="020B0600070205080204" pitchFamily="34" charset="-128"/>
              </a:rPr>
              <a:t>Perceptions</a:t>
            </a:r>
          </a:p>
          <a:p>
            <a:pPr lvl="1"/>
            <a:r>
              <a:rPr lang="en-US" altLang="zh-CN" sz="2800">
                <a:ea typeface="ＭＳ Ｐゴシック" panose="020B0600070205080204" pitchFamily="34" charset="-128"/>
              </a:rPr>
              <a:t>Attitudes</a:t>
            </a:r>
          </a:p>
          <a:p>
            <a:pPr lvl="1"/>
            <a:r>
              <a:rPr lang="en-US" altLang="zh-CN" sz="2800">
                <a:ea typeface="ＭＳ Ｐゴシック" panose="020B0600070205080204" pitchFamily="34" charset="-128"/>
              </a:rPr>
              <a:t>Beliefs</a:t>
            </a:r>
          </a:p>
          <a:p>
            <a:pPr lvl="1"/>
            <a:r>
              <a:rPr lang="en-US" altLang="zh-CN" sz="2800">
                <a:ea typeface="ＭＳ Ｐゴシック" panose="020B0600070205080204" pitchFamily="34" charset="-128"/>
              </a:rPr>
              <a:t>Values</a:t>
            </a:r>
            <a:endParaRPr lang="en-US" altLang="zh-CN">
              <a:ea typeface="ＭＳ Ｐゴシック" panose="020B0600070205080204" pitchFamily="34" charset="-128"/>
            </a:endParaRPr>
          </a:p>
          <a:p>
            <a:endParaRPr lang="zh-CN" altLang="en-US">
              <a:ea typeface="ＭＳ Ｐゴシック" panose="020B0600070205080204" pitchFamily="34" charset="-128"/>
            </a:endParaRPr>
          </a:p>
        </p:txBody>
      </p:sp>
      <p:sp>
        <p:nvSpPr>
          <p:cNvPr id="36871" name="Rectangle 6">
            <a:extLst>
              <a:ext uri="{FF2B5EF4-FFF2-40B4-BE49-F238E27FC236}">
                <a16:creationId xmlns:a16="http://schemas.microsoft.com/office/drawing/2014/main" id="{3069BA2C-2906-48C7-BAF6-426A401D615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zh-CN" sz="1400">
                <a:latin typeface="Times New Roman" panose="02020603050405020304" pitchFamily="18" charset="0"/>
                <a:ea typeface="ＭＳ Ｐゴシック" panose="020B0600070205080204" pitchFamily="34" charset="-128"/>
              </a:rPr>
              <a:t>4-</a:t>
            </a:r>
            <a:fld id="{FE88EC48-0426-4D13-AE4F-9625D2EB78F7}" type="slidenum">
              <a:rPr lang="en-US" altLang="zh-CN" sz="1400">
                <a:latin typeface="Times New Roman" panose="02020603050405020304" pitchFamily="18" charset="0"/>
                <a:ea typeface="ＭＳ Ｐゴシック" panose="020B0600070205080204" pitchFamily="34" charset="-128"/>
              </a:rPr>
              <a:pPr eaLnBrk="1" hangingPunct="1"/>
              <a:t>12</a:t>
            </a:fld>
            <a:endParaRPr lang="en-US" altLang="zh-CN" sz="1400">
              <a:latin typeface="Times New Roman" panose="02020603050405020304" pitchFamily="18" charset="0"/>
              <a:ea typeface="ＭＳ Ｐゴシック" panose="020B0600070205080204" pitchFamily="34" charset="-128"/>
            </a:endParaRPr>
          </a:p>
        </p:txBody>
      </p:sp>
      <p:pic>
        <p:nvPicPr>
          <p:cNvPr id="36872" name="Picture 35" descr="ANd9GcTXnN3FvoAgGQICM9FBFLsFSir7Ll5NHoEvlv6v-pKUA9TjgOmyhVgAnDU">
            <a:extLst>
              <a:ext uri="{FF2B5EF4-FFF2-40B4-BE49-F238E27FC236}">
                <a16:creationId xmlns:a16="http://schemas.microsoft.com/office/drawing/2014/main" id="{F735638B-1227-4DED-B311-D47B8C6F4C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6288" y="3886200"/>
            <a:ext cx="1585912"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536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36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36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36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02FA98D-930C-432E-80C9-F5FCF6C95C56}"/>
              </a:ext>
            </a:extLst>
          </p:cNvPr>
          <p:cNvSpPr>
            <a:spLocks noGrp="1"/>
          </p:cNvSpPr>
          <p:nvPr>
            <p:ph type="title"/>
          </p:nvPr>
        </p:nvSpPr>
        <p:spPr>
          <a:xfrm>
            <a:off x="1761194" y="0"/>
            <a:ext cx="8229600" cy="1143000"/>
          </a:xfrm>
        </p:spPr>
        <p:txBody>
          <a:bodyPr/>
          <a:lstStyle/>
          <a:p>
            <a:r>
              <a:rPr lang="en-GB" altLang="en-US" sz="3400" dirty="0">
                <a:solidFill>
                  <a:srgbClr val="007FA3"/>
                </a:solidFill>
              </a:rPr>
              <a:t>Differences between Hosts and Guests (Inskeep 1991)</a:t>
            </a:r>
          </a:p>
        </p:txBody>
      </p:sp>
      <p:sp>
        <p:nvSpPr>
          <p:cNvPr id="8195" name="Content Placeholder 2">
            <a:extLst>
              <a:ext uri="{FF2B5EF4-FFF2-40B4-BE49-F238E27FC236}">
                <a16:creationId xmlns:a16="http://schemas.microsoft.com/office/drawing/2014/main" id="{A9D9D126-4EE3-4A35-A938-8C42974D2426}"/>
              </a:ext>
            </a:extLst>
          </p:cNvPr>
          <p:cNvSpPr>
            <a:spLocks noGrp="1"/>
          </p:cNvSpPr>
          <p:nvPr>
            <p:ph idx="1"/>
          </p:nvPr>
        </p:nvSpPr>
        <p:spPr>
          <a:xfrm>
            <a:off x="1817688" y="1446213"/>
            <a:ext cx="8229600" cy="4525962"/>
          </a:xfrm>
        </p:spPr>
        <p:txBody>
          <a:bodyPr>
            <a:normAutofit fontScale="85000" lnSpcReduction="20000"/>
          </a:bodyPr>
          <a:lstStyle/>
          <a:p>
            <a:r>
              <a:rPr lang="en-GB" altLang="en-US" sz="2800"/>
              <a:t>Basic value and logic system</a:t>
            </a:r>
          </a:p>
          <a:p>
            <a:r>
              <a:rPr lang="en-GB" altLang="en-US" sz="2800"/>
              <a:t>Religious beliefs</a:t>
            </a:r>
          </a:p>
          <a:p>
            <a:r>
              <a:rPr lang="en-GB" altLang="en-US" sz="2800"/>
              <a:t>Traditions</a:t>
            </a:r>
          </a:p>
          <a:p>
            <a:r>
              <a:rPr lang="en-GB" altLang="en-US" sz="2800"/>
              <a:t>Customs</a:t>
            </a:r>
          </a:p>
          <a:p>
            <a:r>
              <a:rPr lang="en-GB" altLang="en-US" sz="2800"/>
              <a:t>Lifestyles</a:t>
            </a:r>
          </a:p>
          <a:p>
            <a:r>
              <a:rPr lang="en-GB" altLang="en-US" sz="2800"/>
              <a:t>Behavioural patterns</a:t>
            </a:r>
          </a:p>
          <a:p>
            <a:r>
              <a:rPr lang="en-GB" altLang="en-US" sz="2800"/>
              <a:t>Dress codes</a:t>
            </a:r>
          </a:p>
          <a:p>
            <a:r>
              <a:rPr lang="en-GB" altLang="en-US" sz="2800"/>
              <a:t>Sense of time budgeting</a:t>
            </a:r>
          </a:p>
          <a:p>
            <a:r>
              <a:rPr lang="en-GB" altLang="en-US" sz="2800"/>
              <a:t>Attitudes towards strangers</a:t>
            </a:r>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E68AC86-2BA6-44B3-B890-FB22B2533191}"/>
              </a:ext>
            </a:extLst>
          </p:cNvPr>
          <p:cNvSpPr>
            <a:spLocks noGrp="1" noChangeArrowheads="1"/>
          </p:cNvSpPr>
          <p:nvPr>
            <p:ph type="title"/>
          </p:nvPr>
        </p:nvSpPr>
        <p:spPr>
          <a:xfrm>
            <a:off x="975360" y="279889"/>
            <a:ext cx="10241280" cy="1234440"/>
          </a:xfrm>
        </p:spPr>
        <p:txBody>
          <a:bodyPr/>
          <a:lstStyle/>
          <a:p>
            <a:pPr eaLnBrk="1" hangingPunct="1"/>
            <a:r>
              <a:rPr lang="en-GB" altLang="en-US" sz="3800" dirty="0">
                <a:latin typeface="Arial" panose="020B0604020202020204" pitchFamily="34" charset="0"/>
              </a:rPr>
              <a:t>Tourism and the Deterioration of Art Forms</a:t>
            </a:r>
          </a:p>
        </p:txBody>
      </p:sp>
      <p:sp>
        <p:nvSpPr>
          <p:cNvPr id="16387" name="Rectangle 3">
            <a:extLst>
              <a:ext uri="{FF2B5EF4-FFF2-40B4-BE49-F238E27FC236}">
                <a16:creationId xmlns:a16="http://schemas.microsoft.com/office/drawing/2014/main" id="{264B4A43-176C-4439-A3C8-CD4A6BC7601A}"/>
              </a:ext>
            </a:extLst>
          </p:cNvPr>
          <p:cNvSpPr>
            <a:spLocks noGrp="1" noChangeArrowheads="1"/>
          </p:cNvSpPr>
          <p:nvPr>
            <p:ph type="body" idx="1"/>
          </p:nvPr>
        </p:nvSpPr>
        <p:spPr>
          <a:xfrm>
            <a:off x="1981200" y="1600201"/>
            <a:ext cx="8229600" cy="4924425"/>
          </a:xfrm>
        </p:spPr>
        <p:txBody>
          <a:bodyPr/>
          <a:lstStyle/>
          <a:p>
            <a:pPr eaLnBrk="1" hangingPunct="1">
              <a:lnSpc>
                <a:spcPct val="90000"/>
              </a:lnSpc>
              <a:buFont typeface="Wingdings" panose="05000000000000000000" pitchFamily="2" charset="2"/>
              <a:buNone/>
            </a:pPr>
            <a:r>
              <a:rPr lang="en-GB" altLang="en-US"/>
              <a:t>Tourism has also encouraged the production of pseudo-traditional art forms - often stylised works which bear only a tenuous relationship to traditional culture, and are often mass produced by people with little knowledge of traditional culture.</a:t>
            </a:r>
          </a:p>
          <a:p>
            <a:pPr eaLnBrk="1" hangingPunct="1">
              <a:lnSpc>
                <a:spcPct val="90000"/>
              </a:lnSpc>
              <a:buFont typeface="Wingdings" panose="05000000000000000000" pitchFamily="2" charset="2"/>
              <a:buNone/>
            </a:pPr>
            <a:endParaRPr lang="en-GB" altLang="en-US"/>
          </a:p>
          <a:p>
            <a:pPr eaLnBrk="1" hangingPunct="1">
              <a:lnSpc>
                <a:spcPct val="90000"/>
              </a:lnSpc>
              <a:buFont typeface="Wingdings" panose="05000000000000000000" pitchFamily="2" charset="2"/>
              <a:buNone/>
            </a:pPr>
            <a:r>
              <a:rPr lang="en-GB" altLang="en-US"/>
              <a:t>this has meant that:</a:t>
            </a:r>
          </a:p>
          <a:p>
            <a:pPr eaLnBrk="1" hangingPunct="1">
              <a:lnSpc>
                <a:spcPct val="90000"/>
              </a:lnSpc>
              <a:buFont typeface="Wingdings" panose="05000000000000000000" pitchFamily="2" charset="2"/>
              <a:buNone/>
            </a:pPr>
            <a:endParaRPr lang="en-GB" altLang="en-US"/>
          </a:p>
          <a:p>
            <a:pPr eaLnBrk="1" hangingPunct="1">
              <a:lnSpc>
                <a:spcPct val="90000"/>
              </a:lnSpc>
            </a:pPr>
            <a:r>
              <a:rPr lang="en-GB" altLang="en-US"/>
              <a:t>the demands of tourists for cheap, portable souvenirs have taken their toll on traditional art forms</a:t>
            </a:r>
          </a:p>
          <a:p>
            <a:pPr eaLnBrk="1" hangingPunct="1">
              <a:lnSpc>
                <a:spcPct val="90000"/>
              </a:lnSpc>
              <a:buFont typeface="Wingdings" panose="05000000000000000000" pitchFamily="2" charset="2"/>
              <a:buNone/>
            </a:pPr>
            <a:endParaRPr lang="en-GB" altLang="en-US"/>
          </a:p>
          <a:p>
            <a:pPr eaLnBrk="1" hangingPunct="1">
              <a:lnSpc>
                <a:spcPct val="90000"/>
              </a:lnSpc>
            </a:pPr>
            <a:r>
              <a:rPr lang="en-GB" altLang="en-US"/>
              <a:t>changes have occurred in the meaning of art and its social and spiritual significance</a:t>
            </a:r>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75A4FCEF-AED9-46AA-B732-9DE4A1746643}"/>
              </a:ext>
            </a:extLst>
          </p:cNvPr>
          <p:cNvSpPr>
            <a:spLocks noGrp="1" noChangeArrowheads="1"/>
          </p:cNvSpPr>
          <p:nvPr>
            <p:ph type="body" idx="1"/>
          </p:nvPr>
        </p:nvSpPr>
        <p:spPr>
          <a:xfrm>
            <a:off x="1981200" y="476251"/>
            <a:ext cx="8229600" cy="5654675"/>
          </a:xfrm>
        </p:spPr>
        <p:txBody>
          <a:bodyPr/>
          <a:lstStyle/>
          <a:p>
            <a:pPr marL="571500" indent="-571500"/>
            <a:r>
              <a:rPr lang="en-GB" altLang="en-US"/>
              <a:t>changes have occurred in the size, form or function of objects</a:t>
            </a:r>
          </a:p>
          <a:p>
            <a:pPr marL="571500" indent="-571500"/>
            <a:r>
              <a:rPr lang="en-GB" altLang="en-US"/>
              <a:t>workmanship has gone down due to mass production</a:t>
            </a:r>
          </a:p>
          <a:p>
            <a:pPr marL="571500" indent="-571500"/>
            <a:r>
              <a:rPr lang="en-GB" altLang="en-US"/>
              <a:t>tourist art is usually produced in advance of sale, whereas traditional art was more personal, often being made for a particular person</a:t>
            </a:r>
          </a:p>
          <a:p>
            <a:pPr marL="571500" indent="-571500"/>
            <a:r>
              <a:rPr lang="en-GB" altLang="en-US"/>
              <a:t>art is now manufactured for the tastes of tourists and has consequently changed its form</a:t>
            </a:r>
          </a:p>
          <a:p>
            <a:pPr marL="571500" indent="-571500"/>
            <a:r>
              <a:rPr lang="en-GB" altLang="en-US"/>
              <a:t>the development of tourist oriented art has led to the widespread production of fakes</a:t>
            </a:r>
          </a:p>
          <a:p>
            <a:pPr marL="571500" indent="-571500"/>
            <a:r>
              <a:rPr lang="en-GB" altLang="en-US"/>
              <a:t>contemporary forms of tourist art often lead to a degeneration of traditional styles</a:t>
            </a:r>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A169BD7D-3B3C-47D7-AF3A-3E8933A95DBC}"/>
              </a:ext>
            </a:extLst>
          </p:cNvPr>
          <p:cNvSpPr>
            <a:spLocks noGrp="1" noChangeArrowheads="1"/>
          </p:cNvSpPr>
          <p:nvPr>
            <p:ph type="title"/>
          </p:nvPr>
        </p:nvSpPr>
        <p:spPr/>
        <p:txBody>
          <a:bodyPr/>
          <a:lstStyle/>
          <a:p>
            <a:pPr eaLnBrk="1" hangingPunct="1"/>
            <a:r>
              <a:rPr lang="en-GB" altLang="en-US"/>
              <a:t>Tourism and Non Material Culture</a:t>
            </a:r>
            <a:endParaRPr lang="en-US" altLang="en-US"/>
          </a:p>
        </p:txBody>
      </p:sp>
      <p:sp>
        <p:nvSpPr>
          <p:cNvPr id="18435" name="Rectangle 3">
            <a:extLst>
              <a:ext uri="{FF2B5EF4-FFF2-40B4-BE49-F238E27FC236}">
                <a16:creationId xmlns:a16="http://schemas.microsoft.com/office/drawing/2014/main" id="{C912C2C1-A42F-4974-A277-1112602F0758}"/>
              </a:ext>
            </a:extLst>
          </p:cNvPr>
          <p:cNvSpPr>
            <a:spLocks noGrp="1" noChangeArrowheads="1"/>
          </p:cNvSpPr>
          <p:nvPr>
            <p:ph type="body" idx="1"/>
          </p:nvPr>
        </p:nvSpPr>
        <p:spPr/>
        <p:txBody>
          <a:bodyPr/>
          <a:lstStyle/>
          <a:p>
            <a:pPr eaLnBrk="1" hangingPunct="1"/>
            <a:r>
              <a:rPr lang="en-GB" altLang="en-US" sz="2600"/>
              <a:t>Culture is also about a way of life.  </a:t>
            </a:r>
          </a:p>
          <a:p>
            <a:pPr eaLnBrk="1" hangingPunct="1"/>
            <a:r>
              <a:rPr lang="en-GB" altLang="en-US" sz="2600"/>
              <a:t>When tourists purchase a holiday they also buy culture as a package - it is often reduced to a few characteristics such as crafts, dance, music and buildings.  </a:t>
            </a:r>
          </a:p>
          <a:p>
            <a:pPr eaLnBrk="1" hangingPunct="1"/>
            <a:r>
              <a:rPr lang="en-GB" altLang="en-US" sz="2600"/>
              <a:t>Traditional ceremonies, festivals and customs acquire a new status when they are transformed into pre-arranged entertainment rituals and local people can often be exploited by using them to ‘perform’ local culture.</a:t>
            </a:r>
            <a:endParaRPr lang="en-US" altLang="en-US" sz="26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7AAC9109-F275-44EA-A466-D8EA096398C0}"/>
              </a:ext>
            </a:extLst>
          </p:cNvPr>
          <p:cNvSpPr>
            <a:spLocks noGrp="1" noChangeArrowheads="1"/>
          </p:cNvSpPr>
          <p:nvPr>
            <p:ph type="title"/>
          </p:nvPr>
        </p:nvSpPr>
        <p:spPr>
          <a:xfrm>
            <a:off x="434024" y="122952"/>
            <a:ext cx="10241280" cy="1234440"/>
          </a:xfrm>
        </p:spPr>
        <p:txBody>
          <a:bodyPr/>
          <a:lstStyle/>
          <a:p>
            <a:pPr>
              <a:defRPr/>
            </a:pPr>
            <a:r>
              <a:rPr lang="en-US" altLang="zh-CN" dirty="0">
                <a:solidFill>
                  <a:schemeClr val="tx1">
                    <a:lumMod val="95000"/>
                    <a:lumOff val="5000"/>
                  </a:schemeClr>
                </a:solidFill>
                <a:ea typeface="SimSun" panose="02010600030101010101" pitchFamily="2" charset="-122"/>
              </a:rPr>
              <a:t>Sathe’s Levels of Culture</a:t>
            </a:r>
          </a:p>
        </p:txBody>
      </p:sp>
      <p:sp>
        <p:nvSpPr>
          <p:cNvPr id="38915" name="Content Placeholder 2">
            <a:extLst>
              <a:ext uri="{FF2B5EF4-FFF2-40B4-BE49-F238E27FC236}">
                <a16:creationId xmlns:a16="http://schemas.microsoft.com/office/drawing/2014/main" id="{28AED411-FD42-428F-BF3A-FA911EEAF7FC}"/>
              </a:ext>
            </a:extLst>
          </p:cNvPr>
          <p:cNvSpPr>
            <a:spLocks noGrp="1" noChangeArrowheads="1"/>
          </p:cNvSpPr>
          <p:nvPr>
            <p:ph idx="1"/>
          </p:nvPr>
        </p:nvSpPr>
        <p:spPr/>
        <p:txBody>
          <a:bodyPr/>
          <a:lstStyle/>
          <a:p>
            <a:endParaRPr lang="zh-CN" altLang="en-US">
              <a:ea typeface="SimSun" panose="02010600030101010101" pitchFamily="2" charset="-122"/>
            </a:endParaRPr>
          </a:p>
        </p:txBody>
      </p:sp>
      <p:sp>
        <p:nvSpPr>
          <p:cNvPr id="38916" name="Rectangle 3">
            <a:extLst>
              <a:ext uri="{FF2B5EF4-FFF2-40B4-BE49-F238E27FC236}">
                <a16:creationId xmlns:a16="http://schemas.microsoft.com/office/drawing/2014/main" id="{87EFB1ED-0E00-4E7E-9B7B-EB8BF1176753}"/>
              </a:ext>
            </a:extLst>
          </p:cNvPr>
          <p:cNvSpPr>
            <a:spLocks noChangeArrowheads="1"/>
          </p:cNvSpPr>
          <p:nvPr/>
        </p:nvSpPr>
        <p:spPr bwMode="auto">
          <a:xfrm>
            <a:off x="4381500" y="4032250"/>
            <a:ext cx="3962400" cy="1752600"/>
          </a:xfrm>
          <a:prstGeom prst="rect">
            <a:avLst/>
          </a:prstGeom>
          <a:solidFill>
            <a:srgbClr val="66CCF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zh-CN" altLang="en-US">
              <a:ea typeface="SimSun" panose="02010600030101010101" pitchFamily="2" charset="-122"/>
            </a:endParaRPr>
          </a:p>
        </p:txBody>
      </p:sp>
      <p:sp>
        <p:nvSpPr>
          <p:cNvPr id="38917" name="Freeform 4">
            <a:extLst>
              <a:ext uri="{FF2B5EF4-FFF2-40B4-BE49-F238E27FC236}">
                <a16:creationId xmlns:a16="http://schemas.microsoft.com/office/drawing/2014/main" id="{37DDFCDA-1685-4A7B-97CA-ACEF878106C4}"/>
              </a:ext>
            </a:extLst>
          </p:cNvPr>
          <p:cNvSpPr>
            <a:spLocks/>
          </p:cNvSpPr>
          <p:nvPr/>
        </p:nvSpPr>
        <p:spPr bwMode="auto">
          <a:xfrm>
            <a:off x="4610100" y="2203450"/>
            <a:ext cx="3124200" cy="3352800"/>
          </a:xfrm>
          <a:custGeom>
            <a:avLst/>
            <a:gdLst>
              <a:gd name="T0" fmla="*/ 2147483646 w 1918"/>
              <a:gd name="T1" fmla="*/ 2147483646 h 2525"/>
              <a:gd name="T2" fmla="*/ 2147483646 w 1918"/>
              <a:gd name="T3" fmla="*/ 2147483646 h 2525"/>
              <a:gd name="T4" fmla="*/ 2147483646 w 1918"/>
              <a:gd name="T5" fmla="*/ 2147483646 h 2525"/>
              <a:gd name="T6" fmla="*/ 2147483646 w 1918"/>
              <a:gd name="T7" fmla="*/ 2147483646 h 2525"/>
              <a:gd name="T8" fmla="*/ 2147483646 w 1918"/>
              <a:gd name="T9" fmla="*/ 2147483646 h 2525"/>
              <a:gd name="T10" fmla="*/ 2147483646 w 1918"/>
              <a:gd name="T11" fmla="*/ 2147483646 h 2525"/>
              <a:gd name="T12" fmla="*/ 2147483646 w 1918"/>
              <a:gd name="T13" fmla="*/ 2147483646 h 2525"/>
              <a:gd name="T14" fmla="*/ 2147483646 w 1918"/>
              <a:gd name="T15" fmla="*/ 2147483646 h 2525"/>
              <a:gd name="T16" fmla="*/ 2147483646 w 1918"/>
              <a:gd name="T17" fmla="*/ 2147483646 h 2525"/>
              <a:gd name="T18" fmla="*/ 2147483646 w 1918"/>
              <a:gd name="T19" fmla="*/ 2147483646 h 2525"/>
              <a:gd name="T20" fmla="*/ 2147483646 w 1918"/>
              <a:gd name="T21" fmla="*/ 2147483646 h 2525"/>
              <a:gd name="T22" fmla="*/ 2147483646 w 1918"/>
              <a:gd name="T23" fmla="*/ 2147483646 h 2525"/>
              <a:gd name="T24" fmla="*/ 2147483646 w 1918"/>
              <a:gd name="T25" fmla="*/ 2147483646 h 2525"/>
              <a:gd name="T26" fmla="*/ 2147483646 w 1918"/>
              <a:gd name="T27" fmla="*/ 2147483646 h 2525"/>
              <a:gd name="T28" fmla="*/ 2147483646 w 1918"/>
              <a:gd name="T29" fmla="*/ 2147483646 h 2525"/>
              <a:gd name="T30" fmla="*/ 2147483646 w 1918"/>
              <a:gd name="T31" fmla="*/ 2147483646 h 2525"/>
              <a:gd name="T32" fmla="*/ 2147483646 w 1918"/>
              <a:gd name="T33" fmla="*/ 2147483646 h 2525"/>
              <a:gd name="T34" fmla="*/ 2147483646 w 1918"/>
              <a:gd name="T35" fmla="*/ 2147483646 h 2525"/>
              <a:gd name="T36" fmla="*/ 2147483646 w 1918"/>
              <a:gd name="T37" fmla="*/ 2147483646 h 2525"/>
              <a:gd name="T38" fmla="*/ 2147483646 w 1918"/>
              <a:gd name="T39" fmla="*/ 2147483646 h 2525"/>
              <a:gd name="T40" fmla="*/ 2147483646 w 1918"/>
              <a:gd name="T41" fmla="*/ 2147483646 h 2525"/>
              <a:gd name="T42" fmla="*/ 2147483646 w 1918"/>
              <a:gd name="T43" fmla="*/ 2147483646 h 2525"/>
              <a:gd name="T44" fmla="*/ 2147483646 w 1918"/>
              <a:gd name="T45" fmla="*/ 2147483646 h 2525"/>
              <a:gd name="T46" fmla="*/ 2147483646 w 1918"/>
              <a:gd name="T47" fmla="*/ 2147483646 h 2525"/>
              <a:gd name="T48" fmla="*/ 2147483646 w 1918"/>
              <a:gd name="T49" fmla="*/ 2147483646 h 2525"/>
              <a:gd name="T50" fmla="*/ 2147483646 w 1918"/>
              <a:gd name="T51" fmla="*/ 2147483646 h 2525"/>
              <a:gd name="T52" fmla="*/ 2147483646 w 1918"/>
              <a:gd name="T53" fmla="*/ 2147483646 h 2525"/>
              <a:gd name="T54" fmla="*/ 2147483646 w 1918"/>
              <a:gd name="T55" fmla="*/ 2147483646 h 2525"/>
              <a:gd name="T56" fmla="*/ 2147483646 w 1918"/>
              <a:gd name="T57" fmla="*/ 2147483646 h 2525"/>
              <a:gd name="T58" fmla="*/ 2147483646 w 1918"/>
              <a:gd name="T59" fmla="*/ 2147483646 h 2525"/>
              <a:gd name="T60" fmla="*/ 0 w 1918"/>
              <a:gd name="T61" fmla="*/ 2147483646 h 2525"/>
              <a:gd name="T62" fmla="*/ 2147483646 w 1918"/>
              <a:gd name="T63" fmla="*/ 2147483646 h 2525"/>
              <a:gd name="T64" fmla="*/ 2147483646 w 1918"/>
              <a:gd name="T65" fmla="*/ 2147483646 h 2525"/>
              <a:gd name="T66" fmla="*/ 2147483646 w 1918"/>
              <a:gd name="T67" fmla="*/ 2147483646 h 2525"/>
              <a:gd name="T68" fmla="*/ 2147483646 w 1918"/>
              <a:gd name="T69" fmla="*/ 2147483646 h 2525"/>
              <a:gd name="T70" fmla="*/ 0 w 1918"/>
              <a:gd name="T71" fmla="*/ 2147483646 h 2525"/>
              <a:gd name="T72" fmla="*/ 2147483646 w 1918"/>
              <a:gd name="T73" fmla="*/ 2147483646 h 2525"/>
              <a:gd name="T74" fmla="*/ 2147483646 w 1918"/>
              <a:gd name="T75" fmla="*/ 2147483646 h 2525"/>
              <a:gd name="T76" fmla="*/ 2147483646 w 1918"/>
              <a:gd name="T77" fmla="*/ 2147483646 h 2525"/>
              <a:gd name="T78" fmla="*/ 2147483646 w 1918"/>
              <a:gd name="T79" fmla="*/ 2147483646 h 2525"/>
              <a:gd name="T80" fmla="*/ 2147483646 w 1918"/>
              <a:gd name="T81" fmla="*/ 2147483646 h 2525"/>
              <a:gd name="T82" fmla="*/ 2147483646 w 1918"/>
              <a:gd name="T83" fmla="*/ 2147483646 h 2525"/>
              <a:gd name="T84" fmla="*/ 2147483646 w 1918"/>
              <a:gd name="T85" fmla="*/ 2147483646 h 2525"/>
              <a:gd name="T86" fmla="*/ 2147483646 w 1918"/>
              <a:gd name="T87" fmla="*/ 2147483646 h 2525"/>
              <a:gd name="T88" fmla="*/ 2147483646 w 1918"/>
              <a:gd name="T89" fmla="*/ 2147483646 h 2525"/>
              <a:gd name="T90" fmla="*/ 2147483646 w 1918"/>
              <a:gd name="T91" fmla="*/ 2147483646 h 2525"/>
              <a:gd name="T92" fmla="*/ 2147483646 w 1918"/>
              <a:gd name="T93" fmla="*/ 2147483646 h 2525"/>
              <a:gd name="T94" fmla="*/ 2147483646 w 1918"/>
              <a:gd name="T95" fmla="*/ 2147483646 h 2525"/>
              <a:gd name="T96" fmla="*/ 2147483646 w 1918"/>
              <a:gd name="T97" fmla="*/ 2147483646 h 2525"/>
              <a:gd name="T98" fmla="*/ 2147483646 w 1918"/>
              <a:gd name="T99" fmla="*/ 2147483646 h 2525"/>
              <a:gd name="T100" fmla="*/ 2147483646 w 1918"/>
              <a:gd name="T101" fmla="*/ 2147483646 h 252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918" h="2525">
                <a:moveTo>
                  <a:pt x="1430" y="0"/>
                </a:moveTo>
                <a:lnTo>
                  <a:pt x="1449" y="51"/>
                </a:lnTo>
                <a:lnTo>
                  <a:pt x="1449" y="95"/>
                </a:lnTo>
                <a:lnTo>
                  <a:pt x="1463" y="139"/>
                </a:lnTo>
                <a:lnTo>
                  <a:pt x="1478" y="183"/>
                </a:lnTo>
                <a:lnTo>
                  <a:pt x="1478" y="227"/>
                </a:lnTo>
                <a:lnTo>
                  <a:pt x="1478" y="285"/>
                </a:lnTo>
                <a:lnTo>
                  <a:pt x="1478" y="329"/>
                </a:lnTo>
                <a:lnTo>
                  <a:pt x="1478" y="373"/>
                </a:lnTo>
                <a:lnTo>
                  <a:pt x="1478" y="417"/>
                </a:lnTo>
                <a:lnTo>
                  <a:pt x="1478" y="461"/>
                </a:lnTo>
                <a:lnTo>
                  <a:pt x="1522" y="475"/>
                </a:lnTo>
                <a:lnTo>
                  <a:pt x="1522" y="519"/>
                </a:lnTo>
                <a:lnTo>
                  <a:pt x="1537" y="563"/>
                </a:lnTo>
                <a:lnTo>
                  <a:pt x="1537" y="607"/>
                </a:lnTo>
                <a:lnTo>
                  <a:pt x="1566" y="651"/>
                </a:lnTo>
                <a:lnTo>
                  <a:pt x="1580" y="695"/>
                </a:lnTo>
                <a:lnTo>
                  <a:pt x="1595" y="739"/>
                </a:lnTo>
                <a:lnTo>
                  <a:pt x="1595" y="783"/>
                </a:lnTo>
                <a:lnTo>
                  <a:pt x="1595" y="827"/>
                </a:lnTo>
                <a:lnTo>
                  <a:pt x="1595" y="885"/>
                </a:lnTo>
                <a:lnTo>
                  <a:pt x="1610" y="929"/>
                </a:lnTo>
                <a:lnTo>
                  <a:pt x="1639" y="973"/>
                </a:lnTo>
                <a:lnTo>
                  <a:pt x="1639" y="1017"/>
                </a:lnTo>
                <a:lnTo>
                  <a:pt x="1654" y="1061"/>
                </a:lnTo>
                <a:lnTo>
                  <a:pt x="1654" y="1105"/>
                </a:lnTo>
                <a:lnTo>
                  <a:pt x="1683" y="1163"/>
                </a:lnTo>
                <a:lnTo>
                  <a:pt x="1683" y="1207"/>
                </a:lnTo>
                <a:lnTo>
                  <a:pt x="1668" y="1251"/>
                </a:lnTo>
                <a:lnTo>
                  <a:pt x="1668" y="1295"/>
                </a:lnTo>
                <a:lnTo>
                  <a:pt x="1668" y="1339"/>
                </a:lnTo>
                <a:lnTo>
                  <a:pt x="1668" y="1383"/>
                </a:lnTo>
                <a:lnTo>
                  <a:pt x="1668" y="1427"/>
                </a:lnTo>
                <a:lnTo>
                  <a:pt x="1668" y="1485"/>
                </a:lnTo>
                <a:lnTo>
                  <a:pt x="1668" y="1544"/>
                </a:lnTo>
                <a:lnTo>
                  <a:pt x="1683" y="1602"/>
                </a:lnTo>
                <a:lnTo>
                  <a:pt x="1712" y="1646"/>
                </a:lnTo>
                <a:lnTo>
                  <a:pt x="1727" y="1690"/>
                </a:lnTo>
                <a:lnTo>
                  <a:pt x="1727" y="1734"/>
                </a:lnTo>
                <a:lnTo>
                  <a:pt x="1727" y="1778"/>
                </a:lnTo>
                <a:lnTo>
                  <a:pt x="1771" y="1822"/>
                </a:lnTo>
                <a:lnTo>
                  <a:pt x="1800" y="1866"/>
                </a:lnTo>
                <a:lnTo>
                  <a:pt x="1800" y="1924"/>
                </a:lnTo>
                <a:lnTo>
                  <a:pt x="1800" y="1968"/>
                </a:lnTo>
                <a:lnTo>
                  <a:pt x="1800" y="2012"/>
                </a:lnTo>
                <a:lnTo>
                  <a:pt x="1815" y="2056"/>
                </a:lnTo>
                <a:lnTo>
                  <a:pt x="1815" y="2100"/>
                </a:lnTo>
                <a:lnTo>
                  <a:pt x="1844" y="2144"/>
                </a:lnTo>
                <a:lnTo>
                  <a:pt x="1873" y="2188"/>
                </a:lnTo>
                <a:lnTo>
                  <a:pt x="1888" y="2246"/>
                </a:lnTo>
                <a:lnTo>
                  <a:pt x="1902" y="2290"/>
                </a:lnTo>
                <a:lnTo>
                  <a:pt x="1902" y="2334"/>
                </a:lnTo>
                <a:lnTo>
                  <a:pt x="1917" y="2378"/>
                </a:lnTo>
                <a:lnTo>
                  <a:pt x="1873" y="2407"/>
                </a:lnTo>
                <a:lnTo>
                  <a:pt x="1829" y="2422"/>
                </a:lnTo>
                <a:lnTo>
                  <a:pt x="1785" y="2451"/>
                </a:lnTo>
                <a:lnTo>
                  <a:pt x="1741" y="2466"/>
                </a:lnTo>
                <a:lnTo>
                  <a:pt x="1683" y="2466"/>
                </a:lnTo>
                <a:lnTo>
                  <a:pt x="1624" y="2466"/>
                </a:lnTo>
                <a:lnTo>
                  <a:pt x="1522" y="2466"/>
                </a:lnTo>
                <a:lnTo>
                  <a:pt x="1463" y="2466"/>
                </a:lnTo>
                <a:lnTo>
                  <a:pt x="1376" y="2466"/>
                </a:lnTo>
                <a:lnTo>
                  <a:pt x="1332" y="2466"/>
                </a:lnTo>
                <a:lnTo>
                  <a:pt x="1288" y="2466"/>
                </a:lnTo>
                <a:lnTo>
                  <a:pt x="1244" y="2466"/>
                </a:lnTo>
                <a:lnTo>
                  <a:pt x="1185" y="2466"/>
                </a:lnTo>
                <a:lnTo>
                  <a:pt x="1141" y="2466"/>
                </a:lnTo>
                <a:lnTo>
                  <a:pt x="1083" y="2466"/>
                </a:lnTo>
                <a:lnTo>
                  <a:pt x="1010" y="2466"/>
                </a:lnTo>
                <a:lnTo>
                  <a:pt x="937" y="2466"/>
                </a:lnTo>
                <a:lnTo>
                  <a:pt x="863" y="2466"/>
                </a:lnTo>
                <a:lnTo>
                  <a:pt x="819" y="2466"/>
                </a:lnTo>
                <a:lnTo>
                  <a:pt x="761" y="2466"/>
                </a:lnTo>
                <a:lnTo>
                  <a:pt x="717" y="2466"/>
                </a:lnTo>
                <a:lnTo>
                  <a:pt x="673" y="2466"/>
                </a:lnTo>
                <a:lnTo>
                  <a:pt x="571" y="2466"/>
                </a:lnTo>
                <a:lnTo>
                  <a:pt x="454" y="2466"/>
                </a:lnTo>
                <a:lnTo>
                  <a:pt x="366" y="2466"/>
                </a:lnTo>
                <a:lnTo>
                  <a:pt x="322" y="2466"/>
                </a:lnTo>
                <a:lnTo>
                  <a:pt x="278" y="2466"/>
                </a:lnTo>
                <a:lnTo>
                  <a:pt x="176" y="2451"/>
                </a:lnTo>
                <a:lnTo>
                  <a:pt x="234" y="2466"/>
                </a:lnTo>
                <a:lnTo>
                  <a:pt x="278" y="2480"/>
                </a:lnTo>
                <a:lnTo>
                  <a:pt x="366" y="2524"/>
                </a:lnTo>
                <a:lnTo>
                  <a:pt x="322" y="2480"/>
                </a:lnTo>
                <a:lnTo>
                  <a:pt x="278" y="2466"/>
                </a:lnTo>
                <a:lnTo>
                  <a:pt x="234" y="2466"/>
                </a:lnTo>
                <a:lnTo>
                  <a:pt x="190" y="2451"/>
                </a:lnTo>
                <a:lnTo>
                  <a:pt x="146" y="2422"/>
                </a:lnTo>
                <a:lnTo>
                  <a:pt x="102" y="2407"/>
                </a:lnTo>
                <a:lnTo>
                  <a:pt x="58" y="2407"/>
                </a:lnTo>
                <a:lnTo>
                  <a:pt x="0" y="2407"/>
                </a:lnTo>
                <a:lnTo>
                  <a:pt x="0" y="2363"/>
                </a:lnTo>
                <a:lnTo>
                  <a:pt x="0" y="2319"/>
                </a:lnTo>
                <a:lnTo>
                  <a:pt x="44" y="2275"/>
                </a:lnTo>
                <a:lnTo>
                  <a:pt x="58" y="2231"/>
                </a:lnTo>
                <a:lnTo>
                  <a:pt x="73" y="2173"/>
                </a:lnTo>
                <a:lnTo>
                  <a:pt x="73" y="2129"/>
                </a:lnTo>
                <a:lnTo>
                  <a:pt x="73" y="2085"/>
                </a:lnTo>
                <a:lnTo>
                  <a:pt x="88" y="2041"/>
                </a:lnTo>
                <a:lnTo>
                  <a:pt x="88" y="1997"/>
                </a:lnTo>
                <a:lnTo>
                  <a:pt x="88" y="1953"/>
                </a:lnTo>
                <a:lnTo>
                  <a:pt x="88" y="1909"/>
                </a:lnTo>
                <a:lnTo>
                  <a:pt x="58" y="1851"/>
                </a:lnTo>
                <a:lnTo>
                  <a:pt x="29" y="1807"/>
                </a:lnTo>
                <a:lnTo>
                  <a:pt x="15" y="1763"/>
                </a:lnTo>
                <a:lnTo>
                  <a:pt x="15" y="1719"/>
                </a:lnTo>
                <a:lnTo>
                  <a:pt x="0" y="1675"/>
                </a:lnTo>
                <a:lnTo>
                  <a:pt x="0" y="1631"/>
                </a:lnTo>
                <a:lnTo>
                  <a:pt x="15" y="1573"/>
                </a:lnTo>
                <a:lnTo>
                  <a:pt x="29" y="1529"/>
                </a:lnTo>
                <a:lnTo>
                  <a:pt x="58" y="1485"/>
                </a:lnTo>
                <a:lnTo>
                  <a:pt x="102" y="1441"/>
                </a:lnTo>
                <a:lnTo>
                  <a:pt x="117" y="1397"/>
                </a:lnTo>
                <a:lnTo>
                  <a:pt x="117" y="1353"/>
                </a:lnTo>
                <a:lnTo>
                  <a:pt x="117" y="1309"/>
                </a:lnTo>
                <a:lnTo>
                  <a:pt x="117" y="1251"/>
                </a:lnTo>
                <a:lnTo>
                  <a:pt x="117" y="1207"/>
                </a:lnTo>
                <a:lnTo>
                  <a:pt x="117" y="1163"/>
                </a:lnTo>
                <a:lnTo>
                  <a:pt x="132" y="1119"/>
                </a:lnTo>
                <a:lnTo>
                  <a:pt x="161" y="1075"/>
                </a:lnTo>
                <a:lnTo>
                  <a:pt x="176" y="1031"/>
                </a:lnTo>
                <a:lnTo>
                  <a:pt x="205" y="973"/>
                </a:lnTo>
                <a:lnTo>
                  <a:pt x="234" y="929"/>
                </a:lnTo>
                <a:lnTo>
                  <a:pt x="234" y="885"/>
                </a:lnTo>
                <a:lnTo>
                  <a:pt x="263" y="841"/>
                </a:lnTo>
                <a:lnTo>
                  <a:pt x="307" y="827"/>
                </a:lnTo>
                <a:lnTo>
                  <a:pt x="351" y="797"/>
                </a:lnTo>
                <a:lnTo>
                  <a:pt x="395" y="753"/>
                </a:lnTo>
                <a:lnTo>
                  <a:pt x="439" y="724"/>
                </a:lnTo>
                <a:lnTo>
                  <a:pt x="454" y="680"/>
                </a:lnTo>
                <a:lnTo>
                  <a:pt x="483" y="636"/>
                </a:lnTo>
                <a:lnTo>
                  <a:pt x="512" y="592"/>
                </a:lnTo>
                <a:lnTo>
                  <a:pt x="541" y="548"/>
                </a:lnTo>
                <a:lnTo>
                  <a:pt x="585" y="519"/>
                </a:lnTo>
                <a:lnTo>
                  <a:pt x="629" y="519"/>
                </a:lnTo>
                <a:lnTo>
                  <a:pt x="673" y="475"/>
                </a:lnTo>
                <a:lnTo>
                  <a:pt x="717" y="446"/>
                </a:lnTo>
                <a:lnTo>
                  <a:pt x="761" y="417"/>
                </a:lnTo>
                <a:lnTo>
                  <a:pt x="805" y="388"/>
                </a:lnTo>
                <a:lnTo>
                  <a:pt x="849" y="373"/>
                </a:lnTo>
                <a:lnTo>
                  <a:pt x="893" y="373"/>
                </a:lnTo>
                <a:lnTo>
                  <a:pt x="937" y="373"/>
                </a:lnTo>
                <a:lnTo>
                  <a:pt x="995" y="358"/>
                </a:lnTo>
                <a:lnTo>
                  <a:pt x="1039" y="329"/>
                </a:lnTo>
                <a:lnTo>
                  <a:pt x="1083" y="300"/>
                </a:lnTo>
                <a:lnTo>
                  <a:pt x="1127" y="270"/>
                </a:lnTo>
                <a:lnTo>
                  <a:pt x="1171" y="256"/>
                </a:lnTo>
                <a:lnTo>
                  <a:pt x="1215" y="227"/>
                </a:lnTo>
                <a:lnTo>
                  <a:pt x="1273" y="197"/>
                </a:lnTo>
                <a:lnTo>
                  <a:pt x="1302" y="153"/>
                </a:lnTo>
                <a:lnTo>
                  <a:pt x="1346" y="124"/>
                </a:lnTo>
                <a:lnTo>
                  <a:pt x="1390" y="95"/>
                </a:lnTo>
                <a:lnTo>
                  <a:pt x="1434" y="51"/>
                </a:lnTo>
                <a:lnTo>
                  <a:pt x="1430" y="0"/>
                </a:lnTo>
              </a:path>
            </a:pathLst>
          </a:custGeom>
          <a:blipFill dpi="0" rotWithShape="0">
            <a:blip r:embed="rId3"/>
            <a:srcRect/>
            <a:tile tx="0" ty="0" sx="100000" sy="100000" flip="none" algn="tl"/>
          </a:blip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8918" name="Rectangle 5">
            <a:extLst>
              <a:ext uri="{FF2B5EF4-FFF2-40B4-BE49-F238E27FC236}">
                <a16:creationId xmlns:a16="http://schemas.microsoft.com/office/drawing/2014/main" id="{D07044BC-EABC-4E49-8103-93B14CE16FD1}"/>
              </a:ext>
            </a:extLst>
          </p:cNvPr>
          <p:cNvSpPr>
            <a:spLocks noChangeArrowheads="1"/>
          </p:cNvSpPr>
          <p:nvPr/>
        </p:nvSpPr>
        <p:spPr bwMode="auto">
          <a:xfrm>
            <a:off x="7491414" y="3727451"/>
            <a:ext cx="1004887"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zh-CN" sz="1800" b="1">
                <a:latin typeface="Arial" panose="020B0604020202020204" pitchFamily="34" charset="0"/>
                <a:ea typeface="SimSun" panose="02010600030101010101" pitchFamily="2" charset="-122"/>
              </a:rPr>
              <a:t>Water</a:t>
            </a:r>
          </a:p>
          <a:p>
            <a:r>
              <a:rPr lang="en-US" altLang="zh-CN" sz="1800" b="1">
                <a:latin typeface="Arial" panose="020B0604020202020204" pitchFamily="34" charset="0"/>
                <a:ea typeface="SimSun" panose="02010600030101010101" pitchFamily="2" charset="-122"/>
              </a:rPr>
              <a:t>line</a:t>
            </a:r>
          </a:p>
        </p:txBody>
      </p:sp>
      <p:sp>
        <p:nvSpPr>
          <p:cNvPr id="38919" name="Rectangle 6">
            <a:extLst>
              <a:ext uri="{FF2B5EF4-FFF2-40B4-BE49-F238E27FC236}">
                <a16:creationId xmlns:a16="http://schemas.microsoft.com/office/drawing/2014/main" id="{F3E96DED-53F4-48D9-A34D-1CDBD73E85C5}"/>
              </a:ext>
            </a:extLst>
          </p:cNvPr>
          <p:cNvSpPr>
            <a:spLocks noChangeArrowheads="1"/>
          </p:cNvSpPr>
          <p:nvPr/>
        </p:nvSpPr>
        <p:spPr bwMode="auto">
          <a:xfrm>
            <a:off x="4857750" y="4565651"/>
            <a:ext cx="2519922"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zh-CN" sz="2000" b="1">
                <a:latin typeface="Arial" panose="020B0604020202020204" pitchFamily="34" charset="0"/>
                <a:ea typeface="SimSun" panose="02010600030101010101" pitchFamily="2" charset="-122"/>
              </a:rPr>
              <a:t>Basic assumptions</a:t>
            </a:r>
          </a:p>
        </p:txBody>
      </p:sp>
      <p:sp>
        <p:nvSpPr>
          <p:cNvPr id="38920" name="Line 7">
            <a:extLst>
              <a:ext uri="{FF2B5EF4-FFF2-40B4-BE49-F238E27FC236}">
                <a16:creationId xmlns:a16="http://schemas.microsoft.com/office/drawing/2014/main" id="{7835DACB-41CA-44F4-864A-B21D78801934}"/>
              </a:ext>
            </a:extLst>
          </p:cNvPr>
          <p:cNvSpPr>
            <a:spLocks noChangeShapeType="1"/>
          </p:cNvSpPr>
          <p:nvPr/>
        </p:nvSpPr>
        <p:spPr bwMode="auto">
          <a:xfrm>
            <a:off x="5295900" y="3194050"/>
            <a:ext cx="1905000" cy="0"/>
          </a:xfrm>
          <a:prstGeom prst="line">
            <a:avLst/>
          </a:prstGeom>
          <a:noFill/>
          <a:ln w="9525">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8921" name="Line 8">
            <a:extLst>
              <a:ext uri="{FF2B5EF4-FFF2-40B4-BE49-F238E27FC236}">
                <a16:creationId xmlns:a16="http://schemas.microsoft.com/office/drawing/2014/main" id="{FC905726-155E-42F3-8EB9-EC46909595AA}"/>
              </a:ext>
            </a:extLst>
          </p:cNvPr>
          <p:cNvSpPr>
            <a:spLocks noChangeShapeType="1"/>
          </p:cNvSpPr>
          <p:nvPr/>
        </p:nvSpPr>
        <p:spPr bwMode="auto">
          <a:xfrm>
            <a:off x="4381500" y="4032250"/>
            <a:ext cx="3962400" cy="0"/>
          </a:xfrm>
          <a:prstGeom prst="line">
            <a:avLst/>
          </a:prstGeom>
          <a:noFill/>
          <a:ln w="19050">
            <a:solidFill>
              <a:srgbClr val="618FF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8922" name="Rectangle 9">
            <a:extLst>
              <a:ext uri="{FF2B5EF4-FFF2-40B4-BE49-F238E27FC236}">
                <a16:creationId xmlns:a16="http://schemas.microsoft.com/office/drawing/2014/main" id="{35DC2A16-120E-4D5F-AF8F-1219C3604C49}"/>
              </a:ext>
            </a:extLst>
          </p:cNvPr>
          <p:cNvSpPr>
            <a:spLocks noChangeArrowheads="1"/>
          </p:cNvSpPr>
          <p:nvPr/>
        </p:nvSpPr>
        <p:spPr bwMode="auto">
          <a:xfrm>
            <a:off x="4949826" y="3422651"/>
            <a:ext cx="2350003"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zh-CN" sz="2000" b="1">
                <a:latin typeface="Arial" panose="020B0604020202020204" pitchFamily="34" charset="0"/>
                <a:ea typeface="SimSun" panose="02010600030101010101" pitchFamily="2" charset="-122"/>
              </a:rPr>
              <a:t>Expressed values</a:t>
            </a:r>
          </a:p>
        </p:txBody>
      </p:sp>
      <p:sp>
        <p:nvSpPr>
          <p:cNvPr id="38923" name="Rectangle 10">
            <a:extLst>
              <a:ext uri="{FF2B5EF4-FFF2-40B4-BE49-F238E27FC236}">
                <a16:creationId xmlns:a16="http://schemas.microsoft.com/office/drawing/2014/main" id="{5D68CCD0-B2B0-490B-8E66-C51B62228098}"/>
              </a:ext>
            </a:extLst>
          </p:cNvPr>
          <p:cNvSpPr>
            <a:spLocks noChangeArrowheads="1"/>
          </p:cNvSpPr>
          <p:nvPr/>
        </p:nvSpPr>
        <p:spPr bwMode="auto">
          <a:xfrm>
            <a:off x="4543426" y="1974851"/>
            <a:ext cx="1221489" cy="705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zh-CN" sz="2000" b="1">
                <a:latin typeface="Arial" panose="020B0604020202020204" pitchFamily="34" charset="0"/>
                <a:ea typeface="SimSun" panose="02010600030101010101" pitchFamily="2" charset="-122"/>
              </a:rPr>
              <a:t>Manifest</a:t>
            </a:r>
          </a:p>
          <a:p>
            <a:r>
              <a:rPr lang="en-US" altLang="zh-CN" sz="2000" b="1">
                <a:latin typeface="Arial" panose="020B0604020202020204" pitchFamily="34" charset="0"/>
                <a:ea typeface="SimSun" panose="02010600030101010101" pitchFamily="2" charset="-122"/>
              </a:rPr>
              <a:t>culture</a:t>
            </a:r>
          </a:p>
        </p:txBody>
      </p:sp>
      <p:sp>
        <p:nvSpPr>
          <p:cNvPr id="38924" name="Line 11">
            <a:extLst>
              <a:ext uri="{FF2B5EF4-FFF2-40B4-BE49-F238E27FC236}">
                <a16:creationId xmlns:a16="http://schemas.microsoft.com/office/drawing/2014/main" id="{54848E46-9AF8-4EA4-A7D5-FC437F15361E}"/>
              </a:ext>
            </a:extLst>
          </p:cNvPr>
          <p:cNvSpPr>
            <a:spLocks noChangeShapeType="1"/>
          </p:cNvSpPr>
          <p:nvPr/>
        </p:nvSpPr>
        <p:spPr bwMode="auto">
          <a:xfrm>
            <a:off x="5614988" y="2508250"/>
            <a:ext cx="595312"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8925" name="Rectangle 18">
            <a:extLst>
              <a:ext uri="{FF2B5EF4-FFF2-40B4-BE49-F238E27FC236}">
                <a16:creationId xmlns:a16="http://schemas.microsoft.com/office/drawing/2014/main" id="{3224AEBE-ADEB-4A4B-96F7-AE05BA6836F1}"/>
              </a:ext>
            </a:extLst>
          </p:cNvPr>
          <p:cNvSpPr>
            <a:spLocks noChangeArrowheads="1"/>
          </p:cNvSpPr>
          <p:nvPr/>
        </p:nvSpPr>
        <p:spPr bwMode="auto">
          <a:xfrm>
            <a:off x="5554664" y="5861050"/>
            <a:ext cx="127759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zh-CN" b="1" i="1">
                <a:latin typeface="Arial" panose="020B0604020202020204" pitchFamily="34" charset="0"/>
                <a:ea typeface="SimSun" panose="02010600030101010101" pitchFamily="2" charset="-122"/>
              </a:rPr>
              <a:t>Iceberg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B1D8-C31D-4F07-BBD5-3AB8FA781F0C}"/>
              </a:ext>
            </a:extLst>
          </p:cNvPr>
          <p:cNvSpPr>
            <a:spLocks noGrp="1"/>
          </p:cNvSpPr>
          <p:nvPr>
            <p:ph type="title"/>
          </p:nvPr>
        </p:nvSpPr>
        <p:spPr/>
        <p:txBody>
          <a:bodyPr>
            <a:normAutofit fontScale="90000"/>
          </a:bodyPr>
          <a:lstStyle/>
          <a:p>
            <a:r>
              <a:rPr lang="en-GB" b="0" i="0" dirty="0">
                <a:effectLst/>
                <a:latin typeface="Arial" panose="020B0604020202020204" pitchFamily="34" charset="0"/>
              </a:rPr>
              <a:t>New challenges place culture on the frontline of addressing social issues </a:t>
            </a:r>
            <a:endParaRPr lang="en-GB" dirty="0"/>
          </a:p>
        </p:txBody>
      </p:sp>
      <p:sp>
        <p:nvSpPr>
          <p:cNvPr id="3" name="Content Placeholder 2">
            <a:extLst>
              <a:ext uri="{FF2B5EF4-FFF2-40B4-BE49-F238E27FC236}">
                <a16:creationId xmlns:a16="http://schemas.microsoft.com/office/drawing/2014/main" id="{6FEBA657-9AD3-4968-B751-E5C55D8A22C8}"/>
              </a:ext>
            </a:extLst>
          </p:cNvPr>
          <p:cNvSpPr>
            <a:spLocks noGrp="1"/>
          </p:cNvSpPr>
          <p:nvPr>
            <p:ph idx="1"/>
          </p:nvPr>
        </p:nvSpPr>
        <p:spPr/>
        <p:txBody>
          <a:bodyPr/>
          <a:lstStyle/>
          <a:p>
            <a:r>
              <a:rPr lang="en-GB" b="0" i="0" dirty="0">
                <a:effectLst/>
                <a:latin typeface="Arial" panose="020B0604020202020204" pitchFamily="34" charset="0"/>
              </a:rPr>
              <a:t>Over the last two decades, the world has witnessed the emergence of new challenges whose scope, complexity and interdependence have shaped the public policy landscape as a whole. </a:t>
            </a:r>
          </a:p>
          <a:p>
            <a:r>
              <a:rPr lang="en-GB" b="0" i="0" dirty="0">
                <a:effectLst/>
                <a:latin typeface="Arial" panose="020B0604020202020204" pitchFamily="34" charset="0"/>
              </a:rPr>
              <a:t>These issues raise fresh questions for cultural policies, creating unprecedented challenges and opportunities in the field of culture, but also requiring a re-examination of the fundamental role of culture in societies, its anchoring in public policies and its potential contribution to building a more just, equitable and sustainable world.</a:t>
            </a:r>
            <a:endParaRPr lang="en-GB" dirty="0"/>
          </a:p>
        </p:txBody>
      </p:sp>
      <p:sp>
        <p:nvSpPr>
          <p:cNvPr id="5" name="TextBox 4">
            <a:extLst>
              <a:ext uri="{FF2B5EF4-FFF2-40B4-BE49-F238E27FC236}">
                <a16:creationId xmlns:a16="http://schemas.microsoft.com/office/drawing/2014/main" id="{631FD289-FC65-49E4-9534-E90977636F61}"/>
              </a:ext>
            </a:extLst>
          </p:cNvPr>
          <p:cNvSpPr txBox="1"/>
          <p:nvPr/>
        </p:nvSpPr>
        <p:spPr>
          <a:xfrm>
            <a:off x="5516880" y="5877806"/>
            <a:ext cx="6096000" cy="369332"/>
          </a:xfrm>
          <a:prstGeom prst="rect">
            <a:avLst/>
          </a:prstGeom>
          <a:noFill/>
        </p:spPr>
        <p:txBody>
          <a:bodyPr wrap="square">
            <a:spAutoFit/>
          </a:bodyPr>
          <a:lstStyle/>
          <a:p>
            <a:r>
              <a:rPr lang="en-GB" dirty="0"/>
              <a:t>https://unesdoc.unesco.org/ark:/48223/pf0000371488</a:t>
            </a:r>
          </a:p>
        </p:txBody>
      </p:sp>
    </p:spTree>
    <p:extLst>
      <p:ext uri="{BB962C8B-B14F-4D97-AF65-F5344CB8AC3E}">
        <p14:creationId xmlns:p14="http://schemas.microsoft.com/office/powerpoint/2010/main" val="1678477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337E8-F4F4-44B7-A69B-54F69B425B5D}"/>
              </a:ext>
            </a:extLst>
          </p:cNvPr>
          <p:cNvSpPr>
            <a:spLocks noGrp="1"/>
          </p:cNvSpPr>
          <p:nvPr>
            <p:ph type="title"/>
          </p:nvPr>
        </p:nvSpPr>
        <p:spPr>
          <a:xfrm>
            <a:off x="442332" y="267704"/>
            <a:ext cx="10241280" cy="1234440"/>
          </a:xfrm>
        </p:spPr>
        <p:txBody>
          <a:bodyPr/>
          <a:lstStyle/>
          <a:p>
            <a:r>
              <a:rPr lang="en-GB" dirty="0"/>
              <a:t>New challenges ..</a:t>
            </a:r>
          </a:p>
        </p:txBody>
      </p:sp>
      <p:sp>
        <p:nvSpPr>
          <p:cNvPr id="3" name="Content Placeholder 2">
            <a:extLst>
              <a:ext uri="{FF2B5EF4-FFF2-40B4-BE49-F238E27FC236}">
                <a16:creationId xmlns:a16="http://schemas.microsoft.com/office/drawing/2014/main" id="{472D00FE-E442-43F6-81F5-F881C53FE581}"/>
              </a:ext>
            </a:extLst>
          </p:cNvPr>
          <p:cNvSpPr>
            <a:spLocks noGrp="1"/>
          </p:cNvSpPr>
          <p:nvPr>
            <p:ph idx="1"/>
          </p:nvPr>
        </p:nvSpPr>
        <p:spPr/>
        <p:txBody>
          <a:bodyPr>
            <a:normAutofit/>
          </a:bodyPr>
          <a:lstStyle/>
          <a:p>
            <a:r>
              <a:rPr lang="en-GB" b="0" i="0" dirty="0">
                <a:effectLst/>
                <a:latin typeface="Arial" panose="020B0604020202020204" pitchFamily="34" charset="0"/>
              </a:rPr>
              <a:t>Ensuring the protection and promotion of cultural diversity to build pluralistic and democratic societies is a key challenge</a:t>
            </a:r>
          </a:p>
          <a:p>
            <a:r>
              <a:rPr lang="en-GB" b="0" i="0" dirty="0">
                <a:effectLst/>
                <a:latin typeface="Arial" panose="020B0604020202020204" pitchFamily="34" charset="0"/>
              </a:rPr>
              <a:t>Increasing inequalities within and between countries is now a reality in all regions of the world.</a:t>
            </a:r>
            <a:endParaRPr lang="en-GB" dirty="0">
              <a:latin typeface="Arial" panose="020B0604020202020204" pitchFamily="34" charset="0"/>
            </a:endParaRPr>
          </a:p>
          <a:p>
            <a:r>
              <a:rPr lang="en-GB" b="0" i="0" dirty="0">
                <a:effectLst/>
                <a:latin typeface="Arial" panose="020B0604020202020204" pitchFamily="34" charset="0"/>
              </a:rPr>
              <a:t>The acceleration of migratory flows over the past decade – whether related to armed conflict or economic insecurity – also raises new challenges, both for host countries and those who see their human capital being eroded, especially among younger generations</a:t>
            </a:r>
          </a:p>
        </p:txBody>
      </p:sp>
      <p:sp>
        <p:nvSpPr>
          <p:cNvPr id="5" name="TextBox 4">
            <a:extLst>
              <a:ext uri="{FF2B5EF4-FFF2-40B4-BE49-F238E27FC236}">
                <a16:creationId xmlns:a16="http://schemas.microsoft.com/office/drawing/2014/main" id="{2D396315-7623-409C-A803-0BB43D57EB70}"/>
              </a:ext>
            </a:extLst>
          </p:cNvPr>
          <p:cNvSpPr txBox="1"/>
          <p:nvPr/>
        </p:nvSpPr>
        <p:spPr>
          <a:xfrm>
            <a:off x="5374888" y="6159410"/>
            <a:ext cx="6096000" cy="646331"/>
          </a:xfrm>
          <a:prstGeom prst="rect">
            <a:avLst/>
          </a:prstGeom>
          <a:noFill/>
        </p:spPr>
        <p:txBody>
          <a:bodyPr wrap="square">
            <a:spAutoFit/>
          </a:bodyPr>
          <a:lstStyle/>
          <a:p>
            <a:r>
              <a:rPr lang="en-GB" dirty="0">
                <a:hlinkClick r:id="rId3"/>
              </a:rPr>
              <a:t>Culture and public policy for sustainable development, Forum of Ministers of Culture, 2019 - UNESCO Digital Library</a:t>
            </a:r>
            <a:endParaRPr lang="en-GB" dirty="0"/>
          </a:p>
        </p:txBody>
      </p:sp>
    </p:spTree>
    <p:extLst>
      <p:ext uri="{BB962C8B-B14F-4D97-AF65-F5344CB8AC3E}">
        <p14:creationId xmlns:p14="http://schemas.microsoft.com/office/powerpoint/2010/main" val="22967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AD85-165B-47B7-96C5-67109F1F67B0}"/>
              </a:ext>
            </a:extLst>
          </p:cNvPr>
          <p:cNvSpPr>
            <a:spLocks noGrp="1"/>
          </p:cNvSpPr>
          <p:nvPr>
            <p:ph type="title"/>
          </p:nvPr>
        </p:nvSpPr>
        <p:spPr/>
        <p:txBody>
          <a:bodyPr/>
          <a:lstStyle/>
          <a:p>
            <a:r>
              <a:rPr lang="en-GB" dirty="0"/>
              <a:t>New challenges</a:t>
            </a:r>
          </a:p>
        </p:txBody>
      </p:sp>
      <p:sp>
        <p:nvSpPr>
          <p:cNvPr id="3" name="Content Placeholder 2">
            <a:extLst>
              <a:ext uri="{FF2B5EF4-FFF2-40B4-BE49-F238E27FC236}">
                <a16:creationId xmlns:a16="http://schemas.microsoft.com/office/drawing/2014/main" id="{F3B2BB00-0416-4401-BE27-29E6DDDF49A7}"/>
              </a:ext>
            </a:extLst>
          </p:cNvPr>
          <p:cNvSpPr>
            <a:spLocks noGrp="1"/>
          </p:cNvSpPr>
          <p:nvPr>
            <p:ph idx="1"/>
          </p:nvPr>
        </p:nvSpPr>
        <p:spPr/>
        <p:txBody>
          <a:bodyPr/>
          <a:lstStyle/>
          <a:p>
            <a:r>
              <a:rPr lang="en-GB" b="0" i="0" dirty="0">
                <a:effectLst/>
                <a:latin typeface="Arial" panose="020B0604020202020204" pitchFamily="34" charset="0"/>
              </a:rPr>
              <a:t>This fragmentation highlights the dual responsibility of countries, which must guarantee a plurality of voices, while preserving their cultural identities and ensuring inclusive societies. </a:t>
            </a:r>
          </a:p>
          <a:p>
            <a:r>
              <a:rPr lang="en-GB" b="0" i="0" dirty="0">
                <a:effectLst/>
                <a:latin typeface="Arial" panose="020B0604020202020204" pitchFamily="34" charset="0"/>
              </a:rPr>
              <a:t>In this context, the purpose of cultural policies is now to promote respect for human rights and intercultural dialogue, while encouraging social cohesion, inclusion, resilience, participation and access to culture for all, all of which serve as guarantors of peace.</a:t>
            </a:r>
            <a:endParaRPr lang="en-GB" dirty="0"/>
          </a:p>
        </p:txBody>
      </p:sp>
      <p:sp>
        <p:nvSpPr>
          <p:cNvPr id="5" name="TextBox 4">
            <a:extLst>
              <a:ext uri="{FF2B5EF4-FFF2-40B4-BE49-F238E27FC236}">
                <a16:creationId xmlns:a16="http://schemas.microsoft.com/office/drawing/2014/main" id="{AF20CB08-4335-4ED4-A82C-EA0A2A5FCF72}"/>
              </a:ext>
            </a:extLst>
          </p:cNvPr>
          <p:cNvSpPr txBox="1"/>
          <p:nvPr/>
        </p:nvSpPr>
        <p:spPr>
          <a:xfrm>
            <a:off x="5649951" y="5980991"/>
            <a:ext cx="6096000" cy="646331"/>
          </a:xfrm>
          <a:prstGeom prst="rect">
            <a:avLst/>
          </a:prstGeom>
          <a:noFill/>
        </p:spPr>
        <p:txBody>
          <a:bodyPr wrap="square">
            <a:spAutoFit/>
          </a:bodyPr>
          <a:lstStyle/>
          <a:p>
            <a:r>
              <a:rPr lang="en-GB" dirty="0">
                <a:hlinkClick r:id="rId2"/>
              </a:rPr>
              <a:t>Culture and public policy for sustainable development, Forum of Ministers of Culture, 2019 - UNESCO Digital Library</a:t>
            </a:r>
            <a:endParaRPr lang="en-GB" dirty="0"/>
          </a:p>
        </p:txBody>
      </p:sp>
    </p:spTree>
    <p:extLst>
      <p:ext uri="{BB962C8B-B14F-4D97-AF65-F5344CB8AC3E}">
        <p14:creationId xmlns:p14="http://schemas.microsoft.com/office/powerpoint/2010/main" val="2344446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E745E-DA04-4916-8668-6F12DF93B637}"/>
              </a:ext>
            </a:extLst>
          </p:cNvPr>
          <p:cNvSpPr>
            <a:spLocks noGrp="1"/>
          </p:cNvSpPr>
          <p:nvPr>
            <p:ph type="title"/>
          </p:nvPr>
        </p:nvSpPr>
        <p:spPr/>
        <p:txBody>
          <a:bodyPr>
            <a:normAutofit fontScale="90000"/>
          </a:bodyPr>
          <a:lstStyle/>
          <a:p>
            <a:r>
              <a:rPr lang="en-GB" b="0" i="0" dirty="0">
                <a:effectLst/>
                <a:latin typeface="Arial" panose="020B0604020202020204" pitchFamily="34" charset="0"/>
              </a:rPr>
              <a:t>New challenges place culture on the frontline of addressing social issues </a:t>
            </a:r>
            <a:endParaRPr lang="en-GB" dirty="0"/>
          </a:p>
        </p:txBody>
      </p:sp>
      <p:sp>
        <p:nvSpPr>
          <p:cNvPr id="3" name="Content Placeholder 2">
            <a:extLst>
              <a:ext uri="{FF2B5EF4-FFF2-40B4-BE49-F238E27FC236}">
                <a16:creationId xmlns:a16="http://schemas.microsoft.com/office/drawing/2014/main" id="{146F50F4-5DFD-43F5-A0A4-AC7C3F5E6194}"/>
              </a:ext>
            </a:extLst>
          </p:cNvPr>
          <p:cNvSpPr>
            <a:spLocks noGrp="1"/>
          </p:cNvSpPr>
          <p:nvPr>
            <p:ph idx="1"/>
          </p:nvPr>
        </p:nvSpPr>
        <p:spPr>
          <a:xfrm>
            <a:off x="695093" y="2506274"/>
            <a:ext cx="10241280" cy="3959352"/>
          </a:xfrm>
        </p:spPr>
        <p:txBody>
          <a:bodyPr/>
          <a:lstStyle/>
          <a:p>
            <a:r>
              <a:rPr lang="en-GB" b="0" i="0" dirty="0">
                <a:effectLst/>
                <a:latin typeface="Arial" panose="020B0604020202020204" pitchFamily="34" charset="0"/>
              </a:rPr>
              <a:t>The rise in conflicts has had a strong impact on culture, with an increase in the intentional destruction of cultural heritage and violations of cultural and human rights that undermine respect for cultural diversity. </a:t>
            </a:r>
          </a:p>
          <a:p>
            <a:r>
              <a:rPr lang="en-GB" b="0" i="0" dirty="0">
                <a:effectLst/>
                <a:latin typeface="Arial" panose="020B0604020202020204" pitchFamily="34" charset="0"/>
              </a:rPr>
              <a:t>Crisis situations also weaken living heritage, which is essential for the resilience of communities. </a:t>
            </a:r>
            <a:endParaRPr lang="en-GB" dirty="0"/>
          </a:p>
        </p:txBody>
      </p:sp>
    </p:spTree>
    <p:extLst>
      <p:ext uri="{BB962C8B-B14F-4D97-AF65-F5344CB8AC3E}">
        <p14:creationId xmlns:p14="http://schemas.microsoft.com/office/powerpoint/2010/main" val="28024052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9795-9659-4D2D-ABA2-7A8285A1B387}"/>
              </a:ext>
            </a:extLst>
          </p:cNvPr>
          <p:cNvSpPr>
            <a:spLocks noGrp="1"/>
          </p:cNvSpPr>
          <p:nvPr>
            <p:ph type="title"/>
          </p:nvPr>
        </p:nvSpPr>
        <p:spPr/>
        <p:txBody>
          <a:bodyPr/>
          <a:lstStyle/>
          <a:p>
            <a:r>
              <a:rPr lang="en-GB" b="1" i="0" dirty="0">
                <a:solidFill>
                  <a:srgbClr val="382C14"/>
                </a:solidFill>
                <a:effectLst/>
                <a:latin typeface="Platform Web"/>
              </a:rPr>
              <a:t>Soviet Statue Graveyard</a:t>
            </a:r>
            <a:br>
              <a:rPr lang="en-GB" b="1" i="0" dirty="0">
                <a:solidFill>
                  <a:srgbClr val="382C14"/>
                </a:solidFill>
                <a:effectLst/>
                <a:latin typeface="Platform Web"/>
              </a:rPr>
            </a:br>
            <a:endParaRPr lang="en-GB" dirty="0"/>
          </a:p>
        </p:txBody>
      </p:sp>
      <p:sp>
        <p:nvSpPr>
          <p:cNvPr id="3" name="Content Placeholder 2">
            <a:extLst>
              <a:ext uri="{FF2B5EF4-FFF2-40B4-BE49-F238E27FC236}">
                <a16:creationId xmlns:a16="http://schemas.microsoft.com/office/drawing/2014/main" id="{13BECD7A-8136-4405-BB16-68FD9E0F9397}"/>
              </a:ext>
            </a:extLst>
          </p:cNvPr>
          <p:cNvSpPr>
            <a:spLocks noGrp="1"/>
          </p:cNvSpPr>
          <p:nvPr>
            <p:ph idx="1"/>
          </p:nvPr>
        </p:nvSpPr>
        <p:spPr/>
        <p:txBody>
          <a:bodyPr/>
          <a:lstStyle/>
          <a:p>
            <a:r>
              <a:rPr lang="en-GB" dirty="0"/>
              <a:t>JUST OUTSIDE MAARJAMÄE PALACE IN Tallinn, Estonia sits a collection of discarded Soviet statues. On display are Soviet figures such as Joseph Stalin and a giant head of Vladimir Lenin. Many were crafted between 1945 and 1990 by Estonian artists. Included among the statues is information on who they were, where the statue was displayed, and why they were removed. </a:t>
            </a:r>
          </a:p>
          <a:p>
            <a:r>
              <a:rPr lang="en-GB" dirty="0"/>
              <a:t>The park is a reminder of life in Estonia during Soviet occupation.</a:t>
            </a:r>
          </a:p>
          <a:p>
            <a:r>
              <a:rPr lang="en-GB" dirty="0"/>
              <a:t>Cultural heritage sustainability? </a:t>
            </a:r>
          </a:p>
          <a:p>
            <a:endParaRPr lang="en-GB" dirty="0"/>
          </a:p>
        </p:txBody>
      </p:sp>
    </p:spTree>
    <p:extLst>
      <p:ext uri="{BB962C8B-B14F-4D97-AF65-F5344CB8AC3E}">
        <p14:creationId xmlns:p14="http://schemas.microsoft.com/office/powerpoint/2010/main" val="1244142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AC225-1481-49EC-A958-5226474C97E7}"/>
              </a:ext>
            </a:extLst>
          </p:cNvPr>
          <p:cNvSpPr>
            <a:spLocks noGrp="1"/>
          </p:cNvSpPr>
          <p:nvPr>
            <p:ph type="title"/>
          </p:nvPr>
        </p:nvSpPr>
        <p:spPr/>
        <p:txBody>
          <a:bodyPr/>
          <a:lstStyle/>
          <a:p>
            <a:r>
              <a:rPr lang="en-GB" dirty="0"/>
              <a:t>Croatia </a:t>
            </a:r>
          </a:p>
        </p:txBody>
      </p:sp>
      <p:sp>
        <p:nvSpPr>
          <p:cNvPr id="3" name="Content Placeholder 2">
            <a:extLst>
              <a:ext uri="{FF2B5EF4-FFF2-40B4-BE49-F238E27FC236}">
                <a16:creationId xmlns:a16="http://schemas.microsoft.com/office/drawing/2014/main" id="{E72C45B4-8396-490A-B3BE-8EDED12BF5E3}"/>
              </a:ext>
            </a:extLst>
          </p:cNvPr>
          <p:cNvSpPr>
            <a:spLocks noGrp="1"/>
          </p:cNvSpPr>
          <p:nvPr>
            <p:ph idx="1"/>
          </p:nvPr>
        </p:nvSpPr>
        <p:spPr>
          <a:xfrm>
            <a:off x="1103468" y="2414772"/>
            <a:ext cx="10241280" cy="3959352"/>
          </a:xfrm>
        </p:spPr>
        <p:txBody>
          <a:bodyPr/>
          <a:lstStyle/>
          <a:p>
            <a:r>
              <a:rPr lang="en-GB" dirty="0"/>
              <a:t>The European country most dependent on tourism is Croatia</a:t>
            </a:r>
          </a:p>
          <a:p>
            <a:r>
              <a:rPr lang="en-GB" b="0" i="0" dirty="0">
                <a:solidFill>
                  <a:srgbClr val="333333"/>
                </a:solidFill>
                <a:effectLst/>
                <a:latin typeface="Domine"/>
              </a:rPr>
              <a:t>The war in former (Communist) Yugoslavia saw Serb occupied and ethnically cleansed of non-Serbs areas of Croatia 1991 – 1995</a:t>
            </a:r>
          </a:p>
          <a:p>
            <a:endParaRPr lang="en-GB" dirty="0"/>
          </a:p>
        </p:txBody>
      </p:sp>
    </p:spTree>
    <p:extLst>
      <p:ext uri="{BB962C8B-B14F-4D97-AF65-F5344CB8AC3E}">
        <p14:creationId xmlns:p14="http://schemas.microsoft.com/office/powerpoint/2010/main" val="329795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7A1C-F4D7-43F0-88DB-5AABEA5DF876}"/>
              </a:ext>
            </a:extLst>
          </p:cNvPr>
          <p:cNvSpPr>
            <a:spLocks noGrp="1"/>
          </p:cNvSpPr>
          <p:nvPr>
            <p:ph type="title"/>
          </p:nvPr>
        </p:nvSpPr>
        <p:spPr>
          <a:xfrm>
            <a:off x="1282223" y="355516"/>
            <a:ext cx="10241280" cy="1234440"/>
          </a:xfrm>
        </p:spPr>
        <p:txBody>
          <a:bodyPr/>
          <a:lstStyle/>
          <a:p>
            <a:r>
              <a:rPr lang="en-GB" dirty="0"/>
              <a:t>Policy </a:t>
            </a:r>
          </a:p>
        </p:txBody>
      </p:sp>
      <p:sp>
        <p:nvSpPr>
          <p:cNvPr id="3" name="Content Placeholder 2">
            <a:extLst>
              <a:ext uri="{FF2B5EF4-FFF2-40B4-BE49-F238E27FC236}">
                <a16:creationId xmlns:a16="http://schemas.microsoft.com/office/drawing/2014/main" id="{A69DED42-56E7-4C27-91AC-AF4E0975FDC5}"/>
              </a:ext>
            </a:extLst>
          </p:cNvPr>
          <p:cNvSpPr>
            <a:spLocks noGrp="1"/>
          </p:cNvSpPr>
          <p:nvPr>
            <p:ph idx="1"/>
          </p:nvPr>
        </p:nvSpPr>
        <p:spPr/>
        <p:txBody>
          <a:bodyPr>
            <a:normAutofit lnSpcReduction="10000"/>
          </a:bodyPr>
          <a:lstStyle/>
          <a:p>
            <a:r>
              <a:rPr lang="en-GB" b="0" i="0" dirty="0">
                <a:effectLst/>
                <a:latin typeface="Arial" panose="020B0604020202020204" pitchFamily="34" charset="0"/>
              </a:rPr>
              <a:t>Although some countries do not yet have cultural policies, the situation has improved over the last 20 years: many countries have set up institutions dedicated to culture, have built up their technical, human and financial capacities, and have created official cultural policy documents.</a:t>
            </a:r>
          </a:p>
          <a:p>
            <a:r>
              <a:rPr lang="en-GB" b="0" i="0" dirty="0">
                <a:effectLst/>
                <a:latin typeface="Arial" panose="020B0604020202020204" pitchFamily="34" charset="0"/>
              </a:rPr>
              <a:t>The sectoral approach of cultural policies has expanded. Alongside traditional efforts to safeguard built cultural heritage, an area that is linked to nation building in many countries, cultural policies are increasingly focused on the creative sector and the safeguarding of intangible heritage. </a:t>
            </a:r>
            <a:endParaRPr lang="en-GB" dirty="0"/>
          </a:p>
        </p:txBody>
      </p:sp>
    </p:spTree>
    <p:extLst>
      <p:ext uri="{BB962C8B-B14F-4D97-AF65-F5344CB8AC3E}">
        <p14:creationId xmlns:p14="http://schemas.microsoft.com/office/powerpoint/2010/main" val="3369089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40702-1F2D-4C1A-AD70-664CCA7AECDF}"/>
              </a:ext>
            </a:extLst>
          </p:cNvPr>
          <p:cNvSpPr>
            <a:spLocks noGrp="1"/>
          </p:cNvSpPr>
          <p:nvPr>
            <p:ph type="title"/>
          </p:nvPr>
        </p:nvSpPr>
        <p:spPr>
          <a:xfrm>
            <a:off x="1185970" y="231763"/>
            <a:ext cx="10241280" cy="1234440"/>
          </a:xfrm>
        </p:spPr>
        <p:txBody>
          <a:bodyPr/>
          <a:lstStyle/>
          <a:p>
            <a:r>
              <a:rPr lang="en-GB" dirty="0"/>
              <a:t>Technology and culture </a:t>
            </a:r>
          </a:p>
        </p:txBody>
      </p:sp>
      <p:sp>
        <p:nvSpPr>
          <p:cNvPr id="3" name="Content Placeholder 2">
            <a:extLst>
              <a:ext uri="{FF2B5EF4-FFF2-40B4-BE49-F238E27FC236}">
                <a16:creationId xmlns:a16="http://schemas.microsoft.com/office/drawing/2014/main" id="{9BCA4A91-F758-4C29-8F8C-6E80AD2B0824}"/>
              </a:ext>
            </a:extLst>
          </p:cNvPr>
          <p:cNvSpPr>
            <a:spLocks noGrp="1"/>
          </p:cNvSpPr>
          <p:nvPr>
            <p:ph idx="1"/>
          </p:nvPr>
        </p:nvSpPr>
        <p:spPr/>
        <p:txBody>
          <a:bodyPr>
            <a:normAutofit lnSpcReduction="10000"/>
          </a:bodyPr>
          <a:lstStyle/>
          <a:p>
            <a:r>
              <a:rPr lang="en-GB" b="0" i="0" dirty="0">
                <a:effectLst/>
                <a:latin typeface="Arial" panose="020B0604020202020204" pitchFamily="34" charset="0"/>
              </a:rPr>
              <a:t>The acceleration in the development of digital technologies has transformed culture </a:t>
            </a:r>
          </a:p>
          <a:p>
            <a:pPr algn="l" rtl="0"/>
            <a:r>
              <a:rPr lang="en-GB" b="0" i="0" dirty="0">
                <a:solidFill>
                  <a:srgbClr val="000000"/>
                </a:solidFill>
                <a:effectLst/>
                <a:latin typeface="Arial" panose="020B0604020202020204" pitchFamily="34" charset="0"/>
              </a:rPr>
              <a:t>It changes also impact our relationship with culture, and the ways in which culture is accessed and consumed.</a:t>
            </a:r>
          </a:p>
          <a:p>
            <a:pPr algn="l" rtl="0"/>
            <a:r>
              <a:rPr lang="en-GB" b="0" i="0" dirty="0">
                <a:solidFill>
                  <a:srgbClr val="000000"/>
                </a:solidFill>
                <a:effectLst/>
                <a:latin typeface="Arial" panose="020B0604020202020204" pitchFamily="34" charset="0"/>
              </a:rPr>
              <a:t>They bring new opportunities – including the democratization of culture, the expansion of economic opportunities, the search for solutions based on creativity and innovation – and also new challenges, in particular the weakening of cultural diversity as a result of the concentration of markets and digital technologies.</a:t>
            </a:r>
          </a:p>
          <a:p>
            <a:endParaRPr lang="en-GB" dirty="0"/>
          </a:p>
        </p:txBody>
      </p:sp>
    </p:spTree>
    <p:extLst>
      <p:ext uri="{BB962C8B-B14F-4D97-AF65-F5344CB8AC3E}">
        <p14:creationId xmlns:p14="http://schemas.microsoft.com/office/powerpoint/2010/main" val="27888262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1D60D-C874-40A9-ACF7-D9CE51AC87B1}"/>
              </a:ext>
            </a:extLst>
          </p:cNvPr>
          <p:cNvSpPr>
            <a:spLocks noGrp="1"/>
          </p:cNvSpPr>
          <p:nvPr>
            <p:ph type="title"/>
          </p:nvPr>
        </p:nvSpPr>
        <p:spPr/>
        <p:txBody>
          <a:bodyPr/>
          <a:lstStyle/>
          <a:p>
            <a:r>
              <a:rPr lang="en-GB" dirty="0"/>
              <a:t>5 minute activity.. </a:t>
            </a:r>
          </a:p>
        </p:txBody>
      </p:sp>
      <p:sp>
        <p:nvSpPr>
          <p:cNvPr id="3" name="Content Placeholder 2">
            <a:extLst>
              <a:ext uri="{FF2B5EF4-FFF2-40B4-BE49-F238E27FC236}">
                <a16:creationId xmlns:a16="http://schemas.microsoft.com/office/drawing/2014/main" id="{0AF56CDB-BC9A-4F01-B578-B2D95A7F20D7}"/>
              </a:ext>
            </a:extLst>
          </p:cNvPr>
          <p:cNvSpPr>
            <a:spLocks noGrp="1"/>
          </p:cNvSpPr>
          <p:nvPr>
            <p:ph idx="1"/>
          </p:nvPr>
        </p:nvSpPr>
        <p:spPr>
          <a:xfrm>
            <a:off x="975360" y="2339146"/>
            <a:ext cx="10241280" cy="3959352"/>
          </a:xfrm>
        </p:spPr>
        <p:txBody>
          <a:bodyPr/>
          <a:lstStyle/>
          <a:p>
            <a:r>
              <a:rPr lang="en-GB" dirty="0"/>
              <a:t>Consider a tourist attractions such as Disney </a:t>
            </a:r>
          </a:p>
          <a:p>
            <a:r>
              <a:rPr lang="en-GB" dirty="0"/>
              <a:t>When attracting tourists from international markets using concepts developed in another country, what do you think the cultural impacts may be?</a:t>
            </a:r>
          </a:p>
        </p:txBody>
      </p:sp>
    </p:spTree>
    <p:extLst>
      <p:ext uri="{BB962C8B-B14F-4D97-AF65-F5344CB8AC3E}">
        <p14:creationId xmlns:p14="http://schemas.microsoft.com/office/powerpoint/2010/main" val="3473297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07EE-C21C-4D25-B609-34C79278B2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18C8D5-A982-4C65-B550-A342042882E6}"/>
              </a:ext>
            </a:extLst>
          </p:cNvPr>
          <p:cNvSpPr>
            <a:spLocks noGrp="1"/>
          </p:cNvSpPr>
          <p:nvPr>
            <p:ph idx="1"/>
          </p:nvPr>
        </p:nvSpPr>
        <p:spPr/>
        <p:txBody>
          <a:bodyPr/>
          <a:lstStyle/>
          <a:p>
            <a:r>
              <a:rPr lang="en-GB" dirty="0"/>
              <a:t>A heterogeneous mix of positive and negative impacts such as cultural clashes and expectations that might not fit in with those of the host culture, but also cultural novelty that can grow on the home culture. </a:t>
            </a:r>
          </a:p>
        </p:txBody>
      </p:sp>
    </p:spTree>
    <p:extLst>
      <p:ext uri="{BB962C8B-B14F-4D97-AF65-F5344CB8AC3E}">
        <p14:creationId xmlns:p14="http://schemas.microsoft.com/office/powerpoint/2010/main" val="3847979516"/>
      </p:ext>
    </p:extLst>
  </p:cSld>
  <p:clrMapOvr>
    <a:masterClrMapping/>
  </p:clrMapOvr>
</p:sld>
</file>

<file path=ppt/theme/theme1.xml><?xml version="1.0" encoding="utf-8"?>
<a:theme xmlns:a="http://schemas.openxmlformats.org/drawingml/2006/main" name="GradientRiseVTI">
  <a:themeElements>
    <a:clrScheme name="AnalogousFromRegularSeedLeftStep">
      <a:dk1>
        <a:srgbClr val="000000"/>
      </a:dk1>
      <a:lt1>
        <a:srgbClr val="FFFFFF"/>
      </a:lt1>
      <a:dk2>
        <a:srgbClr val="1B3028"/>
      </a:dk2>
      <a:lt2>
        <a:srgbClr val="F3F0F3"/>
      </a:lt2>
      <a:accent1>
        <a:srgbClr val="43B73E"/>
      </a:accent1>
      <a:accent2>
        <a:srgbClr val="6DB332"/>
      </a:accent2>
      <a:accent3>
        <a:srgbClr val="9BA939"/>
      </a:accent3>
      <a:accent4>
        <a:srgbClr val="B99233"/>
      </a:accent4>
      <a:accent5>
        <a:srgbClr val="CB6C45"/>
      </a:accent5>
      <a:accent6>
        <a:srgbClr val="B93344"/>
      </a:accent6>
      <a:hlink>
        <a:srgbClr val="BB43C0"/>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1890</Words>
  <Application>Microsoft Office PowerPoint</Application>
  <PresentationFormat>Widescreen</PresentationFormat>
  <Paragraphs>156</Paragraphs>
  <Slides>27</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Domine</vt:lpstr>
      <vt:lpstr>Platform Web</vt:lpstr>
      <vt:lpstr>Arial</vt:lpstr>
      <vt:lpstr>Calibri</vt:lpstr>
      <vt:lpstr>Times</vt:lpstr>
      <vt:lpstr>Times New Roman</vt:lpstr>
      <vt:lpstr>Tw Cen MT</vt:lpstr>
      <vt:lpstr>Wingdings</vt:lpstr>
      <vt:lpstr>GradientRiseVTI</vt:lpstr>
      <vt:lpstr>Cultural impacts  (4th pillar)</vt:lpstr>
      <vt:lpstr>What is Culture?</vt:lpstr>
      <vt:lpstr>Tourism and Culture </vt:lpstr>
      <vt:lpstr>Research centres on three forms:</vt:lpstr>
      <vt:lpstr>Tourism is not the only initiator of cultural change; culture changes as a result of:</vt:lpstr>
      <vt:lpstr>Main tourism focus relates to contact between 2 societies:</vt:lpstr>
      <vt:lpstr>5 minute task .. </vt:lpstr>
      <vt:lpstr>PowerPoint Presentation</vt:lpstr>
      <vt:lpstr>The quality of cross-cultural communication could be related to a number of factors:</vt:lpstr>
      <vt:lpstr>PowerPoint Presentation</vt:lpstr>
      <vt:lpstr>PowerPoint Presentation</vt:lpstr>
      <vt:lpstr>Material and  Nonmaterial Culture</vt:lpstr>
      <vt:lpstr>Differences between Hosts and Guests (Inskeep 1991)</vt:lpstr>
      <vt:lpstr>Tourism and the Deterioration of Art Forms</vt:lpstr>
      <vt:lpstr>PowerPoint Presentation</vt:lpstr>
      <vt:lpstr>Tourism and Non Material Culture</vt:lpstr>
      <vt:lpstr>Sathe’s Levels of Culture</vt:lpstr>
      <vt:lpstr>New challenges place culture on the frontline of addressing social issues </vt:lpstr>
      <vt:lpstr>New challenges ..</vt:lpstr>
      <vt:lpstr>New challenges</vt:lpstr>
      <vt:lpstr>New challenges place culture on the frontline of addressing social issues </vt:lpstr>
      <vt:lpstr>Soviet Statue Graveyard </vt:lpstr>
      <vt:lpstr>Croatia </vt:lpstr>
      <vt:lpstr>Policy </vt:lpstr>
      <vt:lpstr>Technology and culture </vt:lpstr>
      <vt:lpstr>5 minute activity..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10</cp:revision>
  <dcterms:created xsi:type="dcterms:W3CDTF">2022-03-10T13:38:08Z</dcterms:created>
  <dcterms:modified xsi:type="dcterms:W3CDTF">2022-03-10T16:14:57Z</dcterms:modified>
</cp:coreProperties>
</file>