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6" r:id="rId7"/>
    <p:sldId id="263" r:id="rId8"/>
    <p:sldId id="267" r:id="rId9"/>
    <p:sldId id="264" r:id="rId10"/>
    <p:sldId id="265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706" autoAdjust="0"/>
    <p:restoredTop sz="94660"/>
  </p:normalViewPr>
  <p:slideViewPr>
    <p:cSldViewPr snapToGrid="0">
      <p:cViewPr varScale="1">
        <p:scale>
          <a:sx n="72" d="100"/>
          <a:sy n="72" d="100"/>
        </p:scale>
        <p:origin x="67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4BD62-A0BA-477A-B3D4-9E03C756F0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74F2BA-6C16-40A6-B65F-D1E919862C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00767C-C404-401C-B9F8-487F5E1A3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0E98-65A2-4DD0-8C28-BF57D9AF091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65EF89-9E93-45A5-AFA6-E1B4EAD1D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204CF9-1530-4349-82BC-940E117A4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BB1D-A276-405E-93AA-4BC87DCDC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626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45319-E02F-4CD6-8C3D-243A7B705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72F4B-2933-4D74-93F7-A7B0CA997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8D81DD-67F7-41DD-94F4-6A13646BD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0E98-65A2-4DD0-8C28-BF57D9AF091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1813A1-A848-488C-AC3D-7252EAF82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2872C7-F4AF-4FA8-A48E-3320953B1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BB1D-A276-405E-93AA-4BC87DCDC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932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169F0-4454-4D6E-BC01-D7FB43A71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EEB25E-3FEA-41A0-99FD-DBD04D62D8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36C887-94AF-453F-BF0A-F5C55E638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0E98-65A2-4DD0-8C28-BF57D9AF091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4A54D1-6F33-46AE-9F90-A727FF4DE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92613-BAFC-41EF-AF08-1D8A511B6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BB1D-A276-405E-93AA-4BC87DCDC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211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B4C9D-9089-4B78-A27F-095B85B5A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6F9BB-9BCD-41E5-B59B-3D8B760E93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AB4279-7AAA-4032-B289-92F0C91AEC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32C1BF-4459-43FB-A1E4-85DFFE4B8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0E98-65A2-4DD0-8C28-BF57D9AF091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D99CD5-8252-4AEB-8342-E05EF1E07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C54ECC-5A94-4246-8FEC-0E471D005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BB1D-A276-405E-93AA-4BC87DCDC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667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D4D2E-6EEE-4F14-A1DB-B846BD321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20C5C5-F1E4-4BD6-AD93-57B39778FF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1AC194-9E46-4EAC-9B5E-EFE6F3C795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F4F054-DAF7-4541-9192-907B631000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F7E475-B24E-4C6B-B0F5-A2E08EF277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389680-2391-45CA-9474-25CB693CB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0E98-65A2-4DD0-8C28-BF57D9AF091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871AB2-954B-4C5A-8B8E-0BE3525EB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0E88DB-CE07-4992-92BE-BEFA95D67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BB1D-A276-405E-93AA-4BC87DCDC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870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D3080-5650-42F3-B56E-8D24D5038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9C331E-62B0-4EE6-BB9E-83470612F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0E98-65A2-4DD0-8C28-BF57D9AF091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D2DDE7-EBA1-49D6-99A5-04CCC580A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188126-1267-40F0-884B-F94AAC7EB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BB1D-A276-405E-93AA-4BC87DCDC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151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2F702D-784C-4DDF-B146-DEA86116F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0E98-65A2-4DD0-8C28-BF57D9AF091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CB0E35-85B1-45EE-9AE0-DAA53C132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5855F7-FFD3-4EC0-B52B-331ACF1DD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BB1D-A276-405E-93AA-4BC87DCDC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549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78302-D285-42BA-BED9-1AC7965EE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DD52D-79DB-4CBE-ADA3-EF8E282B57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0D048F-ECFD-4EC0-BAB6-735853A236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99DE8D-15FE-440C-8726-2B7230DA7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0E98-65A2-4DD0-8C28-BF57D9AF091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E28FA2-84BB-4E15-85FC-9016CB20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D2ACD0-B3B6-42E0-BF94-B615DB283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BB1D-A276-405E-93AA-4BC87DCDC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822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40BAC-2901-463F-92FB-0DE230F05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BD99FF-06D3-49C5-AAFA-A6ADB6386D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113794-2F1B-4145-B0E9-DC6DA9D1F8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26F0A1-C454-46BF-9A00-B5DA7828D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0E98-65A2-4DD0-8C28-BF57D9AF091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1EE111-4BE8-475A-966B-961297FB8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07E397-A6A0-4CFE-A8F6-42689CCDB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BB1D-A276-405E-93AA-4BC87DCDC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07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75D78-FB26-43DA-99B1-F80292866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99855D-CD0D-4478-B11F-E25CBAFA88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A742C5-2514-4C66-8209-EEF2F734F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0E98-65A2-4DD0-8C28-BF57D9AF091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2F63C-C98E-42A2-8188-397BB4395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F09F9-F700-4ABF-B42C-F9DE9A1D6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BB1D-A276-405E-93AA-4BC87DCDC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917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8E0B41-16E8-4E09-B93B-D031171F06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CE486C-5BCC-4241-9ACD-C7F65F4636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6E81F-FFB0-4403-87A0-5A2660B32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90E98-65A2-4DD0-8C28-BF57D9AF091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6FE7BE-6090-4B33-B6D5-41972D747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1437CA-315A-4A3A-BE81-C6C0DAD24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ABB1D-A276-405E-93AA-4BC87DCDC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241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9CCA7C-A90B-4421-8842-3BBA8B581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799E39-A8CA-411B-9E97-7DBE057D54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D89904-934F-4396-AA52-7B596215E9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B90E98-65A2-4DD0-8C28-BF57D9AF091E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3A16B-5037-4729-B4D0-6473458335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E93855-051C-434C-BF3D-D1574FF0B7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7ABB1D-A276-405E-93AA-4BC87DCDCA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463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news/uknews/terrorism-in-the-uk/12117024/Classified-police-paper-reveals-knowledge-gaps-in-counter-terrorism-strategy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ntag.es/2015/06/pictures-of-northern-ireland-troubles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ilymail.co.uk/news/article-1082475/Surviving-Iranian-Embassy-siege-gunman-freed-enjoy-life-sight-seeing-benefits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news/uknews/terrorism-in-the-uk/12117024/Classified-police-paper-reveals-knowledge-gaps-in-counter-terrorism-strategy.html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elegraph.co.uk/news/uknews/terrorism-in-the-uk/12117024/Classified-police-paper-reveals-knowledge-gaps-in-counter-terrorism-strategy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intag.es/2015/06/pictures-of-northern-ireland-troubles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ailymail.co.uk/sport/cricket/article-3203842/Bumble-s-guide-Kia-Oval-scene-KP-s-finest-hour-people-s-ground-Alastair-Cook-lift-urn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intag.es/2015/06/pictures-of-northern-ireland-troubles.html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ntag.es/2015/06/pictures-of-northern-ireland-troubles.html" TargetMode="External"/><Relationship Id="rId2" Type="http://schemas.openxmlformats.org/officeDocument/2006/relationships/hyperlink" Target="http://www.telegraph.co.uk/news/uknews/terrorism-in-the-uk/12117024/Classified-police-paper-reveals-knowledge-gaps-in-counter-terrorism-strategy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ailymail.co.uk/news/article-1082475/Surviving-Iranian-Embassy-siege-gunman-freed-enjoy-life-sight-seeing-benefits.html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ilymail.co.uk/sport/cricket/article-3203842/Bumble-s-guide-Kia-Oval-scene-KP-s-finest-hour-people-s-ground-Alastair-Cook-lift-urn.html" TargetMode="External"/><Relationship Id="rId2" Type="http://schemas.openxmlformats.org/officeDocument/2006/relationships/hyperlink" Target="http://www.vintag.es/2015/06/pictures-of-northern-ireland-trouble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A301-33B5-436D-9B72-B914C500E1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7963"/>
            <a:ext cx="9144000" cy="238760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UK’s Counter-Terrorism/Insurgency/Intelligence policy 1969-today.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B956EB-4203-44A2-824C-C64DE51B76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712447"/>
            <a:ext cx="1895061" cy="1145553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Gavin McGlynn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1500926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AHSK6002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267854-0C1C-4150-9D54-7E51C2A84F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052" y="2610751"/>
            <a:ext cx="5881896" cy="36744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C3B2E0-D861-4C72-92B7-B79ED37280A0}"/>
              </a:ext>
            </a:extLst>
          </p:cNvPr>
          <p:cNvSpPr txBox="1"/>
          <p:nvPr/>
        </p:nvSpPr>
        <p:spPr>
          <a:xfrm>
            <a:off x="9036948" y="4900228"/>
            <a:ext cx="3155052" cy="138499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Heathcliff  O’Malley, ‘Met Police carry out major incident response exercise in London’, The Telegraph, [online]. Available: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http://www.telegraph.co.uk/news/uknews/terrorism-in-the-uk/12117024/Classified-police-paper-reveals-knowledge-gaps-in-counter-terrorism-strategy.html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</p:txBody>
      </p:sp>
    </p:spTree>
    <p:extLst>
      <p:ext uri="{BB962C8B-B14F-4D97-AF65-F5344CB8AC3E}">
        <p14:creationId xmlns:p14="http://schemas.microsoft.com/office/powerpoint/2010/main" val="3148526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056A4DE-64D7-4B81-B482-4F51A6BFC4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/>
          </a:blip>
          <a:srcRect t="15154" b="7526"/>
          <a:stretch/>
        </p:blipFill>
        <p:spPr>
          <a:xfrm>
            <a:off x="0" y="10"/>
            <a:ext cx="12192000" cy="6857990"/>
          </a:xfrm>
          <a:prstGeom prst="rect">
            <a:avLst/>
          </a:prstGeom>
        </p:spPr>
      </p:pic>
      <p:sp>
        <p:nvSpPr>
          <p:cNvPr id="24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0E3A342-4D61-4E3F-AF90-1AB42AEB96C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B1D7F23-E875-4842-8060-F6BACA3DF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Aims and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F58B0-B970-4BE5-9D24-0CFC9280B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8978" y="6082748"/>
            <a:ext cx="4593021" cy="775242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Wesley/Keystone/Getty Images, ‘Armed British Troops take up defensive positions on the Falls Road, 4 July 1970’, Vintage Everyday, [online]. Available: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http://www.vintag.es/2015/06/pictures-of-northern-ireland-troubles.html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5BC8F8-E060-41BE-80D2-A0DE67956027}"/>
              </a:ext>
            </a:extLst>
          </p:cNvPr>
          <p:cNvSpPr txBox="1"/>
          <p:nvPr/>
        </p:nvSpPr>
        <p:spPr>
          <a:xfrm>
            <a:off x="785967" y="3512213"/>
            <a:ext cx="39375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discuss the history of the UK’s Counter-Terrorism/Intelligence/Insurgency policy.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422B87-F876-41CA-B83F-60F00BD851DE}"/>
              </a:ext>
            </a:extLst>
          </p:cNvPr>
          <p:cNvSpPr txBox="1"/>
          <p:nvPr/>
        </p:nvSpPr>
        <p:spPr>
          <a:xfrm>
            <a:off x="785967" y="4096988"/>
            <a:ext cx="39375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Evaluate its evolution, successes and failures throughout its history and compare it with recent events to access its evolution and adaptability.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42A051-86B4-43EB-ADE3-00221DC4C285}"/>
              </a:ext>
            </a:extLst>
          </p:cNvPr>
          <p:cNvSpPr txBox="1"/>
          <p:nvPr/>
        </p:nvSpPr>
        <p:spPr>
          <a:xfrm>
            <a:off x="785966" y="5174206"/>
            <a:ext cx="39375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Discuss possible future threats and what may be done to address them.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E72EA1-3AEC-4F8A-AE82-A8FBF0C1390E}"/>
              </a:ext>
            </a:extLst>
          </p:cNvPr>
          <p:cNvSpPr txBox="1"/>
          <p:nvPr/>
        </p:nvSpPr>
        <p:spPr>
          <a:xfrm>
            <a:off x="785965" y="5758981"/>
            <a:ext cx="39375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Both primary and secondary research sources will be used.</a:t>
            </a:r>
          </a:p>
        </p:txBody>
      </p:sp>
    </p:spTree>
    <p:extLst>
      <p:ext uri="{BB962C8B-B14F-4D97-AF65-F5344CB8AC3E}">
        <p14:creationId xmlns:p14="http://schemas.microsoft.com/office/powerpoint/2010/main" val="3659028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/>
      <p:bldP spid="7" grpId="0"/>
      <p:bldP spid="8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93776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building, fence&#10;&#10;Description generated with very high confidence">
            <a:extLst>
              <a:ext uri="{FF2B5EF4-FFF2-40B4-BE49-F238E27FC236}">
                <a16:creationId xmlns:a16="http://schemas.microsoft.com/office/drawing/2014/main" id="{FF577285-52D2-4CA3-96BA-B6C4105675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397" r="29450" b="2"/>
          <a:stretch/>
        </p:blipFill>
        <p:spPr>
          <a:xfrm>
            <a:off x="5878849" y="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8FA26C-35F4-4AF0-AB76-B1D5D6284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33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81C6F-EBDA-4C69-904F-BE6A97BC4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809" y="2575034"/>
            <a:ext cx="5417625" cy="8539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has the UK’s Counter-Terrorism/Intelligence/Insurgency policy adapted from combating the IRA, through the Cold War to Islamic State?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8B1FA0-EF66-43B0-9DBF-6400AAF6CBEB}"/>
              </a:ext>
            </a:extLst>
          </p:cNvPr>
          <p:cNvSpPr txBox="1"/>
          <p:nvPr/>
        </p:nvSpPr>
        <p:spPr>
          <a:xfrm>
            <a:off x="8447598" y="5657505"/>
            <a:ext cx="3744401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Daily Mail, ‘The Iranian Embassy Siege in May 1980’, Mail Online, [online]. Available: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http://www.dailymail.co.uk/news/article-1082475/Surviving-Iranian-Embassy-siege-gunman-freed-enjoy-life-sight-seeing-benefits.html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09C93D-C738-4FB2-83AF-C46C69DCF05C}"/>
              </a:ext>
            </a:extLst>
          </p:cNvPr>
          <p:cNvSpPr txBox="1"/>
          <p:nvPr/>
        </p:nvSpPr>
        <p:spPr>
          <a:xfrm>
            <a:off x="357809" y="3428993"/>
            <a:ext cx="5235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do the key moments during this time tell us about its effectiveness and adaptability against new threats?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894584-3C62-4A8B-8C1B-DF543709E19B}"/>
              </a:ext>
            </a:extLst>
          </p:cNvPr>
          <p:cNvSpPr txBox="1"/>
          <p:nvPr/>
        </p:nvSpPr>
        <p:spPr>
          <a:xfrm>
            <a:off x="357805" y="4195577"/>
            <a:ext cx="52352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can be learned from the successes and failures of the UK’s policy and how do these compare with the current political situation?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030780-959F-4454-9737-5C2626BD8755}"/>
              </a:ext>
            </a:extLst>
          </p:cNvPr>
          <p:cNvSpPr txBox="1"/>
          <p:nvPr/>
        </p:nvSpPr>
        <p:spPr>
          <a:xfrm>
            <a:off x="357804" y="5208376"/>
            <a:ext cx="52352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new strategies could be used by future threats and how could the UK combat them?</a:t>
            </a:r>
          </a:p>
        </p:txBody>
      </p:sp>
    </p:spTree>
    <p:extLst>
      <p:ext uri="{BB962C8B-B14F-4D97-AF65-F5344CB8AC3E}">
        <p14:creationId xmlns:p14="http://schemas.microsoft.com/office/powerpoint/2010/main" val="2878169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4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0">
            <a:extLst>
              <a:ext uri="{FF2B5EF4-FFF2-40B4-BE49-F238E27FC236}">
                <a16:creationId xmlns:a16="http://schemas.microsoft.com/office/drawing/2014/main" id="{F64F6814-96D5-4463-898E-405CC0C401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2B6446-01B1-4AFD-A0F1-EBC97610F6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574" r="4876"/>
          <a:stretch/>
        </p:blipFill>
        <p:spPr>
          <a:xfrm>
            <a:off x="7829551" y="2828925"/>
            <a:ext cx="4042410" cy="33889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FE8D11-9F55-4F2C-A752-02BCF6CEB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6204984" cy="1344975"/>
          </a:xfrm>
        </p:spPr>
        <p:txBody>
          <a:bodyPr>
            <a:normAutofit/>
          </a:bodyPr>
          <a:lstStyle/>
          <a:p>
            <a:r>
              <a:rPr lang="en-GB" sz="4000">
                <a:latin typeface="Times New Roman" panose="02020603050405020304" pitchFamily="18" charset="0"/>
                <a:cs typeface="Times New Roman" panose="02020603050405020304" pitchFamily="18" charset="0"/>
              </a:rPr>
              <a:t>Structure of Dissertation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E7ACC-91EB-4B17-B797-470A77D1C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938" y="1837341"/>
            <a:ext cx="6204984" cy="6163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Introduction will discuss the aims and methodology of the dissertation, its overall structure, sources etc..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38B46B-2FBC-4A80-96AC-4DD76EC89D0C}"/>
              </a:ext>
            </a:extLst>
          </p:cNvPr>
          <p:cNvSpPr txBox="1"/>
          <p:nvPr/>
        </p:nvSpPr>
        <p:spPr>
          <a:xfrm>
            <a:off x="7812708" y="5617754"/>
            <a:ext cx="4059253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lvl="0"/>
            <a:r>
              <a:rPr lang="en-GB" sz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Jeff J Mitchell/Getty Images, ‘Britain has a proud tradition of unarmed Policing except when confronting extreme dangers’, The Telegraph, [online]. Available: </a:t>
            </a:r>
            <a:r>
              <a:rPr lang="en-GB" sz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http://www.telegraph.co.uk/news/uknews/terrorism-in-the-uk/12117024/Classified-police-paper-reveals-knowledge-gaps-in-counter-terrorism-strategy.html</a:t>
            </a:r>
            <a:r>
              <a:rPr lang="en-GB" sz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E464E9-E80E-4517-9E91-3569676C666F}"/>
              </a:ext>
            </a:extLst>
          </p:cNvPr>
          <p:cNvSpPr txBox="1"/>
          <p:nvPr/>
        </p:nvSpPr>
        <p:spPr>
          <a:xfrm>
            <a:off x="519938" y="2453680"/>
            <a:ext cx="62049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Chapter 1: Northern Ireland Troubles (1969-1999).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Infamous attacks/events.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responses.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and assessment.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BB0FF3-F007-4988-9688-6D106781C8BC}"/>
              </a:ext>
            </a:extLst>
          </p:cNvPr>
          <p:cNvSpPr txBox="1"/>
          <p:nvPr/>
        </p:nvSpPr>
        <p:spPr>
          <a:xfrm>
            <a:off x="519938" y="3530898"/>
            <a:ext cx="62049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Chapter 2: Cold War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Global- Soviet Union, Yemen, Iranian Embassy Siege.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 with allies (US, France, etc).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and assessment.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BC798D-FDC3-40A5-8D12-A28377F5DC5D}"/>
              </a:ext>
            </a:extLst>
          </p:cNvPr>
          <p:cNvSpPr txBox="1"/>
          <p:nvPr/>
        </p:nvSpPr>
        <p:spPr>
          <a:xfrm>
            <a:off x="519938" y="4608116"/>
            <a:ext cx="62049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Chapter 3: Modern day (2001-Today).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Post 9/11 terror attacks (Discussion on new threats).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of recent attack.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the UK has responded to new threats (Analysis and assessment).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6BD770-ACB1-4E22-8F5A-8A50D52E9EEF}"/>
              </a:ext>
            </a:extLst>
          </p:cNvPr>
          <p:cNvSpPr txBox="1"/>
          <p:nvPr/>
        </p:nvSpPr>
        <p:spPr>
          <a:xfrm>
            <a:off x="7995763" y="321176"/>
            <a:ext cx="368100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Overall assessment of UK’s Counter-Terrorism/Insurgency/Intelligence policy.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well it has adapted and evolved to combat new threats.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the possible future threats may be and how they may be combated.</a:t>
            </a:r>
          </a:p>
        </p:txBody>
      </p:sp>
    </p:spTree>
    <p:extLst>
      <p:ext uri="{BB962C8B-B14F-4D97-AF65-F5344CB8AC3E}">
        <p14:creationId xmlns:p14="http://schemas.microsoft.com/office/powerpoint/2010/main" val="449559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93776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FE15C15-D403-48B0-91C6-21AAA252D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Sources Available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3DF76-F778-420A-B824-E744290467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575034"/>
            <a:ext cx="4585252" cy="19664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Primary Sources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First hand accounts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Autobiographies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Laws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Newspapers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A5CDC6-F4FC-4368-9ED0-5BBA10F75D7B}"/>
              </a:ext>
            </a:extLst>
          </p:cNvPr>
          <p:cNvSpPr txBox="1"/>
          <p:nvPr/>
        </p:nvSpPr>
        <p:spPr>
          <a:xfrm>
            <a:off x="655320" y="4541520"/>
            <a:ext cx="458525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Secondary 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Massive number of books available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Authorised Histories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EF37C6-1C99-4638-9875-5FF2412062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0796" y="418127"/>
            <a:ext cx="5709270" cy="35707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0688DB-8D11-4CE8-9BE1-13E0FB581009}"/>
              </a:ext>
            </a:extLst>
          </p:cNvPr>
          <p:cNvSpPr txBox="1"/>
          <p:nvPr/>
        </p:nvSpPr>
        <p:spPr>
          <a:xfrm>
            <a:off x="5980796" y="4032008"/>
            <a:ext cx="570927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lvl="0"/>
            <a:r>
              <a:rPr lang="en-GB" sz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Alamy, ‘Police Officers’, The Telegraph, [online]. Available: </a:t>
            </a:r>
            <a:r>
              <a:rPr lang="en-GB" sz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http://www.telegraph.co.uk/news/uknews/terrorism-in-the-uk/12117024/Classified-police-paper-reveals-knowledge-gaps-in-counter-terrorism-strategy.html</a:t>
            </a:r>
            <a:r>
              <a:rPr lang="en-GB" sz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</p:txBody>
      </p:sp>
    </p:spTree>
    <p:extLst>
      <p:ext uri="{BB962C8B-B14F-4D97-AF65-F5344CB8AC3E}">
        <p14:creationId xmlns:p14="http://schemas.microsoft.com/office/powerpoint/2010/main" val="2310871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75EF0A4-C9A4-43C9-A225-B65E0C02B4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76" r="14436" b="2"/>
          <a:stretch/>
        </p:blipFill>
        <p:spPr>
          <a:xfrm>
            <a:off x="356616" y="1690688"/>
            <a:ext cx="6233160" cy="42726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EC4560-58DB-429A-8F7E-715D66EA0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Historiography and Originality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8D24D-072C-4B34-B2C4-07F48C6DA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1360" y="1690688"/>
            <a:ext cx="4764024" cy="32523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does this dissertation fit in with what has already been said?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lot has already been discussed in this area, most of it written during the series of events which inspired it which means it becomes outdated rather quickly.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Rather than being an analysis on what has already been said, it is an analysis of the development of the UK’s policy which uses existing works.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Most of the sources being used in the dissertation are modern, with a few exceptions for primary sources.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have located some primary sources, but need to locate more for the discussion to be successful.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03E00F-F55A-44AA-8828-D35201BB985A}"/>
              </a:ext>
            </a:extLst>
          </p:cNvPr>
          <p:cNvSpPr txBox="1"/>
          <p:nvPr/>
        </p:nvSpPr>
        <p:spPr>
          <a:xfrm>
            <a:off x="356616" y="5569545"/>
            <a:ext cx="6233160" cy="5909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 Minihan/Evening Standard/Getty Images, ‘An armed British solder on patrol in Belfast, 24 March 1971’, Vintage Everyday, [online]. Available: </a:t>
            </a:r>
            <a:r>
              <a:rPr lang="en-GB" sz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http://www.vintag.es/2015/06/pictures-of-northern-ireland-troubles.html</a:t>
            </a:r>
            <a:r>
              <a:rPr lang="en-GB" sz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</p:txBody>
      </p:sp>
    </p:spTree>
    <p:extLst>
      <p:ext uri="{BB962C8B-B14F-4D97-AF65-F5344CB8AC3E}">
        <p14:creationId xmlns:p14="http://schemas.microsoft.com/office/powerpoint/2010/main" val="758699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4A809D5-3600-46D4-A466-67F2349A54F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93776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C63671E3-5967-4821-B031-E1A0271419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604" r="21487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376E47-DD7B-406E-9DF2-7D003A0F3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7ECDD-4726-4612-80D7-69D1CE8B82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3"/>
            <a:ext cx="5120113" cy="39178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Availability of sources due to topic, as there is some degree of secrecy in this topic area.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has led to an overdependency on certain sources which contain declassified information.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Expand the number of sources and investigate Gov.uk site further.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Due to the size of the topic areas, there is a lot of info to read through and understand.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Further research.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topic area at the moment is rather controversial and sensitive due to how recent some of these attacks are.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Solution: Approach the topic as professionally and respectfully as possible.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F34F82F-E851-4C5D-8C39-D8420CA90F22}"/>
              </a:ext>
            </a:extLst>
          </p:cNvPr>
          <p:cNvSpPr txBox="1"/>
          <p:nvPr/>
        </p:nvSpPr>
        <p:spPr>
          <a:xfrm>
            <a:off x="7858538" y="5842327"/>
            <a:ext cx="4333461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Getty Images,’MI6 headquarters is located at Vauxhall Cross near to the Oval’, Daily Mail, [online]. Available: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http://www.dailymail.co.uk/sport/cricket/article-3203842/Bumble-s-guide-Kia-Oval-scene-KP-s-finest-hour-people-s-ground-Alastair-Cook-lift-urn.html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</p:txBody>
      </p:sp>
    </p:spTree>
    <p:extLst>
      <p:ext uri="{BB962C8B-B14F-4D97-AF65-F5344CB8AC3E}">
        <p14:creationId xmlns:p14="http://schemas.microsoft.com/office/powerpoint/2010/main" val="178682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8A31EDA-F310-4FB5-8DB3-10470F4E04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2985" y="1904035"/>
            <a:ext cx="4260814" cy="3868777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4965EAE-E41A-435F-B993-07E824B6C97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52F8994-E6D4-4311-9548-C3607BC4364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BD236C-5720-41CC-ADC4-94D3ED97A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A03D-EA14-4AF4-9F29-9ED235745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889" y="1690688"/>
            <a:ext cx="4128169" cy="33995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While a lot of progress have been made on the dissertation, there is still some to do such as find relevant journals and more primary sources.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plan is near enough complete with only some minor details to be finalised.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The plan needs to finalised and the context fully understood then the writing can begin.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8647A0-995B-4CF0-B204-84B7378645DC}"/>
              </a:ext>
            </a:extLst>
          </p:cNvPr>
          <p:cNvSpPr txBox="1"/>
          <p:nvPr/>
        </p:nvSpPr>
        <p:spPr>
          <a:xfrm>
            <a:off x="7092985" y="5622697"/>
            <a:ext cx="426081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 Minihan/Evening Standard/Getty Images, ‘Members of 321 Explosive Ordinance Disposal Corps, with a defused 660lbs ammonium nitrate bomb, Omagh 1974’, Vintage Everyday, [online]. Available: </a:t>
            </a:r>
            <a:r>
              <a:rPr lang="en-GB" sz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http://www.vintag.es/2015/06/pictures-of-northern-ireland-troubles.html</a:t>
            </a:r>
            <a:r>
              <a:rPr lang="en-GB" sz="12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</p:txBody>
      </p:sp>
    </p:spTree>
    <p:extLst>
      <p:ext uri="{BB962C8B-B14F-4D97-AF65-F5344CB8AC3E}">
        <p14:creationId xmlns:p14="http://schemas.microsoft.com/office/powerpoint/2010/main" val="3890811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C61A9-62D0-490A-A2A5-E63AD53F4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9325768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82BF1-CB8B-47CD-BF07-1ADBBE516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788DD-02B8-45EB-AE70-A2AADBA3C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Heathcliff  O’Malley, ‘Met Police carry out major incident response exercise in London’, The Telegraph, [online]. Available: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http://www.telegraph.co.uk/news/uknews/terrorism-in-the-uk/12117024/Classified-police-paper-reveals-knowledge-gaps-in-counter-terrorism-strategy.html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Wesley/Keystone/Getty Images, ‘Armed British Troops take up defensive positions on the Falls Road, 4 July 1970’, Vintage Everyday, [online]. Available: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http://www.vintag.es/2015/06/pictures-of-northern-ireland-troubles.html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Daily Mail, ‘The Iranian Embassy Siege in May 1980’, Mail Online, [online]. Available: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http://www.dailymail.co.uk/news/article-1082475/Surviving-Iranian-Embassy-siege-gunman-freed-enjoy-life-sight-seeing-benefits.html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  <a:p>
            <a:pPr marL="0" indent="0">
              <a:buNone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Jeff J Mitchell/Getty Images, ‘Britain has a proud tradition of unarmed Policing except when confronting extreme dangers’, The Telegraph, [online]. Available: 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http://www.telegraph.co.uk/news/uknews/terrorism-in-the-uk/12117024/Classified-police-paper-reveals-knowledge-gaps-in-counter-terrorism-strategy.html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  <a:p>
            <a:pPr marL="0" indent="0">
              <a:buNone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 Minihan/Evening Standard/Getty Images, ‘Members of 321 Explosive Ordinance Disposal Corps, with a defused 660lbs ammonium nitrate bomb, Omagh 1974’, Vintage Everyday, [online]. Available: 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http://www.vintag.es/2015/06/pictures-of-northern-ireland-troubles.html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  <a:p>
            <a:pPr marL="0" indent="0">
              <a:buNone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Alamy, ‘Police Officers’, The Telegraph, [online]. Available: 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http://www.telegraph.co.uk/news/uknews/terrorism-in-the-uk/12117024/Classified-police-paper-reveals-knowledge-gaps-in-counter-terrorism-strategy.html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  <a:p>
            <a:pPr marL="0" indent="0">
              <a:buNone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887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BA334-08F3-430A-9AEB-6FD47A2CE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13EDF-B6F5-42EF-9253-C7683D75A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3833"/>
            <a:ext cx="10515600" cy="4919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 Minihan/Evening Standard/Getty Images, ‘An armed British solder on patrol in Belfast, 24 March 1971’, Vintage Everyday, [online]. Available: 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http://www.vintag.es/2015/06/pictures-of-northern-ireland-troubles.html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Getty Images,’MI6 headquarters is located at Vauxhall Cross near to the Oval’, Daily Mail, [online]. Available: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http://www.dailymail.co.uk/sport/cricket/article-3203842/Bumble-s-guide-Kia-Oval-scene-KP-s-finest-hour-people-s-ground-Alastair-Cook-lift-urn.html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4 Jan 2018).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Andrew, C.,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Defence of the Realm The authorized History of MI5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(London: Penguin Group, 2009).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Foley, F.,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Countering Terrorism in Britain and France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(Cambridge: Cambridge University Press, 2015).</a:t>
            </a:r>
          </a:p>
          <a:p>
            <a:pPr marL="0" indent="0">
              <a:buNone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Staniforth, A.,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Routledge Companion to UK Counter-Terrorism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(Abingdon: Routledge, 2013).</a:t>
            </a:r>
          </a:p>
        </p:txBody>
      </p:sp>
    </p:spTree>
    <p:extLst>
      <p:ext uri="{BB962C8B-B14F-4D97-AF65-F5344CB8AC3E}">
        <p14:creationId xmlns:p14="http://schemas.microsoft.com/office/powerpoint/2010/main" val="7818575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2009</TotalTime>
  <Words>1482</Words>
  <Application>Microsoft Office PowerPoint</Application>
  <PresentationFormat>Widescreen</PresentationFormat>
  <Paragraphs>84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The UK’s Counter-Terrorism/Insurgency/Intelligence policy 1969-today.</vt:lpstr>
      <vt:lpstr>Aims and Methodology</vt:lpstr>
      <vt:lpstr>Research Questions</vt:lpstr>
      <vt:lpstr>Structure of Dissertation</vt:lpstr>
      <vt:lpstr>Sources Available</vt:lpstr>
      <vt:lpstr>Historiography and Originality</vt:lpstr>
      <vt:lpstr>Issues</vt:lpstr>
      <vt:lpstr>Conclusions</vt:lpstr>
      <vt:lpstr>Questions?</vt:lpstr>
      <vt:lpstr>Bibliography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UK’s Counter-Terrorism/Insurgency policy 1969-today.</dc:title>
  <dc:creator>Gavin McGlynn</dc:creator>
  <cp:lastModifiedBy>Gavin McGlynn</cp:lastModifiedBy>
  <cp:revision>103</cp:revision>
  <dcterms:created xsi:type="dcterms:W3CDTF">2018-01-03T13:02:13Z</dcterms:created>
  <dcterms:modified xsi:type="dcterms:W3CDTF">2018-01-15T17:10:35Z</dcterms:modified>
</cp:coreProperties>
</file>