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94" r:id="rId3"/>
    <p:sldId id="395" r:id="rId4"/>
    <p:sldId id="473" r:id="rId5"/>
    <p:sldId id="454" r:id="rId6"/>
    <p:sldId id="455" r:id="rId7"/>
    <p:sldId id="461" r:id="rId8"/>
    <p:sldId id="472" r:id="rId9"/>
    <p:sldId id="496" r:id="rId10"/>
    <p:sldId id="497" r:id="rId11"/>
    <p:sldId id="502" r:id="rId12"/>
    <p:sldId id="503" r:id="rId13"/>
    <p:sldId id="504" r:id="rId14"/>
    <p:sldId id="505" r:id="rId15"/>
    <p:sldId id="444" r:id="rId16"/>
    <p:sldId id="506" r:id="rId17"/>
    <p:sldId id="507" r:id="rId18"/>
    <p:sldId id="508" r:id="rId19"/>
    <p:sldId id="509" r:id="rId20"/>
    <p:sldId id="510" r:id="rId21"/>
    <p:sldId id="511" r:id="rId22"/>
    <p:sldId id="512" r:id="rId23"/>
    <p:sldId id="513" r:id="rId24"/>
    <p:sldId id="514" r:id="rId25"/>
    <p:sldId id="515" r:id="rId26"/>
    <p:sldId id="516" r:id="rId27"/>
    <p:sldId id="517" r:id="rId28"/>
    <p:sldId id="518" r:id="rId29"/>
    <p:sldId id="522" r:id="rId30"/>
    <p:sldId id="519" r:id="rId31"/>
    <p:sldId id="520" r:id="rId32"/>
    <p:sldId id="521" r:id="rId33"/>
    <p:sldId id="523" r:id="rId34"/>
    <p:sldId id="524" r:id="rId35"/>
    <p:sldId id="525" r:id="rId36"/>
    <p:sldId id="526" r:id="rId37"/>
    <p:sldId id="527" r:id="rId38"/>
    <p:sldId id="528"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6" d="100"/>
          <a:sy n="106" d="100"/>
        </p:scale>
        <p:origin x="-78" y="-24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Tree>
    <p:extLst>
      <p:ext uri="{BB962C8B-B14F-4D97-AF65-F5344CB8AC3E}">
        <p14:creationId xmlns:p14="http://schemas.microsoft.com/office/powerpoint/2010/main" val="3838148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838200" y="1825625"/>
            <a:ext cx="10515600" cy="374315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93228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4"/>
            <a:ext cx="10515600" cy="1028742"/>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2189210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376786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376786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981477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12960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12960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017182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smtClean="0"/>
              <a:t>Click to edit Master title style</a:t>
            </a:r>
            <a:endParaRPr lang="en-GB"/>
          </a:p>
        </p:txBody>
      </p:sp>
    </p:spTree>
    <p:extLst>
      <p:ext uri="{BB962C8B-B14F-4D97-AF65-F5344CB8AC3E}">
        <p14:creationId xmlns:p14="http://schemas.microsoft.com/office/powerpoint/2010/main" val="3029700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20/03/2018</a:t>
            </a:fld>
            <a:endParaRPr lang="en-GB"/>
          </a:p>
        </p:txBody>
      </p:sp>
      <p:sp>
        <p:nvSpPr>
          <p:cNvPr id="3" name="Footer Placeholder 2"/>
          <p:cNvSpPr>
            <a:spLocks noGrp="1"/>
          </p:cNvSpPr>
          <p:nvPr>
            <p:ph type="ftr" sz="quarter" idx="11"/>
          </p:nvPr>
        </p:nvSpPr>
        <p:spPr>
          <a:xfrm>
            <a:off x="4038600" y="6356350"/>
            <a:ext cx="41148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Tree>
    <p:extLst>
      <p:ext uri="{BB962C8B-B14F-4D97-AF65-F5344CB8AC3E}">
        <p14:creationId xmlns:p14="http://schemas.microsoft.com/office/powerpoint/2010/main" val="926461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20/03/2018</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744058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20/03/2018</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591960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20/03/2018</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348851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20/03/2018</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160795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374315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6689208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hyperlink" Target="http://www.oxfordscholarship.com/view/10.1093/acprof:oso/9780198269502.001.0001/acprof-9780198269502-chapter-4#acprof-9780198269502-note-83"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hyperlink" Target="http://www.oxfordscholarship.com/view/10.1093/acprof:oso/9780198269502.001.0001/acprof-9780198269502-chapter-4#acprof-9780198269502-note-85"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8000" b="1" dirty="0" smtClean="0"/>
              <a:t>Introduction to Christian Theology</a:t>
            </a:r>
            <a:endParaRPr lang="en-GB" sz="8000" b="1" dirty="0"/>
          </a:p>
        </p:txBody>
      </p:sp>
      <p:sp>
        <p:nvSpPr>
          <p:cNvPr id="3" name="Subtitle 2"/>
          <p:cNvSpPr>
            <a:spLocks noGrp="1"/>
          </p:cNvSpPr>
          <p:nvPr>
            <p:ph type="subTitle" idx="1"/>
          </p:nvPr>
        </p:nvSpPr>
        <p:spPr/>
        <p:txBody>
          <a:bodyPr/>
          <a:lstStyle/>
          <a:p>
            <a:r>
              <a:rPr lang="en-GB" dirty="0" smtClean="0"/>
              <a:t>Dr Angus M Slater</a:t>
            </a:r>
            <a:endParaRPr lang="en-GB" dirty="0"/>
          </a:p>
        </p:txBody>
      </p:sp>
    </p:spTree>
    <p:extLst>
      <p:ext uri="{BB962C8B-B14F-4D97-AF65-F5344CB8AC3E}">
        <p14:creationId xmlns:p14="http://schemas.microsoft.com/office/powerpoint/2010/main" val="227751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a:t>
            </a:r>
            <a:endParaRPr lang="en-GB" dirty="0"/>
          </a:p>
        </p:txBody>
      </p:sp>
      <p:sp>
        <p:nvSpPr>
          <p:cNvPr id="3" name="Text Placeholder 2"/>
          <p:cNvSpPr>
            <a:spLocks noGrp="1"/>
          </p:cNvSpPr>
          <p:nvPr>
            <p:ph type="body" idx="1"/>
          </p:nvPr>
        </p:nvSpPr>
        <p:spPr/>
        <p:txBody>
          <a:bodyPr/>
          <a:lstStyle/>
          <a:p>
            <a:r>
              <a:rPr lang="en-GB" dirty="0" smtClean="0"/>
              <a:t>Due 30</a:t>
            </a:r>
            <a:r>
              <a:rPr lang="en-GB" baseline="30000" dirty="0" smtClean="0"/>
              <a:t>th</a:t>
            </a:r>
            <a:r>
              <a:rPr lang="en-GB" dirty="0" smtClean="0"/>
              <a:t> March 3PM!</a:t>
            </a:r>
            <a:endParaRPr lang="en-GB" dirty="0"/>
          </a:p>
        </p:txBody>
      </p:sp>
    </p:spTree>
    <p:extLst>
      <p:ext uri="{BB962C8B-B14F-4D97-AF65-F5344CB8AC3E}">
        <p14:creationId xmlns:p14="http://schemas.microsoft.com/office/powerpoint/2010/main" val="22697510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a:t>
            </a:r>
            <a:endParaRPr lang="en-GB" dirty="0"/>
          </a:p>
        </p:txBody>
      </p:sp>
      <p:sp>
        <p:nvSpPr>
          <p:cNvPr id="3" name="Content Placeholder 2"/>
          <p:cNvSpPr>
            <a:spLocks noGrp="1"/>
          </p:cNvSpPr>
          <p:nvPr>
            <p:ph sz="half" idx="1"/>
          </p:nvPr>
        </p:nvSpPr>
        <p:spPr/>
        <p:txBody>
          <a:bodyPr>
            <a:normAutofit fontScale="92500" lnSpcReduction="20000"/>
          </a:bodyPr>
          <a:lstStyle/>
          <a:p>
            <a:pPr lvl="0"/>
            <a:r>
              <a:rPr lang="en-GB" dirty="0"/>
              <a:t>Choose a specific piece/moment of revelation. Explain and analyse the way in which two different models of revelation can lead us to different beliefs about the content or meaning of that revelation.</a:t>
            </a:r>
          </a:p>
          <a:p>
            <a:endParaRPr lang="en-GB" dirty="0"/>
          </a:p>
          <a:p>
            <a:pPr lvl="0"/>
            <a:r>
              <a:rPr lang="en-GB" dirty="0"/>
              <a:t>Pick one of the Christological heresies covered in class. Examine their key theological features and assess how they relate to orthodox Christological doctrine.</a:t>
            </a:r>
          </a:p>
          <a:p>
            <a:pPr marL="0" indent="0">
              <a:buNone/>
            </a:pPr>
            <a:endParaRPr lang="en-GB" dirty="0"/>
          </a:p>
          <a:p>
            <a:endParaRPr lang="en-GB" dirty="0"/>
          </a:p>
        </p:txBody>
      </p:sp>
      <p:sp>
        <p:nvSpPr>
          <p:cNvPr id="4" name="Content Placeholder 3"/>
          <p:cNvSpPr>
            <a:spLocks noGrp="1"/>
          </p:cNvSpPr>
          <p:nvPr>
            <p:ph sz="half" idx="2"/>
          </p:nvPr>
        </p:nvSpPr>
        <p:spPr/>
        <p:txBody>
          <a:bodyPr>
            <a:normAutofit fontScale="92500" lnSpcReduction="20000"/>
          </a:bodyPr>
          <a:lstStyle/>
          <a:p>
            <a:pPr lvl="0"/>
            <a:r>
              <a:rPr lang="en-GB" dirty="0"/>
              <a:t>We have examined two Augustinian arguments regarding the Trinity (one of equality and one of God’s tripartite nature). Explain both and analyse their usefulness for our theological understanding of the Doctrine of the Trinity.</a:t>
            </a:r>
          </a:p>
          <a:p>
            <a:endParaRPr lang="en-GB" dirty="0"/>
          </a:p>
        </p:txBody>
      </p:sp>
    </p:spTree>
    <p:extLst>
      <p:ext uri="{BB962C8B-B14F-4D97-AF65-F5344CB8AC3E}">
        <p14:creationId xmlns:p14="http://schemas.microsoft.com/office/powerpoint/2010/main" val="5075538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470195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Creation  – Responsive aspects summary</a:t>
            </a:r>
            <a:endParaRPr lang="en-GB" dirty="0"/>
          </a:p>
        </p:txBody>
      </p:sp>
      <p:sp>
        <p:nvSpPr>
          <p:cNvPr id="3" name="Content Placeholder 2"/>
          <p:cNvSpPr>
            <a:spLocks noGrp="1"/>
          </p:cNvSpPr>
          <p:nvPr>
            <p:ph sz="half" idx="1"/>
          </p:nvPr>
        </p:nvSpPr>
        <p:spPr/>
        <p:txBody>
          <a:bodyPr>
            <a:normAutofit fontScale="70000" lnSpcReduction="20000"/>
          </a:bodyPr>
          <a:lstStyle/>
          <a:p>
            <a:pPr marL="0" indent="0">
              <a:buNone/>
            </a:pPr>
            <a:r>
              <a:rPr lang="en-GB" dirty="0" smtClean="0"/>
              <a:t>God is not bound by any other force to create.  It is not </a:t>
            </a:r>
            <a:r>
              <a:rPr lang="en-GB" i="1" dirty="0" smtClean="0"/>
              <a:t>necessary </a:t>
            </a:r>
            <a:r>
              <a:rPr lang="en-GB" dirty="0" smtClean="0"/>
              <a:t>that he create.</a:t>
            </a:r>
          </a:p>
          <a:p>
            <a:pPr marL="0" indent="0">
              <a:buNone/>
            </a:pPr>
            <a:endParaRPr lang="en-GB" dirty="0" smtClean="0"/>
          </a:p>
          <a:p>
            <a:pPr marL="0" indent="0">
              <a:buNone/>
            </a:pPr>
            <a:r>
              <a:rPr lang="en-GB" dirty="0" smtClean="0"/>
              <a:t>The earth is created by the word of God, it is not made from god-stuff and includes the continuing creative and sustaining work of God. </a:t>
            </a:r>
          </a:p>
          <a:p>
            <a:pPr marL="0" indent="0">
              <a:buNone/>
            </a:pPr>
            <a:endParaRPr lang="en-GB" dirty="0" smtClean="0"/>
          </a:p>
          <a:p>
            <a:pPr marL="0" indent="0">
              <a:buNone/>
            </a:pPr>
            <a:r>
              <a:rPr lang="en-GB" dirty="0" smtClean="0"/>
              <a:t>God creates the dome of the sky, places the stars in it to be signs for the seasons, days and years, and sets up the sun and moon. It explains the existence of a predictable order to things which will allow for agriculture and it is a ways of setting God over the gods of Israel’s neighbours</a:t>
            </a:r>
          </a:p>
          <a:p>
            <a:pPr marL="0" indent="0">
              <a:buNone/>
            </a:pP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76374" y="1484966"/>
            <a:ext cx="4714673" cy="3982747"/>
          </a:xfrm>
        </p:spPr>
      </p:pic>
    </p:spTree>
    <p:extLst>
      <p:ext uri="{BB962C8B-B14F-4D97-AF65-F5344CB8AC3E}">
        <p14:creationId xmlns:p14="http://schemas.microsoft.com/office/powerpoint/2010/main" val="31460861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Creation  – Responsive aspects summary</a:t>
            </a:r>
            <a:endParaRPr lang="en-GB" dirty="0"/>
          </a:p>
        </p:txBody>
      </p:sp>
      <p:sp>
        <p:nvSpPr>
          <p:cNvPr id="5" name="Content Placeholder 4"/>
          <p:cNvSpPr>
            <a:spLocks noGrp="1"/>
          </p:cNvSpPr>
          <p:nvPr>
            <p:ph idx="1"/>
          </p:nvPr>
        </p:nvSpPr>
        <p:spPr/>
        <p:txBody>
          <a:bodyPr>
            <a:normAutofit fontScale="85000" lnSpcReduction="20000"/>
          </a:bodyPr>
          <a:lstStyle/>
          <a:p>
            <a:pPr marL="0" lvl="0" indent="0" algn="just" eaLnBrk="0" fontAlgn="base" hangingPunct="0">
              <a:lnSpc>
                <a:spcPct val="100000"/>
              </a:lnSpc>
              <a:spcBef>
                <a:spcPct val="0"/>
              </a:spcBef>
              <a:spcAft>
                <a:spcPct val="0"/>
              </a:spcAft>
              <a:buNone/>
            </a:pPr>
            <a:r>
              <a:rPr kumimoji="0" lang="en-GB" altLang="en-US" b="0" i="0" u="none" strike="noStrike" cap="none" normalizeH="0" baseline="0" dirty="0" smtClean="0">
                <a:ln>
                  <a:noFill/>
                </a:ln>
                <a:solidFill>
                  <a:schemeClr val="tx1"/>
                </a:solidFill>
                <a:effectLst/>
                <a:latin typeface="Tahoma" panose="020B0604030504040204" pitchFamily="34" charset="0"/>
                <a:ea typeface="Times New Roman" panose="02020603050405020304" pitchFamily="18" charset="0"/>
                <a:cs typeface="Tahoma" panose="020B0604030504040204" pitchFamily="34" charset="0"/>
              </a:rPr>
              <a:t>So, by responding to the challenges of its setting we can see that the development of the doctrine of creation leads us to say the following:</a:t>
            </a:r>
          </a:p>
          <a:p>
            <a:pPr marL="0" lvl="0" indent="0" algn="just" eaLnBrk="0" fontAlgn="base" hangingPunct="0">
              <a:lnSpc>
                <a:spcPct val="100000"/>
              </a:lnSpc>
              <a:spcBef>
                <a:spcPct val="0"/>
              </a:spcBef>
              <a:spcAft>
                <a:spcPct val="0"/>
              </a:spcAft>
              <a:buNone/>
            </a:pPr>
            <a:endParaRPr kumimoji="0" lang="en-GB" altLang="en-US" b="0" i="0" u="none" strike="noStrike" cap="none" normalizeH="0" baseline="0" dirty="0" smtClean="0">
              <a:ln>
                <a:noFill/>
              </a:ln>
              <a:solidFill>
                <a:schemeClr val="tx1"/>
              </a:solidFill>
              <a:effectLst/>
            </a:endParaRPr>
          </a:p>
          <a:p>
            <a:pPr marL="0" lvl="0" indent="0" algn="just" eaLnBrk="0" fontAlgn="base" hangingPunct="0">
              <a:lnSpc>
                <a:spcPct val="100000"/>
              </a:lnSpc>
              <a:spcBef>
                <a:spcPct val="0"/>
              </a:spcBef>
              <a:spcAft>
                <a:spcPct val="0"/>
              </a:spcAft>
              <a:buFontTx/>
              <a:buAutoNum type="arabicPeriod"/>
            </a:pPr>
            <a:r>
              <a:rPr kumimoji="0" lang="en-GB" altLang="en-US" b="0" i="0" u="none" strike="noStrike" cap="none" normalizeH="0" baseline="0" dirty="0" smtClean="0">
                <a:ln>
                  <a:noFill/>
                </a:ln>
                <a:solidFill>
                  <a:schemeClr val="tx1"/>
                </a:solidFill>
                <a:effectLst/>
                <a:latin typeface="Tahoma" panose="020B0604030504040204" pitchFamily="34" charset="0"/>
                <a:ea typeface="Times New Roman" panose="02020603050405020304" pitchFamily="18" charset="0"/>
                <a:cs typeface="Tahoma" panose="020B0604030504040204" pitchFamily="34" charset="0"/>
              </a:rPr>
              <a:t>That God is the creator of all things.</a:t>
            </a:r>
          </a:p>
          <a:p>
            <a:pPr marL="0" lvl="0" indent="0" algn="just" eaLnBrk="0" fontAlgn="base" hangingPunct="0">
              <a:lnSpc>
                <a:spcPct val="100000"/>
              </a:lnSpc>
              <a:spcBef>
                <a:spcPct val="0"/>
              </a:spcBef>
              <a:spcAft>
                <a:spcPct val="0"/>
              </a:spcAft>
              <a:buFontTx/>
              <a:buAutoNum type="arabicPeriod"/>
            </a:pPr>
            <a:r>
              <a:rPr kumimoji="0" lang="en-GB" altLang="en-US" b="0" i="0" u="none" strike="noStrike" cap="none" normalizeH="0" baseline="0" dirty="0" smtClean="0">
                <a:ln>
                  <a:noFill/>
                </a:ln>
                <a:solidFill>
                  <a:schemeClr val="tx1"/>
                </a:solidFill>
                <a:effectLst/>
                <a:latin typeface="Tahoma" panose="020B0604030504040204" pitchFamily="34" charset="0"/>
                <a:ea typeface="Times New Roman" panose="02020603050405020304" pitchFamily="18" charset="0"/>
                <a:cs typeface="Tahoma" panose="020B0604030504040204" pitchFamily="34" charset="0"/>
              </a:rPr>
              <a:t>The God is distinct from his creation.</a:t>
            </a:r>
          </a:p>
          <a:p>
            <a:pPr marL="0" lvl="0" indent="0" algn="just" eaLnBrk="0" fontAlgn="base" hangingPunct="0">
              <a:lnSpc>
                <a:spcPct val="100000"/>
              </a:lnSpc>
              <a:spcBef>
                <a:spcPct val="0"/>
              </a:spcBef>
              <a:spcAft>
                <a:spcPct val="0"/>
              </a:spcAft>
              <a:buFontTx/>
              <a:buAutoNum type="arabicPeriod"/>
            </a:pPr>
            <a:r>
              <a:rPr kumimoji="0" lang="en-GB" altLang="en-US" b="0" i="0" u="none" strike="noStrike" cap="none" normalizeH="0" baseline="0" dirty="0" smtClean="0">
                <a:ln>
                  <a:noFill/>
                </a:ln>
                <a:solidFill>
                  <a:schemeClr val="tx1"/>
                </a:solidFill>
                <a:effectLst/>
                <a:latin typeface="Tahoma" panose="020B0604030504040204" pitchFamily="34" charset="0"/>
                <a:ea typeface="Times New Roman" panose="02020603050405020304" pitchFamily="18" charset="0"/>
                <a:cs typeface="Tahoma" panose="020B0604030504040204" pitchFamily="34" charset="0"/>
              </a:rPr>
              <a:t>That God remains active in his creation – sustaining it and restoring it.</a:t>
            </a:r>
          </a:p>
          <a:p>
            <a:pPr marL="0" lvl="0" indent="0" algn="just" eaLnBrk="0" fontAlgn="base" hangingPunct="0">
              <a:lnSpc>
                <a:spcPct val="100000"/>
              </a:lnSpc>
              <a:spcBef>
                <a:spcPct val="0"/>
              </a:spcBef>
              <a:spcAft>
                <a:spcPct val="0"/>
              </a:spcAft>
              <a:buFontTx/>
              <a:buAutoNum type="arabicPeriod"/>
            </a:pPr>
            <a:r>
              <a:rPr kumimoji="0" lang="en-GB" altLang="en-US" b="0" i="0" u="none" strike="noStrike" cap="none" normalizeH="0" baseline="0" dirty="0" smtClean="0">
                <a:ln>
                  <a:noFill/>
                </a:ln>
                <a:solidFill>
                  <a:schemeClr val="tx1"/>
                </a:solidFill>
                <a:effectLst/>
                <a:latin typeface="Tahoma" panose="020B0604030504040204" pitchFamily="34" charset="0"/>
                <a:ea typeface="Times New Roman" panose="02020603050405020304" pitchFamily="18" charset="0"/>
                <a:cs typeface="Tahoma" panose="020B0604030504040204" pitchFamily="34" charset="0"/>
              </a:rPr>
              <a:t>That God is the creator of all humanity, in his own image.  </a:t>
            </a:r>
          </a:p>
          <a:p>
            <a:pPr marL="0" lvl="0" indent="0" algn="just" eaLnBrk="0" fontAlgn="base" hangingPunct="0">
              <a:lnSpc>
                <a:spcPct val="100000"/>
              </a:lnSpc>
              <a:spcBef>
                <a:spcPct val="0"/>
              </a:spcBef>
              <a:spcAft>
                <a:spcPct val="0"/>
              </a:spcAft>
              <a:buFontTx/>
              <a:buAutoNum type="arabicPeriod"/>
            </a:pPr>
            <a:r>
              <a:rPr kumimoji="0" lang="en-GB" altLang="en-US" b="0" i="0" u="none" strike="noStrike" cap="none" normalizeH="0" baseline="0" dirty="0" smtClean="0">
                <a:ln>
                  <a:noFill/>
                </a:ln>
                <a:solidFill>
                  <a:schemeClr val="tx1"/>
                </a:solidFill>
                <a:effectLst/>
                <a:latin typeface="Tahoma" panose="020B0604030504040204" pitchFamily="34" charset="0"/>
                <a:ea typeface="Times New Roman" panose="02020603050405020304" pitchFamily="18" charset="0"/>
                <a:cs typeface="Tahoma" panose="020B0604030504040204" pitchFamily="34" charset="0"/>
              </a:rPr>
              <a:t>That, despite its fallen state, creation is good, and that God is not responsible for evil.  </a:t>
            </a:r>
          </a:p>
          <a:p>
            <a:pPr marL="0" lvl="0" indent="0" algn="just" eaLnBrk="0" fontAlgn="base" hangingPunct="0">
              <a:lnSpc>
                <a:spcPct val="100000"/>
              </a:lnSpc>
              <a:spcBef>
                <a:spcPct val="0"/>
              </a:spcBef>
              <a:spcAft>
                <a:spcPct val="0"/>
              </a:spcAft>
              <a:buFontTx/>
              <a:buAutoNum type="arabicPeriod"/>
            </a:pPr>
            <a:endParaRPr kumimoji="0" lang="en-GB" altLang="en-US" b="0" i="0" u="none" strike="noStrike" cap="none" normalizeH="0" baseline="0" dirty="0" smtClean="0">
              <a:ln>
                <a:noFill/>
              </a:ln>
              <a:solidFill>
                <a:schemeClr val="tx1"/>
              </a:solidFill>
              <a:effectLst/>
            </a:endParaRPr>
          </a:p>
          <a:p>
            <a:pPr marL="0" lvl="0" indent="0" algn="just" eaLnBrk="0" fontAlgn="base" hangingPunct="0">
              <a:lnSpc>
                <a:spcPct val="100000"/>
              </a:lnSpc>
              <a:spcBef>
                <a:spcPct val="0"/>
              </a:spcBef>
              <a:spcAft>
                <a:spcPct val="0"/>
              </a:spcAft>
              <a:buNone/>
            </a:pPr>
            <a:r>
              <a:rPr kumimoji="0" lang="en-GB" altLang="en-US" b="0" i="0" u="none" strike="noStrike" cap="none" normalizeH="0" baseline="0" dirty="0" smtClean="0">
                <a:ln>
                  <a:noFill/>
                </a:ln>
                <a:solidFill>
                  <a:schemeClr val="tx1"/>
                </a:solidFill>
                <a:effectLst/>
                <a:latin typeface="Tahoma" panose="020B0604030504040204" pitchFamily="34" charset="0"/>
                <a:ea typeface="Times New Roman" panose="02020603050405020304" pitchFamily="18" charset="0"/>
                <a:cs typeface="Tahoma" panose="020B0604030504040204" pitchFamily="34" charset="0"/>
              </a:rPr>
              <a:t>So if that is the ‘what’ of the doctrine of creation – what of the how and the why?  </a:t>
            </a:r>
            <a:endParaRPr kumimoji="0" lang="en-GB" altLang="en-US" b="0" i="0" u="none" strike="noStrike" cap="none" normalizeH="0" baseline="0" dirty="0" smtClean="0">
              <a:ln>
                <a:noFill/>
              </a:ln>
              <a:solidFill>
                <a:schemeClr val="tx1"/>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2540282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Creation  – Metaphor Summary</a:t>
            </a:r>
            <a:endParaRPr lang="en-GB" dirty="0"/>
          </a:p>
        </p:txBody>
      </p:sp>
      <p:sp>
        <p:nvSpPr>
          <p:cNvPr id="3" name="Content Placeholder 2"/>
          <p:cNvSpPr>
            <a:spLocks noGrp="1"/>
          </p:cNvSpPr>
          <p:nvPr>
            <p:ph idx="1"/>
          </p:nvPr>
        </p:nvSpPr>
        <p:spPr/>
        <p:txBody>
          <a:bodyPr/>
          <a:lstStyle/>
          <a:p>
            <a:pPr marL="0" lvl="0" indent="0">
              <a:buNone/>
            </a:pPr>
            <a:r>
              <a:rPr kumimoji="0" lang="en-GB" altLang="en-US" sz="4400" b="0" i="0" u="none" strike="noStrike" cap="none" normalizeH="0" baseline="0" dirty="0" smtClean="0">
                <a:ln>
                  <a:noFill/>
                </a:ln>
                <a:solidFill>
                  <a:schemeClr val="tx1"/>
                </a:solidFill>
                <a:effectLst/>
                <a:ea typeface="Times New Roman" panose="02020603050405020304" pitchFamily="18" charset="0"/>
                <a:cs typeface="Tahoma" panose="020B0604030504040204" pitchFamily="34" charset="0"/>
              </a:rPr>
              <a:t>The metaphor of </a:t>
            </a:r>
            <a:r>
              <a:rPr kumimoji="0" lang="en-GB" altLang="en-US" sz="4400" b="0" i="1" u="none" strike="noStrike" cap="none" normalizeH="0" baseline="0" dirty="0" smtClean="0">
                <a:ln>
                  <a:noFill/>
                </a:ln>
                <a:solidFill>
                  <a:schemeClr val="tx1"/>
                </a:solidFill>
                <a:effectLst/>
                <a:ea typeface="Times New Roman" panose="02020603050405020304" pitchFamily="18" charset="0"/>
                <a:cs typeface="Tahoma" panose="020B0604030504040204" pitchFamily="34" charset="0"/>
              </a:rPr>
              <a:t>generation</a:t>
            </a:r>
            <a:r>
              <a:rPr kumimoji="0" lang="en-GB" altLang="en-US" sz="4400" b="0" u="none" strike="noStrike" cap="none" normalizeH="0" dirty="0" smtClean="0">
                <a:ln>
                  <a:noFill/>
                </a:ln>
                <a:solidFill>
                  <a:schemeClr val="tx1"/>
                </a:solidFill>
                <a:effectLst/>
                <a:ea typeface="Times New Roman" panose="02020603050405020304" pitchFamily="18" charset="0"/>
                <a:cs typeface="Tahoma" panose="020B0604030504040204" pitchFamily="34" charset="0"/>
              </a:rPr>
              <a:t> or </a:t>
            </a:r>
            <a:r>
              <a:rPr kumimoji="0" lang="en-GB" altLang="en-US" sz="4400" b="0" i="0" u="none" strike="noStrike" cap="none" normalizeH="0" baseline="0" dirty="0" smtClean="0">
                <a:ln>
                  <a:noFill/>
                </a:ln>
                <a:solidFill>
                  <a:schemeClr val="tx1"/>
                </a:solidFill>
                <a:effectLst/>
                <a:ea typeface="Times New Roman" panose="02020603050405020304" pitchFamily="18" charset="0"/>
                <a:cs typeface="Tahoma" panose="020B0604030504040204" pitchFamily="34" charset="0"/>
              </a:rPr>
              <a:t>procreation. </a:t>
            </a:r>
          </a:p>
          <a:p>
            <a:pPr marL="0" indent="0">
              <a:buNone/>
            </a:pPr>
            <a:r>
              <a:rPr lang="en-GB" sz="4400" dirty="0" smtClean="0"/>
              <a:t>The metaphor of </a:t>
            </a:r>
            <a:r>
              <a:rPr lang="en-GB" sz="4400" i="1" dirty="0" smtClean="0"/>
              <a:t>fabrication, formation or construction.  </a:t>
            </a:r>
          </a:p>
          <a:p>
            <a:pPr marL="0" lvl="0" indent="0">
              <a:buNone/>
            </a:pPr>
            <a:r>
              <a:rPr lang="en-GB" sz="4400" dirty="0" smtClean="0"/>
              <a:t>The metaphor of </a:t>
            </a:r>
            <a:r>
              <a:rPr lang="en-GB" sz="4400" i="1" dirty="0" smtClean="0"/>
              <a:t>emanation. </a:t>
            </a:r>
            <a:r>
              <a:rPr lang="en-GB" sz="4400" dirty="0" smtClean="0"/>
              <a:t>  </a:t>
            </a:r>
          </a:p>
          <a:p>
            <a:pPr marL="0" lvl="0" indent="0">
              <a:buNone/>
            </a:pPr>
            <a:r>
              <a:rPr lang="en-GB" sz="4400" dirty="0" smtClean="0"/>
              <a:t>The model of </a:t>
            </a:r>
            <a:r>
              <a:rPr lang="en-GB" sz="4400" i="1" dirty="0" smtClean="0"/>
              <a:t>artistic expression</a:t>
            </a:r>
            <a:r>
              <a:rPr lang="en-GB" sz="4400" dirty="0" smtClean="0"/>
              <a:t>.  </a:t>
            </a:r>
          </a:p>
          <a:p>
            <a:pPr marL="0" indent="0">
              <a:buNone/>
            </a:pPr>
            <a:endParaRPr lang="en-GB" dirty="0" smtClean="0"/>
          </a:p>
          <a:p>
            <a:pPr marL="0" lvl="0" indent="0">
              <a:buNone/>
            </a:pPr>
            <a:endParaRPr kumimoji="0" lang="en-GB" altLang="en-US" b="0" i="0" u="none" strike="noStrike" cap="none" normalizeH="0" baseline="0" dirty="0" smtClean="0">
              <a:ln>
                <a:noFill/>
              </a:ln>
              <a:solidFill>
                <a:schemeClr val="tx1"/>
              </a:solidFill>
              <a:effectLst/>
              <a:latin typeface="Tahoma" panose="020B0604030504040204" pitchFamily="34" charset="0"/>
              <a:ea typeface="Times New Roman" panose="02020603050405020304" pitchFamily="18" charset="0"/>
              <a:cs typeface="Tahoma" panose="020B0604030504040204" pitchFamily="34" charset="0"/>
            </a:endParaRPr>
          </a:p>
          <a:p>
            <a:pPr marL="0" indent="0">
              <a:buNone/>
            </a:pPr>
            <a:endParaRPr lang="en-GB" dirty="0"/>
          </a:p>
        </p:txBody>
      </p:sp>
    </p:spTree>
    <p:extLst>
      <p:ext uri="{BB962C8B-B14F-4D97-AF65-F5344CB8AC3E}">
        <p14:creationId xmlns:p14="http://schemas.microsoft.com/office/powerpoint/2010/main" val="19390958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466721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Content Placeholder 2"/>
          <p:cNvSpPr>
            <a:spLocks noGrp="1"/>
          </p:cNvSpPr>
          <p:nvPr>
            <p:ph idx="1"/>
          </p:nvPr>
        </p:nvSpPr>
        <p:spPr/>
        <p:txBody>
          <a:bodyPr>
            <a:normAutofit/>
          </a:bodyPr>
          <a:lstStyle/>
          <a:p>
            <a:pPr marL="0" indent="0">
              <a:buNone/>
            </a:pPr>
            <a:r>
              <a:rPr lang="en-GB" sz="3600" dirty="0" smtClean="0"/>
              <a:t>Soskice, Janet Martin “Creation and Relation” in Soskice, Janet Martin (2008) </a:t>
            </a:r>
            <a:r>
              <a:rPr lang="en-GB" sz="3600" i="1" dirty="0" smtClean="0"/>
              <a:t>The Kindness of God: Metaphor, Gender, and Religious Language</a:t>
            </a:r>
            <a:r>
              <a:rPr lang="en-GB" sz="3600" dirty="0" smtClean="0"/>
              <a:t>, Oxford: OUP, </a:t>
            </a:r>
          </a:p>
          <a:p>
            <a:pPr marL="0" indent="0">
              <a:buNone/>
            </a:pPr>
            <a:endParaRPr lang="en-GB" sz="3600" dirty="0"/>
          </a:p>
          <a:p>
            <a:pPr marL="0" indent="0">
              <a:buNone/>
            </a:pPr>
            <a:r>
              <a:rPr lang="en-GB" sz="3600" dirty="0" smtClean="0"/>
              <a:t>Find it, Read it!</a:t>
            </a:r>
            <a:endParaRPr lang="en-GB" sz="3600" dirty="0"/>
          </a:p>
        </p:txBody>
      </p:sp>
    </p:spTree>
    <p:extLst>
      <p:ext uri="{BB962C8B-B14F-4D97-AF65-F5344CB8AC3E}">
        <p14:creationId xmlns:p14="http://schemas.microsoft.com/office/powerpoint/2010/main" val="37394784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Content Placeholder 2"/>
          <p:cNvSpPr>
            <a:spLocks noGrp="1"/>
          </p:cNvSpPr>
          <p:nvPr>
            <p:ph sz="half" idx="1"/>
          </p:nvPr>
        </p:nvSpPr>
        <p:spPr/>
        <p:txBody>
          <a:bodyPr>
            <a:normAutofit fontScale="92500" lnSpcReduction="20000"/>
          </a:bodyPr>
          <a:lstStyle/>
          <a:p>
            <a:pPr marL="0" indent="0">
              <a:buNone/>
            </a:pPr>
            <a:r>
              <a:rPr lang="en-GB" i="1" dirty="0"/>
              <a:t>The Book of Genesis seems to have little to do with these matters</a:t>
            </a:r>
            <a:r>
              <a:rPr lang="en-GB" i="1" dirty="0" smtClean="0"/>
              <a:t>.</a:t>
            </a:r>
          </a:p>
          <a:p>
            <a:pPr marL="0" indent="0">
              <a:buNone/>
            </a:pPr>
            <a:r>
              <a:rPr lang="en-GB" i="1" dirty="0" smtClean="0"/>
              <a:t>Certainly </a:t>
            </a:r>
            <a:r>
              <a:rPr lang="en-GB" i="1" dirty="0"/>
              <a:t>Genesis is concerned in its first chapters with the creation of the physical order; but, as it proceeds, the book is even more concerned with the creation of the people, Israel, whose adventures, after the calling of Abram in Chapter 12, occupy the remaining thirty-eight chapters. </a:t>
            </a:r>
            <a:endParaRPr lang="en-GB" i="1" dirty="0"/>
          </a:p>
        </p:txBody>
      </p:sp>
      <p:sp>
        <p:nvSpPr>
          <p:cNvPr id="4" name="Content Placeholder 3"/>
          <p:cNvSpPr>
            <a:spLocks noGrp="1"/>
          </p:cNvSpPr>
          <p:nvPr>
            <p:ph sz="half" idx="2"/>
          </p:nvPr>
        </p:nvSpPr>
        <p:spPr/>
        <p:txBody>
          <a:bodyPr>
            <a:normAutofit fontScale="92500" lnSpcReduction="20000"/>
          </a:bodyPr>
          <a:lstStyle/>
          <a:p>
            <a:pPr marL="0" indent="0">
              <a:buNone/>
            </a:pPr>
            <a:r>
              <a:rPr lang="en-GB" i="1" dirty="0"/>
              <a:t>Genesis is concerned, too, with order and right relation. </a:t>
            </a:r>
          </a:p>
          <a:p>
            <a:pPr marL="0" indent="0">
              <a:buNone/>
            </a:pPr>
            <a:r>
              <a:rPr lang="en-GB" i="1" dirty="0" smtClean="0"/>
              <a:t>Its </a:t>
            </a:r>
            <a:r>
              <a:rPr lang="en-GB" i="1" dirty="0"/>
              <a:t>first chapters provide a schematic outline of the relation of the human being to God, the relation of man to woman, of human beings to plants and animals and to each other. </a:t>
            </a:r>
            <a:endParaRPr lang="en-GB" i="1" dirty="0" smtClean="0"/>
          </a:p>
          <a:p>
            <a:pPr marL="0" indent="0">
              <a:buNone/>
            </a:pPr>
            <a:r>
              <a:rPr lang="en-GB" i="1" dirty="0" smtClean="0"/>
              <a:t>Throughout </a:t>
            </a:r>
            <a:r>
              <a:rPr lang="en-GB" i="1" dirty="0"/>
              <a:t>Christian history these chapters of Genesis have been plundered to provide pictures of the ideal humanity, the ideal marriage, even the ideal state.</a:t>
            </a:r>
          </a:p>
          <a:p>
            <a:pPr marL="0" indent="0">
              <a:buNone/>
            </a:pPr>
            <a:endParaRPr lang="en-GB" i="1" dirty="0"/>
          </a:p>
        </p:txBody>
      </p:sp>
    </p:spTree>
    <p:extLst>
      <p:ext uri="{BB962C8B-B14F-4D97-AF65-F5344CB8AC3E}">
        <p14:creationId xmlns:p14="http://schemas.microsoft.com/office/powerpoint/2010/main" val="26073493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Content Placeholder 2"/>
          <p:cNvSpPr>
            <a:spLocks noGrp="1"/>
          </p:cNvSpPr>
          <p:nvPr>
            <p:ph sz="half" idx="1"/>
          </p:nvPr>
        </p:nvSpPr>
        <p:spPr/>
        <p:txBody>
          <a:bodyPr>
            <a:normAutofit fontScale="77500" lnSpcReduction="20000"/>
          </a:bodyPr>
          <a:lstStyle/>
          <a:p>
            <a:pPr marL="0" indent="0">
              <a:buNone/>
            </a:pPr>
            <a:r>
              <a:rPr lang="en-GB" i="1" dirty="0" smtClean="0"/>
              <a:t>One </a:t>
            </a:r>
            <a:r>
              <a:rPr lang="en-GB" i="1" dirty="0"/>
              <a:t>can scarcely even begin to list the areas of moral concern on which scientific theory and practice have some bearing: computer fraud, the disposal of industrial waste, new reproductive technology, the development and cost of armaments, the allocation of medical resources, the generation and limitation of world famine, AIDS, pollution, antenatal diagnosis of genetic diseases. Wherever we turn, we see possibilities, but also dangers. Even well-intentioned efforts may have unfortunate, even disastrous, side-effects. </a:t>
            </a:r>
            <a:endParaRPr lang="en-GB" i="1" dirty="0"/>
          </a:p>
        </p:txBody>
      </p:sp>
      <p:sp>
        <p:nvSpPr>
          <p:cNvPr id="4" name="Content Placeholder 3"/>
          <p:cNvSpPr>
            <a:spLocks noGrp="1"/>
          </p:cNvSpPr>
          <p:nvPr>
            <p:ph sz="half" idx="2"/>
          </p:nvPr>
        </p:nvSpPr>
        <p:spPr/>
        <p:txBody>
          <a:bodyPr>
            <a:normAutofit fontScale="77500" lnSpcReduction="20000"/>
          </a:bodyPr>
          <a:lstStyle/>
          <a:p>
            <a:pPr marL="0" indent="0">
              <a:buNone/>
            </a:pPr>
            <a:r>
              <a:rPr lang="en-GB" i="1" dirty="0"/>
              <a:t>The hardy, disease-resistant crops that we hope will transform the lives of people in poor countries may need expensive fertilizers which only the rich can buy. Thus the introduction of the crops may serve to concentrate land and wealth in the hands of those already landed and wealthy, rather than aid the subsistence farmer </a:t>
            </a:r>
            <a:r>
              <a:rPr lang="en-GB" b="1" i="1" dirty="0"/>
              <a:t>(p.56) </a:t>
            </a:r>
            <a:r>
              <a:rPr lang="en-GB" i="1" dirty="0"/>
              <a:t>who was originally supposed to benefit. </a:t>
            </a:r>
            <a:endParaRPr lang="en-GB" i="1" dirty="0" smtClean="0"/>
          </a:p>
          <a:p>
            <a:pPr marL="0" indent="0">
              <a:buNone/>
            </a:pPr>
            <a:r>
              <a:rPr lang="en-GB" i="1" dirty="0" smtClean="0"/>
              <a:t>These </a:t>
            </a:r>
            <a:r>
              <a:rPr lang="en-GB" i="1" dirty="0"/>
              <a:t>moral issues do not pose a threat to Christian belief per se, but they do represent a challenge to which Christianity, if it is to continue in its vision, must rise.</a:t>
            </a:r>
          </a:p>
          <a:p>
            <a:pPr marL="0" indent="0">
              <a:buNone/>
            </a:pPr>
            <a:endParaRPr lang="en-GB" i="1" dirty="0"/>
          </a:p>
        </p:txBody>
      </p:sp>
    </p:spTree>
    <p:extLst>
      <p:ext uri="{BB962C8B-B14F-4D97-AF65-F5344CB8AC3E}">
        <p14:creationId xmlns:p14="http://schemas.microsoft.com/office/powerpoint/2010/main" val="12663892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Content Placeholder 2"/>
          <p:cNvSpPr>
            <a:spLocks noGrp="1"/>
          </p:cNvSpPr>
          <p:nvPr>
            <p:ph sz="half" idx="1"/>
          </p:nvPr>
        </p:nvSpPr>
        <p:spPr/>
        <p:txBody>
          <a:bodyPr>
            <a:normAutofit fontScale="85000" lnSpcReduction="20000"/>
          </a:bodyPr>
          <a:lstStyle/>
          <a:p>
            <a:pPr marL="0" indent="0">
              <a:buNone/>
            </a:pPr>
            <a:r>
              <a:rPr lang="en-GB" i="1" dirty="0"/>
              <a:t>If the theologian should defend the opinion, she or he would be expected to do so on what was assumed to be the neutral ground of secular moral philosophy. From there these debates always proceed in a predictable way. </a:t>
            </a:r>
            <a:endParaRPr lang="en-GB" i="1" dirty="0" smtClean="0"/>
          </a:p>
          <a:p>
            <a:pPr marL="0" indent="0">
              <a:buNone/>
            </a:pPr>
            <a:r>
              <a:rPr lang="en-GB" i="1" dirty="0" smtClean="0"/>
              <a:t>The </a:t>
            </a:r>
            <a:r>
              <a:rPr lang="en-GB" i="1" dirty="0"/>
              <a:t>same questions perennially occur and perennially fail to be resolved: When does life begin? Is the embryo a ‘person’? What weight should be given to potential?, etc., with scarcely a glance at what bearing Christian doctrine might have on such matters.</a:t>
            </a:r>
          </a:p>
          <a:p>
            <a:pPr marL="0" indent="0">
              <a:buNone/>
            </a:pPr>
            <a:endParaRPr lang="en-GB" i="1" dirty="0"/>
          </a:p>
        </p:txBody>
      </p:sp>
      <p:sp>
        <p:nvSpPr>
          <p:cNvPr id="4" name="Content Placeholder 3"/>
          <p:cNvSpPr>
            <a:spLocks noGrp="1"/>
          </p:cNvSpPr>
          <p:nvPr>
            <p:ph sz="half" idx="2"/>
          </p:nvPr>
        </p:nvSpPr>
        <p:spPr/>
        <p:txBody>
          <a:bodyPr>
            <a:normAutofit fontScale="85000" lnSpcReduction="20000"/>
          </a:bodyPr>
          <a:lstStyle/>
          <a:p>
            <a:pPr marL="0" indent="0">
              <a:buNone/>
            </a:pPr>
            <a:r>
              <a:rPr lang="en-GB" i="1" dirty="0"/>
              <a:t>In such circumstances the theologian usually colludes in playing on ground which, far from being neutral, is home ground to secular moral philosophy and a wasteland for moral theology. </a:t>
            </a:r>
            <a:endParaRPr lang="en-GB" i="1" dirty="0" smtClean="0"/>
          </a:p>
          <a:p>
            <a:pPr marL="0" indent="0">
              <a:buNone/>
            </a:pPr>
            <a:r>
              <a:rPr lang="en-GB" i="1" dirty="0" smtClean="0"/>
              <a:t>No </a:t>
            </a:r>
            <a:r>
              <a:rPr lang="en-GB" i="1" dirty="0"/>
              <a:t>wonder, then, the impoverishment almost to the point of extinction of a distinctive theological voice. </a:t>
            </a:r>
            <a:endParaRPr lang="en-GB" i="1" dirty="0" smtClean="0"/>
          </a:p>
          <a:p>
            <a:pPr marL="0" indent="0">
              <a:buNone/>
            </a:pPr>
            <a:r>
              <a:rPr lang="en-GB" i="1" dirty="0" smtClean="0"/>
              <a:t>All</a:t>
            </a:r>
            <a:r>
              <a:rPr lang="en-GB" i="1" dirty="0"/>
              <a:t> </a:t>
            </a:r>
            <a:r>
              <a:rPr lang="en-GB" b="1" i="1" dirty="0"/>
              <a:t>(p.58) </a:t>
            </a:r>
            <a:r>
              <a:rPr lang="en-GB" i="1" dirty="0"/>
              <a:t>the Christian can do in such circumstances is to offer their ‘opinion’ in a louder voice; but since there is no real conversation, no meeting of minds, the voice is unlikely to be heard.</a:t>
            </a:r>
          </a:p>
          <a:p>
            <a:pPr marL="0" indent="0">
              <a:buNone/>
            </a:pPr>
            <a:endParaRPr lang="en-GB" i="1" dirty="0"/>
          </a:p>
        </p:txBody>
      </p:sp>
    </p:spTree>
    <p:extLst>
      <p:ext uri="{BB962C8B-B14F-4D97-AF65-F5344CB8AC3E}">
        <p14:creationId xmlns:p14="http://schemas.microsoft.com/office/powerpoint/2010/main" val="2772983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Content Placeholder 2"/>
          <p:cNvSpPr>
            <a:spLocks noGrp="1"/>
          </p:cNvSpPr>
          <p:nvPr>
            <p:ph sz="half" idx="1"/>
          </p:nvPr>
        </p:nvSpPr>
        <p:spPr/>
        <p:txBody>
          <a:bodyPr>
            <a:normAutofit fontScale="77500" lnSpcReduction="20000"/>
          </a:bodyPr>
          <a:lstStyle/>
          <a:p>
            <a:pPr marL="0" indent="0">
              <a:buNone/>
            </a:pPr>
            <a:r>
              <a:rPr lang="en-GB" i="1" dirty="0"/>
              <a:t>The theologies of creation which can be traced in the Old and New Testaments are not primarily interested in cosmology, and throughout Christian history, although theologians have occasionally pondered such questions as whether or not the universe had a beginning in time, these were never the central theological questions. </a:t>
            </a:r>
            <a:endParaRPr lang="en-GB" i="1" dirty="0" smtClean="0"/>
          </a:p>
          <a:p>
            <a:pPr marL="0" indent="0">
              <a:buNone/>
            </a:pPr>
            <a:r>
              <a:rPr lang="en-GB" i="1" dirty="0" smtClean="0"/>
              <a:t>Thomas </a:t>
            </a:r>
            <a:r>
              <a:rPr lang="en-GB" i="1" dirty="0"/>
              <a:t>Aquinas could suppose either possibility to be compatible with the Christian doctrine that God is Creator, although he believed, as a matter of fact, that the universe did have a beginning.</a:t>
            </a:r>
          </a:p>
          <a:p>
            <a:pPr marL="0" indent="0">
              <a:buNone/>
            </a:pPr>
            <a:endParaRPr lang="en-GB" i="1" dirty="0"/>
          </a:p>
        </p:txBody>
      </p:sp>
      <p:sp>
        <p:nvSpPr>
          <p:cNvPr id="4" name="Content Placeholder 3"/>
          <p:cNvSpPr>
            <a:spLocks noGrp="1"/>
          </p:cNvSpPr>
          <p:nvPr>
            <p:ph sz="half" idx="2"/>
          </p:nvPr>
        </p:nvSpPr>
        <p:spPr/>
        <p:txBody>
          <a:bodyPr>
            <a:normAutofit fontScale="77500" lnSpcReduction="20000"/>
          </a:bodyPr>
          <a:lstStyle/>
          <a:p>
            <a:pPr marL="0" indent="0">
              <a:buNone/>
            </a:pPr>
            <a:r>
              <a:rPr lang="en-GB" i="1" dirty="0"/>
              <a:t>The biblical discussions of creation seem concerned not so much with where the world came from as with who it came from, not so much with what kind of creation it was in the first </a:t>
            </a:r>
            <a:r>
              <a:rPr lang="en-GB" b="1" i="1" dirty="0"/>
              <a:t>(p.61) </a:t>
            </a:r>
            <a:r>
              <a:rPr lang="en-GB" i="1" dirty="0"/>
              <a:t>place as with what kind of creation it was and is now.</a:t>
            </a:r>
            <a:r>
              <a:rPr lang="en-GB" i="1" baseline="30000" dirty="0">
                <a:hlinkClick r:id="rId2"/>
              </a:rPr>
              <a:t>6</a:t>
            </a:r>
            <a:r>
              <a:rPr lang="en-GB" i="1" dirty="0"/>
              <a:t> </a:t>
            </a:r>
            <a:endParaRPr lang="en-GB" i="1" dirty="0" smtClean="0"/>
          </a:p>
          <a:p>
            <a:pPr marL="0" indent="0">
              <a:buNone/>
            </a:pPr>
            <a:r>
              <a:rPr lang="en-GB" i="1" dirty="0" smtClean="0"/>
              <a:t>Creation </a:t>
            </a:r>
            <a:r>
              <a:rPr lang="en-GB" i="1" dirty="0"/>
              <a:t>in the Old Testament is, above all, order, and it comes from God, exclusively from God</a:t>
            </a:r>
            <a:r>
              <a:rPr lang="en-GB" i="1" dirty="0" smtClean="0"/>
              <a:t>.</a:t>
            </a:r>
            <a:endParaRPr lang="en-GB" i="1" dirty="0"/>
          </a:p>
          <a:p>
            <a:pPr marL="0" indent="0">
              <a:buNone/>
            </a:pPr>
            <a:endParaRPr lang="en-GB" i="1" dirty="0"/>
          </a:p>
        </p:txBody>
      </p:sp>
    </p:spTree>
    <p:extLst>
      <p:ext uri="{BB962C8B-B14F-4D97-AF65-F5344CB8AC3E}">
        <p14:creationId xmlns:p14="http://schemas.microsoft.com/office/powerpoint/2010/main" val="22085369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Content Placeholder 2"/>
          <p:cNvSpPr>
            <a:spLocks noGrp="1"/>
          </p:cNvSpPr>
          <p:nvPr>
            <p:ph sz="half" idx="1"/>
          </p:nvPr>
        </p:nvSpPr>
        <p:spPr/>
        <p:txBody>
          <a:bodyPr>
            <a:normAutofit fontScale="70000" lnSpcReduction="20000"/>
          </a:bodyPr>
          <a:lstStyle/>
          <a:p>
            <a:pPr marL="0" indent="0">
              <a:buNone/>
            </a:pPr>
            <a:r>
              <a:rPr lang="en-GB" i="1" dirty="0"/>
              <a:t>The idea that the human person, like the Deity, is in some sense holy mystery is implicit in the doctrine of the imago Dei and is what, for us, as for the Church Fathers, keeps the human being from ‘being finally dissected by reason’.</a:t>
            </a:r>
            <a:r>
              <a:rPr lang="en-GB" i="1" baseline="30000" dirty="0">
                <a:hlinkClick r:id="rId2"/>
              </a:rPr>
              <a:t>8</a:t>
            </a:r>
            <a:r>
              <a:rPr lang="en-GB" i="1" dirty="0"/>
              <a:t> </a:t>
            </a:r>
            <a:endParaRPr lang="en-GB" i="1" dirty="0" smtClean="0"/>
          </a:p>
          <a:p>
            <a:pPr marL="0" indent="0">
              <a:buNone/>
            </a:pPr>
            <a:endParaRPr lang="en-GB" i="1" dirty="0"/>
          </a:p>
          <a:p>
            <a:pPr marL="0" indent="0">
              <a:buNone/>
            </a:pPr>
            <a:r>
              <a:rPr lang="en-GB" i="1" dirty="0" smtClean="0"/>
              <a:t>When </a:t>
            </a:r>
            <a:r>
              <a:rPr lang="en-GB" i="1" dirty="0"/>
              <a:t>we meet another person, however poor, lowly, diseased, or dumb, we stand before something which holds the divine—we stand before someone who is mystery and must be reverenced as such, someone who, like Buber's God, is a ‘You that in accordance with its nature cannot become an it’. </a:t>
            </a:r>
            <a:endParaRPr lang="en-GB" i="1" dirty="0"/>
          </a:p>
        </p:txBody>
      </p:sp>
      <p:sp>
        <p:nvSpPr>
          <p:cNvPr id="4" name="Content Placeholder 3"/>
          <p:cNvSpPr>
            <a:spLocks noGrp="1"/>
          </p:cNvSpPr>
          <p:nvPr>
            <p:ph sz="half" idx="2"/>
          </p:nvPr>
        </p:nvSpPr>
        <p:spPr/>
        <p:txBody>
          <a:bodyPr>
            <a:normAutofit fontScale="70000" lnSpcReduction="20000"/>
          </a:bodyPr>
          <a:lstStyle/>
          <a:p>
            <a:pPr marL="0" indent="0">
              <a:buNone/>
            </a:pPr>
            <a:r>
              <a:rPr lang="en-GB" i="1" dirty="0"/>
              <a:t>Of course, we can, and do, treat other people like ‘its’, as mere objects, but always to the loss of our own humanity. We do this in pornography, in harmful </a:t>
            </a:r>
            <a:r>
              <a:rPr lang="en-GB" b="1" i="1" dirty="0"/>
              <a:t>(p.63) </a:t>
            </a:r>
            <a:r>
              <a:rPr lang="en-GB" i="1" dirty="0"/>
              <a:t>experiments on unwitting human victims, in indiscriminate killing in war</a:t>
            </a:r>
          </a:p>
          <a:p>
            <a:pPr marL="0" indent="0">
              <a:buNone/>
            </a:pPr>
            <a:endParaRPr lang="en-GB" i="1" dirty="0"/>
          </a:p>
        </p:txBody>
      </p:sp>
    </p:spTree>
    <p:extLst>
      <p:ext uri="{BB962C8B-B14F-4D97-AF65-F5344CB8AC3E}">
        <p14:creationId xmlns:p14="http://schemas.microsoft.com/office/powerpoint/2010/main" val="18504068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8506596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Creation – part 2</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3285740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Non-human Creation</a:t>
            </a:r>
          </a:p>
        </p:txBody>
      </p:sp>
      <p:sp>
        <p:nvSpPr>
          <p:cNvPr id="3" name="Content Placeholder 2"/>
          <p:cNvSpPr>
            <a:spLocks noGrp="1"/>
          </p:cNvSpPr>
          <p:nvPr>
            <p:ph sz="half" idx="1"/>
          </p:nvPr>
        </p:nvSpPr>
        <p:spPr/>
        <p:txBody>
          <a:bodyPr>
            <a:normAutofit fontScale="92500" lnSpcReduction="20000"/>
          </a:bodyPr>
          <a:lstStyle/>
          <a:p>
            <a:pPr marL="0" indent="0">
              <a:buNone/>
            </a:pPr>
            <a:r>
              <a:rPr lang="en-GB" dirty="0"/>
              <a:t>We have seen how the Old Testament view of creation served to outline something of the difference between the role of the Israelites compared to the role of the Canaanites.  </a:t>
            </a:r>
            <a:endParaRPr lang="en-GB" dirty="0" smtClean="0"/>
          </a:p>
          <a:p>
            <a:pPr marL="0" indent="0">
              <a:buNone/>
            </a:pPr>
            <a:endParaRPr lang="en-GB" dirty="0"/>
          </a:p>
          <a:p>
            <a:pPr marL="0" indent="0">
              <a:buNone/>
            </a:pPr>
            <a:r>
              <a:rPr lang="en-GB" dirty="0" smtClean="0"/>
              <a:t>But </a:t>
            </a:r>
            <a:r>
              <a:rPr lang="en-GB" dirty="0"/>
              <a:t>the doctrine of creation doesn’t just need to cover how we are to see ourselves in relation to other humans, cultures and nations.  </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14977" y="1837765"/>
            <a:ext cx="5340261" cy="3540825"/>
          </a:xfrm>
        </p:spPr>
      </p:pic>
    </p:spTree>
    <p:extLst>
      <p:ext uri="{BB962C8B-B14F-4D97-AF65-F5344CB8AC3E}">
        <p14:creationId xmlns:p14="http://schemas.microsoft.com/office/powerpoint/2010/main" val="16770447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Non-human Creation</a:t>
            </a:r>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a:t>It also relates to how we encounter every other aspect of creation.  </a:t>
            </a:r>
            <a:endParaRPr lang="en-GB" dirty="0" smtClean="0"/>
          </a:p>
          <a:p>
            <a:pPr marL="0" indent="0">
              <a:buNone/>
            </a:pPr>
            <a:endParaRPr lang="en-GB" dirty="0"/>
          </a:p>
          <a:p>
            <a:pPr marL="0" indent="0">
              <a:buNone/>
            </a:pPr>
            <a:r>
              <a:rPr lang="en-GB" dirty="0" smtClean="0"/>
              <a:t>The </a:t>
            </a:r>
            <a:r>
              <a:rPr lang="en-GB" dirty="0"/>
              <a:t>two aspects I want to mention here are ‘nonhuman creatures’ which includes both animals in particular; and ecological concerns more </a:t>
            </a:r>
            <a:r>
              <a:rPr lang="en-GB" dirty="0" smtClean="0"/>
              <a:t>generally</a:t>
            </a:r>
            <a:r>
              <a:rPr lang="en-GB" dirty="0"/>
              <a:t>.</a:t>
            </a:r>
            <a:endParaRPr lang="en-GB" dirty="0" smtClean="0"/>
          </a:p>
          <a:p>
            <a:pPr marL="0" indent="0">
              <a:buNone/>
            </a:pPr>
            <a:endParaRPr lang="en-GB" dirty="0"/>
          </a:p>
          <a:p>
            <a:pPr marL="0" indent="0">
              <a:buNone/>
            </a:pPr>
            <a:r>
              <a:rPr lang="en-GB" dirty="0" smtClean="0"/>
              <a:t>In </a:t>
            </a:r>
            <a:r>
              <a:rPr lang="en-GB" dirty="0"/>
              <a:t>both of these cases our contemporary awareness of crises gives a renewed sense of urgency to these aspects of the doctrine which have not always received much attention.  </a:t>
            </a:r>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7191487" y="228491"/>
            <a:ext cx="3942678" cy="5370199"/>
          </a:xfrm>
        </p:spPr>
      </p:pic>
    </p:spTree>
    <p:extLst>
      <p:ext uri="{BB962C8B-B14F-4D97-AF65-F5344CB8AC3E}">
        <p14:creationId xmlns:p14="http://schemas.microsoft.com/office/powerpoint/2010/main" val="40183708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Non-human Creation</a:t>
            </a:r>
          </a:p>
        </p:txBody>
      </p:sp>
      <p:sp>
        <p:nvSpPr>
          <p:cNvPr id="3" name="Content Placeholder 2"/>
          <p:cNvSpPr>
            <a:spLocks noGrp="1"/>
          </p:cNvSpPr>
          <p:nvPr>
            <p:ph sz="half" idx="1"/>
          </p:nvPr>
        </p:nvSpPr>
        <p:spPr/>
        <p:txBody>
          <a:bodyPr>
            <a:normAutofit fontScale="70000" lnSpcReduction="20000"/>
          </a:bodyPr>
          <a:lstStyle/>
          <a:p>
            <a:pPr marL="0" indent="0" eaLnBrk="0" fontAlgn="base" hangingPunct="0">
              <a:lnSpc>
                <a:spcPct val="100000"/>
              </a:lnSpc>
              <a:spcBef>
                <a:spcPct val="0"/>
              </a:spcBef>
              <a:spcAft>
                <a:spcPct val="0"/>
              </a:spcAft>
              <a:buNone/>
            </a:pPr>
            <a:r>
              <a:rPr lang="en-GB" altLang="en-US" dirty="0">
                <a:ea typeface="Times New Roman" panose="02020603050405020304" pitchFamily="18" charset="0"/>
                <a:cs typeface="Tahoma" panose="020B0604030504040204" pitchFamily="34" charset="0"/>
              </a:rPr>
              <a:t>The Christian tradition has significant resources to turn to in its reflections on the place of other animals in God’s loving plan for his creation.  St Francis of Assisi (1181-1226) may perhaps be the most famous example of one whose gentleness and care of God’s whole creation is conceived as mirroring God’s own nurturing and love of his creatures.</a:t>
            </a:r>
          </a:p>
          <a:p>
            <a:pPr marL="0" indent="0" eaLnBrk="0" fontAlgn="base" hangingPunct="0">
              <a:lnSpc>
                <a:spcPct val="100000"/>
              </a:lnSpc>
              <a:spcBef>
                <a:spcPct val="0"/>
              </a:spcBef>
              <a:spcAft>
                <a:spcPct val="0"/>
              </a:spcAft>
              <a:buNone/>
            </a:pPr>
            <a:r>
              <a:rPr lang="en-GB" altLang="en-US" dirty="0">
                <a:ea typeface="Times New Roman" panose="02020603050405020304" pitchFamily="18" charset="0"/>
                <a:cs typeface="Tahoma" panose="020B0604030504040204" pitchFamily="34" charset="0"/>
              </a:rPr>
              <a:t> </a:t>
            </a:r>
            <a:endParaRPr lang="en-GB" altLang="en-US" sz="2400" dirty="0"/>
          </a:p>
          <a:p>
            <a:pPr marL="0" indent="0" eaLnBrk="0" fontAlgn="base" hangingPunct="0">
              <a:lnSpc>
                <a:spcPct val="100000"/>
              </a:lnSpc>
              <a:spcBef>
                <a:spcPct val="0"/>
              </a:spcBef>
              <a:spcAft>
                <a:spcPct val="0"/>
              </a:spcAft>
              <a:buNone/>
            </a:pPr>
            <a:r>
              <a:rPr lang="en-GB" altLang="en-US" dirty="0">
                <a:ea typeface="Times New Roman" panose="02020603050405020304" pitchFamily="18" charset="0"/>
                <a:cs typeface="Tahoma" panose="020B0604030504040204" pitchFamily="34" charset="0"/>
              </a:rPr>
              <a:t>Some theologians want to argue that the way God values the animals he created must require Christians to have a fundamentally different view of animals than that of much of our society</a:t>
            </a:r>
            <a:r>
              <a:rPr lang="en-GB" altLang="en-US" dirty="0" smtClean="0">
                <a:ea typeface="Times New Roman" panose="02020603050405020304" pitchFamily="18" charset="0"/>
                <a:cs typeface="Tahoma" panose="020B0604030504040204" pitchFamily="34" charset="0"/>
              </a:rPr>
              <a:t>.</a:t>
            </a:r>
            <a:endParaRPr lang="en-GB" altLang="en-US" dirty="0">
              <a:ea typeface="Times New Roman" panose="02020603050405020304" pitchFamily="18" charset="0"/>
              <a:cs typeface="Tahoma" panose="020B0604030504040204" pitchFamily="34" charset="0"/>
            </a:endParaRPr>
          </a:p>
        </p:txBody>
      </p:sp>
      <p:sp>
        <p:nvSpPr>
          <p:cNvPr id="4" name="Content Placeholder 3"/>
          <p:cNvSpPr>
            <a:spLocks noGrp="1"/>
          </p:cNvSpPr>
          <p:nvPr>
            <p:ph sz="half" idx="2"/>
          </p:nvPr>
        </p:nvSpPr>
        <p:spPr/>
        <p:txBody>
          <a:bodyPr>
            <a:normAutofit fontScale="70000" lnSpcReduction="20000"/>
          </a:bodyPr>
          <a:lstStyle/>
          <a:p>
            <a:endParaRPr lang="en-GB"/>
          </a:p>
        </p:txBody>
      </p:sp>
    </p:spTree>
    <p:extLst>
      <p:ext uri="{BB962C8B-B14F-4D97-AF65-F5344CB8AC3E}">
        <p14:creationId xmlns:p14="http://schemas.microsoft.com/office/powerpoint/2010/main" val="13639004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Non-human Creation</a:t>
            </a:r>
          </a:p>
        </p:txBody>
      </p:sp>
      <p:sp>
        <p:nvSpPr>
          <p:cNvPr id="3" name="Content Placeholder 2"/>
          <p:cNvSpPr>
            <a:spLocks noGrp="1"/>
          </p:cNvSpPr>
          <p:nvPr>
            <p:ph sz="half" idx="1"/>
          </p:nvPr>
        </p:nvSpPr>
        <p:spPr/>
        <p:txBody>
          <a:bodyPr>
            <a:normAutofit fontScale="70000" lnSpcReduction="20000"/>
          </a:bodyPr>
          <a:lstStyle/>
          <a:p>
            <a:pPr marL="0" indent="0" algn="just" eaLnBrk="0" fontAlgn="base" hangingPunct="0">
              <a:lnSpc>
                <a:spcPct val="100000"/>
              </a:lnSpc>
              <a:spcBef>
                <a:spcPct val="0"/>
              </a:spcBef>
              <a:spcAft>
                <a:spcPct val="0"/>
              </a:spcAft>
              <a:buNone/>
            </a:pPr>
            <a:r>
              <a:rPr lang="en-GB" altLang="en-US" dirty="0">
                <a:ea typeface="Times New Roman" panose="02020603050405020304" pitchFamily="18" charset="0"/>
                <a:cs typeface="Tahoma" panose="020B0604030504040204" pitchFamily="34" charset="0"/>
              </a:rPr>
              <a:t>While not many these days would go along with the philosopher Rene Descartes in arguing that animals are mere machines who cannot suffer; contemporary society still has a largely instrumental view of the value of animal life.  </a:t>
            </a:r>
            <a:endParaRPr lang="en-GB" altLang="en-US" dirty="0" smtClean="0">
              <a:ea typeface="Times New Roman" panose="02020603050405020304" pitchFamily="18" charset="0"/>
              <a:cs typeface="Tahoma" panose="020B0604030504040204" pitchFamily="34" charset="0"/>
            </a:endParaRPr>
          </a:p>
          <a:p>
            <a:pPr marL="0" indent="0" algn="just" eaLnBrk="0" fontAlgn="base" hangingPunct="0">
              <a:lnSpc>
                <a:spcPct val="100000"/>
              </a:lnSpc>
              <a:spcBef>
                <a:spcPct val="0"/>
              </a:spcBef>
              <a:spcAft>
                <a:spcPct val="0"/>
              </a:spcAft>
              <a:buNone/>
            </a:pPr>
            <a:endParaRPr lang="en-GB" altLang="en-US" dirty="0">
              <a:ea typeface="Times New Roman" panose="02020603050405020304" pitchFamily="18" charset="0"/>
              <a:cs typeface="Tahoma" panose="020B0604030504040204" pitchFamily="34" charset="0"/>
            </a:endParaRPr>
          </a:p>
          <a:p>
            <a:pPr marL="0" indent="0" algn="just" eaLnBrk="0" fontAlgn="base" hangingPunct="0">
              <a:lnSpc>
                <a:spcPct val="100000"/>
              </a:lnSpc>
              <a:spcBef>
                <a:spcPct val="0"/>
              </a:spcBef>
              <a:spcAft>
                <a:spcPct val="0"/>
              </a:spcAft>
              <a:buNone/>
            </a:pPr>
            <a:endParaRPr lang="en-GB" altLang="en-US" dirty="0">
              <a:ea typeface="Times New Roman" panose="02020603050405020304" pitchFamily="18" charset="0"/>
              <a:cs typeface="Tahoma" panose="020B0604030504040204" pitchFamily="34" charset="0"/>
            </a:endParaRPr>
          </a:p>
          <a:p>
            <a:pPr marL="0" indent="0" algn="just" eaLnBrk="0" fontAlgn="base" hangingPunct="0">
              <a:lnSpc>
                <a:spcPct val="100000"/>
              </a:lnSpc>
              <a:spcBef>
                <a:spcPct val="0"/>
              </a:spcBef>
              <a:spcAft>
                <a:spcPct val="0"/>
              </a:spcAft>
              <a:buNone/>
            </a:pPr>
            <a:r>
              <a:rPr lang="en-GB" altLang="en-US" dirty="0">
                <a:ea typeface="Times New Roman" panose="02020603050405020304" pitchFamily="18" charset="0"/>
                <a:cs typeface="Tahoma" panose="020B0604030504040204" pitchFamily="34" charset="0"/>
              </a:rPr>
              <a:t>That is to say, whereas God views all animals as good in themselves, as valuable and beautiful; even as intelligent beings who can come to some knowledge of God or at least can be redeemed; contemporary society treats them as a source of meat, an object of sport, a subject for genetic modification or medical, or even cosmetic experimentation.  </a:t>
            </a:r>
          </a:p>
          <a:p>
            <a:pPr marL="0" indent="0" algn="just" eaLnBrk="0" fontAlgn="base" hangingPunct="0">
              <a:lnSpc>
                <a:spcPct val="100000"/>
              </a:lnSpc>
              <a:spcBef>
                <a:spcPct val="0"/>
              </a:spcBef>
              <a:spcAft>
                <a:spcPct val="0"/>
              </a:spcAft>
              <a:buNone/>
            </a:pPr>
            <a:endParaRPr lang="en-GB" altLang="en-US" dirty="0">
              <a:ea typeface="Times New Roman" panose="02020603050405020304" pitchFamily="18" charset="0"/>
              <a:cs typeface="Tahoma" panose="020B0604030504040204" pitchFamily="34" charset="0"/>
            </a:endParaRPr>
          </a:p>
          <a:p>
            <a:pPr marL="0" indent="0">
              <a:buNone/>
            </a:pPr>
            <a:endParaRPr lang="en-GB" dirty="0"/>
          </a:p>
        </p:txBody>
      </p:sp>
      <p:sp>
        <p:nvSpPr>
          <p:cNvPr id="4" name="Content Placeholder 3"/>
          <p:cNvSpPr>
            <a:spLocks noGrp="1"/>
          </p:cNvSpPr>
          <p:nvPr>
            <p:ph sz="half" idx="2"/>
          </p:nvPr>
        </p:nvSpPr>
        <p:spPr/>
        <p:txBody>
          <a:bodyPr>
            <a:normAutofit fontScale="70000" lnSpcReduction="20000"/>
          </a:bodyPr>
          <a:lstStyle/>
          <a:p>
            <a:pPr marL="0" indent="0">
              <a:buNone/>
            </a:pPr>
            <a:r>
              <a:rPr lang="en-GB" altLang="en-US" dirty="0">
                <a:ea typeface="Times New Roman" panose="02020603050405020304" pitchFamily="18" charset="0"/>
                <a:cs typeface="Tahoma" panose="020B0604030504040204" pitchFamily="34" charset="0"/>
              </a:rPr>
              <a:t>One British theologian, Andrew </a:t>
            </a:r>
            <a:r>
              <a:rPr lang="en-GB" altLang="en-US" dirty="0" err="1">
                <a:ea typeface="Times New Roman" panose="02020603050405020304" pitchFamily="18" charset="0"/>
                <a:cs typeface="Tahoma" panose="020B0604030504040204" pitchFamily="34" charset="0"/>
              </a:rPr>
              <a:t>Linzey</a:t>
            </a:r>
            <a:r>
              <a:rPr lang="en-GB" altLang="en-US" dirty="0">
                <a:ea typeface="Times New Roman" panose="02020603050405020304" pitchFamily="18" charset="0"/>
                <a:cs typeface="Tahoma" panose="020B0604030504040204" pitchFamily="34" charset="0"/>
              </a:rPr>
              <a:t>, has carved a niche market for himself in arguing for a liberation theology for animals – a theology which is attentive to the imperatives a doctrine of creation, and a doctrine of redemption in relation to that creation, place upon us. </a:t>
            </a:r>
            <a:endParaRPr lang="en-GB" dirty="0"/>
          </a:p>
          <a:p>
            <a:pPr marL="0" indent="0">
              <a:buNone/>
            </a:pPr>
            <a:endParaRPr lang="en-GB" dirty="0"/>
          </a:p>
        </p:txBody>
      </p:sp>
    </p:spTree>
    <p:extLst>
      <p:ext uri="{BB962C8B-B14F-4D97-AF65-F5344CB8AC3E}">
        <p14:creationId xmlns:p14="http://schemas.microsoft.com/office/powerpoint/2010/main" val="38343601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Theology and Ecology</a:t>
            </a:r>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a:t>But what of the challenges arising from the rest of creation, the eco-system in general?  </a:t>
            </a:r>
            <a:endParaRPr lang="en-GB" dirty="0" smtClean="0"/>
          </a:p>
          <a:p>
            <a:pPr marL="0" indent="0">
              <a:buNone/>
            </a:pPr>
            <a:endParaRPr lang="en-GB" dirty="0"/>
          </a:p>
          <a:p>
            <a:pPr marL="0" indent="0">
              <a:buNone/>
            </a:pPr>
            <a:endParaRPr lang="en-GB" dirty="0"/>
          </a:p>
          <a:p>
            <a:pPr marL="0" indent="0">
              <a:buNone/>
            </a:pPr>
            <a:r>
              <a:rPr lang="en-GB" dirty="0"/>
              <a:t>There can be no doubt that this is a challenge which is pretty new on the scene.  In 1967 the historian Lynn White Jr argued that the Christian idea of humanity having </a:t>
            </a:r>
            <a:r>
              <a:rPr lang="en-GB" i="1" dirty="0"/>
              <a:t>dominion </a:t>
            </a:r>
            <a:r>
              <a:rPr lang="en-GB" dirty="0"/>
              <a:t>or authority over creation has led to the view that nature exists to serve human needs, and is to be exploited in our pursuit of our own ends.  It is precisely that attitude, he claimed, which has led us to the current ecological crisis.  </a:t>
            </a:r>
          </a:p>
          <a:p>
            <a:pPr marL="0" indent="0">
              <a:buNone/>
            </a:pP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466354" y="1281953"/>
            <a:ext cx="5196728" cy="3451411"/>
          </a:xfrm>
        </p:spPr>
      </p:pic>
    </p:spTree>
    <p:extLst>
      <p:ext uri="{BB962C8B-B14F-4D97-AF65-F5344CB8AC3E}">
        <p14:creationId xmlns:p14="http://schemas.microsoft.com/office/powerpoint/2010/main" val="7666042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Theology and Ecology</a:t>
            </a:r>
          </a:p>
        </p:txBody>
      </p:sp>
      <p:sp>
        <p:nvSpPr>
          <p:cNvPr id="3" name="Content Placeholder 2"/>
          <p:cNvSpPr>
            <a:spLocks noGrp="1"/>
          </p:cNvSpPr>
          <p:nvPr>
            <p:ph sz="half" idx="1"/>
          </p:nvPr>
        </p:nvSpPr>
        <p:spPr/>
        <p:txBody>
          <a:bodyPr>
            <a:normAutofit fontScale="92500" lnSpcReduction="20000"/>
          </a:bodyPr>
          <a:lstStyle/>
          <a:p>
            <a:pPr marL="0" indent="0">
              <a:buNone/>
            </a:pPr>
            <a:r>
              <a:rPr lang="en-GB" dirty="0"/>
              <a:t>As a piece of theology White’s article is extremely weak, but his point is worth hearing. His view of the way ‘dominion’ has been interpreted as ‘domination’ is far too sweeping.  The Christian tradition has much more frequently viewed the Genesis account as articulating an imperative for humanity to be the steward or caretaker of creation, of humanity being God’s partner – co-creators entrusted with creation’s safekeeping and tending.  </a:t>
            </a:r>
          </a:p>
        </p:txBody>
      </p:sp>
      <p:sp>
        <p:nvSpPr>
          <p:cNvPr id="4" name="Content Placeholder 3"/>
          <p:cNvSpPr>
            <a:spLocks noGrp="1"/>
          </p:cNvSpPr>
          <p:nvPr>
            <p:ph sz="half" idx="2"/>
          </p:nvPr>
        </p:nvSpPr>
        <p:spPr/>
        <p:txBody>
          <a:bodyPr>
            <a:normAutofit fontScale="92500" lnSpcReduction="20000"/>
          </a:bodyPr>
          <a:lstStyle/>
          <a:p>
            <a:pPr marL="0" indent="0">
              <a:buNone/>
            </a:pPr>
            <a:r>
              <a:rPr lang="en-GB" dirty="0"/>
              <a:t>If that is the case then there is a stronger theological claim for saying that the Genesis account provides a basis for ecological concern.  Indeed it is more when one views the world as uncreated, as ‘just there’ as a machine, an object which humans can apply a variety of techniques to make things ‘better’ for themselves, that the seeds of our ecological crisis are sown</a:t>
            </a:r>
          </a:p>
          <a:p>
            <a:pPr marL="0" indent="0">
              <a:buNone/>
            </a:pPr>
            <a:endParaRPr lang="en-GB" dirty="0"/>
          </a:p>
        </p:txBody>
      </p:sp>
    </p:spTree>
    <p:extLst>
      <p:ext uri="{BB962C8B-B14F-4D97-AF65-F5344CB8AC3E}">
        <p14:creationId xmlns:p14="http://schemas.microsoft.com/office/powerpoint/2010/main" val="24233493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Theology and Ecology</a:t>
            </a:r>
          </a:p>
        </p:txBody>
      </p:sp>
      <p:sp>
        <p:nvSpPr>
          <p:cNvPr id="3" name="Content Placeholder 2"/>
          <p:cNvSpPr>
            <a:spLocks noGrp="1"/>
          </p:cNvSpPr>
          <p:nvPr>
            <p:ph sz="half" idx="1"/>
          </p:nvPr>
        </p:nvSpPr>
        <p:spPr/>
        <p:txBody>
          <a:bodyPr>
            <a:normAutofit fontScale="85000" lnSpcReduction="20000"/>
          </a:bodyPr>
          <a:lstStyle/>
          <a:p>
            <a:pPr marL="0" lvl="0" indent="0">
              <a:buNone/>
            </a:pPr>
            <a:r>
              <a:rPr lang="en-GB" altLang="en-US" dirty="0">
                <a:ea typeface="Times New Roman" panose="02020603050405020304" pitchFamily="18" charset="0"/>
                <a:cs typeface="Tahoma" panose="020B0604030504040204" pitchFamily="34" charset="0"/>
              </a:rPr>
              <a:t>Nonetheless, there can be no doubt that the anthropocentrism – that is he human-centred way in which much Christian theology has been articulated – has led to an implicit devaluing of the rest of creation.  </a:t>
            </a:r>
            <a:endParaRPr lang="en-GB" altLang="en-US" dirty="0" smtClean="0">
              <a:ea typeface="Times New Roman" panose="02020603050405020304" pitchFamily="18" charset="0"/>
              <a:cs typeface="Tahoma" panose="020B0604030504040204" pitchFamily="34" charset="0"/>
            </a:endParaRPr>
          </a:p>
          <a:p>
            <a:pPr marL="0" lvl="0" indent="0">
              <a:buNone/>
            </a:pPr>
            <a:endParaRPr lang="en-GB" altLang="en-US" dirty="0">
              <a:ea typeface="Times New Roman" panose="02020603050405020304" pitchFamily="18" charset="0"/>
              <a:cs typeface="Tahoma" panose="020B0604030504040204" pitchFamily="34" charset="0"/>
            </a:endParaRPr>
          </a:p>
          <a:p>
            <a:pPr marL="0" lvl="0" indent="0">
              <a:buNone/>
            </a:pPr>
            <a:r>
              <a:rPr lang="en-GB" altLang="en-US" dirty="0">
                <a:ea typeface="Times New Roman" panose="02020603050405020304" pitchFamily="18" charset="0"/>
                <a:cs typeface="Tahoma" panose="020B0604030504040204" pitchFamily="34" charset="0"/>
              </a:rPr>
              <a:t>Feminist theologians in particular have been quick to articulate an eco-feminist viewpoint which stands squarely against patriarchal models of power which have ridden roughshod over the delicate eco-systems of our world.  </a:t>
            </a:r>
          </a:p>
          <a:p>
            <a:pPr marL="0" indent="0">
              <a:buNone/>
            </a:pP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97360" y="654423"/>
            <a:ext cx="4714222" cy="4714222"/>
          </a:xfrm>
        </p:spPr>
      </p:pic>
    </p:spTree>
    <p:extLst>
      <p:ext uri="{BB962C8B-B14F-4D97-AF65-F5344CB8AC3E}">
        <p14:creationId xmlns:p14="http://schemas.microsoft.com/office/powerpoint/2010/main" val="25606589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Theology and Ecology</a:t>
            </a:r>
          </a:p>
        </p:txBody>
      </p:sp>
      <p:sp>
        <p:nvSpPr>
          <p:cNvPr id="3" name="Content Placeholder 2"/>
          <p:cNvSpPr>
            <a:spLocks noGrp="1"/>
          </p:cNvSpPr>
          <p:nvPr>
            <p:ph sz="half" idx="1"/>
          </p:nvPr>
        </p:nvSpPr>
        <p:spPr/>
        <p:txBody>
          <a:bodyPr>
            <a:normAutofit fontScale="70000" lnSpcReduction="20000"/>
          </a:bodyPr>
          <a:lstStyle/>
          <a:p>
            <a:pPr marL="0" lvl="0" indent="0">
              <a:buNone/>
            </a:pPr>
            <a:r>
              <a:rPr lang="en-GB" altLang="en-US" dirty="0">
                <a:ea typeface="Times New Roman" panose="02020603050405020304" pitchFamily="18" charset="0"/>
                <a:cs typeface="Tahoma" panose="020B0604030504040204" pitchFamily="34" charset="0"/>
              </a:rPr>
              <a:t>Equally ecumenical theologians – i.e. those theologians concerned with the unity of Christian denominations, have been strong to point out the importance of a global response from all the churches to this.  </a:t>
            </a:r>
            <a:endParaRPr lang="en-GB" altLang="en-US" dirty="0" smtClean="0">
              <a:ea typeface="Times New Roman" panose="02020603050405020304" pitchFamily="18" charset="0"/>
              <a:cs typeface="Tahoma" panose="020B0604030504040204" pitchFamily="34" charset="0"/>
            </a:endParaRPr>
          </a:p>
          <a:p>
            <a:pPr marL="0" lvl="0" indent="0">
              <a:buNone/>
            </a:pPr>
            <a:endParaRPr lang="en-GB" altLang="en-US" dirty="0">
              <a:ea typeface="Times New Roman" panose="02020603050405020304" pitchFamily="18" charset="0"/>
              <a:cs typeface="Tahoma" panose="020B0604030504040204" pitchFamily="34" charset="0"/>
            </a:endParaRPr>
          </a:p>
          <a:p>
            <a:pPr marL="0" lvl="0" indent="0">
              <a:buNone/>
            </a:pPr>
            <a:r>
              <a:rPr lang="en-GB" altLang="en-US" dirty="0" smtClean="0">
                <a:ea typeface="Times New Roman" panose="02020603050405020304" pitchFamily="18" charset="0"/>
                <a:cs typeface="Tahoma" panose="020B0604030504040204" pitchFamily="34" charset="0"/>
              </a:rPr>
              <a:t>That </a:t>
            </a:r>
            <a:r>
              <a:rPr lang="en-GB" altLang="en-US" dirty="0">
                <a:ea typeface="Times New Roman" panose="02020603050405020304" pitchFamily="18" charset="0"/>
                <a:cs typeface="Tahoma" panose="020B0604030504040204" pitchFamily="34" charset="0"/>
              </a:rPr>
              <a:t>is not just a pragmatic point, it points to a deeper theological reality of the nature and calling of the church to be  right now what God wants all of creation to be – the term ecumenical comes from the </a:t>
            </a:r>
            <a:r>
              <a:rPr lang="en-GB" altLang="en-US" dirty="0" err="1">
                <a:ea typeface="Times New Roman" panose="02020603050405020304" pitchFamily="18" charset="0"/>
                <a:cs typeface="Tahoma" panose="020B0604030504040204" pitchFamily="34" charset="0"/>
              </a:rPr>
              <a:t>greek</a:t>
            </a:r>
            <a:r>
              <a:rPr lang="en-GB" altLang="en-US" dirty="0">
                <a:ea typeface="Times New Roman" panose="02020603050405020304" pitchFamily="18" charset="0"/>
                <a:cs typeface="Tahoma" panose="020B0604030504040204" pitchFamily="34" charset="0"/>
              </a:rPr>
              <a:t> </a:t>
            </a:r>
            <a:r>
              <a:rPr lang="en-GB" altLang="en-US" i="1" dirty="0" err="1">
                <a:ea typeface="Times New Roman" panose="02020603050405020304" pitchFamily="18" charset="0"/>
                <a:cs typeface="Tahoma" panose="020B0604030504040204" pitchFamily="34" charset="0"/>
              </a:rPr>
              <a:t>oikoumene</a:t>
            </a:r>
            <a:r>
              <a:rPr lang="en-GB" altLang="en-US" i="1" dirty="0">
                <a:ea typeface="Times New Roman" panose="02020603050405020304" pitchFamily="18" charset="0"/>
                <a:cs typeface="Tahoma" panose="020B0604030504040204" pitchFamily="34" charset="0"/>
              </a:rPr>
              <a:t> – </a:t>
            </a:r>
            <a:r>
              <a:rPr lang="en-GB" altLang="en-US" dirty="0">
                <a:ea typeface="Times New Roman" panose="02020603050405020304" pitchFamily="18" charset="0"/>
                <a:cs typeface="Tahoma" panose="020B0604030504040204" pitchFamily="34" charset="0"/>
              </a:rPr>
              <a:t>and it doesn’t just mean the whole household of God – i.e. all the Churches, it also means the whole household of creation – that is the whole inhabited earth – from eco-system, to animal, to human.  </a:t>
            </a:r>
          </a:p>
          <a:p>
            <a:pPr marL="0" indent="0">
              <a:buNone/>
            </a:pPr>
            <a:endParaRPr lang="en-GB" dirty="0"/>
          </a:p>
        </p:txBody>
      </p:sp>
      <p:sp>
        <p:nvSpPr>
          <p:cNvPr id="4" name="Content Placeholder 3"/>
          <p:cNvSpPr>
            <a:spLocks noGrp="1"/>
          </p:cNvSpPr>
          <p:nvPr>
            <p:ph sz="half" idx="2"/>
          </p:nvPr>
        </p:nvSpPr>
        <p:spPr/>
        <p:txBody>
          <a:bodyPr>
            <a:normAutofit fontScale="70000" lnSpcReduction="20000"/>
          </a:bodyPr>
          <a:lstStyle/>
          <a:p>
            <a:pPr marL="0" lvl="0" indent="0">
              <a:buNone/>
            </a:pPr>
            <a:r>
              <a:rPr lang="en-GB" altLang="en-US" sz="4000" dirty="0">
                <a:ea typeface="Times New Roman" panose="02020603050405020304" pitchFamily="18" charset="0"/>
                <a:cs typeface="Tahoma" panose="020B0604030504040204" pitchFamily="34" charset="0"/>
              </a:rPr>
              <a:t>That is to say, Christian theology can’t be anthropocentric, if that is taken to be excluding the rest of creation from God’s loving plan.  It needs to be Christocentric, because Christ redeems all of creation, and, on that basis, therefore needs to be </a:t>
            </a:r>
            <a:r>
              <a:rPr lang="en-GB" altLang="en-US" sz="4000" dirty="0" err="1">
                <a:ea typeface="Times New Roman" panose="02020603050405020304" pitchFamily="18" charset="0"/>
                <a:cs typeface="Tahoma" panose="020B0604030504040204" pitchFamily="34" charset="0"/>
              </a:rPr>
              <a:t>biocentric</a:t>
            </a:r>
            <a:r>
              <a:rPr lang="en-GB" altLang="en-US" sz="4000" dirty="0">
                <a:ea typeface="Times New Roman" panose="02020603050405020304" pitchFamily="18" charset="0"/>
                <a:cs typeface="Tahoma" panose="020B0604030504040204" pitchFamily="34" charset="0"/>
              </a:rPr>
              <a:t> – life-centred.</a:t>
            </a:r>
            <a:endParaRPr lang="en-GB" sz="4000" dirty="0"/>
          </a:p>
          <a:p>
            <a:pPr marL="0" indent="0">
              <a:buNone/>
            </a:pPr>
            <a:endParaRPr lang="en-GB" dirty="0"/>
          </a:p>
        </p:txBody>
      </p:sp>
    </p:spTree>
    <p:extLst>
      <p:ext uri="{BB962C8B-B14F-4D97-AF65-F5344CB8AC3E}">
        <p14:creationId xmlns:p14="http://schemas.microsoft.com/office/powerpoint/2010/main" val="42716313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8932705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Creation and Science</a:t>
            </a:r>
            <a:endParaRPr lang="en-GB" dirty="0"/>
          </a:p>
        </p:txBody>
      </p:sp>
      <p:sp>
        <p:nvSpPr>
          <p:cNvPr id="3" name="Text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3683283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Creation and Science</a:t>
            </a:r>
          </a:p>
        </p:txBody>
      </p:sp>
      <p:sp>
        <p:nvSpPr>
          <p:cNvPr id="3" name="Content Placeholder 2"/>
          <p:cNvSpPr>
            <a:spLocks noGrp="1"/>
          </p:cNvSpPr>
          <p:nvPr>
            <p:ph sz="half" idx="1"/>
          </p:nvPr>
        </p:nvSpPr>
        <p:spPr/>
        <p:txBody>
          <a:bodyPr>
            <a:normAutofit fontScale="85000" lnSpcReduction="10000"/>
          </a:bodyPr>
          <a:lstStyle/>
          <a:p>
            <a:pPr marL="0" indent="0">
              <a:buNone/>
            </a:pPr>
            <a:r>
              <a:rPr lang="en-GB" dirty="0"/>
              <a:t>In addition, of course, modern scientific understandings of the nature of the world must, in some way, be taken into account by Christian theology.  </a:t>
            </a:r>
            <a:endParaRPr lang="en-GB" dirty="0" smtClean="0"/>
          </a:p>
          <a:p>
            <a:pPr marL="0" indent="0">
              <a:buNone/>
            </a:pPr>
            <a:endParaRPr lang="en-GB" dirty="0"/>
          </a:p>
          <a:p>
            <a:pPr marL="0" indent="0">
              <a:buNone/>
            </a:pPr>
            <a:r>
              <a:rPr lang="en-GB" dirty="0" smtClean="0"/>
              <a:t>That </a:t>
            </a:r>
            <a:r>
              <a:rPr lang="en-GB" dirty="0"/>
              <a:t>immediately raises all sorts of complex questions that we don’t have time to cover.  For now all I can do is outline the challenges, and explain how different theologians and different groups deal with the issues at hand</a:t>
            </a:r>
            <a:endParaRPr lang="en-GB" dirty="0"/>
          </a:p>
        </p:txBody>
      </p:sp>
      <p:sp>
        <p:nvSpPr>
          <p:cNvPr id="4" name="Content Placeholder 3"/>
          <p:cNvSpPr>
            <a:spLocks noGrp="1"/>
          </p:cNvSpPr>
          <p:nvPr>
            <p:ph sz="half" idx="2"/>
          </p:nvPr>
        </p:nvSpPr>
        <p:spPr/>
        <p:txBody>
          <a:bodyPr>
            <a:normAutofit fontScale="85000" lnSpcReduction="10000"/>
          </a:bodyPr>
          <a:lstStyle/>
          <a:p>
            <a:pPr marL="0" indent="0">
              <a:buNone/>
            </a:pPr>
            <a:r>
              <a:rPr lang="en-GB" dirty="0"/>
              <a:t>One thing that should be clear from what I said earlier about the function of the Genesis account of creation is that it wasn’t intended as a literal description of the scientific understanding of how everything around us, and we ourselves, came to be. </a:t>
            </a:r>
            <a:endParaRPr lang="en-GB" dirty="0"/>
          </a:p>
        </p:txBody>
      </p:sp>
    </p:spTree>
    <p:extLst>
      <p:ext uri="{BB962C8B-B14F-4D97-AF65-F5344CB8AC3E}">
        <p14:creationId xmlns:p14="http://schemas.microsoft.com/office/powerpoint/2010/main" val="25977821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Creation and Science</a:t>
            </a:r>
          </a:p>
        </p:txBody>
      </p:sp>
      <p:sp>
        <p:nvSpPr>
          <p:cNvPr id="3" name="Content Placeholder 2"/>
          <p:cNvSpPr>
            <a:spLocks noGrp="1"/>
          </p:cNvSpPr>
          <p:nvPr>
            <p:ph sz="half" idx="1"/>
          </p:nvPr>
        </p:nvSpPr>
        <p:spPr/>
        <p:txBody>
          <a:bodyPr>
            <a:normAutofit fontScale="85000" lnSpcReduction="20000"/>
          </a:bodyPr>
          <a:lstStyle/>
          <a:p>
            <a:pPr marL="0" indent="0">
              <a:buNone/>
            </a:pPr>
            <a:r>
              <a:rPr lang="en-GB" dirty="0"/>
              <a:t>Now that isn’t what a great number of Christians, those on the conservative wing of evangelicalism, Christian fundamentalists and others would claim.  </a:t>
            </a:r>
            <a:endParaRPr lang="en-GB" dirty="0" smtClean="0"/>
          </a:p>
          <a:p>
            <a:pPr marL="0" indent="0">
              <a:buNone/>
            </a:pPr>
            <a:endParaRPr lang="en-GB" dirty="0"/>
          </a:p>
          <a:p>
            <a:pPr marL="0" indent="0">
              <a:buNone/>
            </a:pPr>
            <a:r>
              <a:rPr lang="en-GB" dirty="0" smtClean="0"/>
              <a:t>The </a:t>
            </a:r>
            <a:r>
              <a:rPr lang="en-GB" dirty="0"/>
              <a:t>passion of ‘creationism’ as a denial of evolutionary claims may spring, in part, out of a concern for taking the bible literally – where literal means ‘at face value’ in an always non-metaphorical or non-figurative sense.  </a:t>
            </a:r>
            <a:endParaRPr lang="en-GB" dirty="0"/>
          </a:p>
        </p:txBody>
      </p:sp>
      <p:sp>
        <p:nvSpPr>
          <p:cNvPr id="4" name="Content Placeholder 3"/>
          <p:cNvSpPr>
            <a:spLocks noGrp="1"/>
          </p:cNvSpPr>
          <p:nvPr>
            <p:ph sz="half" idx="2"/>
          </p:nvPr>
        </p:nvSpPr>
        <p:spPr/>
        <p:txBody>
          <a:bodyPr>
            <a:normAutofit fontScale="85000" lnSpcReduction="20000"/>
          </a:bodyPr>
          <a:lstStyle/>
          <a:p>
            <a:endParaRPr lang="en-GB"/>
          </a:p>
        </p:txBody>
      </p:sp>
    </p:spTree>
    <p:extLst>
      <p:ext uri="{BB962C8B-B14F-4D97-AF65-F5344CB8AC3E}">
        <p14:creationId xmlns:p14="http://schemas.microsoft.com/office/powerpoint/2010/main" val="22874270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“literal” mean though?</a:t>
            </a:r>
            <a:endParaRPr lang="en-GB" dirty="0"/>
          </a:p>
        </p:txBody>
      </p:sp>
      <p:sp>
        <p:nvSpPr>
          <p:cNvPr id="3" name="Content Placeholder 2"/>
          <p:cNvSpPr>
            <a:spLocks noGrp="1"/>
          </p:cNvSpPr>
          <p:nvPr>
            <p:ph sz="half" idx="1"/>
          </p:nvPr>
        </p:nvSpPr>
        <p:spPr/>
        <p:txBody>
          <a:bodyPr>
            <a:normAutofit fontScale="70000" lnSpcReduction="20000"/>
          </a:bodyPr>
          <a:lstStyle/>
          <a:p>
            <a:pPr marL="0" indent="0" fontAlgn="base">
              <a:buNone/>
            </a:pPr>
            <a:r>
              <a:rPr lang="en-GB" dirty="0" smtClean="0"/>
              <a:t>Nobody takes</a:t>
            </a:r>
            <a:r>
              <a:rPr lang="en-GB" dirty="0"/>
              <a:t> </a:t>
            </a:r>
            <a:r>
              <a:rPr lang="en-GB" i="1" dirty="0"/>
              <a:t>everything</a:t>
            </a:r>
            <a:r>
              <a:rPr lang="en-GB" dirty="0"/>
              <a:t> literally. Jesus is the “door,” but He’s not made of wood. We are the “branches,” but we’re not sprouting leaves</a:t>
            </a:r>
            <a:r>
              <a:rPr lang="en-GB" dirty="0" smtClean="0"/>
              <a:t>.</a:t>
            </a:r>
          </a:p>
          <a:p>
            <a:pPr marL="0" indent="0" fontAlgn="base">
              <a:buNone/>
            </a:pPr>
            <a:endParaRPr lang="en-GB" dirty="0"/>
          </a:p>
          <a:p>
            <a:pPr marL="0" indent="0" fontAlgn="base">
              <a:buNone/>
            </a:pPr>
            <a:r>
              <a:rPr lang="en-GB" dirty="0" smtClean="0"/>
              <a:t>Most </a:t>
            </a:r>
            <a:r>
              <a:rPr lang="en-GB" dirty="0"/>
              <a:t>do </a:t>
            </a:r>
            <a:r>
              <a:rPr lang="en-GB" dirty="0" smtClean="0"/>
              <a:t>take</a:t>
            </a:r>
            <a:r>
              <a:rPr lang="en-GB" dirty="0"/>
              <a:t> </a:t>
            </a:r>
            <a:r>
              <a:rPr lang="en-GB" i="1" dirty="0"/>
              <a:t>seriously</a:t>
            </a:r>
            <a:r>
              <a:rPr lang="en-GB" dirty="0"/>
              <a:t> accounts others find fanciful and far-fetched: a man made from mud (Adam), loaves and fishes miraculously multiplied, vivified corpses rising from graves, etc</a:t>
            </a:r>
            <a:r>
              <a:rPr lang="en-GB" dirty="0" smtClean="0"/>
              <a:t>.</a:t>
            </a:r>
          </a:p>
          <a:p>
            <a:pPr marL="0" indent="0" fontAlgn="base">
              <a:buNone/>
            </a:pPr>
            <a:endParaRPr lang="en-GB" dirty="0"/>
          </a:p>
          <a:p>
            <a:pPr marL="0" indent="0" fontAlgn="base">
              <a:buNone/>
            </a:pPr>
            <a:r>
              <a:rPr lang="en-GB" dirty="0"/>
              <a:t>A short “yes” or “no” response to the “Do you take the Bible literally?” question, then, would not be helpful. Neither answer gives the full picture. </a:t>
            </a:r>
            <a:endParaRPr lang="en-GB" dirty="0"/>
          </a:p>
        </p:txBody>
      </p:sp>
      <p:sp>
        <p:nvSpPr>
          <p:cNvPr id="4" name="Content Placeholder 3"/>
          <p:cNvSpPr>
            <a:spLocks noGrp="1"/>
          </p:cNvSpPr>
          <p:nvPr>
            <p:ph sz="half" idx="2"/>
          </p:nvPr>
        </p:nvSpPr>
        <p:spPr/>
        <p:txBody>
          <a:bodyPr>
            <a:normAutofit fontScale="70000" lnSpcReduction="20000"/>
          </a:bodyPr>
          <a:lstStyle/>
          <a:p>
            <a:pPr marL="0" indent="0">
              <a:buNone/>
            </a:pPr>
            <a:r>
              <a:rPr lang="en-GB" dirty="0" smtClean="0"/>
              <a:t>So if we change the way we read the Bible, depending on the context of the piece we are reading, then we must have reasons why we choose to read one part in one way and another part differently.</a:t>
            </a:r>
          </a:p>
          <a:p>
            <a:pPr marL="0" indent="0">
              <a:buNone/>
            </a:pPr>
            <a:endParaRPr lang="en-GB" dirty="0" smtClean="0"/>
          </a:p>
          <a:p>
            <a:pPr marL="0" indent="0">
              <a:buNone/>
            </a:pPr>
            <a:r>
              <a:rPr lang="en-GB" dirty="0" smtClean="0"/>
              <a:t>Those reasons are formed by a blizzard of inputs – traditional understandings, personal experiences, biases, etc.</a:t>
            </a:r>
          </a:p>
          <a:p>
            <a:pPr marL="0" indent="0">
              <a:buNone/>
            </a:pPr>
            <a:endParaRPr lang="en-GB" dirty="0"/>
          </a:p>
          <a:p>
            <a:pPr marL="0" indent="0">
              <a:buNone/>
            </a:pPr>
            <a:r>
              <a:rPr lang="en-GB" dirty="0" smtClean="0"/>
              <a:t>If that is the case, then our knowledge of Scripture and our readings of Scripture are dependant on our selves.</a:t>
            </a:r>
            <a:endParaRPr lang="en-GB" dirty="0"/>
          </a:p>
        </p:txBody>
      </p:sp>
    </p:spTree>
    <p:extLst>
      <p:ext uri="{BB962C8B-B14F-4D97-AF65-F5344CB8AC3E}">
        <p14:creationId xmlns:p14="http://schemas.microsoft.com/office/powerpoint/2010/main" val="40523258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Creation and Science</a:t>
            </a:r>
          </a:p>
        </p:txBody>
      </p:sp>
      <p:sp>
        <p:nvSpPr>
          <p:cNvPr id="3" name="Content Placeholder 2"/>
          <p:cNvSpPr>
            <a:spLocks noGrp="1"/>
          </p:cNvSpPr>
          <p:nvPr>
            <p:ph sz="half" idx="1"/>
          </p:nvPr>
        </p:nvSpPr>
        <p:spPr/>
        <p:txBody>
          <a:bodyPr>
            <a:normAutofit lnSpcReduction="10000"/>
          </a:bodyPr>
          <a:lstStyle/>
          <a:p>
            <a:pPr marL="0" indent="0">
              <a:buNone/>
            </a:pPr>
            <a:r>
              <a:rPr lang="en-GB" dirty="0" smtClean="0"/>
              <a:t>When we talk about Creation and Science, we often boil it down to differences about what happened / didn’t happen.</a:t>
            </a:r>
          </a:p>
          <a:p>
            <a:pPr marL="0" indent="0">
              <a:buNone/>
            </a:pPr>
            <a:endParaRPr lang="en-GB" dirty="0"/>
          </a:p>
          <a:p>
            <a:pPr marL="0" indent="0">
              <a:buNone/>
            </a:pPr>
            <a:r>
              <a:rPr lang="en-GB" dirty="0" smtClean="0"/>
              <a:t>Answers to these generally follow one of four models of </a:t>
            </a:r>
            <a:r>
              <a:rPr lang="en-GB" i="1" dirty="0" smtClean="0"/>
              <a:t>relation</a:t>
            </a:r>
            <a:r>
              <a:rPr lang="en-GB" dirty="0" smtClean="0"/>
              <a:t>, between the things that Creation does and the things that Science does.</a:t>
            </a:r>
            <a:endParaRPr lang="en-GB" dirty="0"/>
          </a:p>
        </p:txBody>
      </p:sp>
      <p:sp>
        <p:nvSpPr>
          <p:cNvPr id="4" name="Content Placeholder 3"/>
          <p:cNvSpPr>
            <a:spLocks noGrp="1"/>
          </p:cNvSpPr>
          <p:nvPr>
            <p:ph sz="half" idx="2"/>
          </p:nvPr>
        </p:nvSpPr>
        <p:spPr/>
        <p:txBody>
          <a:bodyPr>
            <a:normAutofit lnSpcReduction="10000"/>
          </a:bodyPr>
          <a:lstStyle/>
          <a:p>
            <a:endParaRPr lang="en-GB"/>
          </a:p>
        </p:txBody>
      </p:sp>
    </p:spTree>
    <p:extLst>
      <p:ext uri="{BB962C8B-B14F-4D97-AF65-F5344CB8AC3E}">
        <p14:creationId xmlns:p14="http://schemas.microsoft.com/office/powerpoint/2010/main" val="19220266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Creation and </a:t>
            </a:r>
            <a:r>
              <a:rPr lang="en-GB" dirty="0" smtClean="0"/>
              <a:t>Science - Conflict</a:t>
            </a:r>
            <a:endParaRPr lang="en-GB" dirty="0"/>
          </a:p>
        </p:txBody>
      </p:sp>
      <p:sp>
        <p:nvSpPr>
          <p:cNvPr id="3" name="Content Placeholder 2"/>
          <p:cNvSpPr>
            <a:spLocks noGrp="1"/>
          </p:cNvSpPr>
          <p:nvPr>
            <p:ph sz="half" idx="1"/>
          </p:nvPr>
        </p:nvSpPr>
        <p:spPr/>
        <p:txBody>
          <a:bodyPr>
            <a:normAutofit fontScale="92500" lnSpcReduction="20000"/>
          </a:bodyPr>
          <a:lstStyle/>
          <a:p>
            <a:pPr marL="0" indent="0">
              <a:buNone/>
            </a:pPr>
            <a:r>
              <a:rPr lang="en-GB" dirty="0"/>
              <a:t>One model would be that of </a:t>
            </a:r>
            <a:r>
              <a:rPr lang="en-GB" i="1" dirty="0"/>
              <a:t>conflict.  </a:t>
            </a:r>
            <a:r>
              <a:rPr lang="en-GB" dirty="0"/>
              <a:t>What scientists tell us is held to contradict what theologians tell us.  We then have a choice between objective truths of science and subjective myths of faith.  </a:t>
            </a:r>
            <a:endParaRPr lang="en-GB" dirty="0" smtClean="0"/>
          </a:p>
          <a:p>
            <a:pPr marL="0" indent="0">
              <a:buNone/>
            </a:pPr>
            <a:endParaRPr lang="en-GB" dirty="0"/>
          </a:p>
          <a:p>
            <a:pPr marL="0" indent="0">
              <a:buNone/>
            </a:pPr>
            <a:r>
              <a:rPr lang="en-GB" dirty="0" smtClean="0"/>
              <a:t>This </a:t>
            </a:r>
            <a:r>
              <a:rPr lang="en-GB" dirty="0"/>
              <a:t>type of view is held by both sides of the apparent divide.  Christian fundamentalists and other creationists argue that science is simply wrong in its claims.  </a:t>
            </a:r>
          </a:p>
          <a:p>
            <a:pPr marL="0" indent="0">
              <a:buNone/>
            </a:pP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10848" y="1622611"/>
            <a:ext cx="5664124" cy="3182518"/>
          </a:xfrm>
        </p:spPr>
      </p:pic>
    </p:spTree>
    <p:extLst>
      <p:ext uri="{BB962C8B-B14F-4D97-AF65-F5344CB8AC3E}">
        <p14:creationId xmlns:p14="http://schemas.microsoft.com/office/powerpoint/2010/main" val="34141923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Creation and </a:t>
            </a:r>
            <a:r>
              <a:rPr lang="en-GB" dirty="0" smtClean="0"/>
              <a:t>Science - Conflict</a:t>
            </a:r>
            <a:endParaRPr lang="en-GB" dirty="0"/>
          </a:p>
        </p:txBody>
      </p:sp>
      <p:sp>
        <p:nvSpPr>
          <p:cNvPr id="3" name="Content Placeholder 2"/>
          <p:cNvSpPr>
            <a:spLocks noGrp="1"/>
          </p:cNvSpPr>
          <p:nvPr>
            <p:ph sz="half" idx="1"/>
          </p:nvPr>
        </p:nvSpPr>
        <p:spPr/>
        <p:txBody>
          <a:bodyPr>
            <a:normAutofit fontScale="85000" lnSpcReduction="10000"/>
          </a:bodyPr>
          <a:lstStyle/>
          <a:p>
            <a:pPr marL="0" indent="0">
              <a:buNone/>
            </a:pPr>
            <a:r>
              <a:rPr lang="en-GB" dirty="0"/>
              <a:t>Some apologists for this view argue that the dominance of evolutionary science has ignored evidence, misinterpreted data, and has attempted to ridicule the truths of Christian faith.  </a:t>
            </a:r>
            <a:endParaRPr lang="en-GB" dirty="0" smtClean="0"/>
          </a:p>
          <a:p>
            <a:pPr marL="0" indent="0">
              <a:buNone/>
            </a:pPr>
            <a:endParaRPr lang="en-GB" dirty="0"/>
          </a:p>
          <a:p>
            <a:pPr marL="0" indent="0">
              <a:buNone/>
            </a:pPr>
            <a:r>
              <a:rPr lang="en-GB" dirty="0" smtClean="0"/>
              <a:t>On </a:t>
            </a:r>
            <a:r>
              <a:rPr lang="en-GB" dirty="0"/>
              <a:t>the other side the strongly empiricist views of some scientists claim that all religion, like all other metaphysics, is meaningless speculation; that religion has had its day.</a:t>
            </a:r>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06671" y="1898869"/>
            <a:ext cx="5181600" cy="3244132"/>
          </a:xfrm>
        </p:spPr>
      </p:pic>
    </p:spTree>
    <p:extLst>
      <p:ext uri="{BB962C8B-B14F-4D97-AF65-F5344CB8AC3E}">
        <p14:creationId xmlns:p14="http://schemas.microsoft.com/office/powerpoint/2010/main" val="4921514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Creation and Science </a:t>
            </a:r>
            <a:r>
              <a:rPr lang="en-GB" dirty="0" smtClean="0"/>
              <a:t>- Independence</a:t>
            </a:r>
            <a:endParaRPr lang="en-GB" dirty="0"/>
          </a:p>
        </p:txBody>
      </p:sp>
      <p:sp>
        <p:nvSpPr>
          <p:cNvPr id="3" name="Content Placeholder 2"/>
          <p:cNvSpPr>
            <a:spLocks noGrp="1"/>
          </p:cNvSpPr>
          <p:nvPr>
            <p:ph sz="half" idx="1"/>
          </p:nvPr>
        </p:nvSpPr>
        <p:spPr/>
        <p:txBody>
          <a:bodyPr>
            <a:normAutofit fontScale="70000" lnSpcReduction="20000"/>
          </a:bodyPr>
          <a:lstStyle/>
          <a:p>
            <a:pPr marL="0" indent="0">
              <a:buNone/>
            </a:pPr>
            <a:r>
              <a:rPr lang="en-GB" dirty="0" smtClean="0"/>
              <a:t>Another </a:t>
            </a:r>
            <a:r>
              <a:rPr lang="en-GB" dirty="0"/>
              <a:t>model is that of </a:t>
            </a:r>
            <a:r>
              <a:rPr lang="en-GB" i="1" dirty="0"/>
              <a:t>independence. </a:t>
            </a:r>
            <a:r>
              <a:rPr lang="en-GB" dirty="0"/>
              <a:t>Here the two disciplines are simply held to be asking different sorts of questions.  They aren’t concerned with the same type of enquiry.  </a:t>
            </a:r>
            <a:endParaRPr lang="en-GB" dirty="0" smtClean="0"/>
          </a:p>
          <a:p>
            <a:pPr marL="0" indent="0">
              <a:buNone/>
            </a:pPr>
            <a:r>
              <a:rPr lang="en-GB" dirty="0" smtClean="0"/>
              <a:t>Somewhat </a:t>
            </a:r>
            <a:r>
              <a:rPr lang="en-GB" dirty="0"/>
              <a:t>stereotypically, some who argue for this say that science asks the question ‘how?’ and theology ask the question ‘why’ – that science is concerned with ‘facts’ and theology with ‘values’.  </a:t>
            </a:r>
            <a:endParaRPr lang="en-GB" dirty="0" smtClean="0"/>
          </a:p>
          <a:p>
            <a:pPr marL="0" indent="0">
              <a:buNone/>
            </a:pPr>
            <a:r>
              <a:rPr lang="en-GB" dirty="0" smtClean="0"/>
              <a:t>Now </a:t>
            </a:r>
            <a:r>
              <a:rPr lang="en-GB" dirty="0"/>
              <a:t>that distinction is problematic if we take it to mean that theology is about subjective, unverifiable things.  But it is an appropriate model for distinguishing the function of scriptural discussions of creation from scientific explanations of the origins of life and of the cosmos.  </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260570" y="1419219"/>
            <a:ext cx="3810841" cy="4007276"/>
          </a:xfrm>
        </p:spPr>
      </p:pic>
    </p:spTree>
    <p:extLst>
      <p:ext uri="{BB962C8B-B14F-4D97-AF65-F5344CB8AC3E}">
        <p14:creationId xmlns:p14="http://schemas.microsoft.com/office/powerpoint/2010/main" val="21748999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Creation and Science - </a:t>
            </a:r>
            <a:r>
              <a:rPr lang="en-GB" dirty="0" smtClean="0"/>
              <a:t>Independence</a:t>
            </a:r>
            <a:endParaRPr lang="en-GB" dirty="0"/>
          </a:p>
        </p:txBody>
      </p:sp>
      <p:sp>
        <p:nvSpPr>
          <p:cNvPr id="3" name="Content Placeholder 2"/>
          <p:cNvSpPr>
            <a:spLocks noGrp="1"/>
          </p:cNvSpPr>
          <p:nvPr>
            <p:ph sz="half" idx="1"/>
          </p:nvPr>
        </p:nvSpPr>
        <p:spPr/>
        <p:txBody>
          <a:bodyPr>
            <a:normAutofit/>
          </a:bodyPr>
          <a:lstStyle/>
          <a:p>
            <a:pPr marL="0" indent="0">
              <a:buNone/>
            </a:pPr>
            <a:r>
              <a:rPr lang="en-GB" dirty="0"/>
              <a:t>That is not to say there aren’t challenges to be addressed if one is to hold simultaneously that God is loving, and that he creates, in some way, through evolution – the amount of suffering and blind alleys of </a:t>
            </a:r>
            <a:r>
              <a:rPr lang="en-GB" dirty="0" smtClean="0"/>
              <a:t>evolution.</a:t>
            </a:r>
            <a:endParaRPr lang="en-GB" dirty="0"/>
          </a:p>
          <a:p>
            <a:pPr marL="0" indent="0">
              <a:buNone/>
            </a:pPr>
            <a:endParaRPr lang="en-GB" dirty="0"/>
          </a:p>
        </p:txBody>
      </p:sp>
      <p:sp>
        <p:nvSpPr>
          <p:cNvPr id="4" name="Content Placeholder 3"/>
          <p:cNvSpPr>
            <a:spLocks noGrp="1"/>
          </p:cNvSpPr>
          <p:nvPr>
            <p:ph sz="half" idx="2"/>
          </p:nvPr>
        </p:nvSpPr>
        <p:spPr/>
        <p:txBody>
          <a:bodyPr>
            <a:normAutofit/>
          </a:bodyPr>
          <a:lstStyle/>
          <a:p>
            <a:endParaRPr lang="en-GB"/>
          </a:p>
        </p:txBody>
      </p:sp>
    </p:spTree>
    <p:extLst>
      <p:ext uri="{BB962C8B-B14F-4D97-AF65-F5344CB8AC3E}">
        <p14:creationId xmlns:p14="http://schemas.microsoft.com/office/powerpoint/2010/main" val="23197197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Creation and Science - Dialogue</a:t>
            </a:r>
            <a:endParaRPr lang="en-GB" dirty="0"/>
          </a:p>
        </p:txBody>
      </p:sp>
      <p:sp>
        <p:nvSpPr>
          <p:cNvPr id="3" name="Content Placeholder 2"/>
          <p:cNvSpPr>
            <a:spLocks noGrp="1"/>
          </p:cNvSpPr>
          <p:nvPr>
            <p:ph sz="half" idx="1"/>
          </p:nvPr>
        </p:nvSpPr>
        <p:spPr/>
        <p:txBody>
          <a:bodyPr>
            <a:normAutofit fontScale="70000" lnSpcReduction="20000"/>
          </a:bodyPr>
          <a:lstStyle/>
          <a:p>
            <a:pPr marL="0" indent="0">
              <a:buNone/>
            </a:pPr>
            <a:r>
              <a:rPr lang="en-GB" dirty="0"/>
              <a:t>Another model </a:t>
            </a:r>
            <a:r>
              <a:rPr lang="en-GB" dirty="0" smtClean="0"/>
              <a:t>is </a:t>
            </a:r>
            <a:r>
              <a:rPr lang="en-GB" dirty="0"/>
              <a:t>that of </a:t>
            </a:r>
            <a:r>
              <a:rPr lang="en-GB" i="1" dirty="0"/>
              <a:t>Dialogue.  </a:t>
            </a:r>
            <a:r>
              <a:rPr lang="en-GB" dirty="0"/>
              <a:t>While there are many areas in which the two disciplines are entirely separate, there are ‘boundary questions’ where each discipline may inform the other.  </a:t>
            </a:r>
            <a:endParaRPr lang="en-GB" dirty="0" smtClean="0"/>
          </a:p>
          <a:p>
            <a:pPr marL="0" indent="0">
              <a:buNone/>
            </a:pPr>
            <a:r>
              <a:rPr lang="en-GB" dirty="0" smtClean="0"/>
              <a:t>So</a:t>
            </a:r>
            <a:r>
              <a:rPr lang="en-GB" dirty="0"/>
              <a:t>, for example, the ethical issues raised by scientific advances cannot be solved on experimental grounds – they necessarily involve those claims about the world and about humanity which theology expresses so well.  </a:t>
            </a:r>
            <a:endParaRPr lang="en-GB" dirty="0" smtClean="0"/>
          </a:p>
          <a:p>
            <a:pPr marL="0" indent="0">
              <a:buNone/>
            </a:pPr>
            <a:r>
              <a:rPr lang="en-GB" dirty="0" smtClean="0"/>
              <a:t>Equally</a:t>
            </a:r>
            <a:r>
              <a:rPr lang="en-GB" dirty="0"/>
              <a:t>, the notion of the big bang, with its understanding of the essential relation of time and space, may fit well with the insistence of Christian theology on </a:t>
            </a:r>
            <a:r>
              <a:rPr lang="en-GB" i="1" dirty="0"/>
              <a:t>creation ex nihilo.  </a:t>
            </a:r>
            <a:endParaRPr lang="en-GB" dirty="0"/>
          </a:p>
          <a:p>
            <a:pPr marL="0" indent="0">
              <a:buNone/>
            </a:pP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754471" y="1375460"/>
            <a:ext cx="3272118" cy="3822715"/>
          </a:xfrm>
        </p:spPr>
      </p:pic>
    </p:spTree>
    <p:extLst>
      <p:ext uri="{BB962C8B-B14F-4D97-AF65-F5344CB8AC3E}">
        <p14:creationId xmlns:p14="http://schemas.microsoft.com/office/powerpoint/2010/main" val="37317444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Creation and Science </a:t>
            </a:r>
            <a:r>
              <a:rPr lang="en-GB" dirty="0" smtClean="0"/>
              <a:t>- Integration</a:t>
            </a:r>
            <a:endParaRPr lang="en-GB" dirty="0"/>
          </a:p>
        </p:txBody>
      </p:sp>
      <p:sp>
        <p:nvSpPr>
          <p:cNvPr id="3" name="Content Placeholder 2"/>
          <p:cNvSpPr>
            <a:spLocks noGrp="1"/>
          </p:cNvSpPr>
          <p:nvPr>
            <p:ph sz="half" idx="1"/>
          </p:nvPr>
        </p:nvSpPr>
        <p:spPr/>
        <p:txBody>
          <a:bodyPr>
            <a:normAutofit fontScale="85000" lnSpcReduction="10000"/>
          </a:bodyPr>
          <a:lstStyle/>
          <a:p>
            <a:pPr marL="0" indent="0">
              <a:buNone/>
            </a:pPr>
            <a:r>
              <a:rPr lang="en-GB" dirty="0"/>
              <a:t>The fourth model is one of </a:t>
            </a:r>
            <a:r>
              <a:rPr lang="en-GB" i="1" dirty="0"/>
              <a:t>integration.  </a:t>
            </a:r>
            <a:r>
              <a:rPr lang="en-GB" dirty="0"/>
              <a:t> Really this is an extension of the notion of dialogue, which is somewhat more optimistic about the extent to which the two fields of enquiry can reach a synthesis.  </a:t>
            </a:r>
            <a:endParaRPr lang="en-GB" dirty="0" smtClean="0"/>
          </a:p>
          <a:p>
            <a:pPr marL="0" indent="0">
              <a:buNone/>
            </a:pPr>
            <a:r>
              <a:rPr lang="en-GB" dirty="0" smtClean="0"/>
              <a:t>If </a:t>
            </a:r>
            <a:r>
              <a:rPr lang="en-GB" dirty="0"/>
              <a:t>theologians hold that nature is revelatory of the existence and character of God, then it is only by integrating scientific understandings of the world around us that we can really come to know God at all.  </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95732" y="1532965"/>
            <a:ext cx="5811134" cy="3254235"/>
          </a:xfrm>
        </p:spPr>
      </p:pic>
    </p:spTree>
    <p:extLst>
      <p:ext uri="{BB962C8B-B14F-4D97-AF65-F5344CB8AC3E}">
        <p14:creationId xmlns:p14="http://schemas.microsoft.com/office/powerpoint/2010/main" val="1707678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Creation and Science -Integration</a:t>
            </a:r>
          </a:p>
        </p:txBody>
      </p:sp>
      <p:sp>
        <p:nvSpPr>
          <p:cNvPr id="3" name="Content Placeholder 2"/>
          <p:cNvSpPr>
            <a:spLocks noGrp="1"/>
          </p:cNvSpPr>
          <p:nvPr>
            <p:ph sz="half" idx="1"/>
          </p:nvPr>
        </p:nvSpPr>
        <p:spPr/>
        <p:txBody>
          <a:bodyPr>
            <a:normAutofit fontScale="92500" lnSpcReduction="10000"/>
          </a:bodyPr>
          <a:lstStyle/>
          <a:p>
            <a:pPr marL="0" indent="0">
              <a:buNone/>
            </a:pPr>
            <a:r>
              <a:rPr lang="en-GB" dirty="0"/>
              <a:t>This kind of approach leads to a strong appreciation of the type of arguments one gets  throughout the Christian tradition, in the discipline of philosophy of religion, often called the </a:t>
            </a:r>
            <a:r>
              <a:rPr lang="en-GB" i="1" dirty="0"/>
              <a:t>teleological argument  - </a:t>
            </a:r>
            <a:r>
              <a:rPr lang="en-GB" dirty="0"/>
              <a:t>that all of creation is, in some way, designed by God; and the </a:t>
            </a:r>
            <a:r>
              <a:rPr lang="en-GB" i="1" dirty="0"/>
              <a:t>cosmological argument – </a:t>
            </a:r>
            <a:r>
              <a:rPr lang="en-GB" dirty="0"/>
              <a:t>that all of creation must have an original source, a prime mover, a creator God.  </a:t>
            </a:r>
          </a:p>
          <a:p>
            <a:pPr marL="0" indent="0">
              <a:buNone/>
            </a:pPr>
            <a:endParaRPr lang="en-GB" dirty="0"/>
          </a:p>
        </p:txBody>
      </p:sp>
      <p:sp>
        <p:nvSpPr>
          <p:cNvPr id="4" name="Content Placeholder 3"/>
          <p:cNvSpPr>
            <a:spLocks noGrp="1"/>
          </p:cNvSpPr>
          <p:nvPr>
            <p:ph sz="half" idx="2"/>
          </p:nvPr>
        </p:nvSpPr>
        <p:spPr/>
        <p:txBody>
          <a:bodyPr>
            <a:normAutofit fontScale="92500" lnSpcReduction="10000"/>
          </a:bodyPr>
          <a:lstStyle/>
          <a:p>
            <a:endParaRPr lang="en-GB"/>
          </a:p>
        </p:txBody>
      </p:sp>
    </p:spTree>
    <p:extLst>
      <p:ext uri="{BB962C8B-B14F-4D97-AF65-F5344CB8AC3E}">
        <p14:creationId xmlns:p14="http://schemas.microsoft.com/office/powerpoint/2010/main" val="243507845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Content Placeholder 2"/>
          <p:cNvSpPr>
            <a:spLocks noGrp="1"/>
          </p:cNvSpPr>
          <p:nvPr>
            <p:ph idx="1"/>
          </p:nvPr>
        </p:nvSpPr>
        <p:spPr/>
        <p:txBody>
          <a:bodyPr>
            <a:normAutofit/>
          </a:bodyPr>
          <a:lstStyle/>
          <a:p>
            <a:pPr marL="0" indent="0">
              <a:buNone/>
            </a:pPr>
            <a:r>
              <a:rPr lang="en-GB" sz="4400" dirty="0"/>
              <a:t>WILLIAMS, D.T., 2014. The Spirit in creation. </a:t>
            </a:r>
            <a:r>
              <a:rPr lang="en-GB" sz="4400" i="1" dirty="0"/>
              <a:t>Scottish Journal of Theology, </a:t>
            </a:r>
            <a:r>
              <a:rPr lang="en-GB" sz="4400" b="1" dirty="0"/>
              <a:t>67</a:t>
            </a:r>
            <a:r>
              <a:rPr lang="en-GB" sz="4400" dirty="0"/>
              <a:t>(1), pp. 1-14.</a:t>
            </a:r>
            <a:endParaRPr lang="en-GB" sz="4400" dirty="0"/>
          </a:p>
        </p:txBody>
      </p:sp>
    </p:spTree>
    <p:extLst>
      <p:ext uri="{BB962C8B-B14F-4D97-AF65-F5344CB8AC3E}">
        <p14:creationId xmlns:p14="http://schemas.microsoft.com/office/powerpoint/2010/main" val="2957994838"/>
      </p:ext>
    </p:extLst>
  </p:cSld>
  <p:clrMapOvr>
    <a:masterClrMapping/>
  </p:clrMapOvr>
</p:sld>
</file>

<file path=ppt/theme/theme1.xml><?xml version="1.0" encoding="utf-8"?>
<a:theme xmlns:a="http://schemas.openxmlformats.org/drawingml/2006/main" name="Lampe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Lampeter" id="{097199B4-6F60-4B1B-8BB4-D42FB22A294A}" vid="{2315F513-19FB-4647-A335-3A24C89C66D9}"/>
    </a:ext>
  </a:extLst>
</a:theme>
</file>

<file path=docProps/app.xml><?xml version="1.0" encoding="utf-8"?>
<Properties xmlns="http://schemas.openxmlformats.org/officeDocument/2006/extended-properties" xmlns:vt="http://schemas.openxmlformats.org/officeDocument/2006/docPropsVTypes">
  <Template>Lampeter</Template>
  <TotalTime>1214</TotalTime>
  <Words>2878</Words>
  <Application>Microsoft Office PowerPoint</Application>
  <PresentationFormat>Custom</PresentationFormat>
  <Paragraphs>151</Paragraphs>
  <Slides>38</Slides>
  <Notes>0</Notes>
  <HiddenSlides>0</HiddenSlides>
  <MMClips>0</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Lampeter</vt:lpstr>
      <vt:lpstr>Introduction to Christian Theology</vt:lpstr>
      <vt:lpstr>Assessment</vt:lpstr>
      <vt:lpstr>Assessment</vt:lpstr>
      <vt:lpstr>Re-cap</vt:lpstr>
      <vt:lpstr>Creation  – Responsive aspects summary</vt:lpstr>
      <vt:lpstr>Creation  – Responsive aspects summary</vt:lpstr>
      <vt:lpstr>Creation  – Metaphor Summary</vt:lpstr>
      <vt:lpstr>Reading</vt:lpstr>
      <vt:lpstr>Reading</vt:lpstr>
      <vt:lpstr>Reading</vt:lpstr>
      <vt:lpstr>Reading</vt:lpstr>
      <vt:lpstr>Reading</vt:lpstr>
      <vt:lpstr>Reading</vt:lpstr>
      <vt:lpstr>Reading</vt:lpstr>
      <vt:lpstr>PowerPoint Presentation</vt:lpstr>
      <vt:lpstr>Creation – part 2</vt:lpstr>
      <vt:lpstr>Non-human Creation</vt:lpstr>
      <vt:lpstr>Non-human Creation</vt:lpstr>
      <vt:lpstr>Non-human Creation</vt:lpstr>
      <vt:lpstr>Non-human Creation</vt:lpstr>
      <vt:lpstr>Theology and Ecology</vt:lpstr>
      <vt:lpstr>Theology and Ecology</vt:lpstr>
      <vt:lpstr>Theology and Ecology</vt:lpstr>
      <vt:lpstr>Theology and Ecology</vt:lpstr>
      <vt:lpstr>PowerPoint Presentation</vt:lpstr>
      <vt:lpstr>Creation and Science</vt:lpstr>
      <vt:lpstr>Creation and Science</vt:lpstr>
      <vt:lpstr>Creation and Science</vt:lpstr>
      <vt:lpstr>What does “literal” mean though?</vt:lpstr>
      <vt:lpstr>Creation and Science</vt:lpstr>
      <vt:lpstr>Creation and Science - Conflict</vt:lpstr>
      <vt:lpstr>Creation and Science - Conflict</vt:lpstr>
      <vt:lpstr>Creation and Science - Independence</vt:lpstr>
      <vt:lpstr>Creation and Science - Independence</vt:lpstr>
      <vt:lpstr>Creation and Science - Dialogue</vt:lpstr>
      <vt:lpstr>Creation and Science - Integration</vt:lpstr>
      <vt:lpstr>Creation and Science -Integration</vt:lpstr>
      <vt:lpstr>Reading</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Christian Theology</dc:title>
  <dc:creator>Administrator</dc:creator>
  <cp:lastModifiedBy>Administrator</cp:lastModifiedBy>
  <cp:revision>81</cp:revision>
  <dcterms:created xsi:type="dcterms:W3CDTF">2018-01-17T13:42:07Z</dcterms:created>
  <dcterms:modified xsi:type="dcterms:W3CDTF">2018-03-20T11:29:41Z</dcterms:modified>
</cp:coreProperties>
</file>