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9"/>
  </p:notesMasterIdLst>
  <p:sldIdLst>
    <p:sldId id="256" r:id="rId2"/>
    <p:sldId id="260" r:id="rId3"/>
    <p:sldId id="257" r:id="rId4"/>
    <p:sldId id="262" r:id="rId5"/>
    <p:sldId id="258" r:id="rId6"/>
    <p:sldId id="265"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5838A9-23D4-471C-BF5E-29C958CAA725}" v="247" dt="2025-11-25T14:28:10.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5005" autoAdjust="0"/>
    <p:restoredTop sz="88889" autoAdjust="0"/>
  </p:normalViewPr>
  <p:slideViewPr>
    <p:cSldViewPr snapToGrid="0">
      <p:cViewPr varScale="1">
        <p:scale>
          <a:sx n="73" d="100"/>
          <a:sy n="73" d="100"/>
        </p:scale>
        <p:origin x="154" y="67"/>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Goodfield (2514260)" userId="598ba710-fbd5-4145-8ed8-6451281e8c74" providerId="ADAL" clId="{6C01D859-A760-4D91-8D10-CCFD3E10C56D}"/>
    <pc:docChg chg="undo redo custSel addSld delSld modSld sldOrd">
      <pc:chgData name="Paul Goodfield (2514260)" userId="598ba710-fbd5-4145-8ed8-6451281e8c74" providerId="ADAL" clId="{6C01D859-A760-4D91-8D10-CCFD3E10C56D}" dt="2025-11-25T14:44:25.792" v="7824" actId="20577"/>
      <pc:docMkLst>
        <pc:docMk/>
      </pc:docMkLst>
      <pc:sldChg chg="addSp delSp modSp mod modAnim setClrOvrMap">
        <pc:chgData name="Paul Goodfield (2514260)" userId="598ba710-fbd5-4145-8ed8-6451281e8c74" providerId="ADAL" clId="{6C01D859-A760-4D91-8D10-CCFD3E10C56D}" dt="2025-11-25T14:28:10.770" v="7663" actId="20577"/>
        <pc:sldMkLst>
          <pc:docMk/>
          <pc:sldMk cId="64562432" sldId="256"/>
        </pc:sldMkLst>
        <pc:spChg chg="mod">
          <ac:chgData name="Paul Goodfield (2514260)" userId="598ba710-fbd5-4145-8ed8-6451281e8c74" providerId="ADAL" clId="{6C01D859-A760-4D91-8D10-CCFD3E10C56D}" dt="2025-11-21T14:06:00.024" v="6938" actId="255"/>
          <ac:spMkLst>
            <pc:docMk/>
            <pc:sldMk cId="64562432" sldId="256"/>
            <ac:spMk id="2" creationId="{2154DA3A-A791-72D7-1ABE-0C87E12CC2FE}"/>
          </ac:spMkLst>
        </pc:spChg>
        <pc:spChg chg="mod ord">
          <ac:chgData name="Paul Goodfield (2514260)" userId="598ba710-fbd5-4145-8ed8-6451281e8c74" providerId="ADAL" clId="{6C01D859-A760-4D91-8D10-CCFD3E10C56D}" dt="2025-11-25T14:28:10.770" v="7663" actId="20577"/>
          <ac:spMkLst>
            <pc:docMk/>
            <pc:sldMk cId="64562432" sldId="256"/>
            <ac:spMk id="3" creationId="{093293CD-3275-2EAB-088B-5F7CD52F1854}"/>
          </ac:spMkLst>
        </pc:spChg>
        <pc:spChg chg="mod">
          <ac:chgData name="Paul Goodfield (2514260)" userId="598ba710-fbd5-4145-8ed8-6451281e8c74" providerId="ADAL" clId="{6C01D859-A760-4D91-8D10-CCFD3E10C56D}" dt="2025-11-21T14:13:09.801" v="7018" actId="1076"/>
          <ac:spMkLst>
            <pc:docMk/>
            <pc:sldMk cId="64562432" sldId="256"/>
            <ac:spMk id="4" creationId="{F5B14C10-6CE4-C90B-D4C9-EB1E4B9D83CF}"/>
          </ac:spMkLst>
        </pc:spChg>
        <pc:spChg chg="add mod">
          <ac:chgData name="Paul Goodfield (2514260)" userId="598ba710-fbd5-4145-8ed8-6451281e8c74" providerId="ADAL" clId="{6C01D859-A760-4D91-8D10-CCFD3E10C56D}" dt="2025-11-14T09:45:02.236" v="4478" actId="20577"/>
          <ac:spMkLst>
            <pc:docMk/>
            <pc:sldMk cId="64562432" sldId="256"/>
            <ac:spMk id="8" creationId="{7A056C70-9057-0F9F-AF75-850D9C47058B}"/>
          </ac:spMkLst>
        </pc:spChg>
        <pc:spChg chg="add">
          <ac:chgData name="Paul Goodfield (2514260)" userId="598ba710-fbd5-4145-8ed8-6451281e8c74" providerId="ADAL" clId="{6C01D859-A760-4D91-8D10-CCFD3E10C56D}" dt="2025-11-14T09:41:59.892" v="4462" actId="26606"/>
          <ac:spMkLst>
            <pc:docMk/>
            <pc:sldMk cId="64562432" sldId="256"/>
            <ac:spMk id="66" creationId="{E20BB609-EF92-42DB-836C-0699A590B5CF}"/>
          </ac:spMkLst>
        </pc:spChg>
        <pc:spChg chg="add">
          <ac:chgData name="Paul Goodfield (2514260)" userId="598ba710-fbd5-4145-8ed8-6451281e8c74" providerId="ADAL" clId="{6C01D859-A760-4D91-8D10-CCFD3E10C56D}" dt="2025-11-14T09:41:59.892" v="4462" actId="26606"/>
          <ac:spMkLst>
            <pc:docMk/>
            <pc:sldMk cId="64562432" sldId="256"/>
            <ac:spMk id="68" creationId="{7508F7DC-CA28-4ACE-AF79-D7E98ED1BFA3}"/>
          </ac:spMkLst>
        </pc:spChg>
        <pc:spChg chg="add">
          <ac:chgData name="Paul Goodfield (2514260)" userId="598ba710-fbd5-4145-8ed8-6451281e8c74" providerId="ADAL" clId="{6C01D859-A760-4D91-8D10-CCFD3E10C56D}" dt="2025-11-14T09:41:59.892" v="4462" actId="26606"/>
          <ac:spMkLst>
            <pc:docMk/>
            <pc:sldMk cId="64562432" sldId="256"/>
            <ac:spMk id="70" creationId="{9AB20218-A500-457C-B65C-F3D198B1F717}"/>
          </ac:spMkLst>
        </pc:spChg>
        <pc:spChg chg="add">
          <ac:chgData name="Paul Goodfield (2514260)" userId="598ba710-fbd5-4145-8ed8-6451281e8c74" providerId="ADAL" clId="{6C01D859-A760-4D91-8D10-CCFD3E10C56D}" dt="2025-11-14T09:41:59.892" v="4462" actId="26606"/>
          <ac:spMkLst>
            <pc:docMk/>
            <pc:sldMk cId="64562432" sldId="256"/>
            <ac:spMk id="72" creationId="{B2C335F7-F61C-4EB4-80F2-4B1438FE66BB}"/>
          </ac:spMkLst>
        </pc:spChg>
        <pc:picChg chg="add mod ord">
          <ac:chgData name="Paul Goodfield (2514260)" userId="598ba710-fbd5-4145-8ed8-6451281e8c74" providerId="ADAL" clId="{6C01D859-A760-4D91-8D10-CCFD3E10C56D}" dt="2025-11-14T09:41:59.892" v="4462" actId="26606"/>
          <ac:picMkLst>
            <pc:docMk/>
            <pc:sldMk cId="64562432" sldId="256"/>
            <ac:picMk id="7" creationId="{7E686385-D19A-B7B9-FB7A-3CD8538A1158}"/>
          </ac:picMkLst>
        </pc:picChg>
      </pc:sldChg>
      <pc:sldChg chg="addSp delSp modSp new mod modNotesTx">
        <pc:chgData name="Paul Goodfield (2514260)" userId="598ba710-fbd5-4145-8ed8-6451281e8c74" providerId="ADAL" clId="{6C01D859-A760-4D91-8D10-CCFD3E10C56D}" dt="2025-11-25T14:32:11.859" v="7681" actId="14100"/>
        <pc:sldMkLst>
          <pc:docMk/>
          <pc:sldMk cId="2844366220" sldId="257"/>
        </pc:sldMkLst>
        <pc:spChg chg="mod">
          <ac:chgData name="Paul Goodfield (2514260)" userId="598ba710-fbd5-4145-8ed8-6451281e8c74" providerId="ADAL" clId="{6C01D859-A760-4D91-8D10-CCFD3E10C56D}" dt="2025-11-12T10:13:06.470" v="1721" actId="20577"/>
          <ac:spMkLst>
            <pc:docMk/>
            <pc:sldMk cId="2844366220" sldId="257"/>
            <ac:spMk id="2" creationId="{4017D9FA-B701-8EBA-E0EB-18ABDB3E116A}"/>
          </ac:spMkLst>
        </pc:spChg>
        <pc:spChg chg="add del mod">
          <ac:chgData name="Paul Goodfield (2514260)" userId="598ba710-fbd5-4145-8ed8-6451281e8c74" providerId="ADAL" clId="{6C01D859-A760-4D91-8D10-CCFD3E10C56D}" dt="2025-11-25T14:31:58.699" v="7680" actId="20577"/>
          <ac:spMkLst>
            <pc:docMk/>
            <pc:sldMk cId="2844366220" sldId="257"/>
            <ac:spMk id="3" creationId="{DF76B039-331F-DB66-D294-622A54FDDA14}"/>
          </ac:spMkLst>
        </pc:spChg>
        <pc:spChg chg="add mod">
          <ac:chgData name="Paul Goodfield (2514260)" userId="598ba710-fbd5-4145-8ed8-6451281e8c74" providerId="ADAL" clId="{6C01D859-A760-4D91-8D10-CCFD3E10C56D}" dt="2025-11-25T09:10:20.600" v="7661"/>
          <ac:spMkLst>
            <pc:docMk/>
            <pc:sldMk cId="2844366220" sldId="257"/>
            <ac:spMk id="4" creationId="{AD80FFBE-AE73-5D58-0E12-A9026B21CA4E}"/>
          </ac:spMkLst>
        </pc:spChg>
        <pc:spChg chg="mod">
          <ac:chgData name="Paul Goodfield (2514260)" userId="598ba710-fbd5-4145-8ed8-6451281e8c74" providerId="ADAL" clId="{6C01D859-A760-4D91-8D10-CCFD3E10C56D}" dt="2025-11-21T14:13:56.271" v="7023" actId="1076"/>
          <ac:spMkLst>
            <pc:docMk/>
            <pc:sldMk cId="2844366220" sldId="257"/>
            <ac:spMk id="6" creationId="{F5633DCE-BC7E-132C-ABCA-04C5C290EA98}"/>
          </ac:spMkLst>
        </pc:spChg>
        <pc:spChg chg="add mod">
          <ac:chgData name="Paul Goodfield (2514260)" userId="598ba710-fbd5-4145-8ed8-6451281e8c74" providerId="ADAL" clId="{6C01D859-A760-4D91-8D10-CCFD3E10C56D}" dt="2025-11-25T09:08:26.724" v="7655" actId="1076"/>
          <ac:spMkLst>
            <pc:docMk/>
            <pc:sldMk cId="2844366220" sldId="257"/>
            <ac:spMk id="8" creationId="{F0AA1F25-EDBA-01E4-497E-6F7774C4649D}"/>
          </ac:spMkLst>
        </pc:spChg>
        <pc:picChg chg="add mod">
          <ac:chgData name="Paul Goodfield (2514260)" userId="598ba710-fbd5-4145-8ed8-6451281e8c74" providerId="ADAL" clId="{6C01D859-A760-4D91-8D10-CCFD3E10C56D}" dt="2025-11-25T14:32:11.859" v="7681" actId="14100"/>
          <ac:picMkLst>
            <pc:docMk/>
            <pc:sldMk cId="2844366220" sldId="257"/>
            <ac:picMk id="5" creationId="{43B3D9A5-D85F-8CEF-6B7D-CDD2C1AB5F19}"/>
          </ac:picMkLst>
        </pc:picChg>
      </pc:sldChg>
      <pc:sldChg chg="addSp delSp modSp new mod ord setBg modNotesTx">
        <pc:chgData name="Paul Goodfield (2514260)" userId="598ba710-fbd5-4145-8ed8-6451281e8c74" providerId="ADAL" clId="{6C01D859-A760-4D91-8D10-CCFD3E10C56D}" dt="2025-11-25T14:35:34.023" v="7764" actId="20577"/>
        <pc:sldMkLst>
          <pc:docMk/>
          <pc:sldMk cId="230054342" sldId="258"/>
        </pc:sldMkLst>
        <pc:spChg chg="mod">
          <ac:chgData name="Paul Goodfield (2514260)" userId="598ba710-fbd5-4145-8ed8-6451281e8c74" providerId="ADAL" clId="{6C01D859-A760-4D91-8D10-CCFD3E10C56D}" dt="2025-11-13T12:10:55.949" v="3647" actId="14100"/>
          <ac:spMkLst>
            <pc:docMk/>
            <pc:sldMk cId="230054342" sldId="258"/>
            <ac:spMk id="2" creationId="{D7081242-595C-C8A4-7C4F-1A700B4AC081}"/>
          </ac:spMkLst>
        </pc:spChg>
        <pc:spChg chg="add mod">
          <ac:chgData name="Paul Goodfield (2514260)" userId="598ba710-fbd5-4145-8ed8-6451281e8c74" providerId="ADAL" clId="{6C01D859-A760-4D91-8D10-CCFD3E10C56D}" dt="2025-11-17T11:55:26.029" v="6798" actId="1076"/>
          <ac:spMkLst>
            <pc:docMk/>
            <pc:sldMk cId="230054342" sldId="258"/>
            <ac:spMk id="3" creationId="{422E261F-B5EC-F6D1-F928-B30B840FF42A}"/>
          </ac:spMkLst>
        </pc:spChg>
        <pc:spChg chg="add mod">
          <ac:chgData name="Paul Goodfield (2514260)" userId="598ba710-fbd5-4145-8ed8-6451281e8c74" providerId="ADAL" clId="{6C01D859-A760-4D91-8D10-CCFD3E10C56D}" dt="2025-11-25T09:09:41.430" v="7659"/>
          <ac:spMkLst>
            <pc:docMk/>
            <pc:sldMk cId="230054342" sldId="258"/>
            <ac:spMk id="5" creationId="{365E6028-232A-E44A-3560-C01CE537F1CD}"/>
          </ac:spMkLst>
        </pc:spChg>
        <pc:spChg chg="mod">
          <ac:chgData name="Paul Goodfield (2514260)" userId="598ba710-fbd5-4145-8ed8-6451281e8c74" providerId="ADAL" clId="{6C01D859-A760-4D91-8D10-CCFD3E10C56D}" dt="2025-11-21T14:14:46.307" v="7030" actId="255"/>
          <ac:spMkLst>
            <pc:docMk/>
            <pc:sldMk cId="230054342" sldId="258"/>
            <ac:spMk id="6" creationId="{2FD1CB83-5479-B4CF-82EE-7B333286DC26}"/>
          </ac:spMkLst>
        </pc:spChg>
        <pc:spChg chg="add">
          <ac:chgData name="Paul Goodfield (2514260)" userId="598ba710-fbd5-4145-8ed8-6451281e8c74" providerId="ADAL" clId="{6C01D859-A760-4D91-8D10-CCFD3E10C56D}" dt="2025-11-13T12:06:10.202" v="3629" actId="26606"/>
          <ac:spMkLst>
            <pc:docMk/>
            <pc:sldMk cId="230054342" sldId="258"/>
            <ac:spMk id="23" creationId="{9EE42DCE-4A4F-44C4-84E5-261B3BEEF1DA}"/>
          </ac:spMkLst>
        </pc:spChg>
        <pc:spChg chg="add">
          <ac:chgData name="Paul Goodfield (2514260)" userId="598ba710-fbd5-4145-8ed8-6451281e8c74" providerId="ADAL" clId="{6C01D859-A760-4D91-8D10-CCFD3E10C56D}" dt="2025-11-13T12:06:10.202" v="3629" actId="26606"/>
          <ac:spMkLst>
            <pc:docMk/>
            <pc:sldMk cId="230054342" sldId="258"/>
            <ac:spMk id="24" creationId="{887F59F2-5FBC-40CD-AD35-376AECE49EA6}"/>
          </ac:spMkLst>
        </pc:spChg>
        <pc:spChg chg="add mod">
          <ac:chgData name="Paul Goodfield (2514260)" userId="598ba710-fbd5-4145-8ed8-6451281e8c74" providerId="ADAL" clId="{6C01D859-A760-4D91-8D10-CCFD3E10C56D}" dt="2025-11-25T14:35:34.023" v="7764" actId="20577"/>
          <ac:spMkLst>
            <pc:docMk/>
            <pc:sldMk cId="230054342" sldId="258"/>
            <ac:spMk id="26" creationId="{ED4EEFF4-ECC9-D432-6CC1-A28ADD8B1AA2}"/>
          </ac:spMkLst>
        </pc:spChg>
        <pc:picChg chg="add mod">
          <ac:chgData name="Paul Goodfield (2514260)" userId="598ba710-fbd5-4145-8ed8-6451281e8c74" providerId="ADAL" clId="{6C01D859-A760-4D91-8D10-CCFD3E10C56D}" dt="2025-11-17T11:55:31.186" v="6799" actId="1076"/>
          <ac:picMkLst>
            <pc:docMk/>
            <pc:sldMk cId="230054342" sldId="258"/>
            <ac:picMk id="4" creationId="{A68C7F18-0D80-D089-0F63-DC6979FFC217}"/>
          </ac:picMkLst>
        </pc:picChg>
      </pc:sldChg>
      <pc:sldChg chg="addSp delSp modSp new mod ord setBg modNotesTx">
        <pc:chgData name="Paul Goodfield (2514260)" userId="598ba710-fbd5-4145-8ed8-6451281e8c74" providerId="ADAL" clId="{6C01D859-A760-4D91-8D10-CCFD3E10C56D}" dt="2025-11-25T14:29:53.305" v="7675" actId="313"/>
        <pc:sldMkLst>
          <pc:docMk/>
          <pc:sldMk cId="3489090262" sldId="260"/>
        </pc:sldMkLst>
        <pc:spChg chg="mod">
          <ac:chgData name="Paul Goodfield (2514260)" userId="598ba710-fbd5-4145-8ed8-6451281e8c74" providerId="ADAL" clId="{6C01D859-A760-4D91-8D10-CCFD3E10C56D}" dt="2025-11-14T14:52:08.784" v="5975" actId="14100"/>
          <ac:spMkLst>
            <pc:docMk/>
            <pc:sldMk cId="3489090262" sldId="260"/>
            <ac:spMk id="2" creationId="{8ACF3049-AD5B-3443-A6D3-F0496F205694}"/>
          </ac:spMkLst>
        </pc:spChg>
        <pc:spChg chg="add mod">
          <ac:chgData name="Paul Goodfield (2514260)" userId="598ba710-fbd5-4145-8ed8-6451281e8c74" providerId="ADAL" clId="{6C01D859-A760-4D91-8D10-CCFD3E10C56D}" dt="2025-11-25T09:08:14.860" v="7654" actId="1076"/>
          <ac:spMkLst>
            <pc:docMk/>
            <pc:sldMk cId="3489090262" sldId="260"/>
            <ac:spMk id="3" creationId="{2ECDCBBC-0DBB-9872-3579-1F4B2C6E6589}"/>
          </ac:spMkLst>
        </pc:spChg>
        <pc:spChg chg="add mod">
          <ac:chgData name="Paul Goodfield (2514260)" userId="598ba710-fbd5-4145-8ed8-6451281e8c74" providerId="ADAL" clId="{6C01D859-A760-4D91-8D10-CCFD3E10C56D}" dt="2025-11-17T11:18:42.705" v="6171" actId="6549"/>
          <ac:spMkLst>
            <pc:docMk/>
            <pc:sldMk cId="3489090262" sldId="260"/>
            <ac:spMk id="4" creationId="{E692D04A-217E-A665-D172-4FAF7620DAF0}"/>
          </ac:spMkLst>
        </pc:spChg>
        <pc:spChg chg="mod">
          <ac:chgData name="Paul Goodfield (2514260)" userId="598ba710-fbd5-4145-8ed8-6451281e8c74" providerId="ADAL" clId="{6C01D859-A760-4D91-8D10-CCFD3E10C56D}" dt="2025-11-21T14:13:40.926" v="7021" actId="1076"/>
          <ac:spMkLst>
            <pc:docMk/>
            <pc:sldMk cId="3489090262" sldId="260"/>
            <ac:spMk id="5" creationId="{CE00395C-AAA5-033C-34B9-BC3A86EDF7F9}"/>
          </ac:spMkLst>
        </pc:spChg>
        <pc:spChg chg="add mod ord">
          <ac:chgData name="Paul Goodfield (2514260)" userId="598ba710-fbd5-4145-8ed8-6451281e8c74" providerId="ADAL" clId="{6C01D859-A760-4D91-8D10-CCFD3E10C56D}" dt="2025-11-25T14:29:53.305" v="7675" actId="313"/>
          <ac:spMkLst>
            <pc:docMk/>
            <pc:sldMk cId="3489090262" sldId="260"/>
            <ac:spMk id="11" creationId="{ADCA6D6D-FC04-9133-96D4-0B22302FF944}"/>
          </ac:spMkLst>
        </pc:spChg>
        <pc:spChg chg="add">
          <ac:chgData name="Paul Goodfield (2514260)" userId="598ba710-fbd5-4145-8ed8-6451281e8c74" providerId="ADAL" clId="{6C01D859-A760-4D91-8D10-CCFD3E10C56D}" dt="2025-11-14T09:36:36.470" v="4439" actId="26606"/>
          <ac:spMkLst>
            <pc:docMk/>
            <pc:sldMk cId="3489090262" sldId="260"/>
            <ac:spMk id="28" creationId="{4065D9BE-A58D-6E8A-D4A2-5056F3C5E9CA}"/>
          </ac:spMkLst>
        </pc:spChg>
        <pc:spChg chg="add">
          <ac:chgData name="Paul Goodfield (2514260)" userId="598ba710-fbd5-4145-8ed8-6451281e8c74" providerId="ADAL" clId="{6C01D859-A760-4D91-8D10-CCFD3E10C56D}" dt="2025-11-14T09:36:36.470" v="4439" actId="26606"/>
          <ac:spMkLst>
            <pc:docMk/>
            <pc:sldMk cId="3489090262" sldId="260"/>
            <ac:spMk id="30" creationId="{A745E793-BC99-8991-71CD-53FFBB6A8F69}"/>
          </ac:spMkLst>
        </pc:spChg>
        <pc:picChg chg="add mod ord">
          <ac:chgData name="Paul Goodfield (2514260)" userId="598ba710-fbd5-4145-8ed8-6451281e8c74" providerId="ADAL" clId="{6C01D859-A760-4D91-8D10-CCFD3E10C56D}" dt="2025-11-25T14:28:25.104" v="7670" actId="1036"/>
          <ac:picMkLst>
            <pc:docMk/>
            <pc:sldMk cId="3489090262" sldId="260"/>
            <ac:picMk id="7" creationId="{73532256-3388-6161-DDF5-649630F8BCD8}"/>
          </ac:picMkLst>
        </pc:picChg>
      </pc:sldChg>
      <pc:sldChg chg="addSp delSp modSp new mod ord setBg modNotesTx">
        <pc:chgData name="Paul Goodfield (2514260)" userId="598ba710-fbd5-4145-8ed8-6451281e8c74" providerId="ADAL" clId="{6C01D859-A760-4D91-8D10-CCFD3E10C56D}" dt="2025-11-25T14:34:36.446" v="7760" actId="20577"/>
        <pc:sldMkLst>
          <pc:docMk/>
          <pc:sldMk cId="3925609926" sldId="262"/>
        </pc:sldMkLst>
        <pc:spChg chg="mod">
          <ac:chgData name="Paul Goodfield (2514260)" userId="598ba710-fbd5-4145-8ed8-6451281e8c74" providerId="ADAL" clId="{6C01D859-A760-4D91-8D10-CCFD3E10C56D}" dt="2025-11-14T10:03:06.354" v="4748" actId="26606"/>
          <ac:spMkLst>
            <pc:docMk/>
            <pc:sldMk cId="3925609926" sldId="262"/>
            <ac:spMk id="2" creationId="{B7AF8829-E48B-E57F-8D36-ADCDEABBC901}"/>
          </ac:spMkLst>
        </pc:spChg>
        <pc:spChg chg="mod ord">
          <ac:chgData name="Paul Goodfield (2514260)" userId="598ba710-fbd5-4145-8ed8-6451281e8c74" providerId="ADAL" clId="{6C01D859-A760-4D91-8D10-CCFD3E10C56D}" dt="2025-11-25T14:34:23.843" v="7756" actId="20577"/>
          <ac:spMkLst>
            <pc:docMk/>
            <pc:sldMk cId="3925609926" sldId="262"/>
            <ac:spMk id="3" creationId="{130E28E3-8B1B-FB26-A0C5-9097D326D41A}"/>
          </ac:spMkLst>
        </pc:spChg>
        <pc:spChg chg="mod">
          <ac:chgData name="Paul Goodfield (2514260)" userId="598ba710-fbd5-4145-8ed8-6451281e8c74" providerId="ADAL" clId="{6C01D859-A760-4D91-8D10-CCFD3E10C56D}" dt="2025-11-21T14:14:20.637" v="7028" actId="1076"/>
          <ac:spMkLst>
            <pc:docMk/>
            <pc:sldMk cId="3925609926" sldId="262"/>
            <ac:spMk id="4" creationId="{FE7B6C38-751F-9409-3168-45CEC3ECD11B}"/>
          </ac:spMkLst>
        </pc:spChg>
        <pc:spChg chg="add mod">
          <ac:chgData name="Paul Goodfield (2514260)" userId="598ba710-fbd5-4145-8ed8-6451281e8c74" providerId="ADAL" clId="{6C01D859-A760-4D91-8D10-CCFD3E10C56D}" dt="2025-11-25T09:03:49.982" v="7612"/>
          <ac:spMkLst>
            <pc:docMk/>
            <pc:sldMk cId="3925609926" sldId="262"/>
            <ac:spMk id="5" creationId="{A957F4AD-CC69-1073-DDA5-C6890AF13FF0}"/>
          </ac:spMkLst>
        </pc:spChg>
        <pc:spChg chg="add mod">
          <ac:chgData name="Paul Goodfield (2514260)" userId="598ba710-fbd5-4145-8ed8-6451281e8c74" providerId="ADAL" clId="{6C01D859-A760-4D91-8D10-CCFD3E10C56D}" dt="2025-11-17T11:35:45.096" v="6459" actId="1076"/>
          <ac:spMkLst>
            <pc:docMk/>
            <pc:sldMk cId="3925609926" sldId="262"/>
            <ac:spMk id="8" creationId="{BC4B43DE-E247-5F3E-B756-2FF8501B49ED}"/>
          </ac:spMkLst>
        </pc:spChg>
        <pc:spChg chg="add">
          <ac:chgData name="Paul Goodfield (2514260)" userId="598ba710-fbd5-4145-8ed8-6451281e8c74" providerId="ADAL" clId="{6C01D859-A760-4D91-8D10-CCFD3E10C56D}" dt="2025-11-14T10:03:06.354" v="4748" actId="26606"/>
          <ac:spMkLst>
            <pc:docMk/>
            <pc:sldMk cId="3925609926" sldId="262"/>
            <ac:spMk id="31" creationId="{AE558C32-DE71-E6B3-A032-D3EA9CB0FC2E}"/>
          </ac:spMkLst>
        </pc:spChg>
        <pc:spChg chg="add">
          <ac:chgData name="Paul Goodfield (2514260)" userId="598ba710-fbd5-4145-8ed8-6451281e8c74" providerId="ADAL" clId="{6C01D859-A760-4D91-8D10-CCFD3E10C56D}" dt="2025-11-14T10:03:06.354" v="4748" actId="26606"/>
          <ac:spMkLst>
            <pc:docMk/>
            <pc:sldMk cId="3925609926" sldId="262"/>
            <ac:spMk id="32" creationId="{9E10BDB4-64F2-477D-A03B-9F8352D5E02E}"/>
          </ac:spMkLst>
        </pc:spChg>
        <pc:spChg chg="add">
          <ac:chgData name="Paul Goodfield (2514260)" userId="598ba710-fbd5-4145-8ed8-6451281e8c74" providerId="ADAL" clId="{6C01D859-A760-4D91-8D10-CCFD3E10C56D}" dt="2025-11-14T10:03:06.354" v="4748" actId="26606"/>
          <ac:spMkLst>
            <pc:docMk/>
            <pc:sldMk cId="3925609926" sldId="262"/>
            <ac:spMk id="33" creationId="{B3367C65-B72C-202E-98A7-9B20F8F2F526}"/>
          </ac:spMkLst>
        </pc:spChg>
        <pc:picChg chg="add mod">
          <ac:chgData name="Paul Goodfield (2514260)" userId="598ba710-fbd5-4145-8ed8-6451281e8c74" providerId="ADAL" clId="{6C01D859-A760-4D91-8D10-CCFD3E10C56D}" dt="2025-11-14T10:03:10.538" v="4749" actId="1076"/>
          <ac:picMkLst>
            <pc:docMk/>
            <pc:sldMk cId="3925609926" sldId="262"/>
            <ac:picMk id="7" creationId="{4DC58B9D-C896-FD6C-F825-CA501C2ED4F6}"/>
          </ac:picMkLst>
        </pc:picChg>
      </pc:sldChg>
      <pc:sldChg chg="addSp delSp modSp new mod">
        <pc:chgData name="Paul Goodfield (2514260)" userId="598ba710-fbd5-4145-8ed8-6451281e8c74" providerId="ADAL" clId="{6C01D859-A760-4D91-8D10-CCFD3E10C56D}" dt="2025-11-25T14:44:25.792" v="7824" actId="20577"/>
        <pc:sldMkLst>
          <pc:docMk/>
          <pc:sldMk cId="575588220" sldId="263"/>
        </pc:sldMkLst>
        <pc:spChg chg="mod">
          <ac:chgData name="Paul Goodfield (2514260)" userId="598ba710-fbd5-4145-8ed8-6451281e8c74" providerId="ADAL" clId="{6C01D859-A760-4D91-8D10-CCFD3E10C56D}" dt="2025-11-24T10:22:05.152" v="7516" actId="20577"/>
          <ac:spMkLst>
            <pc:docMk/>
            <pc:sldMk cId="575588220" sldId="263"/>
            <ac:spMk id="2" creationId="{1D3EF9F9-75C0-E94F-2DA6-8CE98B9C29FB}"/>
          </ac:spMkLst>
        </pc:spChg>
        <pc:spChg chg="mod">
          <ac:chgData name="Paul Goodfield (2514260)" userId="598ba710-fbd5-4145-8ed8-6451281e8c74" providerId="ADAL" clId="{6C01D859-A760-4D91-8D10-CCFD3E10C56D}" dt="2025-11-25T14:44:25.792" v="7824" actId="20577"/>
          <ac:spMkLst>
            <pc:docMk/>
            <pc:sldMk cId="575588220" sldId="263"/>
            <ac:spMk id="3" creationId="{7BB960C7-32BA-ED24-707E-E258E614AFBF}"/>
          </ac:spMkLst>
        </pc:spChg>
        <pc:spChg chg="mod">
          <ac:chgData name="Paul Goodfield (2514260)" userId="598ba710-fbd5-4145-8ed8-6451281e8c74" providerId="ADAL" clId="{6C01D859-A760-4D91-8D10-CCFD3E10C56D}" dt="2025-11-21T14:15:32.908" v="7036" actId="1076"/>
          <ac:spMkLst>
            <pc:docMk/>
            <pc:sldMk cId="575588220" sldId="263"/>
            <ac:spMk id="4" creationId="{D3C0C948-8687-4AE1-37D6-744B9EC12B1E}"/>
          </ac:spMkLst>
        </pc:spChg>
      </pc:sldChg>
      <pc:sldChg chg="addSp delSp modSp new mod ord setBg setClrOvrMap">
        <pc:chgData name="Paul Goodfield (2514260)" userId="598ba710-fbd5-4145-8ed8-6451281e8c74" providerId="ADAL" clId="{6C01D859-A760-4D91-8D10-CCFD3E10C56D}" dt="2025-11-25T14:37:43.077" v="7794" actId="20577"/>
        <pc:sldMkLst>
          <pc:docMk/>
          <pc:sldMk cId="3240955463" sldId="265"/>
        </pc:sldMkLst>
        <pc:spChg chg="mod ord">
          <ac:chgData name="Paul Goodfield (2514260)" userId="598ba710-fbd5-4145-8ed8-6451281e8c74" providerId="ADAL" clId="{6C01D859-A760-4D91-8D10-CCFD3E10C56D}" dt="2025-11-24T10:21:40.856" v="7515" actId="6549"/>
          <ac:spMkLst>
            <pc:docMk/>
            <pc:sldMk cId="3240955463" sldId="265"/>
            <ac:spMk id="2" creationId="{27A46273-A2D5-7645-9EA8-F4C44278AD7A}"/>
          </ac:spMkLst>
        </pc:spChg>
        <pc:spChg chg="mod">
          <ac:chgData name="Paul Goodfield (2514260)" userId="598ba710-fbd5-4145-8ed8-6451281e8c74" providerId="ADAL" clId="{6C01D859-A760-4D91-8D10-CCFD3E10C56D}" dt="2025-11-21T14:15:10.685" v="7034" actId="1076"/>
          <ac:spMkLst>
            <pc:docMk/>
            <pc:sldMk cId="3240955463" sldId="265"/>
            <ac:spMk id="3" creationId="{6CD9D5B1-0FC8-137B-009B-6C634D14FA84}"/>
          </ac:spMkLst>
        </pc:spChg>
        <pc:spChg chg="add mod ord">
          <ac:chgData name="Paul Goodfield (2514260)" userId="598ba710-fbd5-4145-8ed8-6451281e8c74" providerId="ADAL" clId="{6C01D859-A760-4D91-8D10-CCFD3E10C56D}" dt="2025-11-25T14:37:43.077" v="7794" actId="20577"/>
          <ac:spMkLst>
            <pc:docMk/>
            <pc:sldMk cId="3240955463" sldId="265"/>
            <ac:spMk id="37" creationId="{C41D8529-E5C3-AC7D-478A-0F0C437EA032}"/>
          </ac:spMkLst>
        </pc:spChg>
        <pc:spChg chg="add">
          <ac:chgData name="Paul Goodfield (2514260)" userId="598ba710-fbd5-4145-8ed8-6451281e8c74" providerId="ADAL" clId="{6C01D859-A760-4D91-8D10-CCFD3E10C56D}" dt="2025-11-14T10:09:07.297" v="4952" actId="26606"/>
          <ac:spMkLst>
            <pc:docMk/>
            <pc:sldMk cId="3240955463" sldId="265"/>
            <ac:spMk id="61" creationId="{42C91D93-014B-66D5-D263-730212C94315}"/>
          </ac:spMkLst>
        </pc:spChg>
        <pc:spChg chg="add">
          <ac:chgData name="Paul Goodfield (2514260)" userId="598ba710-fbd5-4145-8ed8-6451281e8c74" providerId="ADAL" clId="{6C01D859-A760-4D91-8D10-CCFD3E10C56D}" dt="2025-11-14T10:09:07.297" v="4952" actId="26606"/>
          <ac:spMkLst>
            <pc:docMk/>
            <pc:sldMk cId="3240955463" sldId="265"/>
            <ac:spMk id="62" creationId="{9568B8C9-6702-8441-0D92-220DE92C886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66391B-101F-4EAD-95B4-5FD06C961FAD}" type="datetimeFigureOut">
              <a:rPr lang="en-GB" smtClean="0"/>
              <a:t>25/11/2025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D6532C-BE09-4C94-81D5-CC8A2C06012F}" type="slidenum">
              <a:rPr lang="en-GB" smtClean="0"/>
              <a:t>‹#›</a:t>
            </a:fld>
            <a:endParaRPr lang="en-GB"/>
          </a:p>
        </p:txBody>
      </p:sp>
    </p:spTree>
    <p:extLst>
      <p:ext uri="{BB962C8B-B14F-4D97-AF65-F5344CB8AC3E}">
        <p14:creationId xmlns:p14="http://schemas.microsoft.com/office/powerpoint/2010/main" val="3075594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this presentation you will learn about the impact requestioning of land in WWII had on local people. You will also learn about the history of the land and how it looks today.</a:t>
            </a:r>
          </a:p>
          <a:p>
            <a:endParaRPr lang="en-GB" dirty="0"/>
          </a:p>
        </p:txBody>
      </p:sp>
      <p:sp>
        <p:nvSpPr>
          <p:cNvPr id="4" name="Slide Number Placeholder 3"/>
          <p:cNvSpPr>
            <a:spLocks noGrp="1"/>
          </p:cNvSpPr>
          <p:nvPr>
            <p:ph type="sldNum" sz="quarter" idx="5"/>
          </p:nvPr>
        </p:nvSpPr>
        <p:spPr/>
        <p:txBody>
          <a:bodyPr/>
          <a:lstStyle/>
          <a:p>
            <a:fld id="{2ED6532C-BE09-4C94-81D5-CC8A2C06012F}" type="slidenum">
              <a:rPr lang="en-GB" smtClean="0"/>
              <a:t>1</a:t>
            </a:fld>
            <a:endParaRPr lang="en-GB"/>
          </a:p>
        </p:txBody>
      </p:sp>
    </p:spTree>
    <p:extLst>
      <p:ext uri="{BB962C8B-B14F-4D97-AF65-F5344CB8AC3E}">
        <p14:creationId xmlns:p14="http://schemas.microsoft.com/office/powerpoint/2010/main" val="1099485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Mynydd (Welsh word for mountain) Epynt is an old red sandstone mountain at the southern edge of Cambrian Mountains located within lowland triangle of the market towns of Llandovery, Brecon and Builth Wells in Mid Wales. It is approx. 1500m height and covers 196sq kilometres.</a:t>
            </a:r>
          </a:p>
          <a:p>
            <a:r>
              <a:rPr lang="en-GB" sz="1200" kern="1200" dirty="0">
                <a:solidFill>
                  <a:schemeClr val="tx1"/>
                </a:solidFill>
                <a:effectLst/>
                <a:latin typeface="+mn-lt"/>
                <a:ea typeface="+mn-ea"/>
                <a:cs typeface="+mn-cs"/>
              </a:rPr>
              <a:t>Though the land looks quite desolate it has been used since the early  bronze age (c2100BC – 1500BC) where there is evidence of it being used for communal living and burial as shown by discovery at Ynys Hir of a cairn with stone circle and a burial mound, with traces of cremation discovered within the burial chamber. The archaeological excavation of the cairn in June 1940 discovered flint tools as well as a ‘pygmy cup’ dated to middle to late bronze age. There is also a round barrow at Tri Chrugiau. </a:t>
            </a:r>
          </a:p>
          <a:p>
            <a:r>
              <a:rPr lang="en-GB" sz="1200" kern="1200" dirty="0">
                <a:solidFill>
                  <a:schemeClr val="tx1"/>
                </a:solidFill>
                <a:effectLst/>
                <a:latin typeface="+mn-lt"/>
                <a:ea typeface="+mn-ea"/>
                <a:cs typeface="+mn-cs"/>
              </a:rPr>
              <a:t>Sheep farming has been undertaken for centuries along an historic drover’s route with well-known stops at Mynydd y </a:t>
            </a:r>
            <a:r>
              <a:rPr lang="en-GB" sz="1200" kern="1200" dirty="0" err="1">
                <a:solidFill>
                  <a:schemeClr val="tx1"/>
                </a:solidFill>
                <a:effectLst/>
                <a:latin typeface="+mn-lt"/>
                <a:ea typeface="+mn-ea"/>
                <a:cs typeface="+mn-cs"/>
              </a:rPr>
              <a:t>Tafarn</a:t>
            </a:r>
            <a:r>
              <a:rPr lang="en-GB" sz="1200" kern="1200" dirty="0">
                <a:solidFill>
                  <a:schemeClr val="tx1"/>
                </a:solidFill>
                <a:effectLst/>
                <a:latin typeface="+mn-lt"/>
                <a:ea typeface="+mn-ea"/>
                <a:cs typeface="+mn-cs"/>
              </a:rPr>
              <a:t> and Drovers Arms.</a:t>
            </a:r>
          </a:p>
          <a:p>
            <a:endParaRPr lang="en-GB" dirty="0"/>
          </a:p>
        </p:txBody>
      </p:sp>
      <p:sp>
        <p:nvSpPr>
          <p:cNvPr id="4" name="Slide Number Placeholder 3"/>
          <p:cNvSpPr>
            <a:spLocks noGrp="1"/>
          </p:cNvSpPr>
          <p:nvPr>
            <p:ph type="sldNum" sz="quarter" idx="5"/>
          </p:nvPr>
        </p:nvSpPr>
        <p:spPr/>
        <p:txBody>
          <a:bodyPr/>
          <a:lstStyle/>
          <a:p>
            <a:fld id="{2ED6532C-BE09-4C94-81D5-CC8A2C06012F}" type="slidenum">
              <a:rPr lang="en-GB" smtClean="0"/>
              <a:t>2</a:t>
            </a:fld>
            <a:endParaRPr lang="en-GB"/>
          </a:p>
        </p:txBody>
      </p:sp>
    </p:spTree>
    <p:extLst>
      <p:ext uri="{BB962C8B-B14F-4D97-AF65-F5344CB8AC3E}">
        <p14:creationId xmlns:p14="http://schemas.microsoft.com/office/powerpoint/2010/main" val="1987525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large area of land, covering 40,000 acres, was home to 219 people across fifty-four farmsteads. The land was requisitioned by the MoD as it was needed to train troops so that they could get used to the different type of terrain that fighting was taking place across Europe. Eviction letters were delivered on 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March 1939, the day after the community had been celebrating St David’s Day at Capell-y-</a:t>
            </a:r>
            <a:r>
              <a:rPr lang="en-GB" sz="1200" kern="1200" dirty="0" err="1">
                <a:solidFill>
                  <a:schemeClr val="tx1"/>
                </a:solidFill>
                <a:effectLst/>
                <a:latin typeface="+mn-lt"/>
                <a:ea typeface="+mn-ea"/>
                <a:cs typeface="+mn-cs"/>
              </a:rPr>
              <a:t>Babbell</a:t>
            </a:r>
            <a:r>
              <a:rPr lang="en-GB" sz="1200" kern="1200" dirty="0">
                <a:solidFill>
                  <a:schemeClr val="tx1"/>
                </a:solidFill>
                <a:effectLst/>
                <a:latin typeface="+mn-lt"/>
                <a:ea typeface="+mn-ea"/>
                <a:cs typeface="+mn-cs"/>
              </a:rPr>
              <a:t>. Plaid Cymru which at the time was more of a nationalist protest movement rather than the modern political party it is today described the requisitioning as a form of internal colonialism.</a:t>
            </a:r>
          </a:p>
          <a:p>
            <a:endParaRPr lang="en-GB" dirty="0"/>
          </a:p>
        </p:txBody>
      </p:sp>
      <p:sp>
        <p:nvSpPr>
          <p:cNvPr id="4" name="Slide Number Placeholder 3"/>
          <p:cNvSpPr>
            <a:spLocks noGrp="1"/>
          </p:cNvSpPr>
          <p:nvPr>
            <p:ph type="sldNum" sz="quarter" idx="5"/>
          </p:nvPr>
        </p:nvSpPr>
        <p:spPr/>
        <p:txBody>
          <a:bodyPr/>
          <a:lstStyle/>
          <a:p>
            <a:fld id="{2ED6532C-BE09-4C94-81D5-CC8A2C06012F}" type="slidenum">
              <a:rPr lang="en-GB" smtClean="0"/>
              <a:t>3</a:t>
            </a:fld>
            <a:endParaRPr lang="en-GB"/>
          </a:p>
        </p:txBody>
      </p:sp>
    </p:spTree>
    <p:extLst>
      <p:ext uri="{BB962C8B-B14F-4D97-AF65-F5344CB8AC3E}">
        <p14:creationId xmlns:p14="http://schemas.microsoft.com/office/powerpoint/2010/main" val="2653288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Mynydd Epynt, 80% of its inhabitants spoke Welsh as their first language, which was the largest Welsh speaking community in Brecknockshire. Requisitioning ended up causing dilution of the language as people often moved into Anglicised areas in south Wales, particularly nearer the industrial heartlands. </a:t>
            </a:r>
          </a:p>
          <a:p>
            <a:r>
              <a:rPr lang="en-GB" sz="1200" kern="1200" dirty="0">
                <a:solidFill>
                  <a:schemeClr val="tx1"/>
                </a:solidFill>
                <a:effectLst/>
                <a:latin typeface="+mn-lt"/>
                <a:ea typeface="+mn-ea"/>
                <a:cs typeface="+mn-cs"/>
              </a:rPr>
              <a:t>Most people in rural Wales were referred to a </a:t>
            </a:r>
            <a:r>
              <a:rPr lang="en-GB" sz="1200" i="1" kern="1200" dirty="0" err="1">
                <a:solidFill>
                  <a:schemeClr val="tx1"/>
                </a:solidFill>
                <a:effectLst/>
                <a:latin typeface="+mn-lt"/>
                <a:ea typeface="+mn-ea"/>
                <a:cs typeface="+mn-cs"/>
              </a:rPr>
              <a:t>gwerin</a:t>
            </a:r>
            <a:r>
              <a:rPr lang="en-GB" sz="1200" kern="1200" dirty="0">
                <a:solidFill>
                  <a:schemeClr val="tx1"/>
                </a:solidFill>
                <a:effectLst/>
                <a:latin typeface="+mn-lt"/>
                <a:ea typeface="+mn-ea"/>
                <a:cs typeface="+mn-cs"/>
              </a:rPr>
              <a:t> folk - ordinary people. They believed the identity of Wales was not down to geographical boundaries but within the history of the soil and folklore.</a:t>
            </a:r>
          </a:p>
          <a:p>
            <a:r>
              <a:rPr lang="en-GB" sz="1200" kern="1200" dirty="0">
                <a:solidFill>
                  <a:schemeClr val="tx1"/>
                </a:solidFill>
                <a:effectLst/>
                <a:latin typeface="+mn-lt"/>
                <a:ea typeface="+mn-ea"/>
                <a:cs typeface="+mn-cs"/>
              </a:rPr>
              <a:t>The farms were passed down through generations that had cared for the land. This resulted in very few farms locally available and those that were had land that was of a poorer quality. </a:t>
            </a:r>
          </a:p>
          <a:p>
            <a:r>
              <a:rPr lang="en-GB" sz="1200" kern="1200" dirty="0">
                <a:solidFill>
                  <a:schemeClr val="tx1"/>
                </a:solidFill>
                <a:effectLst/>
                <a:latin typeface="+mn-lt"/>
                <a:ea typeface="+mn-ea"/>
                <a:cs typeface="+mn-cs"/>
              </a:rPr>
              <a:t>It must be remembered that the ease of travel in this time was much harder than it is now and it could take a whole day to get there as noted by local resident Elwyn Davies who was a young boy at the time.</a:t>
            </a:r>
          </a:p>
          <a:p>
            <a:r>
              <a:rPr lang="en-GB" sz="1200" i="1" kern="1200" dirty="0">
                <a:solidFill>
                  <a:schemeClr val="tx1"/>
                </a:solidFill>
                <a:effectLst/>
                <a:latin typeface="+mn-lt"/>
                <a:ea typeface="+mn-ea"/>
                <a:cs typeface="+mn-cs"/>
              </a:rPr>
              <a:t>"My </a:t>
            </a:r>
            <a:r>
              <a:rPr lang="en-GB" sz="1200" i="1" kern="1200" dirty="0" err="1">
                <a:solidFill>
                  <a:schemeClr val="tx1"/>
                </a:solidFill>
                <a:effectLst/>
                <a:latin typeface="+mn-lt"/>
                <a:ea typeface="+mn-ea"/>
                <a:cs typeface="+mn-cs"/>
              </a:rPr>
              <a:t>Mamgu</a:t>
            </a:r>
            <a:r>
              <a:rPr lang="en-GB" sz="1200" i="1" kern="1200" dirty="0">
                <a:solidFill>
                  <a:schemeClr val="tx1"/>
                </a:solidFill>
                <a:effectLst/>
                <a:latin typeface="+mn-lt"/>
                <a:ea typeface="+mn-ea"/>
                <a:cs typeface="+mn-cs"/>
              </a:rPr>
              <a:t>, who lived at </a:t>
            </a:r>
            <a:r>
              <a:rPr lang="en-GB" sz="1200" i="1" kern="1200" dirty="0" err="1">
                <a:solidFill>
                  <a:schemeClr val="tx1"/>
                </a:solidFill>
                <a:effectLst/>
                <a:latin typeface="+mn-lt"/>
                <a:ea typeface="+mn-ea"/>
                <a:cs typeface="+mn-cs"/>
              </a:rPr>
              <a:t>Gwybedog</a:t>
            </a:r>
            <a:r>
              <a:rPr lang="en-GB" sz="1200" i="1" kern="1200" dirty="0">
                <a:solidFill>
                  <a:schemeClr val="tx1"/>
                </a:solidFill>
                <a:effectLst/>
                <a:latin typeface="+mn-lt"/>
                <a:ea typeface="+mn-ea"/>
                <a:cs typeface="+mn-cs"/>
              </a:rPr>
              <a:t>, moved to </a:t>
            </a:r>
            <a:r>
              <a:rPr lang="en-GB" sz="1200" i="1" kern="1200" dirty="0" err="1">
                <a:solidFill>
                  <a:schemeClr val="tx1"/>
                </a:solidFill>
                <a:effectLst/>
                <a:latin typeface="+mn-lt"/>
                <a:ea typeface="+mn-ea"/>
                <a:cs typeface="+mn-cs"/>
              </a:rPr>
              <a:t>Pumsaint</a:t>
            </a:r>
            <a:r>
              <a:rPr lang="en-GB" sz="1200" i="1" kern="1200" dirty="0">
                <a:solidFill>
                  <a:schemeClr val="tx1"/>
                </a:solidFill>
                <a:effectLst/>
                <a:latin typeface="+mn-lt"/>
                <a:ea typeface="+mn-ea"/>
                <a:cs typeface="+mn-cs"/>
              </a:rPr>
              <a:t>. It would have been twenty miles away as the crow flies. Just a week after she left, they flattened her house. They flattened everything. She had gone from living just over the hill to a full day’s travel away. I remember once, my father and I went to visit. We caught a bus from Brecon to </a:t>
            </a:r>
            <a:r>
              <a:rPr lang="en-GB" sz="1200" i="1" kern="1200" dirty="0" err="1">
                <a:solidFill>
                  <a:schemeClr val="tx1"/>
                </a:solidFill>
                <a:effectLst/>
                <a:latin typeface="+mn-lt"/>
                <a:ea typeface="+mn-ea"/>
                <a:cs typeface="+mn-cs"/>
              </a:rPr>
              <a:t>Llanwrda</a:t>
            </a:r>
            <a:r>
              <a:rPr lang="en-GB" sz="1200" i="1" kern="1200" dirty="0">
                <a:solidFill>
                  <a:schemeClr val="tx1"/>
                </a:solidFill>
                <a:effectLst/>
                <a:latin typeface="+mn-lt"/>
                <a:ea typeface="+mn-ea"/>
                <a:cs typeface="+mn-cs"/>
              </a:rPr>
              <a:t> and started the walk from there, which would have been around ten miles. But we managed to thumb a lift on the back of a timber lorry which took us another six or seven miles. I vividly remember my father holding on to me tightly as we weaved back and forth over the Dulais. No doubt it wouldn’t have been very quick by today’s standards, but it was quite an adventure for a 10-year-old boy. It dropped us off just before </a:t>
            </a:r>
            <a:r>
              <a:rPr lang="en-GB" sz="1200" i="1" kern="1200" dirty="0" err="1">
                <a:solidFill>
                  <a:schemeClr val="tx1"/>
                </a:solidFill>
                <a:effectLst/>
                <a:latin typeface="+mn-lt"/>
                <a:ea typeface="+mn-ea"/>
                <a:cs typeface="+mn-cs"/>
              </a:rPr>
              <a:t>Pumsaint</a:t>
            </a:r>
            <a:r>
              <a:rPr lang="en-GB" sz="1200" i="1" kern="1200" dirty="0">
                <a:solidFill>
                  <a:schemeClr val="tx1"/>
                </a:solidFill>
                <a:effectLst/>
                <a:latin typeface="+mn-lt"/>
                <a:ea typeface="+mn-ea"/>
                <a:cs typeface="+mn-cs"/>
              </a:rPr>
              <a:t> and we had to walk the rest of the way to </a:t>
            </a:r>
            <a:r>
              <a:rPr lang="en-GB" sz="1200" i="1" kern="1200" dirty="0" err="1">
                <a:solidFill>
                  <a:schemeClr val="tx1"/>
                </a:solidFill>
                <a:effectLst/>
                <a:latin typeface="+mn-lt"/>
                <a:ea typeface="+mn-ea"/>
                <a:cs typeface="+mn-cs"/>
              </a:rPr>
              <a:t>Coed</a:t>
            </a:r>
            <a:r>
              <a:rPr lang="en-GB" sz="1200" i="1" kern="1200" dirty="0">
                <a:solidFill>
                  <a:schemeClr val="tx1"/>
                </a:solidFill>
                <a:effectLst/>
                <a:latin typeface="+mn-lt"/>
                <a:ea typeface="+mn-ea"/>
                <a:cs typeface="+mn-cs"/>
              </a:rPr>
              <a:t>-y-</a:t>
            </a:r>
            <a:r>
              <a:rPr lang="en-GB" sz="1200" i="1" kern="1200" dirty="0" err="1">
                <a:solidFill>
                  <a:schemeClr val="tx1"/>
                </a:solidFill>
                <a:effectLst/>
                <a:latin typeface="+mn-lt"/>
                <a:ea typeface="+mn-ea"/>
                <a:cs typeface="+mn-cs"/>
              </a:rPr>
              <a:t>Gof</a:t>
            </a:r>
            <a:r>
              <a:rPr lang="en-GB" sz="1200" i="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All residents were told the requisitioning was part of the war effort and was a temporary relocation. One resident, Thomas Morgan, who had managed to find a new home just south of the range, would regularly walk back to his old house to light a fire, to keep the house temperature ready for the family’s return. One day, having negotiated his way up the </a:t>
            </a:r>
            <a:r>
              <a:rPr lang="en-GB" sz="1200" kern="1200" dirty="0" err="1">
                <a:solidFill>
                  <a:schemeClr val="tx1"/>
                </a:solidFill>
                <a:effectLst/>
                <a:latin typeface="+mn-lt"/>
                <a:ea typeface="+mn-ea"/>
                <a:cs typeface="+mn-cs"/>
              </a:rPr>
              <a:t>Ysgir</a:t>
            </a:r>
            <a:r>
              <a:rPr lang="en-GB" sz="1200" kern="1200" dirty="0">
                <a:solidFill>
                  <a:schemeClr val="tx1"/>
                </a:solidFill>
                <a:effectLst/>
                <a:latin typeface="+mn-lt"/>
                <a:ea typeface="+mn-ea"/>
                <a:cs typeface="+mn-cs"/>
              </a:rPr>
              <a:t> Fechan Valley, he reached </a:t>
            </a:r>
            <a:r>
              <a:rPr lang="en-GB" sz="1200" kern="1200" dirty="0" err="1">
                <a:solidFill>
                  <a:schemeClr val="tx1"/>
                </a:solidFill>
                <a:effectLst/>
                <a:latin typeface="+mn-lt"/>
                <a:ea typeface="+mn-ea"/>
                <a:cs typeface="+mn-cs"/>
              </a:rPr>
              <a:t>Glandwr</a:t>
            </a:r>
            <a:r>
              <a:rPr lang="en-GB" sz="1200" kern="1200" dirty="0">
                <a:solidFill>
                  <a:schemeClr val="tx1"/>
                </a:solidFill>
                <a:effectLst/>
                <a:latin typeface="+mn-lt"/>
                <a:ea typeface="+mn-ea"/>
                <a:cs typeface="+mn-cs"/>
              </a:rPr>
              <a:t> and was stopped in his tracks, as the house he had grown up in had been reduced to a pile of stone and rubble. A military officer approached him and said ‘We’ve blown up the farmhouse. You won’t need to come here anymore.’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ED6532C-BE09-4C94-81D5-CC8A2C06012F}" type="slidenum">
              <a:rPr lang="en-GB" smtClean="0"/>
              <a:t>4</a:t>
            </a:fld>
            <a:endParaRPr lang="en-GB"/>
          </a:p>
        </p:txBody>
      </p:sp>
    </p:spTree>
    <p:extLst>
      <p:ext uri="{BB962C8B-B14F-4D97-AF65-F5344CB8AC3E}">
        <p14:creationId xmlns:p14="http://schemas.microsoft.com/office/powerpoint/2010/main" val="1062345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Most of the land is still used by the MoD as the Sennybridge Training Area. 30,000 acres is still owned by the military, including The Drovers Arms as shown in this image. When I visited this month, the red flags indicating live firing where being flown. In fact, around 10% (half a million acres) of land in Wales is still held by the military. Some sheep grazing has recommenced, mainly around the main public road through the area (B4519).</a:t>
            </a:r>
          </a:p>
          <a:p>
            <a:r>
              <a:rPr lang="en-GB" sz="1200" kern="1200" dirty="0">
                <a:solidFill>
                  <a:schemeClr val="tx1"/>
                </a:solidFill>
                <a:effectLst/>
                <a:latin typeface="+mn-lt"/>
                <a:ea typeface="+mn-ea"/>
                <a:cs typeface="+mn-cs"/>
              </a:rPr>
              <a:t>In 2001 the Ministry of Defence undertook a 4-year Integrated Land Management Plan to identify areas that were of historical interest and plan how to manage these sites. Part of this involved an arial photographic survey by the RAF to record areas that require management or protection. This identified many hundreds of new previously unknown areas of archaeological interest which is unlikely to have happened had the land not been requisitioned.</a:t>
            </a:r>
          </a:p>
          <a:p>
            <a:endParaRPr lang="en-GB" dirty="0"/>
          </a:p>
        </p:txBody>
      </p:sp>
      <p:sp>
        <p:nvSpPr>
          <p:cNvPr id="4" name="Slide Number Placeholder 3"/>
          <p:cNvSpPr>
            <a:spLocks noGrp="1"/>
          </p:cNvSpPr>
          <p:nvPr>
            <p:ph type="sldNum" sz="quarter" idx="5"/>
          </p:nvPr>
        </p:nvSpPr>
        <p:spPr/>
        <p:txBody>
          <a:bodyPr/>
          <a:lstStyle/>
          <a:p>
            <a:fld id="{2ED6532C-BE09-4C94-81D5-CC8A2C06012F}" type="slidenum">
              <a:rPr lang="en-GB" smtClean="0"/>
              <a:t>5</a:t>
            </a:fld>
            <a:endParaRPr lang="en-GB"/>
          </a:p>
        </p:txBody>
      </p:sp>
    </p:spTree>
    <p:extLst>
      <p:ext uri="{BB962C8B-B14F-4D97-AF65-F5344CB8AC3E}">
        <p14:creationId xmlns:p14="http://schemas.microsoft.com/office/powerpoint/2010/main" val="13822414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MoD have worked with Royal Commission on the Ancient and Historical Monuments of Wales and Clwyd Powys Archaeological Trust to ensure these sites are preserved for future generations. Many of these sites would have been lost or destroyed by modern farming methods if the land had not been requisitioned, however the impact on the communities that live there is still being felt today and is far greater than anticipated. There are still protests by Welsh Nationalists, particularly regarding the subsidies for farmers that have moved back, which are declining due to recent political events (Brexit) and financial constraints caused by the cost of living crisis. </a:t>
            </a:r>
          </a:p>
          <a:p>
            <a:endParaRPr lang="en-GB" dirty="0"/>
          </a:p>
        </p:txBody>
      </p:sp>
      <p:sp>
        <p:nvSpPr>
          <p:cNvPr id="4" name="Slide Number Placeholder 3"/>
          <p:cNvSpPr>
            <a:spLocks noGrp="1"/>
          </p:cNvSpPr>
          <p:nvPr>
            <p:ph type="sldNum" sz="quarter" idx="5"/>
          </p:nvPr>
        </p:nvSpPr>
        <p:spPr/>
        <p:txBody>
          <a:bodyPr/>
          <a:lstStyle/>
          <a:p>
            <a:fld id="{2ED6532C-BE09-4C94-81D5-CC8A2C06012F}" type="slidenum">
              <a:rPr lang="en-GB" smtClean="0"/>
              <a:t>6</a:t>
            </a:fld>
            <a:endParaRPr lang="en-GB"/>
          </a:p>
        </p:txBody>
      </p:sp>
    </p:spTree>
    <p:extLst>
      <p:ext uri="{BB962C8B-B14F-4D97-AF65-F5344CB8AC3E}">
        <p14:creationId xmlns:p14="http://schemas.microsoft.com/office/powerpoint/2010/main" val="2446913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7F60FBBA-AD7C-4A20-8581-0914F86AC80E}" type="datetime1">
              <a:rPr lang="en-US" smtClean="0"/>
              <a:t>11/25/2025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08182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B556E2B3-CFAF-470F-992D-A29CD2D3490A}" type="datetime1">
              <a:rPr lang="en-US" smtClean="0"/>
              <a:t>11/25/2025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90009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5C0085F6-F469-4C6F-8D0E-2BEEF116BCE4}" type="datetime1">
              <a:rPr lang="en-US" smtClean="0"/>
              <a:t>11/25/2025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4086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235543F3-EB85-4061-B484-2C046AD356B4}" type="datetime1">
              <a:rPr lang="en-US" smtClean="0"/>
              <a:t>11/25/2025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36001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6815DFD3-1317-4EC9-9141-C51723FDF3F6}" type="datetime1">
              <a:rPr lang="en-US" smtClean="0"/>
              <a:t>11/25/2025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8635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BF89D0CD-B444-43FC-818D-6B393D2C0ADF}" type="datetime1">
              <a:rPr lang="en-US" smtClean="0"/>
              <a:t>11/25/2025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37838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7C41BA41-CF5B-4AF6-8C07-147E5D5F7EF4}" type="datetime1">
              <a:rPr lang="en-US" smtClean="0"/>
              <a:t>11/25/2025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77128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D73E713F-8040-47E7-8829-661158B69ABB}" type="datetime1">
              <a:rPr lang="en-US" smtClean="0"/>
              <a:t>11/25/2025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67664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34D013B3-F7AA-462D-8842-9E9BAF693BF3}" type="datetime1">
              <a:rPr lang="en-US" smtClean="0"/>
              <a:t>11/25/2025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71496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0CEC3D6F-9C76-4D13-A229-A83701E2228D}" type="datetime1">
              <a:rPr lang="en-US" smtClean="0"/>
              <a:t>11/25/2025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13240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9025413A-A728-4AB4-8B1A-40772370272D}" type="datetime1">
              <a:rPr lang="en-US" smtClean="0"/>
              <a:t>11/25/2025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5696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39F88CFC-D765-4C12-8122-42C477289BE2}" type="datetime1">
              <a:rPr lang="en-US" smtClean="0"/>
              <a:t>11/25/2025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60035158"/>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4" r:id="rId6"/>
    <p:sldLayoutId id="2147483769" r:id="rId7"/>
    <p:sldLayoutId id="2147483765" r:id="rId8"/>
    <p:sldLayoutId id="2147483766" r:id="rId9"/>
    <p:sldLayoutId id="2147483767" r:id="rId10"/>
    <p:sldLayoutId id="2147483768" r:id="rId11"/>
  </p:sldLayoutIdLst>
  <p:hf hdr="0" ftr="0" dt="0"/>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fence in a valley">
            <a:extLst>
              <a:ext uri="{FF2B5EF4-FFF2-40B4-BE49-F238E27FC236}">
                <a16:creationId xmlns:a16="http://schemas.microsoft.com/office/drawing/2014/main" id="{7E686385-D19A-B7B9-FB7A-3CD8538A1158}"/>
              </a:ext>
            </a:extLst>
          </p:cNvPr>
          <p:cNvPicPr>
            <a:picLocks noChangeAspect="1"/>
          </p:cNvPicPr>
          <p:nvPr/>
        </p:nvPicPr>
        <p:blipFill>
          <a:blip r:embed="rId3">
            <a:extLst>
              <a:ext uri="{28A0092B-C50C-407E-A947-70E740481C1C}">
                <a14:useLocalDpi xmlns:a14="http://schemas.microsoft.com/office/drawing/2010/main" val="0"/>
              </a:ext>
            </a:extLst>
          </a:blip>
          <a:srcRect r="25"/>
          <a:stretch>
            <a:fillRect/>
          </a:stretch>
        </p:blipFill>
        <p:spPr>
          <a:xfrm>
            <a:off x="20" y="10"/>
            <a:ext cx="12188932" cy="6857990"/>
          </a:xfrm>
          <a:prstGeom prst="rect">
            <a:avLst/>
          </a:prstGeom>
        </p:spPr>
      </p:pic>
      <p:sp>
        <p:nvSpPr>
          <p:cNvPr id="68" name="Rectangle 67">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54DA3A-A791-72D7-1ABE-0C87E12CC2FE}"/>
              </a:ext>
            </a:extLst>
          </p:cNvPr>
          <p:cNvSpPr>
            <a:spLocks noGrp="1"/>
          </p:cNvSpPr>
          <p:nvPr>
            <p:ph type="ctrTitle"/>
          </p:nvPr>
        </p:nvSpPr>
        <p:spPr>
          <a:xfrm>
            <a:off x="517870" y="978408"/>
            <a:ext cx="11463923" cy="1670199"/>
          </a:xfrm>
        </p:spPr>
        <p:txBody>
          <a:bodyPr vert="horz" lIns="91440" tIns="45720" rIns="91440" bIns="45720" rtlCol="0" anchor="t">
            <a:noAutofit/>
          </a:bodyPr>
          <a:lstStyle/>
          <a:p>
            <a:r>
              <a:rPr lang="en-US" sz="6000" b="1" kern="1200" dirty="0">
                <a:solidFill>
                  <a:srgbClr val="FFFFFF"/>
                </a:solidFill>
                <a:latin typeface="+mj-lt"/>
                <a:ea typeface="+mj-ea"/>
                <a:cs typeface="+mj-cs"/>
              </a:rPr>
              <a:t>Impact of requisitioning on Mynydd Epynt</a:t>
            </a:r>
          </a:p>
        </p:txBody>
      </p:sp>
      <p:sp>
        <p:nvSpPr>
          <p:cNvPr id="3" name="Subtitle 2">
            <a:extLst>
              <a:ext uri="{FF2B5EF4-FFF2-40B4-BE49-F238E27FC236}">
                <a16:creationId xmlns:a16="http://schemas.microsoft.com/office/drawing/2014/main" id="{093293CD-3275-2EAB-088B-5F7CD52F1854}"/>
              </a:ext>
            </a:extLst>
          </p:cNvPr>
          <p:cNvSpPr>
            <a:spLocks noGrp="1"/>
          </p:cNvSpPr>
          <p:nvPr>
            <p:ph type="subTitle" idx="1"/>
          </p:nvPr>
        </p:nvSpPr>
        <p:spPr>
          <a:xfrm>
            <a:off x="136915" y="3973165"/>
            <a:ext cx="8720710" cy="2758199"/>
          </a:xfrm>
        </p:spPr>
        <p:txBody>
          <a:bodyPr vert="horz" lIns="91440" tIns="45720" rIns="91440" bIns="45720" rtlCol="0" anchor="t">
            <a:normAutofit/>
          </a:bodyPr>
          <a:lstStyle/>
          <a:p>
            <a:pPr indent="-228600">
              <a:buFont typeface="Arial" panose="020B0604020202020204" pitchFamily="34" charset="0"/>
              <a:buChar char="•"/>
            </a:pPr>
            <a:r>
              <a:rPr lang="en-US" sz="2400" dirty="0">
                <a:solidFill>
                  <a:srgbClr val="FFFFFF"/>
                </a:solidFill>
              </a:rPr>
              <a:t>History and Geology of Mynydd Epynt</a:t>
            </a:r>
          </a:p>
          <a:p>
            <a:pPr indent="-228600">
              <a:buFont typeface="Arial" panose="020B0604020202020204" pitchFamily="34" charset="0"/>
              <a:buChar char="•"/>
            </a:pPr>
            <a:r>
              <a:rPr lang="en-US" sz="2400" dirty="0">
                <a:solidFill>
                  <a:srgbClr val="FFFFFF"/>
                </a:solidFill>
              </a:rPr>
              <a:t>The requisitioning of the land during WWII</a:t>
            </a:r>
          </a:p>
          <a:p>
            <a:pPr indent="-228600">
              <a:buFont typeface="Arial" panose="020B0604020202020204" pitchFamily="34" charset="0"/>
              <a:buChar char="•"/>
            </a:pPr>
            <a:r>
              <a:rPr lang="en-US" sz="2400" dirty="0">
                <a:solidFill>
                  <a:srgbClr val="FFFFFF"/>
                </a:solidFill>
              </a:rPr>
              <a:t>Impact on the farming community</a:t>
            </a:r>
          </a:p>
          <a:p>
            <a:pPr indent="-228600">
              <a:buFont typeface="Arial" panose="020B0604020202020204" pitchFamily="34" charset="0"/>
              <a:buChar char="•"/>
            </a:pPr>
            <a:r>
              <a:rPr lang="en-US" sz="2400" dirty="0">
                <a:solidFill>
                  <a:srgbClr val="FFFFFF"/>
                </a:solidFill>
              </a:rPr>
              <a:t>How it looks today</a:t>
            </a:r>
          </a:p>
          <a:p>
            <a:pPr indent="-228600">
              <a:buFont typeface="Arial" panose="020B0604020202020204" pitchFamily="34" charset="0"/>
              <a:buChar char="•"/>
            </a:pPr>
            <a:r>
              <a:rPr lang="en-US" sz="2400" dirty="0">
                <a:solidFill>
                  <a:srgbClr val="FFFFFF"/>
                </a:solidFill>
              </a:rPr>
              <a:t>What have we learned?</a:t>
            </a:r>
          </a:p>
          <a:p>
            <a:pPr indent="-228600">
              <a:buFont typeface="Arial" panose="020B0604020202020204" pitchFamily="34" charset="0"/>
              <a:buChar char="•"/>
            </a:pPr>
            <a:endParaRPr lang="en-US" dirty="0">
              <a:solidFill>
                <a:srgbClr val="FFFFFF"/>
              </a:solidFill>
            </a:endParaRPr>
          </a:p>
        </p:txBody>
      </p:sp>
      <p:sp>
        <p:nvSpPr>
          <p:cNvPr id="72" name="Rectangle 71">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A056C70-9057-0F9F-AF75-850D9C47058B}"/>
              </a:ext>
            </a:extLst>
          </p:cNvPr>
          <p:cNvSpPr txBox="1"/>
          <p:nvPr/>
        </p:nvSpPr>
        <p:spPr>
          <a:xfrm>
            <a:off x="10958024" y="6488658"/>
            <a:ext cx="1230928" cy="369332"/>
          </a:xfrm>
          <a:prstGeom prst="rect">
            <a:avLst/>
          </a:prstGeom>
          <a:noFill/>
        </p:spPr>
        <p:txBody>
          <a:bodyPr wrap="square" rtlCol="0">
            <a:spAutoFit/>
          </a:bodyPr>
          <a:lstStyle/>
          <a:p>
            <a:r>
              <a:rPr lang="en-GB" dirty="0">
                <a:latin typeface="+mj-lt"/>
              </a:rPr>
              <a:t>Fig {a}</a:t>
            </a:r>
          </a:p>
        </p:txBody>
      </p:sp>
      <p:sp>
        <p:nvSpPr>
          <p:cNvPr id="4" name="Slide Number Placeholder 3">
            <a:extLst>
              <a:ext uri="{FF2B5EF4-FFF2-40B4-BE49-F238E27FC236}">
                <a16:creationId xmlns:a16="http://schemas.microsoft.com/office/drawing/2014/main" id="{F5B14C10-6CE4-C90B-D4C9-EB1E4B9D83CF}"/>
              </a:ext>
            </a:extLst>
          </p:cNvPr>
          <p:cNvSpPr>
            <a:spLocks noGrp="1"/>
          </p:cNvSpPr>
          <p:nvPr>
            <p:ph type="sldNum" sz="quarter" idx="12"/>
          </p:nvPr>
        </p:nvSpPr>
        <p:spPr>
          <a:xfrm>
            <a:off x="11354090" y="124084"/>
            <a:ext cx="640080" cy="365125"/>
          </a:xfrm>
        </p:spPr>
        <p:txBody>
          <a:bodyPr/>
          <a:lstStyle/>
          <a:p>
            <a:fld id="{148CC95F-0247-41B6-91CF-DC97C76A7088}" type="slidenum">
              <a:rPr lang="en-US" sz="1400" smtClean="0"/>
              <a:t>1</a:t>
            </a:fld>
            <a:endParaRPr lang="en-US" sz="1400" dirty="0"/>
          </a:p>
        </p:txBody>
      </p:sp>
    </p:spTree>
    <p:extLst>
      <p:ext uri="{BB962C8B-B14F-4D97-AF65-F5344CB8AC3E}">
        <p14:creationId xmlns:p14="http://schemas.microsoft.com/office/powerpoint/2010/main" val="645624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00"/>
                                        <p:tgtEl>
                                          <p:spTgt spid="3">
                                            <p:txEl>
                                              <p:pRg st="1" end="1"/>
                                            </p:txEl>
                                          </p:spTgt>
                                        </p:tgtEl>
                                      </p:cBhvr>
                                    </p:animEffect>
                                  </p:childTnLst>
                                </p:cTn>
                              </p:par>
                              <p:par>
                                <p:cTn id="14" presetID="10" presetClass="entr" presetSubtype="0" fill="hold" grpId="0" nodeType="withEffect">
                                  <p:stCondLst>
                                    <p:cond delay="1500"/>
                                  </p:stCondLst>
                                  <p:iterate>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700"/>
                                        <p:tgtEl>
                                          <p:spTgt spid="3">
                                            <p:txEl>
                                              <p:pRg st="2" end="2"/>
                                            </p:txEl>
                                          </p:spTgt>
                                        </p:tgtEl>
                                      </p:cBhvr>
                                    </p:animEffect>
                                  </p:childTnLst>
                                </p:cTn>
                              </p:par>
                              <p:par>
                                <p:cTn id="17" presetID="10" presetClass="entr" presetSubtype="0" fill="hold" grpId="0" nodeType="withEffect">
                                  <p:stCondLst>
                                    <p:cond delay="1500"/>
                                  </p:stCondLst>
                                  <p:iterate>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7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1500"/>
                                  </p:stCondLst>
                                  <p:iterate>
                                    <p:tmPct val="10000"/>
                                  </p:iterate>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CF3049-AD5B-3443-A6D3-F0496F205694}"/>
              </a:ext>
            </a:extLst>
          </p:cNvPr>
          <p:cNvSpPr>
            <a:spLocks noGrp="1"/>
          </p:cNvSpPr>
          <p:nvPr>
            <p:ph type="title"/>
          </p:nvPr>
        </p:nvSpPr>
        <p:spPr>
          <a:xfrm>
            <a:off x="521208" y="978408"/>
            <a:ext cx="11149584" cy="1079319"/>
          </a:xfrm>
        </p:spPr>
        <p:txBody>
          <a:bodyPr>
            <a:normAutofit/>
          </a:bodyPr>
          <a:lstStyle/>
          <a:p>
            <a:r>
              <a:rPr lang="en-GB" dirty="0"/>
              <a:t>Geology &amp; History of the mountain</a:t>
            </a:r>
          </a:p>
        </p:txBody>
      </p:sp>
      <p:sp>
        <p:nvSpPr>
          <p:cNvPr id="30" name="Freeform: Shape 29">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Content Placeholder 10">
            <a:extLst>
              <a:ext uri="{FF2B5EF4-FFF2-40B4-BE49-F238E27FC236}">
                <a16:creationId xmlns:a16="http://schemas.microsoft.com/office/drawing/2014/main" id="{ADCA6D6D-FC04-9133-96D4-0B22302FF944}"/>
              </a:ext>
            </a:extLst>
          </p:cNvPr>
          <p:cNvSpPr>
            <a:spLocks noGrp="1"/>
          </p:cNvSpPr>
          <p:nvPr>
            <p:ph idx="1"/>
          </p:nvPr>
        </p:nvSpPr>
        <p:spPr>
          <a:xfrm>
            <a:off x="521208" y="1755229"/>
            <a:ext cx="6263640" cy="4288209"/>
          </a:xfrm>
        </p:spPr>
        <p:txBody>
          <a:bodyPr>
            <a:noAutofit/>
          </a:bodyPr>
          <a:lstStyle/>
          <a:p>
            <a:pPr>
              <a:buFont typeface="Courier New" panose="02070309020205020404" pitchFamily="49" charset="0"/>
              <a:buChar char="o"/>
            </a:pPr>
            <a:r>
              <a:rPr lang="en-GB" sz="2800" dirty="0"/>
              <a:t>Southern edge of Cambrian mountains.</a:t>
            </a:r>
          </a:p>
          <a:p>
            <a:pPr>
              <a:buFont typeface="Courier New" panose="02070309020205020404" pitchFamily="49" charset="0"/>
              <a:buChar char="o"/>
            </a:pPr>
            <a:r>
              <a:rPr lang="en-GB" sz="2800" dirty="0"/>
              <a:t>Earliest trace of human habitation on Epynt is early bronze-age c2100bc-1500bc.</a:t>
            </a:r>
            <a:r>
              <a:rPr lang="en-GB" sz="2800" baseline="30000" dirty="0"/>
              <a:t>1</a:t>
            </a:r>
          </a:p>
          <a:p>
            <a:pPr>
              <a:buFont typeface="Courier New" panose="02070309020205020404" pitchFamily="49" charset="0"/>
              <a:buChar char="o"/>
            </a:pPr>
            <a:r>
              <a:rPr lang="en-GB" sz="2800" dirty="0"/>
              <a:t>Predominantly sheep farming, part of an historic drovers’ route with </a:t>
            </a:r>
            <a:r>
              <a:rPr lang="en-GB" sz="2800" dirty="0" err="1"/>
              <a:t>Tafarn</a:t>
            </a:r>
            <a:r>
              <a:rPr lang="en-GB" sz="2800" dirty="0"/>
              <a:t>-y-Mynydd &amp; Drovers Arms stops.</a:t>
            </a:r>
            <a:r>
              <a:rPr lang="en-GB" sz="2800" baseline="30000" dirty="0"/>
              <a:t>2</a:t>
            </a:r>
          </a:p>
        </p:txBody>
      </p:sp>
      <p:pic>
        <p:nvPicPr>
          <p:cNvPr id="7" name="Picture 6" descr="A drawing of a circular pattern&#10;&#10;AI-generated content may be incorrect.">
            <a:extLst>
              <a:ext uri="{FF2B5EF4-FFF2-40B4-BE49-F238E27FC236}">
                <a16:creationId xmlns:a16="http://schemas.microsoft.com/office/drawing/2014/main" id="{73532256-3388-6161-DDF5-649630F8BC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6202" y="1828799"/>
            <a:ext cx="4364590" cy="4288209"/>
          </a:xfrm>
          <a:prstGeom prst="rect">
            <a:avLst/>
          </a:prstGeom>
        </p:spPr>
      </p:pic>
      <p:sp>
        <p:nvSpPr>
          <p:cNvPr id="3" name="TextBox 2">
            <a:extLst>
              <a:ext uri="{FF2B5EF4-FFF2-40B4-BE49-F238E27FC236}">
                <a16:creationId xmlns:a16="http://schemas.microsoft.com/office/drawing/2014/main" id="{2ECDCBBC-0DBB-9872-3579-1F4B2C6E6589}"/>
              </a:ext>
            </a:extLst>
          </p:cNvPr>
          <p:cNvSpPr txBox="1"/>
          <p:nvPr/>
        </p:nvSpPr>
        <p:spPr>
          <a:xfrm>
            <a:off x="11004331" y="6088228"/>
            <a:ext cx="730460" cy="276999"/>
          </a:xfrm>
          <a:prstGeom prst="rect">
            <a:avLst/>
          </a:prstGeom>
          <a:noFill/>
        </p:spPr>
        <p:txBody>
          <a:bodyPr wrap="square" rtlCol="0">
            <a:spAutoFit/>
          </a:bodyPr>
          <a:lstStyle/>
          <a:p>
            <a:r>
              <a:rPr lang="en-GB" sz="1200" dirty="0"/>
              <a:t>Fig {b}</a:t>
            </a:r>
          </a:p>
        </p:txBody>
      </p:sp>
      <p:sp>
        <p:nvSpPr>
          <p:cNvPr id="4" name="TextBox 3">
            <a:extLst>
              <a:ext uri="{FF2B5EF4-FFF2-40B4-BE49-F238E27FC236}">
                <a16:creationId xmlns:a16="http://schemas.microsoft.com/office/drawing/2014/main" id="{E692D04A-217E-A665-D172-4FAF7620DAF0}"/>
              </a:ext>
            </a:extLst>
          </p:cNvPr>
          <p:cNvSpPr txBox="1"/>
          <p:nvPr/>
        </p:nvSpPr>
        <p:spPr>
          <a:xfrm>
            <a:off x="304800" y="6187517"/>
            <a:ext cx="10394731" cy="553998"/>
          </a:xfrm>
          <a:prstGeom prst="rect">
            <a:avLst/>
          </a:prstGeom>
          <a:noFill/>
        </p:spPr>
        <p:txBody>
          <a:bodyPr wrap="square" rtlCol="0">
            <a:spAutoFit/>
          </a:bodyPr>
          <a:lstStyle/>
          <a:p>
            <a:r>
              <a:rPr lang="en-US" sz="1000" baseline="30000" dirty="0"/>
              <a:t>1</a:t>
            </a:r>
            <a:r>
              <a:rPr lang="en-US" sz="1000" dirty="0"/>
              <a:t> </a:t>
            </a:r>
            <a:r>
              <a:rPr lang="en-GB" sz="1000" dirty="0"/>
              <a:t>Dunning, G C, ‘A Stone Circle and Cairn on Mynydd Epynt, Brecknockshire’, </a:t>
            </a:r>
            <a:r>
              <a:rPr lang="en-GB" sz="1000" i="1" dirty="0"/>
              <a:t>Archaeologia </a:t>
            </a:r>
            <a:r>
              <a:rPr lang="en-GB" sz="1000" i="1" dirty="0" err="1"/>
              <a:t>Cambrensis</a:t>
            </a:r>
            <a:r>
              <a:rPr lang="en-GB" sz="1000" dirty="0"/>
              <a:t>,  Vol 97 (1943), p.172.</a:t>
            </a:r>
          </a:p>
          <a:p>
            <a:r>
              <a:rPr lang="en-GB" sz="1000" baseline="30000" dirty="0"/>
              <a:t>2 </a:t>
            </a:r>
            <a:r>
              <a:rPr lang="en-GB" sz="1000" dirty="0"/>
              <a:t>Driver, Toby., and Silvester, Robert. ‘Mynydd Epynt: Rediscovering and Abandoned Farming Landscape’ in</a:t>
            </a:r>
            <a:r>
              <a:rPr lang="en-GB" sz="1000" i="1" dirty="0"/>
              <a:t> The Archaeology of the Welsh Uplands, ed. By Browne, David, and Hughes, Stephen, </a:t>
            </a:r>
            <a:r>
              <a:rPr lang="en-GB" sz="1000" dirty="0"/>
              <a:t>(Cambrian Printers, 2003) p91.</a:t>
            </a:r>
            <a:endParaRPr lang="en-GB" dirty="0"/>
          </a:p>
        </p:txBody>
      </p:sp>
      <p:sp>
        <p:nvSpPr>
          <p:cNvPr id="5" name="Slide Number Placeholder 4">
            <a:extLst>
              <a:ext uri="{FF2B5EF4-FFF2-40B4-BE49-F238E27FC236}">
                <a16:creationId xmlns:a16="http://schemas.microsoft.com/office/drawing/2014/main" id="{CE00395C-AAA5-033C-34B9-BC3A86EDF7F9}"/>
              </a:ext>
            </a:extLst>
          </p:cNvPr>
          <p:cNvSpPr>
            <a:spLocks noGrp="1"/>
          </p:cNvSpPr>
          <p:nvPr>
            <p:ph type="sldNum" sz="quarter" idx="12"/>
          </p:nvPr>
        </p:nvSpPr>
        <p:spPr>
          <a:xfrm>
            <a:off x="11350752" y="117224"/>
            <a:ext cx="640080" cy="365125"/>
          </a:xfrm>
        </p:spPr>
        <p:txBody>
          <a:bodyPr/>
          <a:lstStyle/>
          <a:p>
            <a:fld id="{148CC95F-0247-41B6-91CF-DC97C76A7088}" type="slidenum">
              <a:rPr lang="en-US" sz="1400" smtClean="0"/>
              <a:t>2</a:t>
            </a:fld>
            <a:endParaRPr lang="en-US" sz="1400"/>
          </a:p>
        </p:txBody>
      </p:sp>
    </p:spTree>
    <p:extLst>
      <p:ext uri="{BB962C8B-B14F-4D97-AF65-F5344CB8AC3E}">
        <p14:creationId xmlns:p14="http://schemas.microsoft.com/office/powerpoint/2010/main" val="3489090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7D9FA-B701-8EBA-E0EB-18ABDB3E116A}"/>
              </a:ext>
            </a:extLst>
          </p:cNvPr>
          <p:cNvSpPr>
            <a:spLocks noGrp="1"/>
          </p:cNvSpPr>
          <p:nvPr>
            <p:ph type="title"/>
          </p:nvPr>
        </p:nvSpPr>
        <p:spPr>
          <a:xfrm>
            <a:off x="619432" y="978408"/>
            <a:ext cx="11057456" cy="761902"/>
          </a:xfrm>
        </p:spPr>
        <p:txBody>
          <a:bodyPr>
            <a:normAutofit fontScale="90000"/>
          </a:bodyPr>
          <a:lstStyle/>
          <a:p>
            <a:r>
              <a:rPr lang="en-GB" dirty="0"/>
              <a:t>Requisitioning</a:t>
            </a:r>
            <a:br>
              <a:rPr lang="en-GB" dirty="0"/>
            </a:br>
            <a:br>
              <a:rPr lang="en-GB" dirty="0"/>
            </a:br>
            <a:endParaRPr lang="en-GB" dirty="0"/>
          </a:p>
        </p:txBody>
      </p:sp>
      <p:sp>
        <p:nvSpPr>
          <p:cNvPr id="3" name="Content Placeholder 2">
            <a:extLst>
              <a:ext uri="{FF2B5EF4-FFF2-40B4-BE49-F238E27FC236}">
                <a16:creationId xmlns:a16="http://schemas.microsoft.com/office/drawing/2014/main" id="{DF76B039-331F-DB66-D294-622A54FDDA14}"/>
              </a:ext>
            </a:extLst>
          </p:cNvPr>
          <p:cNvSpPr>
            <a:spLocks noGrp="1"/>
          </p:cNvSpPr>
          <p:nvPr>
            <p:ph idx="1"/>
          </p:nvPr>
        </p:nvSpPr>
        <p:spPr>
          <a:xfrm>
            <a:off x="422787" y="1740310"/>
            <a:ext cx="6406638" cy="4374739"/>
          </a:xfrm>
        </p:spPr>
        <p:txBody>
          <a:bodyPr>
            <a:noAutofit/>
          </a:bodyPr>
          <a:lstStyle/>
          <a:p>
            <a:r>
              <a:rPr lang="en-GB" sz="2400" dirty="0"/>
              <a:t>At the outbreak of WWII there were  219 inhabitants, spread over 54 farms covering 40,000 acres.</a:t>
            </a:r>
            <a:r>
              <a:rPr lang="en-GB" sz="2400" baseline="30000" dirty="0"/>
              <a:t>3</a:t>
            </a:r>
            <a:endParaRPr lang="en-GB" sz="2400" dirty="0"/>
          </a:p>
          <a:p>
            <a:r>
              <a:rPr lang="en-GB" sz="2400" dirty="0"/>
              <a:t>The process of requisition was described as ‘internal colonialism’</a:t>
            </a:r>
            <a:r>
              <a:rPr lang="en-GB" sz="2400" baseline="30000" dirty="0"/>
              <a:t> </a:t>
            </a:r>
            <a:r>
              <a:rPr lang="en-GB" sz="2400" dirty="0"/>
              <a:t>by Plaid Cymru.</a:t>
            </a:r>
            <a:r>
              <a:rPr lang="en-GB" sz="2400" baseline="30000" dirty="0"/>
              <a:t>4 </a:t>
            </a:r>
            <a:endParaRPr lang="en-GB" sz="2400" dirty="0"/>
          </a:p>
          <a:p>
            <a:r>
              <a:rPr lang="en-GB" sz="2400" dirty="0"/>
              <a:t>Evictions letters arrived on March 2</a:t>
            </a:r>
            <a:r>
              <a:rPr lang="en-GB" sz="2400" baseline="30000" dirty="0"/>
              <a:t>nd</a:t>
            </a:r>
            <a:r>
              <a:rPr lang="en-GB" sz="2400" dirty="0"/>
              <a:t> 1939, giving residents 3 months notice.</a:t>
            </a:r>
            <a:r>
              <a:rPr lang="en-GB" sz="2400" baseline="30000" dirty="0"/>
              <a:t>5</a:t>
            </a:r>
            <a:endParaRPr lang="en-GB" sz="2400" dirty="0"/>
          </a:p>
          <a:p>
            <a:r>
              <a:rPr lang="en-GB" sz="2400" dirty="0"/>
              <a:t>The land was requisitioned by MoD to provide training for soldiers. </a:t>
            </a:r>
          </a:p>
        </p:txBody>
      </p:sp>
      <p:pic>
        <p:nvPicPr>
          <p:cNvPr id="5" name="Picture 4" descr="A person driving a tractor&#10;&#10;AI-generated content may be incorrect.">
            <a:extLst>
              <a:ext uri="{FF2B5EF4-FFF2-40B4-BE49-F238E27FC236}">
                <a16:creationId xmlns:a16="http://schemas.microsoft.com/office/drawing/2014/main" id="{43B3D9A5-D85F-8CEF-6B7D-CDD2C1AB5F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8455" y="1740310"/>
            <a:ext cx="5315078" cy="3922386"/>
          </a:xfrm>
          <a:prstGeom prst="rect">
            <a:avLst/>
          </a:prstGeom>
        </p:spPr>
      </p:pic>
      <p:sp>
        <p:nvSpPr>
          <p:cNvPr id="4" name="TextBox 3">
            <a:extLst>
              <a:ext uri="{FF2B5EF4-FFF2-40B4-BE49-F238E27FC236}">
                <a16:creationId xmlns:a16="http://schemas.microsoft.com/office/drawing/2014/main" id="{AD80FFBE-AE73-5D58-0E12-A9026B21CA4E}"/>
              </a:ext>
            </a:extLst>
          </p:cNvPr>
          <p:cNvSpPr txBox="1"/>
          <p:nvPr/>
        </p:nvSpPr>
        <p:spPr>
          <a:xfrm>
            <a:off x="422787" y="6274118"/>
            <a:ext cx="11022979" cy="841256"/>
          </a:xfrm>
          <a:prstGeom prst="rect">
            <a:avLst/>
          </a:prstGeom>
          <a:noFill/>
        </p:spPr>
        <p:txBody>
          <a:bodyPr wrap="square" rtlCol="0">
            <a:spAutoFit/>
          </a:bodyPr>
          <a:lstStyle/>
          <a:p>
            <a:pPr marL="228600" indent="-228600">
              <a:buAutoNum type="arabicPlain" startAt="3"/>
            </a:pPr>
            <a:r>
              <a:rPr lang="en-GB" sz="1000" dirty="0"/>
              <a:t>Epynt: A lost community - https://www.nfu-cymru.org.uk/news-and-information/epynt-a-lost-community/ (accessed November 2025).</a:t>
            </a:r>
          </a:p>
          <a:p>
            <a:pPr marL="228600" indent="-228600">
              <a:buFontTx/>
              <a:buAutoNum type="arabicPlain" startAt="3"/>
            </a:pPr>
            <a:r>
              <a:rPr lang="en-GB" sz="1000" dirty="0"/>
              <a:t>Pyrs Gruffudd, ‘Remaking Wales: nation-building and the geographical imagination, 1925-50’. </a:t>
            </a:r>
            <a:r>
              <a:rPr lang="en-GB" sz="1000" i="1" dirty="0"/>
              <a:t>Political Geography, Vol. 14, No. 3, </a:t>
            </a:r>
            <a:r>
              <a:rPr lang="en-GB" sz="1000" dirty="0"/>
              <a:t>(1995), </a:t>
            </a:r>
            <a:r>
              <a:rPr lang="en-GB" sz="1000" i="1" dirty="0"/>
              <a:t>pp. 219-239.</a:t>
            </a:r>
          </a:p>
          <a:p>
            <a:pPr marL="228600" indent="-228600">
              <a:buFontTx/>
              <a:buAutoNum type="arabicPlain" startAt="3"/>
            </a:pPr>
            <a:r>
              <a:rPr lang="en-GB" sz="1000" dirty="0"/>
              <a:t>Epynt: A lost community - https://www.nfu-cymru.org.uk/news-and-information/epynt-a-lost-community/ (accessed November 2025).</a:t>
            </a:r>
            <a:endParaRPr lang="en-GB" sz="1000" i="1" dirty="0"/>
          </a:p>
          <a:p>
            <a:endParaRPr lang="en-GB" sz="1000" baseline="30000" dirty="0"/>
          </a:p>
          <a:p>
            <a:endParaRPr lang="en-GB" sz="1000" dirty="0"/>
          </a:p>
        </p:txBody>
      </p:sp>
      <p:sp>
        <p:nvSpPr>
          <p:cNvPr id="8" name="TextBox 7">
            <a:extLst>
              <a:ext uri="{FF2B5EF4-FFF2-40B4-BE49-F238E27FC236}">
                <a16:creationId xmlns:a16="http://schemas.microsoft.com/office/drawing/2014/main" id="{F0AA1F25-EDBA-01E4-497E-6F7774C4649D}"/>
              </a:ext>
            </a:extLst>
          </p:cNvPr>
          <p:cNvSpPr txBox="1"/>
          <p:nvPr/>
        </p:nvSpPr>
        <p:spPr>
          <a:xfrm>
            <a:off x="10944225" y="5662696"/>
            <a:ext cx="586971" cy="276999"/>
          </a:xfrm>
          <a:prstGeom prst="rect">
            <a:avLst/>
          </a:prstGeom>
          <a:noFill/>
        </p:spPr>
        <p:txBody>
          <a:bodyPr wrap="square" rtlCol="0">
            <a:spAutoFit/>
          </a:bodyPr>
          <a:lstStyle/>
          <a:p>
            <a:r>
              <a:rPr lang="en-GB" sz="1200" dirty="0"/>
              <a:t>Fig {c}</a:t>
            </a:r>
          </a:p>
        </p:txBody>
      </p:sp>
      <p:sp>
        <p:nvSpPr>
          <p:cNvPr id="6" name="Slide Number Placeholder 5">
            <a:extLst>
              <a:ext uri="{FF2B5EF4-FFF2-40B4-BE49-F238E27FC236}">
                <a16:creationId xmlns:a16="http://schemas.microsoft.com/office/drawing/2014/main" id="{F5633DCE-BC7E-132C-ABCA-04C5C290EA98}"/>
              </a:ext>
            </a:extLst>
          </p:cNvPr>
          <p:cNvSpPr>
            <a:spLocks noGrp="1"/>
          </p:cNvSpPr>
          <p:nvPr>
            <p:ph type="sldNum" sz="quarter" idx="12"/>
          </p:nvPr>
        </p:nvSpPr>
        <p:spPr>
          <a:xfrm>
            <a:off x="11445766" y="49770"/>
            <a:ext cx="640080" cy="365125"/>
          </a:xfrm>
        </p:spPr>
        <p:txBody>
          <a:bodyPr/>
          <a:lstStyle/>
          <a:p>
            <a:fld id="{148CC95F-0247-41B6-91CF-DC97C76A7088}" type="slidenum">
              <a:rPr lang="en-US" sz="1400" smtClean="0"/>
              <a:t>3</a:t>
            </a:fld>
            <a:endParaRPr lang="en-US" sz="1400"/>
          </a:p>
        </p:txBody>
      </p:sp>
    </p:spTree>
    <p:extLst>
      <p:ext uri="{BB962C8B-B14F-4D97-AF65-F5344CB8AC3E}">
        <p14:creationId xmlns:p14="http://schemas.microsoft.com/office/powerpoint/2010/main" val="2844366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AF8829-E48B-E57F-8D36-ADCDEABBC901}"/>
              </a:ext>
            </a:extLst>
          </p:cNvPr>
          <p:cNvSpPr>
            <a:spLocks noGrp="1"/>
          </p:cNvSpPr>
          <p:nvPr>
            <p:ph type="title"/>
          </p:nvPr>
        </p:nvSpPr>
        <p:spPr>
          <a:xfrm>
            <a:off x="521208" y="978408"/>
            <a:ext cx="5020056" cy="1664208"/>
          </a:xfrm>
        </p:spPr>
        <p:txBody>
          <a:bodyPr>
            <a:normAutofit/>
          </a:bodyPr>
          <a:lstStyle/>
          <a:p>
            <a:r>
              <a:rPr lang="en-GB" dirty="0"/>
              <a:t>Impact on the Community</a:t>
            </a:r>
          </a:p>
        </p:txBody>
      </p:sp>
      <p:sp>
        <p:nvSpPr>
          <p:cNvPr id="33" name="Rectangle 32">
            <a:extLst>
              <a:ext uri="{FF2B5EF4-FFF2-40B4-BE49-F238E27FC236}">
                <a16:creationId xmlns:a16="http://schemas.microsoft.com/office/drawing/2014/main" id="{B3367C65-B72C-202E-98A7-9B20F8F2F5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7" y="508090"/>
            <a:ext cx="502005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1" name="Rectangle 30">
            <a:extLst>
              <a:ext uri="{FF2B5EF4-FFF2-40B4-BE49-F238E27FC236}">
                <a16:creationId xmlns:a16="http://schemas.microsoft.com/office/drawing/2014/main" id="{AE558C32-DE71-E6B3-A032-D3EA9CB0F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6463" y="611650"/>
            <a:ext cx="550468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7" name="Picture 6">
            <a:extLst>
              <a:ext uri="{FF2B5EF4-FFF2-40B4-BE49-F238E27FC236}">
                <a16:creationId xmlns:a16="http://schemas.microsoft.com/office/drawing/2014/main" id="{4DC58B9D-C896-FD6C-F825-CA501C2ED4F6}"/>
              </a:ext>
            </a:extLst>
          </p:cNvPr>
          <p:cNvPicPr>
            <a:picLocks noChangeAspect="1"/>
          </p:cNvPicPr>
          <p:nvPr/>
        </p:nvPicPr>
        <p:blipFill>
          <a:blip r:embed="rId3">
            <a:extLst>
              <a:ext uri="{28A0092B-C50C-407E-A947-70E740481C1C}">
                <a14:useLocalDpi xmlns:a14="http://schemas.microsoft.com/office/drawing/2010/main" val="0"/>
              </a:ext>
            </a:extLst>
          </a:blip>
          <a:srcRect r="5282" b="-1"/>
          <a:stretch>
            <a:fillRect/>
          </a:stretch>
        </p:blipFill>
        <p:spPr>
          <a:xfrm>
            <a:off x="517867" y="2459737"/>
            <a:ext cx="5020056" cy="3511296"/>
          </a:xfrm>
          <a:prstGeom prst="rect">
            <a:avLst/>
          </a:prstGeom>
        </p:spPr>
      </p:pic>
      <p:sp>
        <p:nvSpPr>
          <p:cNvPr id="3" name="Content Placeholder 2">
            <a:extLst>
              <a:ext uri="{FF2B5EF4-FFF2-40B4-BE49-F238E27FC236}">
                <a16:creationId xmlns:a16="http://schemas.microsoft.com/office/drawing/2014/main" id="{130E28E3-8B1B-FB26-A0C5-9097D326D41A}"/>
              </a:ext>
            </a:extLst>
          </p:cNvPr>
          <p:cNvSpPr>
            <a:spLocks noGrp="1"/>
          </p:cNvSpPr>
          <p:nvPr>
            <p:ph idx="1"/>
          </p:nvPr>
        </p:nvSpPr>
        <p:spPr>
          <a:xfrm>
            <a:off x="5943600" y="978408"/>
            <a:ext cx="5724144" cy="5180654"/>
          </a:xfrm>
        </p:spPr>
        <p:txBody>
          <a:bodyPr>
            <a:noAutofit/>
          </a:bodyPr>
          <a:lstStyle/>
          <a:p>
            <a:r>
              <a:rPr lang="en-GB" sz="2400" dirty="0"/>
              <a:t>Farms had passed down through multiple generations.</a:t>
            </a:r>
          </a:p>
          <a:p>
            <a:endParaRPr lang="en-GB" sz="1000" dirty="0"/>
          </a:p>
          <a:p>
            <a:r>
              <a:rPr lang="en-GB" sz="2400" dirty="0"/>
              <a:t>Most moved to areas with poorer quality land often over 20 miles away.</a:t>
            </a:r>
            <a:r>
              <a:rPr lang="en-GB" sz="2400" baseline="30000" dirty="0"/>
              <a:t>6</a:t>
            </a:r>
          </a:p>
          <a:p>
            <a:endParaRPr lang="en-GB" sz="1000" dirty="0"/>
          </a:p>
          <a:p>
            <a:r>
              <a:rPr lang="en-GB" sz="2400" dirty="0"/>
              <a:t>Largest concentration of Welsh speakers in Brecknockshire.</a:t>
            </a:r>
            <a:r>
              <a:rPr lang="en-GB" sz="2400" baseline="30000" dirty="0"/>
              <a:t>7</a:t>
            </a:r>
          </a:p>
          <a:p>
            <a:endParaRPr lang="en-GB" sz="1000" dirty="0"/>
          </a:p>
          <a:p>
            <a:r>
              <a:rPr lang="en-GB" sz="2400" dirty="0"/>
              <a:t>Welsh speakers were often referred to as ‘</a:t>
            </a:r>
            <a:r>
              <a:rPr lang="en-GB" sz="2400" i="1" dirty="0" err="1"/>
              <a:t>gwerin</a:t>
            </a:r>
            <a:r>
              <a:rPr lang="en-GB" sz="2400" i="1" dirty="0"/>
              <a:t>’ folk.</a:t>
            </a:r>
            <a:r>
              <a:rPr lang="en-GB" sz="2400" baseline="30000" dirty="0"/>
              <a:t>8</a:t>
            </a:r>
            <a:endParaRPr lang="en-GB" sz="2400" dirty="0"/>
          </a:p>
        </p:txBody>
      </p:sp>
      <p:sp>
        <p:nvSpPr>
          <p:cNvPr id="8" name="TextBox 7">
            <a:extLst>
              <a:ext uri="{FF2B5EF4-FFF2-40B4-BE49-F238E27FC236}">
                <a16:creationId xmlns:a16="http://schemas.microsoft.com/office/drawing/2014/main" id="{BC4B43DE-E247-5F3E-B756-2FF8501B49ED}"/>
              </a:ext>
            </a:extLst>
          </p:cNvPr>
          <p:cNvSpPr txBox="1"/>
          <p:nvPr/>
        </p:nvSpPr>
        <p:spPr>
          <a:xfrm>
            <a:off x="4972852" y="2138698"/>
            <a:ext cx="829016" cy="276999"/>
          </a:xfrm>
          <a:prstGeom prst="rect">
            <a:avLst/>
          </a:prstGeom>
          <a:noFill/>
        </p:spPr>
        <p:txBody>
          <a:bodyPr wrap="square" rtlCol="0">
            <a:spAutoFit/>
          </a:bodyPr>
          <a:lstStyle/>
          <a:p>
            <a:r>
              <a:rPr lang="en-GB" sz="1200" dirty="0"/>
              <a:t>Fig {d}</a:t>
            </a:r>
          </a:p>
        </p:txBody>
      </p:sp>
      <p:sp>
        <p:nvSpPr>
          <p:cNvPr id="5" name="TextBox 4">
            <a:extLst>
              <a:ext uri="{FF2B5EF4-FFF2-40B4-BE49-F238E27FC236}">
                <a16:creationId xmlns:a16="http://schemas.microsoft.com/office/drawing/2014/main" id="{A957F4AD-CC69-1073-DDA5-C6890AF13FF0}"/>
              </a:ext>
            </a:extLst>
          </p:cNvPr>
          <p:cNvSpPr txBox="1"/>
          <p:nvPr/>
        </p:nvSpPr>
        <p:spPr>
          <a:xfrm>
            <a:off x="407524" y="6140458"/>
            <a:ext cx="11149877" cy="553998"/>
          </a:xfrm>
          <a:prstGeom prst="rect">
            <a:avLst/>
          </a:prstGeom>
          <a:noFill/>
        </p:spPr>
        <p:txBody>
          <a:bodyPr wrap="square" rtlCol="0">
            <a:spAutoFit/>
          </a:bodyPr>
          <a:lstStyle/>
          <a:p>
            <a:r>
              <a:rPr lang="en-GB" sz="1000" baseline="30000" dirty="0"/>
              <a:t>6</a:t>
            </a:r>
            <a:r>
              <a:rPr lang="en-GB" sz="1000" dirty="0"/>
              <a:t>Epynt: A lost community - https://www.nfu-cymru.org.uk/news-and-information/epynt-a-lost-community/ (accessed November 2025)</a:t>
            </a:r>
            <a:endParaRPr lang="en-GB" sz="1000" baseline="30000" dirty="0"/>
          </a:p>
          <a:p>
            <a:r>
              <a:rPr lang="en-GB" sz="1000" baseline="30000" dirty="0"/>
              <a:t>7</a:t>
            </a:r>
            <a:r>
              <a:rPr lang="en-GB" sz="1000" dirty="0"/>
              <a:t> Pyrs Gruffudd, ‘Remaking Wales: nation-building and the geographical imagination, 1925-50’. </a:t>
            </a:r>
            <a:r>
              <a:rPr lang="en-GB" sz="1000" i="1" dirty="0"/>
              <a:t>Political Geography, Vol. 14, No. 3, </a:t>
            </a:r>
            <a:r>
              <a:rPr lang="en-GB" sz="1000" dirty="0"/>
              <a:t>(1995), </a:t>
            </a:r>
            <a:r>
              <a:rPr lang="en-GB" sz="1000" i="1" dirty="0"/>
              <a:t>p.228.</a:t>
            </a:r>
            <a:endParaRPr lang="en-GB" sz="1000" baseline="30000" dirty="0"/>
          </a:p>
          <a:p>
            <a:r>
              <a:rPr lang="en-GB" sz="1000" baseline="30000" dirty="0"/>
              <a:t>8 </a:t>
            </a:r>
            <a:r>
              <a:rPr lang="en-GB" sz="1000" dirty="0"/>
              <a:t>Ibid p.224.</a:t>
            </a:r>
            <a:endParaRPr lang="en-GB" sz="1000" baseline="30000" dirty="0"/>
          </a:p>
        </p:txBody>
      </p:sp>
      <p:sp>
        <p:nvSpPr>
          <p:cNvPr id="4" name="Slide Number Placeholder 3">
            <a:extLst>
              <a:ext uri="{FF2B5EF4-FFF2-40B4-BE49-F238E27FC236}">
                <a16:creationId xmlns:a16="http://schemas.microsoft.com/office/drawing/2014/main" id="{FE7B6C38-751F-9409-3168-45CEC3ECD11B}"/>
              </a:ext>
            </a:extLst>
          </p:cNvPr>
          <p:cNvSpPr>
            <a:spLocks noGrp="1"/>
          </p:cNvSpPr>
          <p:nvPr>
            <p:ph type="sldNum" sz="quarter" idx="12"/>
          </p:nvPr>
        </p:nvSpPr>
        <p:spPr>
          <a:xfrm>
            <a:off x="11347704" y="86005"/>
            <a:ext cx="640080" cy="365125"/>
          </a:xfrm>
        </p:spPr>
        <p:txBody>
          <a:bodyPr/>
          <a:lstStyle/>
          <a:p>
            <a:fld id="{148CC95F-0247-41B6-91CF-DC97C76A7088}" type="slidenum">
              <a:rPr lang="en-US" sz="1400" smtClean="0"/>
              <a:t>4</a:t>
            </a:fld>
            <a:endParaRPr lang="en-US" sz="1400" dirty="0"/>
          </a:p>
        </p:txBody>
      </p:sp>
    </p:spTree>
    <p:extLst>
      <p:ext uri="{BB962C8B-B14F-4D97-AF65-F5344CB8AC3E}">
        <p14:creationId xmlns:p14="http://schemas.microsoft.com/office/powerpoint/2010/main" val="3925609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081242-595C-C8A4-7C4F-1A700B4AC081}"/>
              </a:ext>
            </a:extLst>
          </p:cNvPr>
          <p:cNvSpPr>
            <a:spLocks noGrp="1"/>
          </p:cNvSpPr>
          <p:nvPr>
            <p:ph type="title"/>
          </p:nvPr>
        </p:nvSpPr>
        <p:spPr>
          <a:xfrm>
            <a:off x="521208" y="978408"/>
            <a:ext cx="6300216" cy="819912"/>
          </a:xfrm>
        </p:spPr>
        <p:txBody>
          <a:bodyPr>
            <a:normAutofit/>
          </a:bodyPr>
          <a:lstStyle/>
          <a:p>
            <a:r>
              <a:rPr lang="en-GB" dirty="0"/>
              <a:t>Mynydd Epynt today</a:t>
            </a:r>
          </a:p>
        </p:txBody>
      </p:sp>
      <p:sp>
        <p:nvSpPr>
          <p:cNvPr id="24" name="Rectangle 23">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4">
            <a:extLst>
              <a:ext uri="{FF2B5EF4-FFF2-40B4-BE49-F238E27FC236}">
                <a16:creationId xmlns:a16="http://schemas.microsoft.com/office/drawing/2014/main" id="{ED4EEFF4-ECC9-D432-6CC1-A28ADD8B1AA2}"/>
              </a:ext>
            </a:extLst>
          </p:cNvPr>
          <p:cNvSpPr>
            <a:spLocks noGrp="1"/>
          </p:cNvSpPr>
          <p:nvPr>
            <p:ph idx="1"/>
          </p:nvPr>
        </p:nvSpPr>
        <p:spPr>
          <a:xfrm>
            <a:off x="521207" y="1874018"/>
            <a:ext cx="6746367" cy="4143792"/>
          </a:xfrm>
        </p:spPr>
        <p:txBody>
          <a:bodyPr>
            <a:normAutofit/>
          </a:bodyPr>
          <a:lstStyle/>
          <a:p>
            <a:r>
              <a:rPr lang="en-GB" sz="2400" dirty="0"/>
              <a:t>MOD still own 30,000 acres of the land around Epynt.</a:t>
            </a:r>
            <a:r>
              <a:rPr lang="en-GB" sz="2400" baseline="30000" dirty="0"/>
              <a:t>9</a:t>
            </a:r>
            <a:endParaRPr lang="en-GB" sz="2400" dirty="0"/>
          </a:p>
          <a:p>
            <a:r>
              <a:rPr lang="en-GB" sz="2400" dirty="0"/>
              <a:t>In 2001 MoD undertook a four-year survey of Sennybridge Training Area.</a:t>
            </a:r>
            <a:r>
              <a:rPr lang="en-GB" sz="2400" baseline="30000" dirty="0"/>
              <a:t>10</a:t>
            </a:r>
            <a:endParaRPr lang="en-GB" sz="2400" dirty="0"/>
          </a:p>
          <a:p>
            <a:r>
              <a:rPr lang="en-GB" sz="2400" dirty="0"/>
              <a:t>After the war, nearly 10% of land in Wales (</a:t>
            </a:r>
            <a:r>
              <a:rPr lang="en-GB" sz="2400" dirty="0" err="1"/>
              <a:t>approx</a:t>
            </a:r>
            <a:r>
              <a:rPr lang="en-GB" sz="2400" dirty="0"/>
              <a:t> half a million acres) was still held by the military.</a:t>
            </a:r>
            <a:r>
              <a:rPr lang="en-GB" sz="2400" baseline="30000" dirty="0"/>
              <a:t>11</a:t>
            </a:r>
            <a:endParaRPr lang="en-GB" sz="2400" dirty="0"/>
          </a:p>
          <a:p>
            <a:r>
              <a:rPr lang="en-GB" sz="2400" dirty="0"/>
              <a:t>Farmers are allowed to use some of the land for sheep grazing.</a:t>
            </a:r>
          </a:p>
          <a:p>
            <a:endParaRPr lang="en-US" dirty="0"/>
          </a:p>
        </p:txBody>
      </p:sp>
      <p:pic>
        <p:nvPicPr>
          <p:cNvPr id="4" name="Picture 3" descr="A stone house with a truck parked on the side of the road&#10;&#10;AI-generated content may be incorrect.">
            <a:extLst>
              <a:ext uri="{FF2B5EF4-FFF2-40B4-BE49-F238E27FC236}">
                <a16:creationId xmlns:a16="http://schemas.microsoft.com/office/drawing/2014/main" id="{A68C7F18-0D80-D089-0F63-DC6979FFC2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23764" y="1627796"/>
            <a:ext cx="3457145" cy="4143793"/>
          </a:xfrm>
          <a:prstGeom prst="rect">
            <a:avLst/>
          </a:prstGeom>
        </p:spPr>
      </p:pic>
      <p:sp>
        <p:nvSpPr>
          <p:cNvPr id="3" name="TextBox 2">
            <a:extLst>
              <a:ext uri="{FF2B5EF4-FFF2-40B4-BE49-F238E27FC236}">
                <a16:creationId xmlns:a16="http://schemas.microsoft.com/office/drawing/2014/main" id="{422E261F-B5EC-F6D1-F928-B30B840FF42A}"/>
              </a:ext>
            </a:extLst>
          </p:cNvPr>
          <p:cNvSpPr txBox="1"/>
          <p:nvPr/>
        </p:nvSpPr>
        <p:spPr>
          <a:xfrm>
            <a:off x="10521950" y="5771589"/>
            <a:ext cx="625944" cy="246221"/>
          </a:xfrm>
          <a:prstGeom prst="rect">
            <a:avLst/>
          </a:prstGeom>
          <a:noFill/>
        </p:spPr>
        <p:txBody>
          <a:bodyPr wrap="square" rtlCol="0">
            <a:spAutoFit/>
          </a:bodyPr>
          <a:lstStyle/>
          <a:p>
            <a:r>
              <a:rPr lang="en-GB" sz="1000" dirty="0"/>
              <a:t>Fig {e}</a:t>
            </a:r>
          </a:p>
        </p:txBody>
      </p:sp>
      <p:sp>
        <p:nvSpPr>
          <p:cNvPr id="5" name="TextBox 4">
            <a:extLst>
              <a:ext uri="{FF2B5EF4-FFF2-40B4-BE49-F238E27FC236}">
                <a16:creationId xmlns:a16="http://schemas.microsoft.com/office/drawing/2014/main" id="{365E6028-232A-E44A-3560-C01CE537F1CD}"/>
              </a:ext>
            </a:extLst>
          </p:cNvPr>
          <p:cNvSpPr txBox="1"/>
          <p:nvPr/>
        </p:nvSpPr>
        <p:spPr>
          <a:xfrm>
            <a:off x="165445" y="6075015"/>
            <a:ext cx="10481434" cy="707886"/>
          </a:xfrm>
          <a:prstGeom prst="rect">
            <a:avLst/>
          </a:prstGeom>
          <a:noFill/>
        </p:spPr>
        <p:txBody>
          <a:bodyPr wrap="square" rtlCol="0">
            <a:spAutoFit/>
          </a:bodyPr>
          <a:lstStyle/>
          <a:p>
            <a:r>
              <a:rPr lang="en-GB" sz="1000" baseline="30000" dirty="0"/>
              <a:t>9</a:t>
            </a:r>
            <a:r>
              <a:rPr lang="en-GB" sz="1000" dirty="0"/>
              <a:t>Epynt: A lost community https://www.nfu-cymru.org.uk/news-and-information/epynt-a-lost-community/ (accessed November 2025).</a:t>
            </a:r>
          </a:p>
          <a:p>
            <a:r>
              <a:rPr lang="en-GB" sz="1000" baseline="30000" dirty="0"/>
              <a:t>10</a:t>
            </a:r>
            <a:r>
              <a:rPr lang="en-GB" sz="1000" dirty="0"/>
              <a:t> Driver, Toby., and Silvester, Robert. ‘Mynydd Epynt: Rediscovering and Abandoned Farming Landscape’ in</a:t>
            </a:r>
            <a:r>
              <a:rPr lang="en-GB" sz="1000" i="1" dirty="0"/>
              <a:t> The Archaeology of the Welsh Uplands, ed. By Browne, David, and Hughes, Stephen, </a:t>
            </a:r>
            <a:r>
              <a:rPr lang="en-GB" sz="1000" dirty="0"/>
              <a:t>(Cambrian Printers, 2003) pp87-97.</a:t>
            </a:r>
          </a:p>
          <a:p>
            <a:r>
              <a:rPr lang="en-GB" sz="1000" baseline="30000" dirty="0"/>
              <a:t>11</a:t>
            </a:r>
            <a:r>
              <a:rPr lang="en-GB" sz="1000" dirty="0"/>
              <a:t>Epynt: A lost community - https://www.nfu-cymru.org.uk/news-and-information/epynt-a-lost-community/ (accessed November 2025).</a:t>
            </a:r>
          </a:p>
        </p:txBody>
      </p:sp>
      <p:sp>
        <p:nvSpPr>
          <p:cNvPr id="6" name="Slide Number Placeholder 5">
            <a:extLst>
              <a:ext uri="{FF2B5EF4-FFF2-40B4-BE49-F238E27FC236}">
                <a16:creationId xmlns:a16="http://schemas.microsoft.com/office/drawing/2014/main" id="{2FD1CB83-5479-B4CF-82EE-7B333286DC26}"/>
              </a:ext>
            </a:extLst>
          </p:cNvPr>
          <p:cNvSpPr>
            <a:spLocks noGrp="1"/>
          </p:cNvSpPr>
          <p:nvPr>
            <p:ph type="sldNum" sz="quarter" idx="12"/>
          </p:nvPr>
        </p:nvSpPr>
        <p:spPr>
          <a:xfrm>
            <a:off x="11435661" y="142965"/>
            <a:ext cx="640080" cy="365125"/>
          </a:xfrm>
        </p:spPr>
        <p:txBody>
          <a:bodyPr/>
          <a:lstStyle/>
          <a:p>
            <a:fld id="{148CC95F-0247-41B6-91CF-DC97C76A7088}" type="slidenum">
              <a:rPr lang="en-US" sz="1400" smtClean="0"/>
              <a:t>5</a:t>
            </a:fld>
            <a:endParaRPr lang="en-US" sz="1400" dirty="0"/>
          </a:p>
        </p:txBody>
      </p:sp>
    </p:spTree>
    <p:extLst>
      <p:ext uri="{BB962C8B-B14F-4D97-AF65-F5344CB8AC3E}">
        <p14:creationId xmlns:p14="http://schemas.microsoft.com/office/powerpoint/2010/main" val="230054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Rectangle 61">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46273-A2D5-7645-9EA8-F4C44278AD7A}"/>
              </a:ext>
            </a:extLst>
          </p:cNvPr>
          <p:cNvSpPr>
            <a:spLocks noGrp="1"/>
          </p:cNvSpPr>
          <p:nvPr>
            <p:ph type="title"/>
          </p:nvPr>
        </p:nvSpPr>
        <p:spPr>
          <a:xfrm>
            <a:off x="521208" y="978408"/>
            <a:ext cx="8732520" cy="955167"/>
          </a:xfrm>
        </p:spPr>
        <p:txBody>
          <a:bodyPr>
            <a:normAutofit fontScale="90000"/>
          </a:bodyPr>
          <a:lstStyle/>
          <a:p>
            <a:r>
              <a:rPr lang="en-GB" dirty="0"/>
              <a:t>Conclusion - </a:t>
            </a:r>
            <a:r>
              <a:rPr lang="en-US" dirty="0"/>
              <a:t>What have we learned?</a:t>
            </a:r>
            <a:br>
              <a:rPr lang="en-US" dirty="0"/>
            </a:br>
            <a:endParaRPr lang="en-GB" dirty="0"/>
          </a:p>
        </p:txBody>
      </p:sp>
      <p:sp>
        <p:nvSpPr>
          <p:cNvPr id="37" name="Content Placeholder 22">
            <a:extLst>
              <a:ext uri="{FF2B5EF4-FFF2-40B4-BE49-F238E27FC236}">
                <a16:creationId xmlns:a16="http://schemas.microsoft.com/office/drawing/2014/main" id="{C41D8529-E5C3-AC7D-478A-0F0C437EA032}"/>
              </a:ext>
            </a:extLst>
          </p:cNvPr>
          <p:cNvSpPr>
            <a:spLocks noGrp="1"/>
          </p:cNvSpPr>
          <p:nvPr>
            <p:ph idx="1"/>
          </p:nvPr>
        </p:nvSpPr>
        <p:spPr>
          <a:xfrm>
            <a:off x="517870" y="2112264"/>
            <a:ext cx="8732520" cy="3767328"/>
          </a:xfrm>
        </p:spPr>
        <p:txBody>
          <a:bodyPr>
            <a:normAutofit/>
          </a:bodyPr>
          <a:lstStyle/>
          <a:p>
            <a:r>
              <a:rPr lang="en-US" sz="2000" dirty="0"/>
              <a:t>Impact on local communities was far greater than imagined, especially on Welsh language.</a:t>
            </a:r>
          </a:p>
          <a:p>
            <a:pPr marL="0" indent="0">
              <a:buNone/>
            </a:pPr>
            <a:endParaRPr lang="en-GB" sz="2000" dirty="0"/>
          </a:p>
          <a:p>
            <a:r>
              <a:rPr lang="en-GB" sz="2000" dirty="0"/>
              <a:t>Restricted access means the land was not disturbed and therefore archaeology is better than if modern farming methods had been used.</a:t>
            </a:r>
          </a:p>
          <a:p>
            <a:endParaRPr lang="en-GB" sz="2000" dirty="0"/>
          </a:p>
          <a:p>
            <a:r>
              <a:rPr lang="en-US" sz="2000" dirty="0"/>
              <a:t>MoD aerial surveys and land management plan have identified many more archaeological sites than would have been possible if it had not been requisitioned.</a:t>
            </a:r>
          </a:p>
        </p:txBody>
      </p:sp>
      <p:sp>
        <p:nvSpPr>
          <p:cNvPr id="3" name="Slide Number Placeholder 2">
            <a:extLst>
              <a:ext uri="{FF2B5EF4-FFF2-40B4-BE49-F238E27FC236}">
                <a16:creationId xmlns:a16="http://schemas.microsoft.com/office/drawing/2014/main" id="{6CD9D5B1-0FC8-137B-009B-6C634D14FA84}"/>
              </a:ext>
            </a:extLst>
          </p:cNvPr>
          <p:cNvSpPr>
            <a:spLocks noGrp="1"/>
          </p:cNvSpPr>
          <p:nvPr>
            <p:ph type="sldNum" sz="quarter" idx="12"/>
          </p:nvPr>
        </p:nvSpPr>
        <p:spPr>
          <a:xfrm>
            <a:off x="11354090" y="217604"/>
            <a:ext cx="640080" cy="365125"/>
          </a:xfrm>
        </p:spPr>
        <p:txBody>
          <a:bodyPr/>
          <a:lstStyle/>
          <a:p>
            <a:fld id="{148CC95F-0247-41B6-91CF-DC97C76A7088}" type="slidenum">
              <a:rPr lang="en-US" sz="1400" smtClean="0"/>
              <a:t>6</a:t>
            </a:fld>
            <a:endParaRPr lang="en-US" sz="1400"/>
          </a:p>
        </p:txBody>
      </p:sp>
    </p:spTree>
    <p:extLst>
      <p:ext uri="{BB962C8B-B14F-4D97-AF65-F5344CB8AC3E}">
        <p14:creationId xmlns:p14="http://schemas.microsoft.com/office/powerpoint/2010/main" val="3240955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EF9F9-75C0-E94F-2DA6-8CE98B9C29FB}"/>
              </a:ext>
            </a:extLst>
          </p:cNvPr>
          <p:cNvSpPr>
            <a:spLocks noGrp="1"/>
          </p:cNvSpPr>
          <p:nvPr>
            <p:ph type="title"/>
          </p:nvPr>
        </p:nvSpPr>
        <p:spPr>
          <a:xfrm>
            <a:off x="521208" y="978408"/>
            <a:ext cx="11155680" cy="667512"/>
          </a:xfrm>
        </p:spPr>
        <p:txBody>
          <a:bodyPr>
            <a:normAutofit fontScale="90000"/>
          </a:bodyPr>
          <a:lstStyle/>
          <a:p>
            <a:r>
              <a:rPr lang="en-GB" dirty="0"/>
              <a:t>Bibliography &amp; Images.</a:t>
            </a:r>
          </a:p>
        </p:txBody>
      </p:sp>
      <p:sp>
        <p:nvSpPr>
          <p:cNvPr id="3" name="Content Placeholder 2">
            <a:extLst>
              <a:ext uri="{FF2B5EF4-FFF2-40B4-BE49-F238E27FC236}">
                <a16:creationId xmlns:a16="http://schemas.microsoft.com/office/drawing/2014/main" id="{7BB960C7-32BA-ED24-707E-E258E614AFBF}"/>
              </a:ext>
            </a:extLst>
          </p:cNvPr>
          <p:cNvSpPr>
            <a:spLocks noGrp="1"/>
          </p:cNvSpPr>
          <p:nvPr>
            <p:ph idx="1"/>
          </p:nvPr>
        </p:nvSpPr>
        <p:spPr>
          <a:xfrm>
            <a:off x="439928" y="1645920"/>
            <a:ext cx="11155680" cy="4907280"/>
          </a:xfrm>
        </p:spPr>
        <p:txBody>
          <a:bodyPr>
            <a:normAutofit/>
          </a:bodyPr>
          <a:lstStyle/>
          <a:p>
            <a:pPr marL="0" indent="0">
              <a:lnSpc>
                <a:spcPct val="120000"/>
              </a:lnSpc>
              <a:buNone/>
            </a:pPr>
            <a:r>
              <a:rPr lang="en-GB" sz="2000" b="1" dirty="0"/>
              <a:t>Bibliography.</a:t>
            </a:r>
          </a:p>
          <a:p>
            <a:pPr marL="0" indent="0">
              <a:buNone/>
            </a:pPr>
            <a:r>
              <a:rPr lang="en-GB" sz="1200" dirty="0"/>
              <a:t>Gruffudd, Pyrs (1995), Remaking Wales: nation-building and the geographical imagination, 1925-50. Political Geography, Vol. 14, No. 3, pp. 219-239</a:t>
            </a:r>
          </a:p>
          <a:p>
            <a:pPr marL="0" indent="0">
              <a:buNone/>
            </a:pPr>
            <a:r>
              <a:rPr lang="en-GB" sz="1200" dirty="0"/>
              <a:t>Epynt: A lost community - https://www.nfu-cymru.org.uk/news-and-information/epynt-a-lost-community/ (accessed November 2025)</a:t>
            </a:r>
          </a:p>
          <a:p>
            <a:pPr marL="0" indent="0">
              <a:buNone/>
            </a:pPr>
            <a:r>
              <a:rPr lang="en-GB" sz="1200" dirty="0"/>
              <a:t>G C Dunning, ‘A Stone Circle and Cairn on Mynydd Epynt, Brecknockshire’, </a:t>
            </a:r>
            <a:r>
              <a:rPr lang="en-GB" sz="1200" i="1" dirty="0"/>
              <a:t>Archaeologia </a:t>
            </a:r>
            <a:r>
              <a:rPr lang="en-GB" sz="1200" i="1" dirty="0" err="1"/>
              <a:t>Cambrensis</a:t>
            </a:r>
            <a:r>
              <a:rPr lang="en-GB" sz="1200" dirty="0"/>
              <a:t>, 97 (1943), p. 169</a:t>
            </a:r>
          </a:p>
          <a:p>
            <a:pPr marL="0" indent="0">
              <a:buNone/>
            </a:pPr>
            <a:r>
              <a:rPr lang="en-GB" sz="1200" dirty="0"/>
              <a:t>Driver, Toby and Robert Silvester. ‘Mynydd Epynt: Rediscovering and Abandoned Farming Landscape’ in</a:t>
            </a:r>
            <a:r>
              <a:rPr lang="en-GB" sz="1200" i="1" dirty="0"/>
              <a:t> The Archaeology of the Welsh Uplands, ed. by Browne, David, and Hughes, Stephen, </a:t>
            </a:r>
            <a:r>
              <a:rPr lang="en-GB" sz="1200" dirty="0"/>
              <a:t>(Cambrian Printers, 2003) pp87-97</a:t>
            </a:r>
          </a:p>
          <a:p>
            <a:endParaRPr lang="en-GB" sz="1400" dirty="0"/>
          </a:p>
          <a:p>
            <a:endParaRPr lang="en-GB" sz="1400" dirty="0"/>
          </a:p>
          <a:p>
            <a:pPr marL="0" indent="0">
              <a:buNone/>
            </a:pPr>
            <a:r>
              <a:rPr lang="en-GB" sz="2000" b="1" dirty="0"/>
              <a:t>Images.</a:t>
            </a:r>
          </a:p>
          <a:p>
            <a:pPr marL="0" indent="0">
              <a:buNone/>
            </a:pPr>
            <a:r>
              <a:rPr lang="en-GB" sz="1200" dirty="0"/>
              <a:t>Fig {a} – Mynydd escarpment looking north towards </a:t>
            </a:r>
            <a:r>
              <a:rPr lang="en-GB" sz="1200" dirty="0" err="1"/>
              <a:t>Rhayader</a:t>
            </a:r>
            <a:r>
              <a:rPr lang="en-GB" sz="1200" dirty="0"/>
              <a:t> – authors own photograph</a:t>
            </a:r>
          </a:p>
          <a:p>
            <a:pPr marL="0" indent="0">
              <a:buNone/>
            </a:pPr>
            <a:r>
              <a:rPr lang="en-GB" sz="1200" dirty="0"/>
              <a:t>Fig {b} – Ynyshir stone circle - Dunning, G C, ‘A Stone Circle and Cairn on Mynydd Epynt, Brecknockshire’, </a:t>
            </a:r>
            <a:r>
              <a:rPr lang="en-GB" sz="1200" i="1" dirty="0"/>
              <a:t>Archaeologia </a:t>
            </a:r>
            <a:r>
              <a:rPr lang="en-GB" sz="1200" i="1" dirty="0" err="1"/>
              <a:t>Cambrensis</a:t>
            </a:r>
            <a:r>
              <a:rPr lang="en-GB" sz="1200" dirty="0"/>
              <a:t>,  Vol 97 (1943), p. 172</a:t>
            </a:r>
          </a:p>
          <a:p>
            <a:pPr marL="0" indent="0">
              <a:buNone/>
            </a:pPr>
            <a:r>
              <a:rPr lang="en-GB" sz="1200" dirty="0"/>
              <a:t>Fig {c} – Fields being ploughed at </a:t>
            </a:r>
            <a:r>
              <a:rPr lang="en-GB" sz="1200" dirty="0" err="1"/>
              <a:t>Gwybedog</a:t>
            </a:r>
            <a:r>
              <a:rPr lang="en-GB" sz="1200" dirty="0"/>
              <a:t> circa 1940 https://www.nfu-cymru.org.uk/news-and-information/epynt-a-lost-community/ (accessed November 2025)</a:t>
            </a:r>
          </a:p>
          <a:p>
            <a:pPr marL="0" indent="0">
              <a:buNone/>
            </a:pPr>
            <a:r>
              <a:rPr lang="en-GB" sz="1200" dirty="0"/>
              <a:t>Fig {d} </a:t>
            </a:r>
            <a:r>
              <a:rPr lang="en-GB" sz="1200" dirty="0" err="1"/>
              <a:t>Gwybedog</a:t>
            </a:r>
            <a:r>
              <a:rPr lang="en-GB" sz="1200" dirty="0"/>
              <a:t> farmstead - around1940 https://www.nfu-cymru.org.uk/news-and-information/epynt-a-lost-community/ (accessed November 2025)</a:t>
            </a:r>
          </a:p>
          <a:p>
            <a:pPr marL="0" indent="0">
              <a:buNone/>
            </a:pPr>
            <a:r>
              <a:rPr lang="en-GB" sz="1200" dirty="0"/>
              <a:t>Fig {e} The Drovers Arms former Inn now owned by MoD – authors </a:t>
            </a:r>
            <a:r>
              <a:rPr lang="en-GB" sz="1200"/>
              <a:t>own photograph</a:t>
            </a:r>
            <a:endParaRPr lang="en-GB" sz="1200" dirty="0"/>
          </a:p>
          <a:p>
            <a:endParaRPr lang="en-GB" dirty="0"/>
          </a:p>
        </p:txBody>
      </p:sp>
      <p:sp>
        <p:nvSpPr>
          <p:cNvPr id="4" name="Slide Number Placeholder 3">
            <a:extLst>
              <a:ext uri="{FF2B5EF4-FFF2-40B4-BE49-F238E27FC236}">
                <a16:creationId xmlns:a16="http://schemas.microsoft.com/office/drawing/2014/main" id="{D3C0C948-8687-4AE1-37D6-744B9EC12B1E}"/>
              </a:ext>
            </a:extLst>
          </p:cNvPr>
          <p:cNvSpPr>
            <a:spLocks noGrp="1"/>
          </p:cNvSpPr>
          <p:nvPr>
            <p:ph type="sldNum" sz="quarter" idx="12"/>
          </p:nvPr>
        </p:nvSpPr>
        <p:spPr>
          <a:xfrm>
            <a:off x="11356848" y="107851"/>
            <a:ext cx="640080" cy="365125"/>
          </a:xfrm>
        </p:spPr>
        <p:txBody>
          <a:bodyPr/>
          <a:lstStyle/>
          <a:p>
            <a:fld id="{148CC95F-0247-41B6-91CF-DC97C76A7088}" type="slidenum">
              <a:rPr lang="en-US" sz="1400" smtClean="0"/>
              <a:t>7</a:t>
            </a:fld>
            <a:endParaRPr lang="en-US" sz="1400"/>
          </a:p>
        </p:txBody>
      </p:sp>
    </p:spTree>
    <p:extLst>
      <p:ext uri="{BB962C8B-B14F-4D97-AF65-F5344CB8AC3E}">
        <p14:creationId xmlns:p14="http://schemas.microsoft.com/office/powerpoint/2010/main" val="57558822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4638</TotalTime>
  <Words>2012</Words>
  <Application>Microsoft Office PowerPoint</Application>
  <PresentationFormat>Widescreen</PresentationFormat>
  <Paragraphs>91</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Bierstadt</vt:lpstr>
      <vt:lpstr>Courier New</vt:lpstr>
      <vt:lpstr>GestaltVTI</vt:lpstr>
      <vt:lpstr>Impact of requisitioning on Mynydd Epynt</vt:lpstr>
      <vt:lpstr>Geology &amp; History of the mountain</vt:lpstr>
      <vt:lpstr>Requisitioning  </vt:lpstr>
      <vt:lpstr>Impact on the Community</vt:lpstr>
      <vt:lpstr>Mynydd Epynt today</vt:lpstr>
      <vt:lpstr>Conclusion - What have we learned? </vt:lpstr>
      <vt:lpstr>Bibliography &amp;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Goodfield (2514260)</dc:creator>
  <cp:lastModifiedBy>Paul Goodfield (2514260)</cp:lastModifiedBy>
  <cp:revision>1</cp:revision>
  <dcterms:created xsi:type="dcterms:W3CDTF">2025-11-09T10:39:46Z</dcterms:created>
  <dcterms:modified xsi:type="dcterms:W3CDTF">2025-11-25T14:44:32Z</dcterms:modified>
</cp:coreProperties>
</file>