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132" autoAdjust="0"/>
    <p:restoredTop sz="94664" autoAdjust="0"/>
  </p:normalViewPr>
  <p:slideViewPr>
    <p:cSldViewPr snapToGrid="0">
      <p:cViewPr varScale="1">
        <p:scale>
          <a:sx n="25" d="100"/>
          <a:sy n="25" d="100"/>
        </p:scale>
        <p:origin x="1356" y="60"/>
      </p:cViewPr>
      <p:guideLst/>
    </p:cSldViewPr>
  </p:slideViewPr>
  <p:notesTextViewPr>
    <p:cViewPr>
      <p:scale>
        <a:sx n="20" d="100"/>
        <a:sy n="2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94AFB3-C4D8-463C-B996-9F2851EA64CA}" type="datetimeFigureOut">
              <a:rPr lang="en-GB" smtClean="0"/>
              <a:t>04/05/2018</a:t>
            </a:fld>
            <a:endParaRPr lang="en-GB"/>
          </a:p>
        </p:txBody>
      </p:sp>
      <p:sp>
        <p:nvSpPr>
          <p:cNvPr id="4" name="Slide Image Placeholder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0D9B83-4337-444A-A3B9-AABD498F8FB6}" type="slidenum">
              <a:rPr lang="en-GB" smtClean="0"/>
              <a:t>‹#›</a:t>
            </a:fld>
            <a:endParaRPr lang="en-GB"/>
          </a:p>
        </p:txBody>
      </p:sp>
    </p:spTree>
    <p:extLst>
      <p:ext uri="{BB962C8B-B14F-4D97-AF65-F5344CB8AC3E}">
        <p14:creationId xmlns:p14="http://schemas.microsoft.com/office/powerpoint/2010/main" val="1998039571"/>
      </p:ext>
    </p:extLst>
  </p:cSld>
  <p:clrMap bg1="lt1" tx1="dk1" bg2="lt2" tx2="dk2" accent1="accent1" accent2="accent2" accent3="accent3" accent4="accent4" accent5="accent5" accent6="accent6" hlink="hlink" folHlink="folHlink"/>
  <p:notesStyle>
    <a:lvl1pPr marL="0" algn="l" defTabSz="2479578" rtl="0" eaLnBrk="1" latinLnBrk="0" hangingPunct="1">
      <a:defRPr sz="3254" kern="1200">
        <a:solidFill>
          <a:schemeClr val="tx1"/>
        </a:solidFill>
        <a:latin typeface="+mn-lt"/>
        <a:ea typeface="+mn-ea"/>
        <a:cs typeface="+mn-cs"/>
      </a:defRPr>
    </a:lvl1pPr>
    <a:lvl2pPr marL="1239789" algn="l" defTabSz="2479578" rtl="0" eaLnBrk="1" latinLnBrk="0" hangingPunct="1">
      <a:defRPr sz="3254" kern="1200">
        <a:solidFill>
          <a:schemeClr val="tx1"/>
        </a:solidFill>
        <a:latin typeface="+mn-lt"/>
        <a:ea typeface="+mn-ea"/>
        <a:cs typeface="+mn-cs"/>
      </a:defRPr>
    </a:lvl2pPr>
    <a:lvl3pPr marL="2479578" algn="l" defTabSz="2479578" rtl="0" eaLnBrk="1" latinLnBrk="0" hangingPunct="1">
      <a:defRPr sz="3254" kern="1200">
        <a:solidFill>
          <a:schemeClr val="tx1"/>
        </a:solidFill>
        <a:latin typeface="+mn-lt"/>
        <a:ea typeface="+mn-ea"/>
        <a:cs typeface="+mn-cs"/>
      </a:defRPr>
    </a:lvl3pPr>
    <a:lvl4pPr marL="3719368" algn="l" defTabSz="2479578" rtl="0" eaLnBrk="1" latinLnBrk="0" hangingPunct="1">
      <a:defRPr sz="3254" kern="1200">
        <a:solidFill>
          <a:schemeClr val="tx1"/>
        </a:solidFill>
        <a:latin typeface="+mn-lt"/>
        <a:ea typeface="+mn-ea"/>
        <a:cs typeface="+mn-cs"/>
      </a:defRPr>
    </a:lvl4pPr>
    <a:lvl5pPr marL="4959157" algn="l" defTabSz="2479578" rtl="0" eaLnBrk="1" latinLnBrk="0" hangingPunct="1">
      <a:defRPr sz="3254" kern="1200">
        <a:solidFill>
          <a:schemeClr val="tx1"/>
        </a:solidFill>
        <a:latin typeface="+mn-lt"/>
        <a:ea typeface="+mn-ea"/>
        <a:cs typeface="+mn-cs"/>
      </a:defRPr>
    </a:lvl5pPr>
    <a:lvl6pPr marL="6198946" algn="l" defTabSz="2479578" rtl="0" eaLnBrk="1" latinLnBrk="0" hangingPunct="1">
      <a:defRPr sz="3254" kern="1200">
        <a:solidFill>
          <a:schemeClr val="tx1"/>
        </a:solidFill>
        <a:latin typeface="+mn-lt"/>
        <a:ea typeface="+mn-ea"/>
        <a:cs typeface="+mn-cs"/>
      </a:defRPr>
    </a:lvl6pPr>
    <a:lvl7pPr marL="7438735" algn="l" defTabSz="2479578" rtl="0" eaLnBrk="1" latinLnBrk="0" hangingPunct="1">
      <a:defRPr sz="3254" kern="1200">
        <a:solidFill>
          <a:schemeClr val="tx1"/>
        </a:solidFill>
        <a:latin typeface="+mn-lt"/>
        <a:ea typeface="+mn-ea"/>
        <a:cs typeface="+mn-cs"/>
      </a:defRPr>
    </a:lvl7pPr>
    <a:lvl8pPr marL="8678525" algn="l" defTabSz="2479578" rtl="0" eaLnBrk="1" latinLnBrk="0" hangingPunct="1">
      <a:defRPr sz="3254" kern="1200">
        <a:solidFill>
          <a:schemeClr val="tx1"/>
        </a:solidFill>
        <a:latin typeface="+mn-lt"/>
        <a:ea typeface="+mn-ea"/>
        <a:cs typeface="+mn-cs"/>
      </a:defRPr>
    </a:lvl8pPr>
    <a:lvl9pPr marL="9918314" algn="l" defTabSz="2479578" rtl="0" eaLnBrk="1" latinLnBrk="0" hangingPunct="1">
      <a:defRPr sz="325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0D9B83-4337-444A-A3B9-AABD498F8FB6}" type="slidenum">
              <a:rPr lang="en-GB" smtClean="0"/>
              <a:t>1</a:t>
            </a:fld>
            <a:endParaRPr lang="en-GB"/>
          </a:p>
        </p:txBody>
      </p:sp>
    </p:spTree>
    <p:extLst>
      <p:ext uri="{BB962C8B-B14F-4D97-AF65-F5344CB8AC3E}">
        <p14:creationId xmlns:p14="http://schemas.microsoft.com/office/powerpoint/2010/main" val="246582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2450B44-EFEE-4FAC-96D7-3A07F91EB403}"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D5627D-6D8A-470D-915F-F0105DC5E469}" type="slidenum">
              <a:rPr lang="en-GB" smtClean="0"/>
              <a:t>‹#›</a:t>
            </a:fld>
            <a:endParaRPr lang="en-GB"/>
          </a:p>
        </p:txBody>
      </p:sp>
    </p:spTree>
    <p:extLst>
      <p:ext uri="{BB962C8B-B14F-4D97-AF65-F5344CB8AC3E}">
        <p14:creationId xmlns:p14="http://schemas.microsoft.com/office/powerpoint/2010/main" val="22119259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450B44-EFEE-4FAC-96D7-3A07F91EB403}"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D5627D-6D8A-470D-915F-F0105DC5E469}" type="slidenum">
              <a:rPr lang="en-GB" smtClean="0"/>
              <a:t>‹#›</a:t>
            </a:fld>
            <a:endParaRPr lang="en-GB"/>
          </a:p>
        </p:txBody>
      </p:sp>
    </p:spTree>
    <p:extLst>
      <p:ext uri="{BB962C8B-B14F-4D97-AF65-F5344CB8AC3E}">
        <p14:creationId xmlns:p14="http://schemas.microsoft.com/office/powerpoint/2010/main" val="611577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2450B44-EFEE-4FAC-96D7-3A07F91EB403}"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D5627D-6D8A-470D-915F-F0105DC5E469}" type="slidenum">
              <a:rPr lang="en-GB" smtClean="0"/>
              <a:t>‹#›</a:t>
            </a:fld>
            <a:endParaRPr lang="en-GB"/>
          </a:p>
        </p:txBody>
      </p:sp>
    </p:spTree>
    <p:extLst>
      <p:ext uri="{BB962C8B-B14F-4D97-AF65-F5344CB8AC3E}">
        <p14:creationId xmlns:p14="http://schemas.microsoft.com/office/powerpoint/2010/main" val="3673311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2450B44-EFEE-4FAC-96D7-3A07F91EB403}" type="datetimeFigureOut">
              <a:rPr lang="en-GB" smtClean="0"/>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D5627D-6D8A-470D-915F-F0105DC5E469}" type="slidenum">
              <a:rPr lang="en-GB" smtClean="0"/>
              <a:t>‹#›</a:t>
            </a:fld>
            <a:endParaRPr lang="en-GB"/>
          </a:p>
        </p:txBody>
      </p:sp>
    </p:spTree>
    <p:extLst>
      <p:ext uri="{BB962C8B-B14F-4D97-AF65-F5344CB8AC3E}">
        <p14:creationId xmlns:p14="http://schemas.microsoft.com/office/powerpoint/2010/main" val="7750801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450B44-EFEE-4FAC-96D7-3A07F91EB403}" type="datetimeFigureOut">
              <a:rPr lang="en-GB" smtClean="0"/>
              <a:t>04/05/2018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D5627D-6D8A-470D-915F-F0105DC5E469}" type="slidenum">
              <a:rPr lang="en-GB" smtClean="0"/>
              <a:t>‹#›</a:t>
            </a:fld>
            <a:endParaRPr lang="en-GB"/>
          </a:p>
        </p:txBody>
      </p:sp>
    </p:spTree>
    <p:extLst>
      <p:ext uri="{BB962C8B-B14F-4D97-AF65-F5344CB8AC3E}">
        <p14:creationId xmlns:p14="http://schemas.microsoft.com/office/powerpoint/2010/main" val="220968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450B44-EFEE-4FAC-96D7-3A07F91EB403}" type="datetimeFigureOut">
              <a:rPr lang="en-GB" smtClean="0"/>
              <a:t>04/05/2018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D5627D-6D8A-470D-915F-F0105DC5E469}" type="slidenum">
              <a:rPr lang="en-GB" smtClean="0"/>
              <a:t>‹#›</a:t>
            </a:fld>
            <a:endParaRPr lang="en-GB"/>
          </a:p>
        </p:txBody>
      </p:sp>
    </p:spTree>
    <p:extLst>
      <p:ext uri="{BB962C8B-B14F-4D97-AF65-F5344CB8AC3E}">
        <p14:creationId xmlns:p14="http://schemas.microsoft.com/office/powerpoint/2010/main" val="1687818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450B44-EFEE-4FAC-96D7-3A07F91EB403}" type="datetimeFigureOut">
              <a:rPr lang="en-GB" smtClean="0"/>
              <a:t>04/05/2018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D5627D-6D8A-470D-915F-F0105DC5E469}" type="slidenum">
              <a:rPr lang="en-GB" smtClean="0"/>
              <a:t>‹#›</a:t>
            </a:fld>
            <a:endParaRPr lang="en-GB"/>
          </a:p>
        </p:txBody>
      </p:sp>
    </p:spTree>
    <p:extLst>
      <p:ext uri="{BB962C8B-B14F-4D97-AF65-F5344CB8AC3E}">
        <p14:creationId xmlns:p14="http://schemas.microsoft.com/office/powerpoint/2010/main" val="3616706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Edit Master text styles</a:t>
            </a:r>
          </a:p>
        </p:txBody>
      </p:sp>
      <p:sp>
        <p:nvSpPr>
          <p:cNvPr id="5" name="Date Placeholder 4"/>
          <p:cNvSpPr>
            <a:spLocks noGrp="1"/>
          </p:cNvSpPr>
          <p:nvPr>
            <p:ph type="dt" sz="half" idx="10"/>
          </p:nvPr>
        </p:nvSpPr>
        <p:spPr/>
        <p:txBody>
          <a:bodyPr/>
          <a:lstStyle/>
          <a:p>
            <a:fld id="{F2450B44-EFEE-4FAC-96D7-3A07F91EB403}" type="datetimeFigureOut">
              <a:rPr lang="en-GB" smtClean="0"/>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D5627D-6D8A-470D-915F-F0105DC5E469}" type="slidenum">
              <a:rPr lang="en-GB" smtClean="0"/>
              <a:t>‹#›</a:t>
            </a:fld>
            <a:endParaRPr lang="en-GB"/>
          </a:p>
        </p:txBody>
      </p:sp>
    </p:spTree>
    <p:extLst>
      <p:ext uri="{BB962C8B-B14F-4D97-AF65-F5344CB8AC3E}">
        <p14:creationId xmlns:p14="http://schemas.microsoft.com/office/powerpoint/2010/main" val="1005378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Edit Master text styles</a:t>
            </a:r>
          </a:p>
        </p:txBody>
      </p:sp>
      <p:sp>
        <p:nvSpPr>
          <p:cNvPr id="5" name="Date Placeholder 4"/>
          <p:cNvSpPr>
            <a:spLocks noGrp="1"/>
          </p:cNvSpPr>
          <p:nvPr>
            <p:ph type="dt" sz="half" idx="10"/>
          </p:nvPr>
        </p:nvSpPr>
        <p:spPr/>
        <p:txBody>
          <a:bodyPr/>
          <a:lstStyle/>
          <a:p>
            <a:fld id="{F2450B44-EFEE-4FAC-96D7-3A07F91EB403}" type="datetimeFigureOut">
              <a:rPr lang="en-GB" smtClean="0"/>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D5627D-6D8A-470D-915F-F0105DC5E469}" type="slidenum">
              <a:rPr lang="en-GB" smtClean="0"/>
              <a:t>‹#›</a:t>
            </a:fld>
            <a:endParaRPr lang="en-GB"/>
          </a:p>
        </p:txBody>
      </p:sp>
    </p:spTree>
    <p:extLst>
      <p:ext uri="{BB962C8B-B14F-4D97-AF65-F5344CB8AC3E}">
        <p14:creationId xmlns:p14="http://schemas.microsoft.com/office/powerpoint/2010/main" val="788518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450B44-EFEE-4FAC-96D7-3A07F91EB403}"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D5627D-6D8A-470D-915F-F0105DC5E469}" type="slidenum">
              <a:rPr lang="en-GB" smtClean="0"/>
              <a:t>‹#›</a:t>
            </a:fld>
            <a:endParaRPr lang="en-GB"/>
          </a:p>
        </p:txBody>
      </p:sp>
    </p:spTree>
    <p:extLst>
      <p:ext uri="{BB962C8B-B14F-4D97-AF65-F5344CB8AC3E}">
        <p14:creationId xmlns:p14="http://schemas.microsoft.com/office/powerpoint/2010/main" val="1071104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450B44-EFEE-4FAC-96D7-3A07F91EB403}"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D5627D-6D8A-470D-915F-F0105DC5E469}" type="slidenum">
              <a:rPr lang="en-GB" smtClean="0"/>
              <a:t>‹#›</a:t>
            </a:fld>
            <a:endParaRPr lang="en-GB"/>
          </a:p>
        </p:txBody>
      </p:sp>
    </p:spTree>
    <p:extLst>
      <p:ext uri="{BB962C8B-B14F-4D97-AF65-F5344CB8AC3E}">
        <p14:creationId xmlns:p14="http://schemas.microsoft.com/office/powerpoint/2010/main" val="1424631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F2450B44-EFEE-4FAC-96D7-3A07F91EB403}" type="datetimeFigureOut">
              <a:rPr lang="en-GB" smtClean="0"/>
              <a:t>04/05/2018</a:t>
            </a:fld>
            <a:endParaRPr lang="en-GB"/>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33D5627D-6D8A-470D-915F-F0105DC5E469}" type="slidenum">
              <a:rPr lang="en-GB" smtClean="0"/>
              <a:t>‹#›</a:t>
            </a:fld>
            <a:endParaRPr lang="en-GB"/>
          </a:p>
        </p:txBody>
      </p:sp>
    </p:spTree>
    <p:extLst>
      <p:ext uri="{BB962C8B-B14F-4D97-AF65-F5344CB8AC3E}">
        <p14:creationId xmlns:p14="http://schemas.microsoft.com/office/powerpoint/2010/main" val="18951567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gi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FE619DDC-73C0-4C0A-B543-ABBD8CC7EB08}"/>
              </a:ext>
            </a:extLst>
          </p:cNvPr>
          <p:cNvSpPr/>
          <p:nvPr/>
        </p:nvSpPr>
        <p:spPr>
          <a:xfrm>
            <a:off x="280920" y="16402050"/>
            <a:ext cx="5446975" cy="47235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58DBDCB7-BCBE-49F8-9DAE-2C3D2F45F5DF}"/>
              </a:ext>
            </a:extLst>
          </p:cNvPr>
          <p:cNvSpPr txBox="1"/>
          <p:nvPr/>
        </p:nvSpPr>
        <p:spPr>
          <a:xfrm>
            <a:off x="7553739" y="244657"/>
            <a:ext cx="14087061" cy="2262798"/>
          </a:xfrm>
          <a:prstGeom prst="rect">
            <a:avLst/>
          </a:prstGeom>
          <a:solidFill>
            <a:srgbClr val="0070C0"/>
          </a:solidFill>
        </p:spPr>
        <p:txBody>
          <a:bodyPr wrap="square" rtlCol="0">
            <a:spAutoFit/>
          </a:bodyPr>
          <a:lstStyle/>
          <a:p>
            <a:endParaRPr lang="en-GB" sz="12120" dirty="0"/>
          </a:p>
        </p:txBody>
      </p:sp>
      <p:sp>
        <p:nvSpPr>
          <p:cNvPr id="21" name="TextBox 20">
            <a:extLst>
              <a:ext uri="{FF2B5EF4-FFF2-40B4-BE49-F238E27FC236}">
                <a16:creationId xmlns:a16="http://schemas.microsoft.com/office/drawing/2014/main" id="{D2009B05-6F5D-4F6B-979B-29E3403FF1C8}"/>
              </a:ext>
            </a:extLst>
          </p:cNvPr>
          <p:cNvSpPr txBox="1"/>
          <p:nvPr/>
        </p:nvSpPr>
        <p:spPr>
          <a:xfrm>
            <a:off x="392742" y="202851"/>
            <a:ext cx="6661201" cy="2266755"/>
          </a:xfrm>
          <a:prstGeom prst="rect">
            <a:avLst/>
          </a:prstGeom>
          <a:solidFill>
            <a:srgbClr val="0070C0"/>
          </a:solidFill>
        </p:spPr>
        <p:txBody>
          <a:bodyPr wrap="square" rtlCol="0">
            <a:spAutoFit/>
          </a:bodyPr>
          <a:lstStyle/>
          <a:p>
            <a:endParaRPr lang="en-GB" sz="12120" dirty="0"/>
          </a:p>
        </p:txBody>
      </p:sp>
      <p:pic>
        <p:nvPicPr>
          <p:cNvPr id="11" name="Picture 10">
            <a:extLst>
              <a:ext uri="{FF2B5EF4-FFF2-40B4-BE49-F238E27FC236}">
                <a16:creationId xmlns:a16="http://schemas.microsoft.com/office/drawing/2014/main" id="{561C2480-5B6A-4B88-8EC1-682F25F468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6065" y="447766"/>
            <a:ext cx="6252057" cy="1757803"/>
          </a:xfrm>
          <a:prstGeom prst="rect">
            <a:avLst/>
          </a:prstGeom>
        </p:spPr>
      </p:pic>
      <p:sp>
        <p:nvSpPr>
          <p:cNvPr id="24" name="TextBox 23">
            <a:extLst>
              <a:ext uri="{FF2B5EF4-FFF2-40B4-BE49-F238E27FC236}">
                <a16:creationId xmlns:a16="http://schemas.microsoft.com/office/drawing/2014/main" id="{C2E9DB91-65E3-4538-8481-894938FA1897}"/>
              </a:ext>
            </a:extLst>
          </p:cNvPr>
          <p:cNvSpPr txBox="1"/>
          <p:nvPr/>
        </p:nvSpPr>
        <p:spPr>
          <a:xfrm>
            <a:off x="392742" y="2693327"/>
            <a:ext cx="5446976" cy="1088629"/>
          </a:xfrm>
          <a:prstGeom prst="rect">
            <a:avLst/>
          </a:prstGeom>
          <a:solidFill>
            <a:srgbClr val="0070C0"/>
          </a:solidFill>
        </p:spPr>
        <p:txBody>
          <a:bodyPr wrap="square" rtlCol="0">
            <a:spAutoFit/>
          </a:bodyPr>
          <a:lstStyle/>
          <a:p>
            <a:endParaRPr lang="en-GB" sz="12120" dirty="0"/>
          </a:p>
        </p:txBody>
      </p:sp>
      <p:sp>
        <p:nvSpPr>
          <p:cNvPr id="6" name="TextBox 5">
            <a:extLst>
              <a:ext uri="{FF2B5EF4-FFF2-40B4-BE49-F238E27FC236}">
                <a16:creationId xmlns:a16="http://schemas.microsoft.com/office/drawing/2014/main" id="{26FAEBA4-632D-454A-9C2B-FD3E9E58DC00}"/>
              </a:ext>
            </a:extLst>
          </p:cNvPr>
          <p:cNvSpPr txBox="1"/>
          <p:nvPr/>
        </p:nvSpPr>
        <p:spPr>
          <a:xfrm>
            <a:off x="586066" y="2945253"/>
            <a:ext cx="5004935" cy="584775"/>
          </a:xfrm>
          <a:prstGeom prst="rect">
            <a:avLst/>
          </a:prstGeom>
          <a:solidFill>
            <a:schemeClr val="bg1"/>
          </a:solidFill>
        </p:spPr>
        <p:txBody>
          <a:bodyPr wrap="square" rtlCol="0">
            <a:spAutoFit/>
          </a:bodyPr>
          <a:lstStyle/>
          <a:p>
            <a:pPr algn="ctr"/>
            <a:endParaRPr lang="en-GB" sz="3200" dirty="0">
              <a:effectLst>
                <a:outerShdw blurRad="38100" dist="38100" dir="2700000" algn="tl">
                  <a:srgbClr val="000000">
                    <a:alpha val="43137"/>
                  </a:srgbClr>
                </a:outerShdw>
              </a:effectLst>
            </a:endParaRPr>
          </a:p>
        </p:txBody>
      </p:sp>
      <p:sp>
        <p:nvSpPr>
          <p:cNvPr id="8" name="Rectangle 7">
            <a:extLst>
              <a:ext uri="{FF2B5EF4-FFF2-40B4-BE49-F238E27FC236}">
                <a16:creationId xmlns:a16="http://schemas.microsoft.com/office/drawing/2014/main" id="{2974E93C-9B52-4D80-9F8F-23A575DAA2E8}"/>
              </a:ext>
            </a:extLst>
          </p:cNvPr>
          <p:cNvSpPr/>
          <p:nvPr/>
        </p:nvSpPr>
        <p:spPr>
          <a:xfrm>
            <a:off x="383720" y="4033882"/>
            <a:ext cx="5446976" cy="118665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0AB7D221-D2E9-4A04-B31B-3CF8D1CF835A}"/>
              </a:ext>
            </a:extLst>
          </p:cNvPr>
          <p:cNvSpPr/>
          <p:nvPr/>
        </p:nvSpPr>
        <p:spPr>
          <a:xfrm>
            <a:off x="577044" y="4370328"/>
            <a:ext cx="5004935" cy="1124275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endParaRPr lang="en-GB" dirty="0"/>
          </a:p>
        </p:txBody>
      </p:sp>
      <p:sp>
        <p:nvSpPr>
          <p:cNvPr id="15" name="TextBox 14">
            <a:extLst>
              <a:ext uri="{FF2B5EF4-FFF2-40B4-BE49-F238E27FC236}">
                <a16:creationId xmlns:a16="http://schemas.microsoft.com/office/drawing/2014/main" id="{F0AC8E4D-C89E-48B3-906E-28EF34355F88}"/>
              </a:ext>
            </a:extLst>
          </p:cNvPr>
          <p:cNvSpPr txBox="1"/>
          <p:nvPr/>
        </p:nvSpPr>
        <p:spPr>
          <a:xfrm>
            <a:off x="672977" y="4440791"/>
            <a:ext cx="4868462" cy="11172289"/>
          </a:xfrm>
          <a:prstGeom prst="rect">
            <a:avLst/>
          </a:prstGeom>
          <a:noFill/>
        </p:spPr>
        <p:txBody>
          <a:bodyPr wrap="square" rtlCol="0">
            <a:spAutoFit/>
          </a:bodyPr>
          <a:lstStyle/>
          <a:p>
            <a:r>
              <a:rPr lang="en-GB" sz="2400" dirty="0"/>
              <a:t>The purpose of this project was to investigate, through the use of experimentation and research, the potential uses of a piezoelectric material as an energy harvesting device. Piezoelectric, lead zirconate titanate (PZT) transducers were used for testing. The proposed use of this type of transducer was to be incorporated in to a step set up, utilizing the energy released from a person’s footsteps to potentially power LED’s which would illuminate the step when being used and then fade out when stepped off of. It was discovered early in to the investigation that the test setup developed would not provide enough power to complete the desired task. It was, however decided that testing should continue so that calculations could be made to determine how much energy could potentially be generated in a larger, more task oriented environment such as a busy train station. A microcontroller based circuit was also developed to simulate the step lighting and fading using Pulse Width Modulation (PWM).</a:t>
            </a:r>
          </a:p>
        </p:txBody>
      </p:sp>
      <p:pic>
        <p:nvPicPr>
          <p:cNvPr id="18" name="Picture 17">
            <a:extLst>
              <a:ext uri="{FF2B5EF4-FFF2-40B4-BE49-F238E27FC236}">
                <a16:creationId xmlns:a16="http://schemas.microsoft.com/office/drawing/2014/main" id="{1E149C00-5DEE-43A5-A290-F4E7597B1F5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6496" y="16725241"/>
            <a:ext cx="4920428" cy="4152073"/>
          </a:xfrm>
          <a:prstGeom prst="rect">
            <a:avLst/>
          </a:prstGeom>
        </p:spPr>
      </p:pic>
      <p:sp>
        <p:nvSpPr>
          <p:cNvPr id="23" name="Rectangle 22">
            <a:extLst>
              <a:ext uri="{FF2B5EF4-FFF2-40B4-BE49-F238E27FC236}">
                <a16:creationId xmlns:a16="http://schemas.microsoft.com/office/drawing/2014/main" id="{04E12203-B5AC-4CD3-B4BE-790E18364B4C}"/>
              </a:ext>
            </a:extLst>
          </p:cNvPr>
          <p:cNvSpPr/>
          <p:nvPr/>
        </p:nvSpPr>
        <p:spPr>
          <a:xfrm>
            <a:off x="7792278" y="447766"/>
            <a:ext cx="13543723" cy="175780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2" name="TextBox 21">
            <a:extLst>
              <a:ext uri="{FF2B5EF4-FFF2-40B4-BE49-F238E27FC236}">
                <a16:creationId xmlns:a16="http://schemas.microsoft.com/office/drawing/2014/main" id="{298687C4-2D1D-445F-932E-2288E6B548DB}"/>
              </a:ext>
            </a:extLst>
          </p:cNvPr>
          <p:cNvSpPr txBox="1"/>
          <p:nvPr/>
        </p:nvSpPr>
        <p:spPr>
          <a:xfrm>
            <a:off x="7777517" y="602047"/>
            <a:ext cx="13558484" cy="1446550"/>
          </a:xfrm>
          <a:prstGeom prst="rect">
            <a:avLst/>
          </a:prstGeom>
          <a:noFill/>
        </p:spPr>
        <p:txBody>
          <a:bodyPr wrap="square" rtlCol="0">
            <a:spAutoFit/>
          </a:bodyPr>
          <a:lstStyle/>
          <a:p>
            <a:pPr algn="ctr"/>
            <a:r>
              <a:rPr lang="en-GB" sz="4400" dirty="0">
                <a:effectLst>
                  <a:outerShdw blurRad="38100" dist="38100" dir="2700000" algn="tl">
                    <a:srgbClr val="000000">
                      <a:alpha val="43137"/>
                    </a:srgbClr>
                  </a:outerShdw>
                </a:effectLst>
              </a:rPr>
              <a:t>An investigation in to Piezoelectric Energy Harvesting and</a:t>
            </a:r>
          </a:p>
          <a:p>
            <a:pPr algn="ctr"/>
            <a:r>
              <a:rPr lang="en-GB" sz="4400" dirty="0">
                <a:effectLst>
                  <a:outerShdw blurRad="38100" dist="38100" dir="2700000" algn="tl">
                    <a:srgbClr val="000000">
                      <a:alpha val="43137"/>
                    </a:srgbClr>
                  </a:outerShdw>
                </a:effectLst>
              </a:rPr>
              <a:t> Potential Implementations</a:t>
            </a:r>
          </a:p>
        </p:txBody>
      </p:sp>
      <p:sp>
        <p:nvSpPr>
          <p:cNvPr id="25" name="TextBox 24">
            <a:extLst>
              <a:ext uri="{FF2B5EF4-FFF2-40B4-BE49-F238E27FC236}">
                <a16:creationId xmlns:a16="http://schemas.microsoft.com/office/drawing/2014/main" id="{694E337B-0F93-4ED8-A48E-B4C6F185EAA4}"/>
              </a:ext>
            </a:extLst>
          </p:cNvPr>
          <p:cNvSpPr txBox="1"/>
          <p:nvPr/>
        </p:nvSpPr>
        <p:spPr>
          <a:xfrm>
            <a:off x="586065" y="2967549"/>
            <a:ext cx="4756779" cy="523220"/>
          </a:xfrm>
          <a:prstGeom prst="rect">
            <a:avLst/>
          </a:prstGeom>
          <a:noFill/>
        </p:spPr>
        <p:txBody>
          <a:bodyPr wrap="square" rtlCol="0">
            <a:spAutoFit/>
          </a:bodyPr>
          <a:lstStyle/>
          <a:p>
            <a:pPr algn="ctr"/>
            <a:r>
              <a:rPr lang="en-GB" sz="2800" dirty="0">
                <a:effectLst>
                  <a:outerShdw blurRad="38100" dist="38100" dir="2700000" algn="tl">
                    <a:srgbClr val="000000">
                      <a:alpha val="43137"/>
                    </a:srgbClr>
                  </a:outerShdw>
                </a:effectLst>
              </a:rPr>
              <a:t>Abstract</a:t>
            </a:r>
          </a:p>
        </p:txBody>
      </p:sp>
      <p:sp>
        <p:nvSpPr>
          <p:cNvPr id="30" name="Rectangle 29">
            <a:extLst>
              <a:ext uri="{FF2B5EF4-FFF2-40B4-BE49-F238E27FC236}">
                <a16:creationId xmlns:a16="http://schemas.microsoft.com/office/drawing/2014/main" id="{8470D68B-C4EA-4D30-BD3B-7AE8C87ADCFE}"/>
              </a:ext>
            </a:extLst>
          </p:cNvPr>
          <p:cNvSpPr/>
          <p:nvPr/>
        </p:nvSpPr>
        <p:spPr>
          <a:xfrm>
            <a:off x="22140596" y="220365"/>
            <a:ext cx="7576457" cy="22472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a:extLst>
              <a:ext uri="{FF2B5EF4-FFF2-40B4-BE49-F238E27FC236}">
                <a16:creationId xmlns:a16="http://schemas.microsoft.com/office/drawing/2014/main" id="{7EC96C62-7A46-46D8-BF98-6743D0BB53B0}"/>
              </a:ext>
            </a:extLst>
          </p:cNvPr>
          <p:cNvSpPr/>
          <p:nvPr/>
        </p:nvSpPr>
        <p:spPr>
          <a:xfrm>
            <a:off x="6033042" y="4033882"/>
            <a:ext cx="7639051" cy="5472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a:extLst>
              <a:ext uri="{FF2B5EF4-FFF2-40B4-BE49-F238E27FC236}">
                <a16:creationId xmlns:a16="http://schemas.microsoft.com/office/drawing/2014/main" id="{E96C16F4-70DE-4491-AD2F-C4018207E74D}"/>
              </a:ext>
            </a:extLst>
          </p:cNvPr>
          <p:cNvSpPr txBox="1"/>
          <p:nvPr/>
        </p:nvSpPr>
        <p:spPr>
          <a:xfrm>
            <a:off x="6278993" y="4302225"/>
            <a:ext cx="7083391" cy="4893647"/>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2400" dirty="0"/>
              <a:t>The  motivation behind this project was the exponential growth of power consumption world wide. The Energy Information Administration (EIA) predict that by 2040, world wide energy consumption will rise by 48% (1). With the development of low power electronics such as smart phones, smart watches and low power lighting, the potential to harvest smaller amounts of energy from previously un-usable sources is becoming a more viable option. It is believed that the use of piezoelectric materials to harvest enough energy to power these types of devices could help to alleviate the pressure placed upon our power grids and help lead to a more self sustaining way of producing energy.</a:t>
            </a:r>
          </a:p>
        </p:txBody>
      </p:sp>
      <p:sp>
        <p:nvSpPr>
          <p:cNvPr id="52" name="Rectangle 51">
            <a:extLst>
              <a:ext uri="{FF2B5EF4-FFF2-40B4-BE49-F238E27FC236}">
                <a16:creationId xmlns:a16="http://schemas.microsoft.com/office/drawing/2014/main" id="{5A4EEBB8-6261-400F-B327-96FD7D3743E5}"/>
              </a:ext>
            </a:extLst>
          </p:cNvPr>
          <p:cNvSpPr/>
          <p:nvPr/>
        </p:nvSpPr>
        <p:spPr>
          <a:xfrm>
            <a:off x="6033042" y="2700621"/>
            <a:ext cx="7639050" cy="10813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a:extLst>
              <a:ext uri="{FF2B5EF4-FFF2-40B4-BE49-F238E27FC236}">
                <a16:creationId xmlns:a16="http://schemas.microsoft.com/office/drawing/2014/main" id="{E606F278-566A-497E-844C-2653C5CDC722}"/>
              </a:ext>
            </a:extLst>
          </p:cNvPr>
          <p:cNvSpPr/>
          <p:nvPr/>
        </p:nvSpPr>
        <p:spPr>
          <a:xfrm>
            <a:off x="6310872" y="2928290"/>
            <a:ext cx="7083391" cy="60173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9" name="TextBox 48">
            <a:extLst>
              <a:ext uri="{FF2B5EF4-FFF2-40B4-BE49-F238E27FC236}">
                <a16:creationId xmlns:a16="http://schemas.microsoft.com/office/drawing/2014/main" id="{449EFD9F-53C0-42BC-AF3A-25F87C4D1B7C}"/>
              </a:ext>
            </a:extLst>
          </p:cNvPr>
          <p:cNvSpPr txBox="1"/>
          <p:nvPr/>
        </p:nvSpPr>
        <p:spPr>
          <a:xfrm>
            <a:off x="7777517" y="2965736"/>
            <a:ext cx="4533900" cy="523220"/>
          </a:xfrm>
          <a:prstGeom prst="rect">
            <a:avLst/>
          </a:prstGeom>
          <a:noFill/>
        </p:spPr>
        <p:txBody>
          <a:bodyPr wrap="square" rtlCol="0">
            <a:spAutoFit/>
          </a:bodyPr>
          <a:lstStyle/>
          <a:p>
            <a:r>
              <a:rPr lang="en-GB" sz="2800" dirty="0">
                <a:effectLst>
                  <a:outerShdw blurRad="38100" dist="38100" dir="2700000" algn="tl">
                    <a:srgbClr val="000000">
                      <a:alpha val="43137"/>
                    </a:srgbClr>
                  </a:outerShdw>
                </a:effectLst>
              </a:rPr>
              <a:t>     Reason for project </a:t>
            </a:r>
          </a:p>
        </p:txBody>
      </p:sp>
      <p:sp>
        <p:nvSpPr>
          <p:cNvPr id="56" name="Rectangle 55">
            <a:extLst>
              <a:ext uri="{FF2B5EF4-FFF2-40B4-BE49-F238E27FC236}">
                <a16:creationId xmlns:a16="http://schemas.microsoft.com/office/drawing/2014/main" id="{B75BEC90-2F76-4551-BD2A-32749073A98E}"/>
              </a:ext>
            </a:extLst>
          </p:cNvPr>
          <p:cNvSpPr/>
          <p:nvPr/>
        </p:nvSpPr>
        <p:spPr>
          <a:xfrm>
            <a:off x="5969033" y="9774249"/>
            <a:ext cx="7639051" cy="41322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5" name="Picture 54">
            <a:extLst>
              <a:ext uri="{FF2B5EF4-FFF2-40B4-BE49-F238E27FC236}">
                <a16:creationId xmlns:a16="http://schemas.microsoft.com/office/drawing/2014/main" id="{D40FE3D5-E350-4F41-9A34-ED790BE641A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46863" y="10056293"/>
            <a:ext cx="7083390" cy="3526357"/>
          </a:xfrm>
          <a:prstGeom prst="rect">
            <a:avLst/>
          </a:prstGeom>
        </p:spPr>
      </p:pic>
      <p:sp>
        <p:nvSpPr>
          <p:cNvPr id="59" name="Rectangle 58">
            <a:extLst>
              <a:ext uri="{FF2B5EF4-FFF2-40B4-BE49-F238E27FC236}">
                <a16:creationId xmlns:a16="http://schemas.microsoft.com/office/drawing/2014/main" id="{87930125-9CE6-444D-9A01-91F3BFE9E022}"/>
              </a:ext>
            </a:extLst>
          </p:cNvPr>
          <p:cNvSpPr/>
          <p:nvPr/>
        </p:nvSpPr>
        <p:spPr>
          <a:xfrm>
            <a:off x="22402800" y="447766"/>
            <a:ext cx="7006640" cy="175780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8" name="TextBox 57">
            <a:extLst>
              <a:ext uri="{FF2B5EF4-FFF2-40B4-BE49-F238E27FC236}">
                <a16:creationId xmlns:a16="http://schemas.microsoft.com/office/drawing/2014/main" id="{05D15AA8-0DAD-466B-8060-331A8565E46D}"/>
              </a:ext>
            </a:extLst>
          </p:cNvPr>
          <p:cNvSpPr txBox="1"/>
          <p:nvPr/>
        </p:nvSpPr>
        <p:spPr>
          <a:xfrm>
            <a:off x="22332779" y="428287"/>
            <a:ext cx="7076661" cy="1815882"/>
          </a:xfrm>
          <a:prstGeom prst="rect">
            <a:avLst/>
          </a:prstGeom>
          <a:noFill/>
        </p:spPr>
        <p:txBody>
          <a:bodyPr wrap="square" rtlCol="0">
            <a:spAutoFit/>
          </a:bodyPr>
          <a:lstStyle/>
          <a:p>
            <a:pPr algn="ctr"/>
            <a:r>
              <a:rPr lang="en-GB" sz="2800" dirty="0"/>
              <a:t>Daniel Lennon</a:t>
            </a:r>
          </a:p>
          <a:p>
            <a:pPr algn="ctr"/>
            <a:r>
              <a:rPr lang="en-GB" sz="2800" dirty="0"/>
              <a:t>  BEng. Computer systems</a:t>
            </a:r>
          </a:p>
          <a:p>
            <a:pPr algn="ctr"/>
            <a:r>
              <a:rPr lang="en-GB" sz="2800" dirty="0"/>
              <a:t> and electronics  level 6</a:t>
            </a:r>
          </a:p>
          <a:p>
            <a:pPr algn="ctr"/>
            <a:r>
              <a:rPr lang="en-GB" sz="2800" dirty="0"/>
              <a:t>Email: dlennon.144031@student.uwtsd.ac.uk</a:t>
            </a:r>
          </a:p>
        </p:txBody>
      </p:sp>
      <p:sp>
        <p:nvSpPr>
          <p:cNvPr id="61" name="Rectangle 60">
            <a:extLst>
              <a:ext uri="{FF2B5EF4-FFF2-40B4-BE49-F238E27FC236}">
                <a16:creationId xmlns:a16="http://schemas.microsoft.com/office/drawing/2014/main" id="{E288F0EA-5C73-49BE-B453-77B1011AF538}"/>
              </a:ext>
            </a:extLst>
          </p:cNvPr>
          <p:cNvSpPr/>
          <p:nvPr/>
        </p:nvSpPr>
        <p:spPr>
          <a:xfrm>
            <a:off x="6011287" y="15597479"/>
            <a:ext cx="7554542" cy="47498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Rectangle 61">
            <a:extLst>
              <a:ext uri="{FF2B5EF4-FFF2-40B4-BE49-F238E27FC236}">
                <a16:creationId xmlns:a16="http://schemas.microsoft.com/office/drawing/2014/main" id="{F620FB74-277E-49B5-862B-2784E97B409D}"/>
              </a:ext>
            </a:extLst>
          </p:cNvPr>
          <p:cNvSpPr/>
          <p:nvPr/>
        </p:nvSpPr>
        <p:spPr>
          <a:xfrm>
            <a:off x="6230924" y="15900400"/>
            <a:ext cx="7051513" cy="414591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60" name="TextBox 59">
            <a:extLst>
              <a:ext uri="{FF2B5EF4-FFF2-40B4-BE49-F238E27FC236}">
                <a16:creationId xmlns:a16="http://schemas.microsoft.com/office/drawing/2014/main" id="{8A43C0AE-FD1B-49EE-8960-10BBDE4876BD}"/>
              </a:ext>
            </a:extLst>
          </p:cNvPr>
          <p:cNvSpPr txBox="1"/>
          <p:nvPr/>
        </p:nvSpPr>
        <p:spPr>
          <a:xfrm>
            <a:off x="6355253" y="16113141"/>
            <a:ext cx="6802853" cy="3785652"/>
          </a:xfrm>
          <a:prstGeom prst="rect">
            <a:avLst/>
          </a:prstGeom>
          <a:noFill/>
        </p:spPr>
        <p:txBody>
          <a:bodyPr wrap="square" rtlCol="0">
            <a:spAutoFit/>
          </a:bodyPr>
          <a:lstStyle/>
          <a:p>
            <a:r>
              <a:rPr lang="en-GB" sz="2400" dirty="0"/>
              <a:t>The materials used for this project were 27mm PZT piezo elements and Schottky diodes with a very low forward voltage drop of approx.0.5V. The final setup had 16 piezo elements wired in a parallel configuration leading in to a full wave bridge rectifier used to convert the AC signal produced to a more usable DC voltage. Different value capacitors were then used to measure the voltages accumulated across them and those voltages were then used to calculate the potential power that could be obtained</a:t>
            </a:r>
          </a:p>
        </p:txBody>
      </p:sp>
      <p:pic>
        <p:nvPicPr>
          <p:cNvPr id="63" name="Picture 62">
            <a:extLst>
              <a:ext uri="{FF2B5EF4-FFF2-40B4-BE49-F238E27FC236}">
                <a16:creationId xmlns:a16="http://schemas.microsoft.com/office/drawing/2014/main" id="{AAECAD77-8C02-4172-B9A8-F47DB1688DA3}"/>
              </a:ext>
            </a:extLst>
          </p:cNvPr>
          <p:cNvPicPr>
            <a:picLocks noChangeAspect="1"/>
          </p:cNvPicPr>
          <p:nvPr/>
        </p:nvPicPr>
        <p:blipFill>
          <a:blip r:embed="rId6"/>
          <a:stretch>
            <a:fillRect/>
          </a:stretch>
        </p:blipFill>
        <p:spPr>
          <a:xfrm>
            <a:off x="5969034" y="14174843"/>
            <a:ext cx="7639050" cy="1154293"/>
          </a:xfrm>
          <a:prstGeom prst="rect">
            <a:avLst/>
          </a:prstGeom>
        </p:spPr>
      </p:pic>
      <p:sp>
        <p:nvSpPr>
          <p:cNvPr id="66" name="Rectangle 65">
            <a:extLst>
              <a:ext uri="{FF2B5EF4-FFF2-40B4-BE49-F238E27FC236}">
                <a16:creationId xmlns:a16="http://schemas.microsoft.com/office/drawing/2014/main" id="{322FD914-534A-43A4-A435-7801526CF702}"/>
              </a:ext>
            </a:extLst>
          </p:cNvPr>
          <p:cNvSpPr/>
          <p:nvPr/>
        </p:nvSpPr>
        <p:spPr>
          <a:xfrm>
            <a:off x="6214986" y="14395633"/>
            <a:ext cx="7083390" cy="6937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65" name="TextBox 64">
            <a:extLst>
              <a:ext uri="{FF2B5EF4-FFF2-40B4-BE49-F238E27FC236}">
                <a16:creationId xmlns:a16="http://schemas.microsoft.com/office/drawing/2014/main" id="{70E6C491-70C8-4FC7-9485-D12C89FE1FC4}"/>
              </a:ext>
            </a:extLst>
          </p:cNvPr>
          <p:cNvSpPr txBox="1"/>
          <p:nvPr/>
        </p:nvSpPr>
        <p:spPr>
          <a:xfrm>
            <a:off x="6028506" y="14468013"/>
            <a:ext cx="7226849" cy="523220"/>
          </a:xfrm>
          <a:prstGeom prst="rect">
            <a:avLst/>
          </a:prstGeom>
          <a:noFill/>
        </p:spPr>
        <p:txBody>
          <a:bodyPr wrap="square" rtlCol="0">
            <a:spAutoFit/>
          </a:bodyPr>
          <a:lstStyle/>
          <a:p>
            <a:pPr algn="ctr"/>
            <a:r>
              <a:rPr lang="en-GB" sz="2800" dirty="0">
                <a:effectLst>
                  <a:outerShdw blurRad="38100" dist="38100" dir="2700000" algn="tl">
                    <a:srgbClr val="000000">
                      <a:alpha val="43137"/>
                    </a:srgbClr>
                  </a:outerShdw>
                </a:effectLst>
              </a:rPr>
              <a:t>Materials used for test setup</a:t>
            </a:r>
          </a:p>
        </p:txBody>
      </p:sp>
      <p:sp>
        <p:nvSpPr>
          <p:cNvPr id="68" name="Rectangle 67">
            <a:extLst>
              <a:ext uri="{FF2B5EF4-FFF2-40B4-BE49-F238E27FC236}">
                <a16:creationId xmlns:a16="http://schemas.microsoft.com/office/drawing/2014/main" id="{05A87632-27D4-46CB-9409-6502E2E65940}"/>
              </a:ext>
            </a:extLst>
          </p:cNvPr>
          <p:cNvSpPr/>
          <p:nvPr/>
        </p:nvSpPr>
        <p:spPr>
          <a:xfrm>
            <a:off x="13918044" y="4033882"/>
            <a:ext cx="7943850" cy="468415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5D5BD7A3-C4DD-45CB-96D6-2D9B2005997F}"/>
              </a:ext>
            </a:extLst>
          </p:cNvPr>
          <p:cNvSpPr/>
          <p:nvPr/>
        </p:nvSpPr>
        <p:spPr>
          <a:xfrm>
            <a:off x="14146644" y="4260341"/>
            <a:ext cx="7486650" cy="424815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67" name="Picture 66">
            <a:extLst>
              <a:ext uri="{FF2B5EF4-FFF2-40B4-BE49-F238E27FC236}">
                <a16:creationId xmlns:a16="http://schemas.microsoft.com/office/drawing/2014/main" id="{55861E99-E4EB-4C3C-B7F3-876108752AC6}"/>
              </a:ext>
            </a:extLst>
          </p:cNvPr>
          <p:cNvPicPr>
            <a:picLocks noChangeAspect="1"/>
          </p:cNvPicPr>
          <p:nvPr/>
        </p:nvPicPr>
        <p:blipFill>
          <a:blip r:embed="rId7"/>
          <a:stretch>
            <a:fillRect/>
          </a:stretch>
        </p:blipFill>
        <p:spPr>
          <a:xfrm>
            <a:off x="14431199" y="4466543"/>
            <a:ext cx="6917539" cy="3835746"/>
          </a:xfrm>
          <a:prstGeom prst="rect">
            <a:avLst/>
          </a:prstGeom>
        </p:spPr>
      </p:pic>
      <p:sp>
        <p:nvSpPr>
          <p:cNvPr id="70" name="Rectangle 69">
            <a:extLst>
              <a:ext uri="{FF2B5EF4-FFF2-40B4-BE49-F238E27FC236}">
                <a16:creationId xmlns:a16="http://schemas.microsoft.com/office/drawing/2014/main" id="{A7FD31D4-4487-40FF-B533-E74C0B9979F6}"/>
              </a:ext>
            </a:extLst>
          </p:cNvPr>
          <p:cNvSpPr/>
          <p:nvPr/>
        </p:nvSpPr>
        <p:spPr>
          <a:xfrm>
            <a:off x="13918044" y="2700620"/>
            <a:ext cx="7970406" cy="10813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Rectangle 70">
            <a:extLst>
              <a:ext uri="{FF2B5EF4-FFF2-40B4-BE49-F238E27FC236}">
                <a16:creationId xmlns:a16="http://schemas.microsoft.com/office/drawing/2014/main" id="{09AB53ED-FA30-47F8-9643-78EA66123541}"/>
              </a:ext>
            </a:extLst>
          </p:cNvPr>
          <p:cNvSpPr/>
          <p:nvPr/>
        </p:nvSpPr>
        <p:spPr>
          <a:xfrm>
            <a:off x="14146644" y="2928290"/>
            <a:ext cx="7486649" cy="60173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2" name="TextBox 71">
            <a:extLst>
              <a:ext uri="{FF2B5EF4-FFF2-40B4-BE49-F238E27FC236}">
                <a16:creationId xmlns:a16="http://schemas.microsoft.com/office/drawing/2014/main" id="{22C275FB-F4FA-48C4-8602-29D02BCAA723}"/>
              </a:ext>
            </a:extLst>
          </p:cNvPr>
          <p:cNvSpPr txBox="1"/>
          <p:nvPr/>
        </p:nvSpPr>
        <p:spPr>
          <a:xfrm>
            <a:off x="16403920" y="2976030"/>
            <a:ext cx="2972096" cy="523220"/>
          </a:xfrm>
          <a:prstGeom prst="rect">
            <a:avLst/>
          </a:prstGeom>
          <a:noFill/>
        </p:spPr>
        <p:txBody>
          <a:bodyPr wrap="none" rtlCol="0">
            <a:spAutoFit/>
          </a:bodyPr>
          <a:lstStyle/>
          <a:p>
            <a:r>
              <a:rPr lang="en-GB" sz="2800" dirty="0">
                <a:effectLst>
                  <a:outerShdw blurRad="38100" dist="38100" dir="2700000" algn="tl">
                    <a:srgbClr val="000000">
                      <a:alpha val="43137"/>
                    </a:srgbClr>
                  </a:outerShdw>
                </a:effectLst>
              </a:rPr>
              <a:t>The final test setup</a:t>
            </a:r>
          </a:p>
        </p:txBody>
      </p:sp>
      <p:sp>
        <p:nvSpPr>
          <p:cNvPr id="75" name="Rectangle 74">
            <a:extLst>
              <a:ext uri="{FF2B5EF4-FFF2-40B4-BE49-F238E27FC236}">
                <a16:creationId xmlns:a16="http://schemas.microsoft.com/office/drawing/2014/main" id="{B90D47DE-989A-43AB-8ED8-FB7539C03E6D}"/>
              </a:ext>
            </a:extLst>
          </p:cNvPr>
          <p:cNvSpPr/>
          <p:nvPr/>
        </p:nvSpPr>
        <p:spPr>
          <a:xfrm>
            <a:off x="13918035" y="10557649"/>
            <a:ext cx="7970406" cy="56460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Rectangle 75">
            <a:extLst>
              <a:ext uri="{FF2B5EF4-FFF2-40B4-BE49-F238E27FC236}">
                <a16:creationId xmlns:a16="http://schemas.microsoft.com/office/drawing/2014/main" id="{909B300A-FFCC-4F68-AF08-0854C761D8FB}"/>
              </a:ext>
            </a:extLst>
          </p:cNvPr>
          <p:cNvSpPr/>
          <p:nvPr/>
        </p:nvSpPr>
        <p:spPr>
          <a:xfrm>
            <a:off x="14193805" y="10846833"/>
            <a:ext cx="7387771" cy="506769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74" name="Picture 73">
            <a:extLst>
              <a:ext uri="{FF2B5EF4-FFF2-40B4-BE49-F238E27FC236}">
                <a16:creationId xmlns:a16="http://schemas.microsoft.com/office/drawing/2014/main" id="{09A3AE5A-00ED-4522-B2EA-829332292357}"/>
              </a:ext>
            </a:extLst>
          </p:cNvPr>
          <p:cNvPicPr>
            <a:picLocks noChangeAspect="1"/>
          </p:cNvPicPr>
          <p:nvPr/>
        </p:nvPicPr>
        <p:blipFill>
          <a:blip r:embed="rId8"/>
          <a:stretch>
            <a:fillRect/>
          </a:stretch>
        </p:blipFill>
        <p:spPr>
          <a:xfrm>
            <a:off x="14421107" y="11079564"/>
            <a:ext cx="6917539" cy="4567337"/>
          </a:xfrm>
          <a:prstGeom prst="rect">
            <a:avLst/>
          </a:prstGeom>
        </p:spPr>
      </p:pic>
      <p:sp>
        <p:nvSpPr>
          <p:cNvPr id="77" name="Rectangle 76">
            <a:extLst>
              <a:ext uri="{FF2B5EF4-FFF2-40B4-BE49-F238E27FC236}">
                <a16:creationId xmlns:a16="http://schemas.microsoft.com/office/drawing/2014/main" id="{C7E6DD7B-38DA-426D-A2B7-FBAFD9B00B77}"/>
              </a:ext>
            </a:extLst>
          </p:cNvPr>
          <p:cNvSpPr/>
          <p:nvPr/>
        </p:nvSpPr>
        <p:spPr>
          <a:xfrm>
            <a:off x="13918035" y="9012934"/>
            <a:ext cx="7911970" cy="12498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Rectangle 77">
            <a:extLst>
              <a:ext uri="{FF2B5EF4-FFF2-40B4-BE49-F238E27FC236}">
                <a16:creationId xmlns:a16="http://schemas.microsoft.com/office/drawing/2014/main" id="{5D299AEA-8C4B-4E8B-8C10-932589860276}"/>
              </a:ext>
            </a:extLst>
          </p:cNvPr>
          <p:cNvSpPr/>
          <p:nvPr/>
        </p:nvSpPr>
        <p:spPr>
          <a:xfrm>
            <a:off x="14165500" y="9308363"/>
            <a:ext cx="7486649" cy="69636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9" name="TextBox 78">
            <a:extLst>
              <a:ext uri="{FF2B5EF4-FFF2-40B4-BE49-F238E27FC236}">
                <a16:creationId xmlns:a16="http://schemas.microsoft.com/office/drawing/2014/main" id="{BC2CDE95-CE0E-48AF-BE18-42924E8B0F4F}"/>
              </a:ext>
            </a:extLst>
          </p:cNvPr>
          <p:cNvSpPr txBox="1"/>
          <p:nvPr/>
        </p:nvSpPr>
        <p:spPr>
          <a:xfrm>
            <a:off x="14785402" y="9394936"/>
            <a:ext cx="6855398" cy="523220"/>
          </a:xfrm>
          <a:prstGeom prst="rect">
            <a:avLst/>
          </a:prstGeom>
          <a:noFill/>
        </p:spPr>
        <p:txBody>
          <a:bodyPr wrap="square" rtlCol="0">
            <a:spAutoFit/>
          </a:bodyPr>
          <a:lstStyle/>
          <a:p>
            <a:r>
              <a:rPr lang="en-GB" sz="2800" dirty="0">
                <a:effectLst>
                  <a:outerShdw blurRad="38100" dist="38100" dir="2700000" algn="tl">
                    <a:srgbClr val="000000">
                      <a:alpha val="43137"/>
                    </a:srgbClr>
                  </a:outerShdw>
                </a:effectLst>
              </a:rPr>
              <a:t>Microcontroller PWM circuit simulation</a:t>
            </a:r>
          </a:p>
        </p:txBody>
      </p:sp>
      <p:sp>
        <p:nvSpPr>
          <p:cNvPr id="82" name="Rectangle 81">
            <a:extLst>
              <a:ext uri="{FF2B5EF4-FFF2-40B4-BE49-F238E27FC236}">
                <a16:creationId xmlns:a16="http://schemas.microsoft.com/office/drawing/2014/main" id="{E82E3EBB-A87E-486A-9BF6-DD3C065C8D1B}"/>
              </a:ext>
            </a:extLst>
          </p:cNvPr>
          <p:cNvSpPr/>
          <p:nvPr/>
        </p:nvSpPr>
        <p:spPr>
          <a:xfrm>
            <a:off x="13932858" y="16725242"/>
            <a:ext cx="7970406" cy="32473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3" name="Rectangle 82">
            <a:extLst>
              <a:ext uri="{FF2B5EF4-FFF2-40B4-BE49-F238E27FC236}">
                <a16:creationId xmlns:a16="http://schemas.microsoft.com/office/drawing/2014/main" id="{C84ED9EF-936C-4A94-B5EB-C94DACD35458}"/>
              </a:ext>
            </a:extLst>
          </p:cNvPr>
          <p:cNvSpPr/>
          <p:nvPr/>
        </p:nvSpPr>
        <p:spPr>
          <a:xfrm>
            <a:off x="14163915" y="16908310"/>
            <a:ext cx="7538076" cy="27686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81" name="TextBox 80">
            <a:extLst>
              <a:ext uri="{FF2B5EF4-FFF2-40B4-BE49-F238E27FC236}">
                <a16:creationId xmlns:a16="http://schemas.microsoft.com/office/drawing/2014/main" id="{AB2459C0-987B-4A36-8952-5C30F727786B}"/>
              </a:ext>
            </a:extLst>
          </p:cNvPr>
          <p:cNvSpPr txBox="1"/>
          <p:nvPr/>
        </p:nvSpPr>
        <p:spPr>
          <a:xfrm>
            <a:off x="14243647" y="16953618"/>
            <a:ext cx="7458344" cy="2677656"/>
          </a:xfrm>
          <a:prstGeom prst="rect">
            <a:avLst/>
          </a:prstGeom>
          <a:noFill/>
        </p:spPr>
        <p:txBody>
          <a:bodyPr wrap="square" rtlCol="0">
            <a:spAutoFit/>
          </a:bodyPr>
          <a:lstStyle/>
          <a:p>
            <a:r>
              <a:rPr lang="en-GB" sz="2400" dirty="0"/>
              <a:t>This was a basic circuit design built using Proteus circuit design software. It was built to simulate, using Pulse Width Modulation (PWM), the ability to light a step when stepped upon and for the light to gently fade out over a period of 3 seconds when stepped off of. The code was produced using a combination of the CCS compiler and the built in compiler on the Proteus software</a:t>
            </a:r>
          </a:p>
        </p:txBody>
      </p:sp>
      <p:sp>
        <p:nvSpPr>
          <p:cNvPr id="85" name="Rectangle 84">
            <a:extLst>
              <a:ext uri="{FF2B5EF4-FFF2-40B4-BE49-F238E27FC236}">
                <a16:creationId xmlns:a16="http://schemas.microsoft.com/office/drawing/2014/main" id="{46F76BE1-75C2-4169-9339-7A824929A652}"/>
              </a:ext>
            </a:extLst>
          </p:cNvPr>
          <p:cNvSpPr/>
          <p:nvPr/>
        </p:nvSpPr>
        <p:spPr>
          <a:xfrm>
            <a:off x="22272051" y="4262611"/>
            <a:ext cx="7445002" cy="89963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6" name="Rectangle 85">
            <a:extLst>
              <a:ext uri="{FF2B5EF4-FFF2-40B4-BE49-F238E27FC236}">
                <a16:creationId xmlns:a16="http://schemas.microsoft.com/office/drawing/2014/main" id="{84219872-8A25-4558-B3A8-5DCD91C4A6AC}"/>
              </a:ext>
            </a:extLst>
          </p:cNvPr>
          <p:cNvSpPr/>
          <p:nvPr/>
        </p:nvSpPr>
        <p:spPr>
          <a:xfrm>
            <a:off x="22534764" y="4480467"/>
            <a:ext cx="6874676" cy="837554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84" name="TextBox 83">
            <a:extLst>
              <a:ext uri="{FF2B5EF4-FFF2-40B4-BE49-F238E27FC236}">
                <a16:creationId xmlns:a16="http://schemas.microsoft.com/office/drawing/2014/main" id="{E551D183-91A7-465A-8371-06CB8FAF47EB}"/>
              </a:ext>
            </a:extLst>
          </p:cNvPr>
          <p:cNvSpPr txBox="1"/>
          <p:nvPr/>
        </p:nvSpPr>
        <p:spPr>
          <a:xfrm>
            <a:off x="22783934" y="4638379"/>
            <a:ext cx="6421236" cy="8217634"/>
          </a:xfrm>
          <a:prstGeom prst="rect">
            <a:avLst/>
          </a:prstGeom>
          <a:noFill/>
        </p:spPr>
        <p:txBody>
          <a:bodyPr wrap="square" rtlCol="0">
            <a:spAutoFit/>
          </a:bodyPr>
          <a:lstStyle/>
          <a:p>
            <a:r>
              <a:rPr lang="en-GB" sz="2400" dirty="0"/>
              <a:t>The results obtained from the test setup did not provide enough power to operate a system of stair lights as had been hoped. However, when the results obtained were used to calculate what could potentially be produced in a more task oriented environment such as a busy train station the results were more encouraging. the Office for Rail and Road (ORR) published the estimates of station usage for all stations in Britain in 2016-2017 with Waterloo station being the busiest  having 99,403,096 visitors over the year. This equates to more than 250,000 visitors per day (2). If a system like the one built for the test setup was implemented into a set of 20 steps each measuring 200 cm by 30 cm and placed in a station like waterloo, it was calculated that a potential 11.3Wh could be produce per day. This is still not a huge amount of power but given the materials used in this experiment it is believed that a much higher level of power could potentially be produced if better materials were used.</a:t>
            </a:r>
          </a:p>
        </p:txBody>
      </p:sp>
      <p:sp>
        <p:nvSpPr>
          <p:cNvPr id="87" name="Rectangle 86">
            <a:extLst>
              <a:ext uri="{FF2B5EF4-FFF2-40B4-BE49-F238E27FC236}">
                <a16:creationId xmlns:a16="http://schemas.microsoft.com/office/drawing/2014/main" id="{03C1F172-F2CF-434A-909D-BF04369F1FCB}"/>
              </a:ext>
            </a:extLst>
          </p:cNvPr>
          <p:cNvSpPr/>
          <p:nvPr/>
        </p:nvSpPr>
        <p:spPr>
          <a:xfrm>
            <a:off x="22272051" y="2693326"/>
            <a:ext cx="7445002" cy="13405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8" name="Rectangle 87">
            <a:extLst>
              <a:ext uri="{FF2B5EF4-FFF2-40B4-BE49-F238E27FC236}">
                <a16:creationId xmlns:a16="http://schemas.microsoft.com/office/drawing/2014/main" id="{91E2A2C6-FA0C-487E-B7F6-D81849716EAD}"/>
              </a:ext>
            </a:extLst>
          </p:cNvPr>
          <p:cNvSpPr/>
          <p:nvPr/>
        </p:nvSpPr>
        <p:spPr>
          <a:xfrm>
            <a:off x="22534764" y="2846905"/>
            <a:ext cx="6874676" cy="102079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89" name="TextBox 88">
            <a:extLst>
              <a:ext uri="{FF2B5EF4-FFF2-40B4-BE49-F238E27FC236}">
                <a16:creationId xmlns:a16="http://schemas.microsoft.com/office/drawing/2014/main" id="{E1741424-0F67-415B-8A11-010D37E05D77}"/>
              </a:ext>
            </a:extLst>
          </p:cNvPr>
          <p:cNvSpPr txBox="1"/>
          <p:nvPr/>
        </p:nvSpPr>
        <p:spPr>
          <a:xfrm>
            <a:off x="21952846" y="2878946"/>
            <a:ext cx="7951956" cy="954107"/>
          </a:xfrm>
          <a:prstGeom prst="rect">
            <a:avLst/>
          </a:prstGeom>
          <a:noFill/>
        </p:spPr>
        <p:txBody>
          <a:bodyPr wrap="square" rtlCol="0">
            <a:spAutoFit/>
          </a:bodyPr>
          <a:lstStyle/>
          <a:p>
            <a:pPr algn="ctr"/>
            <a:r>
              <a:rPr lang="en-GB" sz="2800" dirty="0">
                <a:effectLst>
                  <a:outerShdw blurRad="38100" dist="38100" dir="2700000" algn="tl">
                    <a:srgbClr val="000000">
                      <a:alpha val="43137"/>
                    </a:srgbClr>
                  </a:outerShdw>
                </a:effectLst>
              </a:rPr>
              <a:t>Final testing and potential implementation calculations</a:t>
            </a:r>
          </a:p>
        </p:txBody>
      </p:sp>
      <p:sp>
        <p:nvSpPr>
          <p:cNvPr id="91" name="Rectangle 90">
            <a:extLst>
              <a:ext uri="{FF2B5EF4-FFF2-40B4-BE49-F238E27FC236}">
                <a16:creationId xmlns:a16="http://schemas.microsoft.com/office/drawing/2014/main" id="{09CCA8A9-6D81-4578-A9A5-DF6F26C48D9A}"/>
              </a:ext>
            </a:extLst>
          </p:cNvPr>
          <p:cNvSpPr/>
          <p:nvPr/>
        </p:nvSpPr>
        <p:spPr>
          <a:xfrm>
            <a:off x="22272051" y="13457662"/>
            <a:ext cx="7445001" cy="7171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4" name="Rectangle 93">
            <a:extLst>
              <a:ext uri="{FF2B5EF4-FFF2-40B4-BE49-F238E27FC236}">
                <a16:creationId xmlns:a16="http://schemas.microsoft.com/office/drawing/2014/main" id="{88A85FEF-3054-4B65-9B38-FE4073011D31}"/>
              </a:ext>
            </a:extLst>
          </p:cNvPr>
          <p:cNvSpPr/>
          <p:nvPr/>
        </p:nvSpPr>
        <p:spPr>
          <a:xfrm>
            <a:off x="22270293" y="14435866"/>
            <a:ext cx="7384274" cy="43479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2" name="Rectangle 91">
            <a:extLst>
              <a:ext uri="{FF2B5EF4-FFF2-40B4-BE49-F238E27FC236}">
                <a16:creationId xmlns:a16="http://schemas.microsoft.com/office/drawing/2014/main" id="{719187C6-251F-43F2-A40F-746F2A36648E}"/>
              </a:ext>
            </a:extLst>
          </p:cNvPr>
          <p:cNvSpPr/>
          <p:nvPr/>
        </p:nvSpPr>
        <p:spPr>
          <a:xfrm>
            <a:off x="22617132" y="13557600"/>
            <a:ext cx="6670406" cy="48846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0" name="TextBox 89">
            <a:extLst>
              <a:ext uri="{FF2B5EF4-FFF2-40B4-BE49-F238E27FC236}">
                <a16:creationId xmlns:a16="http://schemas.microsoft.com/office/drawing/2014/main" id="{B44467DF-7D43-4540-BDF3-AACBA2A6794A}"/>
              </a:ext>
            </a:extLst>
          </p:cNvPr>
          <p:cNvSpPr txBox="1"/>
          <p:nvPr/>
        </p:nvSpPr>
        <p:spPr>
          <a:xfrm>
            <a:off x="22613792" y="14636694"/>
            <a:ext cx="6795648" cy="3785652"/>
          </a:xfrm>
          <a:prstGeom prst="rect">
            <a:avLst/>
          </a:prstGeom>
          <a:solidFill>
            <a:schemeClr val="bg1"/>
          </a:solidFill>
        </p:spPr>
        <p:txBody>
          <a:bodyPr wrap="square" rtlCol="0">
            <a:spAutoFit/>
          </a:bodyPr>
          <a:lstStyle/>
          <a:p>
            <a:r>
              <a:rPr lang="en-GB" sz="2400" dirty="0"/>
              <a:t>Although the results obtained from this investigation were not as good as had been hoped for, it is believed that with the use of better materials, more controlled testing, more research and a more in-depth understanding of piezoelectric materials, this kind of implementation could work. The potential to harness  forms of energy that are other wise unused  could greatly help in bringing this world to a level of self sustainability and greatly reduce the strain that is put on the natural resources of our planet </a:t>
            </a:r>
          </a:p>
        </p:txBody>
      </p:sp>
      <p:sp>
        <p:nvSpPr>
          <p:cNvPr id="93" name="TextBox 92">
            <a:extLst>
              <a:ext uri="{FF2B5EF4-FFF2-40B4-BE49-F238E27FC236}">
                <a16:creationId xmlns:a16="http://schemas.microsoft.com/office/drawing/2014/main" id="{9BB7B95E-EBD6-44A7-8B3C-1E8A74A435F4}"/>
              </a:ext>
            </a:extLst>
          </p:cNvPr>
          <p:cNvSpPr txBox="1"/>
          <p:nvPr/>
        </p:nvSpPr>
        <p:spPr>
          <a:xfrm>
            <a:off x="24799754" y="13499452"/>
            <a:ext cx="3924300" cy="523220"/>
          </a:xfrm>
          <a:prstGeom prst="rect">
            <a:avLst/>
          </a:prstGeom>
          <a:noFill/>
        </p:spPr>
        <p:txBody>
          <a:bodyPr wrap="square" rtlCol="0">
            <a:spAutoFit/>
          </a:bodyPr>
          <a:lstStyle/>
          <a:p>
            <a:r>
              <a:rPr lang="en-GB" sz="2800" dirty="0">
                <a:effectLst>
                  <a:outerShdw blurRad="38100" dist="38100" dir="2700000" algn="tl">
                    <a:srgbClr val="000000">
                      <a:alpha val="43137"/>
                    </a:srgbClr>
                  </a:outerShdw>
                </a:effectLst>
              </a:rPr>
              <a:t>Conclusions </a:t>
            </a:r>
          </a:p>
        </p:txBody>
      </p:sp>
      <p:sp>
        <p:nvSpPr>
          <p:cNvPr id="96" name="Rectangle 95">
            <a:extLst>
              <a:ext uri="{FF2B5EF4-FFF2-40B4-BE49-F238E27FC236}">
                <a16:creationId xmlns:a16="http://schemas.microsoft.com/office/drawing/2014/main" id="{2537E81F-425B-4510-814C-35EDA2F6CB47}"/>
              </a:ext>
            </a:extLst>
          </p:cNvPr>
          <p:cNvSpPr/>
          <p:nvPr/>
        </p:nvSpPr>
        <p:spPr>
          <a:xfrm>
            <a:off x="22213982" y="19044846"/>
            <a:ext cx="7384275" cy="20807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5" name="TextBox 94">
            <a:extLst>
              <a:ext uri="{FF2B5EF4-FFF2-40B4-BE49-F238E27FC236}">
                <a16:creationId xmlns:a16="http://schemas.microsoft.com/office/drawing/2014/main" id="{D76C1B56-4A0F-4604-B3F5-759A4FF0C431}"/>
              </a:ext>
            </a:extLst>
          </p:cNvPr>
          <p:cNvSpPr txBox="1"/>
          <p:nvPr/>
        </p:nvSpPr>
        <p:spPr>
          <a:xfrm>
            <a:off x="22534764" y="19215322"/>
            <a:ext cx="6752774" cy="1661993"/>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dirty="0"/>
              <a:t>References</a:t>
            </a:r>
          </a:p>
          <a:p>
            <a:r>
              <a:rPr lang="en-GB" sz="1400" dirty="0"/>
              <a:t>[1] “EIA projects 48% increase in world energy consumption by 2040 - Today in Energy - U.S. Energy Information Administration (EIA).” [Online]. Available: https://www.eia.gov/todayinenergy/detail.php?id=26212. [Accessed: 04-May-2018].</a:t>
            </a:r>
          </a:p>
          <a:p>
            <a:r>
              <a:rPr lang="en-GB" sz="1400" dirty="0"/>
              <a:t>[2] “ORR publishes top 10 busiest stations for 2016-17 – Network Rail.” [Online]. Available: https://www.networkrail.co.uk/orr-publishes-top-10-busiest-stations-2016-17/. [Accessed: 22-Apr-2018].</a:t>
            </a:r>
          </a:p>
        </p:txBody>
      </p:sp>
    </p:spTree>
    <p:extLst>
      <p:ext uri="{BB962C8B-B14F-4D97-AF65-F5344CB8AC3E}">
        <p14:creationId xmlns:p14="http://schemas.microsoft.com/office/powerpoint/2010/main" val="272917957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1827</TotalTime>
  <Words>895</Words>
  <Application>Microsoft Office PowerPoint</Application>
  <PresentationFormat>Custom</PresentationFormat>
  <Paragraphs>23</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Investigation in to battery charging using energy harvesting techniques and potential implementations.</dc:title>
  <dc:creator>danny lennon</dc:creator>
  <cp:lastModifiedBy>danny lennon</cp:lastModifiedBy>
  <cp:revision>79</cp:revision>
  <dcterms:created xsi:type="dcterms:W3CDTF">2017-10-03T09:01:47Z</dcterms:created>
  <dcterms:modified xsi:type="dcterms:W3CDTF">2018-05-04T16:16:54Z</dcterms:modified>
</cp:coreProperties>
</file>