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9" r:id="rId3"/>
    <p:sldId id="260" r:id="rId4"/>
    <p:sldId id="278" r:id="rId5"/>
    <p:sldId id="261" r:id="rId6"/>
    <p:sldId id="262" r:id="rId7"/>
    <p:sldId id="277" r:id="rId8"/>
    <p:sldId id="263" r:id="rId9"/>
    <p:sldId id="264" r:id="rId10"/>
    <p:sldId id="279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0" r:id="rId19"/>
    <p:sldId id="273" r:id="rId20"/>
    <p:sldId id="274" r:id="rId21"/>
    <p:sldId id="275" r:id="rId22"/>
    <p:sldId id="276" r:id="rId23"/>
  </p:sldIdLst>
  <p:sldSz cx="9144000" cy="6858000" type="screen4x3"/>
  <p:notesSz cx="6669088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5375" autoAdjust="0"/>
  </p:normalViewPr>
  <p:slideViewPr>
    <p:cSldViewPr>
      <p:cViewPr varScale="1">
        <p:scale>
          <a:sx n="63" d="100"/>
          <a:sy n="63" d="100"/>
        </p:scale>
        <p:origin x="-7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AC03AC63-B0F4-4932-89BD-BB53AA850BC7}" type="datetimeFigureOut">
              <a:rPr lang="en-GB"/>
              <a:pPr>
                <a:defRPr/>
              </a:pPr>
              <a:t>08/11/2010</a:t>
            </a:fld>
            <a:endParaRPr lang="en-GB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83DF47E3-0178-48AA-9974-FB99517E0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C3A5E94-CDDA-4719-A09F-65B6531E5B7C}" type="datetimeFigureOut">
              <a:rPr lang="en-GB"/>
              <a:pPr>
                <a:defRPr/>
              </a:pPr>
              <a:t>08/11/2010</a:t>
            </a:fld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B903F6BD-957C-4C96-B7FC-C08EA4E983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03F6BD-957C-4C96-B7FC-C08EA4E9833B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Use continuous prose</a:t>
            </a:r>
          </a:p>
          <a:p>
            <a:r>
              <a:rPr lang="en-GB" dirty="0" smtClean="0"/>
              <a:t>	Write in full sentences and paragraphs.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03F6BD-957C-4C96-B7FC-C08EA4E9833B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327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fld id="{9421C6A4-0E23-42B6-BA96-0D14DAEF1DC3}" type="datetimeFigureOut">
              <a:rPr lang="en-US"/>
              <a:pPr>
                <a:defRPr/>
              </a:pPr>
              <a:t>11/8/2010</a:t>
            </a:fld>
            <a:endParaRPr lang="en-GB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9F9582C-BC42-4BFB-81E4-65A60EE68F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052513"/>
            <a:ext cx="3579812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052513"/>
            <a:ext cx="3581400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315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12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12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0"/>
            <a:ext cx="1827212" cy="66690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0"/>
            <a:ext cx="5334000" cy="66690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-3238500" y="-290513"/>
            <a:ext cx="11925300" cy="3810001"/>
            <a:chOff x="-2040" y="-183"/>
            <a:chExt cx="7512" cy="2400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auto">
            <a:xfrm>
              <a:off x="-2040" y="249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-1528" y="-183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749" name="Line 5"/>
            <p:cNvSpPr>
              <a:spLocks noChangeShapeType="1"/>
            </p:cNvSpPr>
            <p:nvPr/>
          </p:nvSpPr>
          <p:spPr bwMode="auto">
            <a:xfrm>
              <a:off x="864" y="465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0"/>
            <a:ext cx="731361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052513"/>
            <a:ext cx="73136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Academic Writing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Graham Rees-Evans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/>
              <a:t>	What do you think ‘Academic Writing’ means?</a:t>
            </a:r>
          </a:p>
          <a:p>
            <a:pPr eaLnBrk="1" hangingPunct="1">
              <a:buFontTx/>
              <a:buNone/>
            </a:pPr>
            <a:endParaRPr lang="en-GB" dirty="0" smtClean="0"/>
          </a:p>
          <a:p>
            <a:pPr eaLnBrk="1" hangingPunct="1">
              <a:buFontTx/>
              <a:buNone/>
            </a:pPr>
            <a:r>
              <a:rPr lang="en-GB" dirty="0" smtClean="0"/>
              <a:t>	What is the difference between writing ‘academically’ and writing ordinarily?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Academic Writing</a:t>
            </a:r>
            <a:br>
              <a:rPr lang="en-GB" smtClean="0"/>
            </a:br>
            <a:endParaRPr lang="en-GB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formal English</a:t>
            </a:r>
          </a:p>
          <a:p>
            <a:endParaRPr lang="en-GB" dirty="0" smtClean="0"/>
          </a:p>
          <a:p>
            <a:r>
              <a:rPr lang="en-GB" dirty="0" smtClean="0"/>
              <a:t>‘The writer is </a:t>
            </a:r>
            <a:r>
              <a:rPr lang="en-GB" i="1" dirty="0" smtClean="0"/>
              <a:t>out of order</a:t>
            </a:r>
            <a:r>
              <a:rPr lang="en-GB" dirty="0" smtClean="0"/>
              <a:t> when he says …’</a:t>
            </a:r>
          </a:p>
          <a:p>
            <a:r>
              <a:rPr lang="en-GB" dirty="0" smtClean="0"/>
              <a:t>‘The new plans are </a:t>
            </a:r>
            <a:r>
              <a:rPr lang="en-GB" i="1" dirty="0" smtClean="0"/>
              <a:t>just the stuff</a:t>
            </a:r>
            <a:r>
              <a:rPr lang="en-GB" dirty="0" smtClean="0"/>
              <a:t>’</a:t>
            </a:r>
          </a:p>
          <a:p>
            <a:r>
              <a:rPr lang="en-GB" dirty="0" smtClean="0"/>
              <a:t>‘These findings need to be </a:t>
            </a:r>
            <a:r>
              <a:rPr lang="en-GB" i="1" dirty="0" smtClean="0"/>
              <a:t>taken with a pinch of salt</a:t>
            </a:r>
            <a:r>
              <a:rPr lang="en-GB" dirty="0" smtClean="0"/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Academic Writing</a:t>
            </a:r>
            <a:br>
              <a:rPr lang="en-GB" smtClean="0"/>
            </a:br>
            <a:endParaRPr lang="en-GB" smtClean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Avoid abbreviations and contractions</a:t>
            </a:r>
          </a:p>
          <a:p>
            <a:pPr lvl="1"/>
            <a:r>
              <a:rPr lang="en-GB" dirty="0" smtClean="0"/>
              <a:t>‘dept.’, ‘e.g.’, ‘didn’t’, ‘They’re’, ‘isn’t’.</a:t>
            </a:r>
          </a:p>
          <a:p>
            <a:endParaRPr lang="en-GB" dirty="0" smtClean="0"/>
          </a:p>
          <a:p>
            <a:r>
              <a:rPr lang="en-GB" dirty="0" smtClean="0"/>
              <a:t>Be impersonal</a:t>
            </a:r>
          </a:p>
          <a:p>
            <a:pPr lvl="1"/>
            <a:r>
              <a:rPr lang="en-GB" dirty="0" smtClean="0"/>
              <a:t>Avoid pronouns such as ‘I’, ‘We’ and ‘You’</a:t>
            </a:r>
          </a:p>
          <a:p>
            <a:endParaRPr lang="en-GB" dirty="0" smtClean="0"/>
          </a:p>
          <a:p>
            <a:r>
              <a:rPr lang="en-GB" dirty="0" smtClean="0"/>
              <a:t>‘It can be seen that …’</a:t>
            </a:r>
          </a:p>
          <a:p>
            <a:r>
              <a:rPr lang="en-GB" dirty="0" smtClean="0"/>
              <a:t>‘There are a number of …’</a:t>
            </a:r>
          </a:p>
          <a:p>
            <a:r>
              <a:rPr lang="en-GB" dirty="0" smtClean="0"/>
              <a:t>‘It has been found that …’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cautious</a:t>
            </a:r>
            <a:endParaRPr lang="en-GB" dirty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nothing is completely certain</a:t>
            </a:r>
          </a:p>
          <a:p>
            <a:pPr>
              <a:buNone/>
            </a:pPr>
            <a:r>
              <a:rPr lang="en-GB" dirty="0" smtClean="0"/>
              <a:t>           </a:t>
            </a:r>
          </a:p>
          <a:p>
            <a:pPr>
              <a:buNone/>
            </a:pPr>
            <a:r>
              <a:rPr lang="en-GB" dirty="0" smtClean="0"/>
              <a:t>appears to …		seems to …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tends to …		may …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might …			possibly …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probably …		apparently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objective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Avoid words such as ‘nice’, ‘wonderful’, ‘worthwhile’, usual’, or ‘natural’ </a:t>
            </a:r>
          </a:p>
          <a:p>
            <a:endParaRPr lang="en-GB" dirty="0" smtClean="0"/>
          </a:p>
          <a:p>
            <a:r>
              <a:rPr lang="en-GB" dirty="0" smtClean="0"/>
              <a:t>The reader’s understanding may be different than yours.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Avoid apologies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Don’t apologise for the weaknesses in your work – stress the strengths.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Not Address the reader</a:t>
            </a:r>
            <a:endParaRPr lang="en-GB" dirty="0"/>
          </a:p>
        </p:txBody>
      </p:sp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Avoid asking questions or telling them what to think</a:t>
            </a:r>
          </a:p>
          <a:p>
            <a:endParaRPr lang="en-GB" dirty="0" smtClean="0"/>
          </a:p>
          <a:p>
            <a:r>
              <a:rPr lang="en-GB" dirty="0" smtClean="0"/>
              <a:t>‘We should all be more aware of this and try to incorporate it into our daily lives.’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precise/concise</a:t>
            </a:r>
            <a:endParaRPr lang="en-GB" dirty="0"/>
          </a:p>
        </p:txBody>
      </p:sp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Edit out unnecessary words: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’A man called George Jones wrote a book called Welsh Pathways and he says …’</a:t>
            </a:r>
          </a:p>
          <a:p>
            <a:endParaRPr lang="en-GB" dirty="0" smtClean="0"/>
          </a:p>
          <a:p>
            <a:r>
              <a:rPr lang="en-GB" dirty="0" smtClean="0"/>
              <a:t>‘Jones (2008) observes that …’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Read the exercise, and identify and correct the errors in academic writing.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Styles of Academic Writing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main styles of academic writing are:  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Descriptive Writing</a:t>
            </a:r>
          </a:p>
          <a:p>
            <a:pPr lvl="1"/>
            <a:r>
              <a:rPr lang="en-GB" dirty="0" smtClean="0"/>
              <a:t>Argumentative/Analytical Writing</a:t>
            </a:r>
          </a:p>
          <a:p>
            <a:pPr lvl="1"/>
            <a:r>
              <a:rPr lang="en-GB" dirty="0" smtClean="0"/>
              <a:t>Evaluative/Analytical Writing</a:t>
            </a:r>
          </a:p>
          <a:p>
            <a:pPr lvl="1"/>
            <a:r>
              <a:rPr lang="en-GB" dirty="0" smtClean="0"/>
              <a:t>Using Personal Experience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Descriptive Writing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In a descriptive piece of writing, the writer: </a:t>
            </a:r>
          </a:p>
          <a:p>
            <a:r>
              <a:rPr lang="en-GB" dirty="0" smtClean="0"/>
              <a:t>Describes what happened</a:t>
            </a:r>
          </a:p>
          <a:p>
            <a:r>
              <a:rPr lang="en-GB" dirty="0" smtClean="0"/>
              <a:t>Describes the main features or functions</a:t>
            </a:r>
          </a:p>
          <a:p>
            <a:r>
              <a:rPr lang="en-GB" dirty="0" smtClean="0"/>
              <a:t>Summarises the main points of  a theory or article.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Argumentative/Analytical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In an argumentative or analytical piece of writing, the writer:</a:t>
            </a:r>
          </a:p>
          <a:p>
            <a:r>
              <a:rPr lang="en-GB" dirty="0" smtClean="0"/>
              <a:t>Provides a clear line of reasoning</a:t>
            </a:r>
          </a:p>
          <a:p>
            <a:r>
              <a:rPr lang="en-GB" dirty="0" smtClean="0"/>
              <a:t>Offers evidence or examples to support argument</a:t>
            </a:r>
          </a:p>
          <a:p>
            <a:r>
              <a:rPr lang="en-GB" dirty="0" smtClean="0"/>
              <a:t>Shows that evidence is reliable</a:t>
            </a:r>
          </a:p>
          <a:p>
            <a:r>
              <a:rPr lang="en-GB" dirty="0" smtClean="0"/>
              <a:t>Shows all sides to the argument</a:t>
            </a:r>
          </a:p>
          <a:p>
            <a:r>
              <a:rPr lang="en-GB" dirty="0" smtClean="0"/>
              <a:t>Demonstrates why the line of reasoning originally presented is the best.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Evaluative/Analytical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In this type of academic writing you need to:</a:t>
            </a:r>
          </a:p>
          <a:p>
            <a:r>
              <a:rPr lang="en-GB" dirty="0" smtClean="0"/>
              <a:t>Compare similarities and differences</a:t>
            </a:r>
          </a:p>
          <a:p>
            <a:r>
              <a:rPr lang="en-GB" dirty="0" smtClean="0"/>
              <a:t>Contrast opposing points</a:t>
            </a:r>
          </a:p>
          <a:p>
            <a:r>
              <a:rPr lang="en-GB" dirty="0" smtClean="0"/>
              <a:t>Evaluate the significance of the similarities and differences</a:t>
            </a:r>
          </a:p>
          <a:p>
            <a:r>
              <a:rPr lang="en-GB" dirty="0" smtClean="0"/>
              <a:t>Make a judgement, giving reasons</a:t>
            </a:r>
          </a:p>
          <a:p>
            <a:r>
              <a:rPr lang="en-GB" dirty="0" smtClean="0"/>
              <a:t>Show evidence used to arrive at judgement</a:t>
            </a:r>
          </a:p>
          <a:p>
            <a:r>
              <a:rPr lang="en-GB" dirty="0" smtClean="0"/>
              <a:t>Get the balance right.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Personal Experience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In some subjects you may be asked to relate you personal experience to the subject matter being analysed and/or evaluated.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Remember to continue to write in the third person</a:t>
            </a:r>
          </a:p>
          <a:p>
            <a:pPr lvl="1"/>
            <a:r>
              <a:rPr lang="en-GB" dirty="0" smtClean="0"/>
              <a:t>‘The author has found that …’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Personal v Academic Writing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Personal</a:t>
            </a:r>
          </a:p>
          <a:p>
            <a:r>
              <a:rPr lang="en-GB" dirty="0" smtClean="0"/>
              <a:t>Emotional</a:t>
            </a:r>
          </a:p>
          <a:p>
            <a:r>
              <a:rPr lang="en-GB" dirty="0" smtClean="0"/>
              <a:t>Can be intuitive</a:t>
            </a:r>
          </a:p>
          <a:p>
            <a:r>
              <a:rPr lang="en-GB" dirty="0" smtClean="0"/>
              <a:t>Active voice: </a:t>
            </a:r>
            <a:br>
              <a:rPr lang="en-GB" dirty="0" smtClean="0"/>
            </a:br>
            <a:r>
              <a:rPr lang="en-GB" dirty="0" smtClean="0"/>
              <a:t>‘I find that …’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Anecdotal</a:t>
            </a:r>
          </a:p>
          <a:p>
            <a:r>
              <a:rPr lang="en-GB" dirty="0" smtClean="0"/>
              <a:t>Data from one person</a:t>
            </a:r>
          </a:p>
          <a:p>
            <a:r>
              <a:rPr lang="en-GB" dirty="0" smtClean="0"/>
              <a:t>Subjective</a:t>
            </a:r>
          </a:p>
        </p:txBody>
      </p:sp>
      <p:sp>
        <p:nvSpPr>
          <p:cNvPr id="15364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Academic</a:t>
            </a:r>
          </a:p>
          <a:p>
            <a:r>
              <a:rPr lang="en-GB" dirty="0" smtClean="0"/>
              <a:t>Logical</a:t>
            </a:r>
          </a:p>
          <a:p>
            <a:r>
              <a:rPr lang="en-GB" dirty="0" smtClean="0"/>
              <a:t>Uses reasoning</a:t>
            </a:r>
          </a:p>
          <a:p>
            <a:r>
              <a:rPr lang="en-GB" dirty="0" smtClean="0"/>
              <a:t>Passive voice: </a:t>
            </a:r>
            <a:br>
              <a:rPr lang="en-GB" dirty="0" smtClean="0"/>
            </a:br>
            <a:r>
              <a:rPr lang="en-GB" dirty="0" smtClean="0"/>
              <a:t>‘It was found that …’</a:t>
            </a:r>
          </a:p>
          <a:p>
            <a:r>
              <a:rPr lang="en-GB" dirty="0" smtClean="0"/>
              <a:t>Uses evidence</a:t>
            </a:r>
          </a:p>
          <a:p>
            <a:r>
              <a:rPr lang="en-GB" dirty="0" smtClean="0"/>
              <a:t>Wider database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Objective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Review the list of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‘</a:t>
            </a:r>
            <a:r>
              <a:rPr lang="en-GB" smtClean="0"/>
              <a:t>Academic </a:t>
            </a:r>
            <a:r>
              <a:rPr lang="en-GB" dirty="0" smtClean="0"/>
              <a:t>K</a:t>
            </a:r>
            <a:r>
              <a:rPr lang="en-GB" smtClean="0"/>
              <a:t>eywords</a:t>
            </a:r>
            <a:r>
              <a:rPr lang="en-GB" dirty="0" smtClean="0"/>
              <a:t>’</a:t>
            </a:r>
            <a:br>
              <a:rPr lang="en-GB" dirty="0" smtClean="0"/>
            </a:br>
            <a:r>
              <a:rPr lang="en-GB" dirty="0" smtClean="0"/>
              <a:t>you </a:t>
            </a:r>
            <a:r>
              <a:rPr lang="en-GB" dirty="0" smtClean="0"/>
              <a:t>have been given.</a:t>
            </a:r>
          </a:p>
          <a:p>
            <a:endParaRPr lang="en-GB" dirty="0" smtClean="0"/>
          </a:p>
          <a:p>
            <a:r>
              <a:rPr lang="en-GB" dirty="0" smtClean="0"/>
              <a:t>Try to define what approach or style your lecturer will be expecting for each of them.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Analyse</a:t>
            </a:r>
            <a:br>
              <a:rPr lang="en-GB" b="1" dirty="0" smtClean="0"/>
            </a:br>
            <a:r>
              <a:rPr lang="en-GB" dirty="0" smtClean="0"/>
              <a:t>Examine in very close detail; identify important points and chief features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Compare</a:t>
            </a:r>
            <a:br>
              <a:rPr lang="en-GB" b="1" dirty="0" smtClean="0"/>
            </a:br>
            <a:r>
              <a:rPr lang="en-GB" dirty="0" smtClean="0"/>
              <a:t>Show how two or more things are similar; Indicate the relevance or consequences of these similarities.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Contrast</a:t>
            </a:r>
            <a:br>
              <a:rPr lang="en-GB" b="1" dirty="0" smtClean="0"/>
            </a:br>
            <a:r>
              <a:rPr lang="en-GB" dirty="0" smtClean="0"/>
              <a:t>Set two or more items or arguments in opposition so as to draw out differences.</a:t>
            </a:r>
            <a:br>
              <a:rPr lang="en-GB" dirty="0" smtClean="0"/>
            </a:br>
            <a:r>
              <a:rPr lang="en-GB" dirty="0" smtClean="0"/>
              <a:t>Indicate whether the differences are significant.</a:t>
            </a:r>
            <a:br>
              <a:rPr lang="en-GB" dirty="0" smtClean="0"/>
            </a:br>
            <a:r>
              <a:rPr lang="en-GB" dirty="0" smtClean="0"/>
              <a:t>If appropriate, give reasons why one item or argument may be preferable.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Evaluate</a:t>
            </a:r>
            <a:br>
              <a:rPr lang="en-GB" b="1" dirty="0" smtClean="0"/>
            </a:br>
            <a:r>
              <a:rPr lang="en-GB" dirty="0" smtClean="0"/>
              <a:t>Assess the worth, importance or usefulness of something, using evidence.</a:t>
            </a:r>
            <a:br>
              <a:rPr lang="en-GB" dirty="0" smtClean="0"/>
            </a:br>
            <a:r>
              <a:rPr lang="en-GB" dirty="0" smtClean="0"/>
              <a:t>There will probably be cases to be made both for and against.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Keywords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Critically Evaluate</a:t>
            </a:r>
            <a:br>
              <a:rPr lang="en-GB" b="1" dirty="0" smtClean="0"/>
            </a:br>
            <a:r>
              <a:rPr lang="en-GB" dirty="0" smtClean="0"/>
              <a:t>Weigh arguments for and against something, assessing the strength of the evidence on both sides.</a:t>
            </a:r>
            <a:br>
              <a:rPr lang="en-GB" dirty="0" smtClean="0"/>
            </a:br>
            <a:r>
              <a:rPr lang="en-GB" dirty="0" smtClean="0"/>
              <a:t>Use criteria to guide your assessment of which opinions, theories, models or items are preferable.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Template">
  <a:themeElements>
    <a:clrScheme name="Eclipse 4">
      <a:dk1>
        <a:srgbClr val="000000"/>
      </a:dk1>
      <a:lt1>
        <a:srgbClr val="64AAAE"/>
      </a:lt1>
      <a:dk2>
        <a:srgbClr val="FFFFCC"/>
      </a:dk2>
      <a:lt2>
        <a:srgbClr val="5F5F5F"/>
      </a:lt2>
      <a:accent1>
        <a:srgbClr val="B4B1DB"/>
      </a:accent1>
      <a:accent2>
        <a:srgbClr val="61C1D7"/>
      </a:accent2>
      <a:accent3>
        <a:srgbClr val="B8D2D3"/>
      </a:accent3>
      <a:accent4>
        <a:srgbClr val="000000"/>
      </a:accent4>
      <a:accent5>
        <a:srgbClr val="D6D5EA"/>
      </a:accent5>
      <a:accent6>
        <a:srgbClr val="57AFC3"/>
      </a:accent6>
      <a:hlink>
        <a:srgbClr val="257177"/>
      </a:hlink>
      <a:folHlink>
        <a:srgbClr val="CCCCCC"/>
      </a:folHlink>
    </a:clrScheme>
    <a:fontScheme name="Eclips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97</TotalTime>
  <Words>463</Words>
  <Application>Microsoft Office PowerPoint</Application>
  <PresentationFormat>On-screen Show (4:3)</PresentationFormat>
  <Paragraphs>114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Powerpoint Template</vt:lpstr>
      <vt:lpstr>Academic Writing</vt:lpstr>
      <vt:lpstr>Slide 2</vt:lpstr>
      <vt:lpstr>Academic Writing </vt:lpstr>
      <vt:lpstr>Academic Writing </vt:lpstr>
      <vt:lpstr>Be cautious</vt:lpstr>
      <vt:lpstr>Be objective </vt:lpstr>
      <vt:lpstr>Avoid apologies  </vt:lpstr>
      <vt:lpstr>Do Not Address the reader</vt:lpstr>
      <vt:lpstr>Be precise/concise</vt:lpstr>
      <vt:lpstr>Exercise</vt:lpstr>
      <vt:lpstr>Styles of Academic Writing</vt:lpstr>
      <vt:lpstr>Descriptive Writing</vt:lpstr>
      <vt:lpstr>Argumentative/Analytical</vt:lpstr>
      <vt:lpstr>Evaluative/Analytical </vt:lpstr>
      <vt:lpstr>Personal Experience</vt:lpstr>
      <vt:lpstr>Personal v Academic Writing</vt:lpstr>
      <vt:lpstr>Academic Keywords</vt:lpstr>
      <vt:lpstr>Academic Keywords</vt:lpstr>
      <vt:lpstr>Academic Keywords</vt:lpstr>
      <vt:lpstr>Academic Keywords</vt:lpstr>
      <vt:lpstr>Academic Keywords</vt:lpstr>
      <vt:lpstr>Academic Keywords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Writing</dc:title>
  <dc:creator>Graham Rees-Evans</dc:creator>
  <cp:lastModifiedBy>sc-gr</cp:lastModifiedBy>
  <cp:revision>7</cp:revision>
  <dcterms:created xsi:type="dcterms:W3CDTF">2010-11-02T23:53:31Z</dcterms:created>
  <dcterms:modified xsi:type="dcterms:W3CDTF">2010-11-08T12:32:56Z</dcterms:modified>
</cp:coreProperties>
</file>