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D2CF39-5904-4386-9E03-6E145DABAFDA}" v="13" dt="2026-10-11T16:45:57.2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42" autoAdjust="0"/>
  </p:normalViewPr>
  <p:slideViewPr>
    <p:cSldViewPr snapToGrid="0">
      <p:cViewPr>
        <p:scale>
          <a:sx n="100" d="100"/>
          <a:sy n="100" d="100"/>
        </p:scale>
        <p:origin x="-86" y="-3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sira Gulshan" userId="7593e715c136be31" providerId="LiveId" clId="{133913ED-71AF-4C75-A87D-D03481EEDA71}"/>
    <pc:docChg chg="custSel modSld">
      <pc:chgData name="Yasira Gulshan" userId="7593e715c136be31" providerId="LiveId" clId="{133913ED-71AF-4C75-A87D-D03481EEDA71}" dt="2026-10-11T16:47:46.093" v="549" actId="20577"/>
      <pc:docMkLst>
        <pc:docMk/>
      </pc:docMkLst>
      <pc:sldChg chg="addSp delSp modSp mod">
        <pc:chgData name="Yasira Gulshan" userId="7593e715c136be31" providerId="LiveId" clId="{133913ED-71AF-4C75-A87D-D03481EEDA71}" dt="2026-10-11T16:47:46.093" v="549" actId="20577"/>
        <pc:sldMkLst>
          <pc:docMk/>
          <pc:sldMk cId="1738193223" sldId="256"/>
        </pc:sldMkLst>
        <pc:spChg chg="add del mod">
          <ac:chgData name="Yasira Gulshan" userId="7593e715c136be31" providerId="LiveId" clId="{133913ED-71AF-4C75-A87D-D03481EEDA71}" dt="2026-10-11T16:41:20.751" v="486"/>
          <ac:spMkLst>
            <pc:docMk/>
            <pc:sldMk cId="1738193223" sldId="256"/>
            <ac:spMk id="2" creationId="{0ABFAE4A-0C1A-F775-83FD-6A5BA985726F}"/>
          </ac:spMkLst>
        </pc:spChg>
        <pc:spChg chg="add del mod">
          <ac:chgData name="Yasira Gulshan" userId="7593e715c136be31" providerId="LiveId" clId="{133913ED-71AF-4C75-A87D-D03481EEDA71}" dt="2026-10-11T16:46:25.159" v="530"/>
          <ac:spMkLst>
            <pc:docMk/>
            <pc:sldMk cId="1738193223" sldId="256"/>
            <ac:spMk id="3" creationId="{A69C0323-5283-DA50-C33B-3A99041B3D82}"/>
          </ac:spMkLst>
        </pc:spChg>
        <pc:spChg chg="mod">
          <ac:chgData name="Yasira Gulshan" userId="7593e715c136be31" providerId="LiveId" clId="{133913ED-71AF-4C75-A87D-D03481EEDA71}" dt="2026-10-11T16:45:09.191" v="491" actId="20577"/>
          <ac:spMkLst>
            <pc:docMk/>
            <pc:sldMk cId="1738193223" sldId="256"/>
            <ac:spMk id="4" creationId="{B7D48567-FC9F-5738-4515-63FF45C1E4A1}"/>
          </ac:spMkLst>
        </pc:spChg>
        <pc:spChg chg="mod">
          <ac:chgData name="Yasira Gulshan" userId="7593e715c136be31" providerId="LiveId" clId="{133913ED-71AF-4C75-A87D-D03481EEDA71}" dt="2026-10-11T16:47:46.093" v="549" actId="20577"/>
          <ac:spMkLst>
            <pc:docMk/>
            <pc:sldMk cId="1738193223" sldId="256"/>
            <ac:spMk id="5" creationId="{050A549E-F08B-18FB-FBB4-826FC31DC77C}"/>
          </ac:spMkLst>
        </pc:spChg>
      </pc:sldChg>
      <pc:sldChg chg="modSp mod">
        <pc:chgData name="Yasira Gulshan" userId="7593e715c136be31" providerId="LiveId" clId="{133913ED-71AF-4C75-A87D-D03481EEDA71}" dt="2026-10-11T15:08:39.136" v="166" actId="20577"/>
        <pc:sldMkLst>
          <pc:docMk/>
          <pc:sldMk cId="3559275815" sldId="258"/>
        </pc:sldMkLst>
        <pc:graphicFrameChg chg="modGraphic">
          <ac:chgData name="Yasira Gulshan" userId="7593e715c136be31" providerId="LiveId" clId="{133913ED-71AF-4C75-A87D-D03481EEDA71}" dt="2026-10-11T15:08:39.136" v="166" actId="20577"/>
          <ac:graphicFrameMkLst>
            <pc:docMk/>
            <pc:sldMk cId="3559275815" sldId="258"/>
            <ac:graphicFrameMk id="4" creationId="{686210A5-5C64-D404-C0D4-983998900456}"/>
          </ac:graphicFrameMkLst>
        </pc:graphicFrameChg>
      </pc:sldChg>
      <pc:sldChg chg="modSp mod">
        <pc:chgData name="Yasira Gulshan" userId="7593e715c136be31" providerId="LiveId" clId="{133913ED-71AF-4C75-A87D-D03481EEDA71}" dt="2026-10-11T15:10:11.538" v="196" actId="20577"/>
        <pc:sldMkLst>
          <pc:docMk/>
          <pc:sldMk cId="358087884" sldId="261"/>
        </pc:sldMkLst>
        <pc:spChg chg="mod">
          <ac:chgData name="Yasira Gulshan" userId="7593e715c136be31" providerId="LiveId" clId="{133913ED-71AF-4C75-A87D-D03481EEDA71}" dt="2026-10-11T15:10:11.538" v="196" actId="20577"/>
          <ac:spMkLst>
            <pc:docMk/>
            <pc:sldMk cId="358087884" sldId="261"/>
            <ac:spMk id="8" creationId="{4C7E86FF-C86B-D0A7-C639-5660A71702D5}"/>
          </ac:spMkLst>
        </pc:spChg>
      </pc:sldChg>
      <pc:sldChg chg="modSp mod">
        <pc:chgData name="Yasira Gulshan" userId="7593e715c136be31" providerId="LiveId" clId="{133913ED-71AF-4C75-A87D-D03481EEDA71}" dt="2026-10-11T15:17:56.057" v="449" actId="20577"/>
        <pc:sldMkLst>
          <pc:docMk/>
          <pc:sldMk cId="3377391113" sldId="264"/>
        </pc:sldMkLst>
        <pc:graphicFrameChg chg="modGraphic">
          <ac:chgData name="Yasira Gulshan" userId="7593e715c136be31" providerId="LiveId" clId="{133913ED-71AF-4C75-A87D-D03481EEDA71}" dt="2026-10-11T15:17:56.057" v="449" actId="20577"/>
          <ac:graphicFrameMkLst>
            <pc:docMk/>
            <pc:sldMk cId="3377391113" sldId="264"/>
            <ac:graphicFrameMk id="5" creationId="{B3AB6AB8-15D4-2CF1-56B0-5768B9A70C85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DDBE39-CA69-434B-98EE-B06932D7F02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7351556-3160-44D9-864F-48CC8002D281}">
      <dgm:prSet/>
      <dgm:spPr/>
      <dgm:t>
        <a:bodyPr/>
        <a:lstStyle/>
        <a:p>
          <a:r>
            <a:rPr lang="en-GB"/>
            <a:t>Perfect match for the task because it is built for real time communication and reaches across different locations which is exactly what Ashford needs ! (Microsoft , 2026)</a:t>
          </a:r>
          <a:endParaRPr lang="en-US"/>
        </a:p>
      </dgm:t>
    </dgm:pt>
    <dgm:pt modelId="{A273BA18-FA3F-4AF0-B252-BA6A1446B230}" type="parTrans" cxnId="{4C39D013-6A36-4043-8BE8-33282C8F9014}">
      <dgm:prSet/>
      <dgm:spPr/>
      <dgm:t>
        <a:bodyPr/>
        <a:lstStyle/>
        <a:p>
          <a:endParaRPr lang="en-US"/>
        </a:p>
      </dgm:t>
    </dgm:pt>
    <dgm:pt modelId="{2ED2D4A0-14A3-49D0-A3DF-EAAAE8210210}" type="sibTrans" cxnId="{4C39D013-6A36-4043-8BE8-33282C8F9014}">
      <dgm:prSet/>
      <dgm:spPr/>
      <dgm:t>
        <a:bodyPr/>
        <a:lstStyle/>
        <a:p>
          <a:endParaRPr lang="en-US"/>
        </a:p>
      </dgm:t>
    </dgm:pt>
    <dgm:pt modelId="{097AC8A3-5ED7-47A3-8232-3040FAF81452}">
      <dgm:prSet/>
      <dgm:spPr/>
      <dgm:t>
        <a:bodyPr/>
        <a:lstStyle/>
        <a:p>
          <a:r>
            <a:rPr lang="en-GB"/>
            <a:t>No extra cost , giving the source we know that Ashford already uses Microsoft 365 and teams is a part of that it is included in licence meaning that there is no extra cost, so it is very cost efficient ( Skills for care , 2025)</a:t>
          </a:r>
          <a:endParaRPr lang="en-US"/>
        </a:p>
      </dgm:t>
    </dgm:pt>
    <dgm:pt modelId="{B4F8F5CB-EF1D-45FF-9C3B-D4046D890180}" type="parTrans" cxnId="{FCA1F3FA-6D62-4C34-9AE3-8FCFE7403FBD}">
      <dgm:prSet/>
      <dgm:spPr/>
      <dgm:t>
        <a:bodyPr/>
        <a:lstStyle/>
        <a:p>
          <a:endParaRPr lang="en-US"/>
        </a:p>
      </dgm:t>
    </dgm:pt>
    <dgm:pt modelId="{D2B2A180-0DBE-4A33-B292-70FCB561A0F5}" type="sibTrans" cxnId="{FCA1F3FA-6D62-4C34-9AE3-8FCFE7403FBD}">
      <dgm:prSet/>
      <dgm:spPr/>
      <dgm:t>
        <a:bodyPr/>
        <a:lstStyle/>
        <a:p>
          <a:endParaRPr lang="en-US"/>
        </a:p>
      </dgm:t>
    </dgm:pt>
    <dgm:pt modelId="{035C8A95-4AF1-47DB-9588-B2DF73BA7657}">
      <dgm:prSet/>
      <dgm:spPr/>
      <dgm:t>
        <a:bodyPr/>
        <a:lstStyle/>
        <a:p>
          <a:r>
            <a:rPr lang="en-GB"/>
            <a:t>Accessible anywhere , works on mobile phones so that the staff can update from the homes whilst not needing to get back to the main base ( Digital  social care , 2024)</a:t>
          </a:r>
          <a:endParaRPr lang="en-US"/>
        </a:p>
      </dgm:t>
    </dgm:pt>
    <dgm:pt modelId="{4433576A-5EBB-4DF5-876C-3F5056E08B58}" type="parTrans" cxnId="{92AFE20B-8460-4296-A353-3C11DBA2AAD1}">
      <dgm:prSet/>
      <dgm:spPr/>
      <dgm:t>
        <a:bodyPr/>
        <a:lstStyle/>
        <a:p>
          <a:endParaRPr lang="en-US"/>
        </a:p>
      </dgm:t>
    </dgm:pt>
    <dgm:pt modelId="{45943C5E-67D8-465F-99E9-C16820770A27}" type="sibTrans" cxnId="{92AFE20B-8460-4296-A353-3C11DBA2AAD1}">
      <dgm:prSet/>
      <dgm:spPr/>
      <dgm:t>
        <a:bodyPr/>
        <a:lstStyle/>
        <a:p>
          <a:endParaRPr lang="en-US"/>
        </a:p>
      </dgm:t>
    </dgm:pt>
    <dgm:pt modelId="{6DF894BE-2DD8-40E8-9E06-F532E70D0855}">
      <dgm:prSet/>
      <dgm:spPr/>
      <dgm:t>
        <a:bodyPr/>
        <a:lstStyle/>
        <a:p>
          <a:r>
            <a:rPr lang="en-GB"/>
            <a:t>Consistent and clear meaning all updates in one place, one source with everything needed within it , eliminates duplicates and lost messages  ( Nhs digital , 2025)</a:t>
          </a:r>
          <a:endParaRPr lang="en-US"/>
        </a:p>
      </dgm:t>
    </dgm:pt>
    <dgm:pt modelId="{D2EDE692-4DFA-498A-AB92-93AB5E72A000}" type="parTrans" cxnId="{EA47DEA0-F015-4E1F-BC83-6842AE9BABB4}">
      <dgm:prSet/>
      <dgm:spPr/>
      <dgm:t>
        <a:bodyPr/>
        <a:lstStyle/>
        <a:p>
          <a:endParaRPr lang="en-US"/>
        </a:p>
      </dgm:t>
    </dgm:pt>
    <dgm:pt modelId="{E3F546DD-D8EA-4009-B6BE-09DF9A9D687B}" type="sibTrans" cxnId="{EA47DEA0-F015-4E1F-BC83-6842AE9BABB4}">
      <dgm:prSet/>
      <dgm:spPr/>
      <dgm:t>
        <a:bodyPr/>
        <a:lstStyle/>
        <a:p>
          <a:endParaRPr lang="en-US"/>
        </a:p>
      </dgm:t>
    </dgm:pt>
    <dgm:pt modelId="{1E9B9BF8-CDB0-4C2B-9EE6-2B62F5848E07}" type="pres">
      <dgm:prSet presAssocID="{E8DDBE39-CA69-434B-98EE-B06932D7F02F}" presName="linear" presStyleCnt="0">
        <dgm:presLayoutVars>
          <dgm:animLvl val="lvl"/>
          <dgm:resizeHandles val="exact"/>
        </dgm:presLayoutVars>
      </dgm:prSet>
      <dgm:spPr/>
    </dgm:pt>
    <dgm:pt modelId="{EBE6E1EF-112F-464F-9831-8AE209273419}" type="pres">
      <dgm:prSet presAssocID="{A7351556-3160-44D9-864F-48CC8002D28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4714AE0-AF91-4739-AB65-ED09D4CE72AE}" type="pres">
      <dgm:prSet presAssocID="{2ED2D4A0-14A3-49D0-A3DF-EAAAE8210210}" presName="spacer" presStyleCnt="0"/>
      <dgm:spPr/>
    </dgm:pt>
    <dgm:pt modelId="{55539114-E33F-4A76-A21A-B4C4434D1447}" type="pres">
      <dgm:prSet presAssocID="{097AC8A3-5ED7-47A3-8232-3040FAF8145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12749F7-D01A-4D67-B291-794AC28C1123}" type="pres">
      <dgm:prSet presAssocID="{D2B2A180-0DBE-4A33-B292-70FCB561A0F5}" presName="spacer" presStyleCnt="0"/>
      <dgm:spPr/>
    </dgm:pt>
    <dgm:pt modelId="{39EC483E-FC10-4F18-9027-D304EE241801}" type="pres">
      <dgm:prSet presAssocID="{035C8A95-4AF1-47DB-9588-B2DF73BA765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C9943A5-52D4-4EC2-BC5D-507AD0518C1B}" type="pres">
      <dgm:prSet presAssocID="{45943C5E-67D8-465F-99E9-C16820770A27}" presName="spacer" presStyleCnt="0"/>
      <dgm:spPr/>
    </dgm:pt>
    <dgm:pt modelId="{2C58C6CB-D183-480F-86EA-D32B51B320A0}" type="pres">
      <dgm:prSet presAssocID="{6DF894BE-2DD8-40E8-9E06-F532E70D085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A860905-7D6A-406A-A144-915B4B0A018A}" type="presOf" srcId="{097AC8A3-5ED7-47A3-8232-3040FAF81452}" destId="{55539114-E33F-4A76-A21A-B4C4434D1447}" srcOrd="0" destOrd="0" presId="urn:microsoft.com/office/officeart/2005/8/layout/vList2"/>
    <dgm:cxn modelId="{92AFE20B-8460-4296-A353-3C11DBA2AAD1}" srcId="{E8DDBE39-CA69-434B-98EE-B06932D7F02F}" destId="{035C8A95-4AF1-47DB-9588-B2DF73BA7657}" srcOrd="2" destOrd="0" parTransId="{4433576A-5EBB-4DF5-876C-3F5056E08B58}" sibTransId="{45943C5E-67D8-465F-99E9-C16820770A27}"/>
    <dgm:cxn modelId="{4C39D013-6A36-4043-8BE8-33282C8F9014}" srcId="{E8DDBE39-CA69-434B-98EE-B06932D7F02F}" destId="{A7351556-3160-44D9-864F-48CC8002D281}" srcOrd="0" destOrd="0" parTransId="{A273BA18-FA3F-4AF0-B252-BA6A1446B230}" sibTransId="{2ED2D4A0-14A3-49D0-A3DF-EAAAE8210210}"/>
    <dgm:cxn modelId="{75E3731F-38C3-429C-B1C5-30F8D3EC53ED}" type="presOf" srcId="{035C8A95-4AF1-47DB-9588-B2DF73BA7657}" destId="{39EC483E-FC10-4F18-9027-D304EE241801}" srcOrd="0" destOrd="0" presId="urn:microsoft.com/office/officeart/2005/8/layout/vList2"/>
    <dgm:cxn modelId="{B3A35F26-A12C-4113-977B-5D06E5EB37E5}" type="presOf" srcId="{6DF894BE-2DD8-40E8-9E06-F532E70D0855}" destId="{2C58C6CB-D183-480F-86EA-D32B51B320A0}" srcOrd="0" destOrd="0" presId="urn:microsoft.com/office/officeart/2005/8/layout/vList2"/>
    <dgm:cxn modelId="{D549CD9E-22AF-46E2-B339-FFF4E679E882}" type="presOf" srcId="{E8DDBE39-CA69-434B-98EE-B06932D7F02F}" destId="{1E9B9BF8-CDB0-4C2B-9EE6-2B62F5848E07}" srcOrd="0" destOrd="0" presId="urn:microsoft.com/office/officeart/2005/8/layout/vList2"/>
    <dgm:cxn modelId="{EA47DEA0-F015-4E1F-BC83-6842AE9BABB4}" srcId="{E8DDBE39-CA69-434B-98EE-B06932D7F02F}" destId="{6DF894BE-2DD8-40E8-9E06-F532E70D0855}" srcOrd="3" destOrd="0" parTransId="{D2EDE692-4DFA-498A-AB92-93AB5E72A000}" sibTransId="{E3F546DD-D8EA-4009-B6BE-09DF9A9D687B}"/>
    <dgm:cxn modelId="{6F8E70B1-9B8C-4C7B-A88E-1AAF16E9D853}" type="presOf" srcId="{A7351556-3160-44D9-864F-48CC8002D281}" destId="{EBE6E1EF-112F-464F-9831-8AE209273419}" srcOrd="0" destOrd="0" presId="urn:microsoft.com/office/officeart/2005/8/layout/vList2"/>
    <dgm:cxn modelId="{FCA1F3FA-6D62-4C34-9AE3-8FCFE7403FBD}" srcId="{E8DDBE39-CA69-434B-98EE-B06932D7F02F}" destId="{097AC8A3-5ED7-47A3-8232-3040FAF81452}" srcOrd="1" destOrd="0" parTransId="{B4F8F5CB-EF1D-45FF-9C3B-D4046D890180}" sibTransId="{D2B2A180-0DBE-4A33-B292-70FCB561A0F5}"/>
    <dgm:cxn modelId="{B324F459-B930-429A-A573-616B7F0588E4}" type="presParOf" srcId="{1E9B9BF8-CDB0-4C2B-9EE6-2B62F5848E07}" destId="{EBE6E1EF-112F-464F-9831-8AE209273419}" srcOrd="0" destOrd="0" presId="urn:microsoft.com/office/officeart/2005/8/layout/vList2"/>
    <dgm:cxn modelId="{16B82FCA-D884-41BC-9953-8DEBDC3B0B91}" type="presParOf" srcId="{1E9B9BF8-CDB0-4C2B-9EE6-2B62F5848E07}" destId="{94714AE0-AF91-4739-AB65-ED09D4CE72AE}" srcOrd="1" destOrd="0" presId="urn:microsoft.com/office/officeart/2005/8/layout/vList2"/>
    <dgm:cxn modelId="{93602180-25A2-4764-B7A5-261406CFD323}" type="presParOf" srcId="{1E9B9BF8-CDB0-4C2B-9EE6-2B62F5848E07}" destId="{55539114-E33F-4A76-A21A-B4C4434D1447}" srcOrd="2" destOrd="0" presId="urn:microsoft.com/office/officeart/2005/8/layout/vList2"/>
    <dgm:cxn modelId="{B8243175-E5D3-412B-8D76-D32633054092}" type="presParOf" srcId="{1E9B9BF8-CDB0-4C2B-9EE6-2B62F5848E07}" destId="{A12749F7-D01A-4D67-B291-794AC28C1123}" srcOrd="3" destOrd="0" presId="urn:microsoft.com/office/officeart/2005/8/layout/vList2"/>
    <dgm:cxn modelId="{8F6987A2-C4C7-4402-B3F2-3E0FF9198F6A}" type="presParOf" srcId="{1E9B9BF8-CDB0-4C2B-9EE6-2B62F5848E07}" destId="{39EC483E-FC10-4F18-9027-D304EE241801}" srcOrd="4" destOrd="0" presId="urn:microsoft.com/office/officeart/2005/8/layout/vList2"/>
    <dgm:cxn modelId="{D2777614-6F94-4564-985E-EDA70FC8A6E6}" type="presParOf" srcId="{1E9B9BF8-CDB0-4C2B-9EE6-2B62F5848E07}" destId="{FC9943A5-52D4-4EC2-BC5D-507AD0518C1B}" srcOrd="5" destOrd="0" presId="urn:microsoft.com/office/officeart/2005/8/layout/vList2"/>
    <dgm:cxn modelId="{FDC402D3-8D04-4336-849B-7C49F9E13603}" type="presParOf" srcId="{1E9B9BF8-CDB0-4C2B-9EE6-2B62F5848E07}" destId="{2C58C6CB-D183-480F-86EA-D32B51B320A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E6E1EF-112F-464F-9831-8AE209273419}">
      <dsp:nvSpPr>
        <dsp:cNvPr id="0" name=""/>
        <dsp:cNvSpPr/>
      </dsp:nvSpPr>
      <dsp:spPr>
        <a:xfrm>
          <a:off x="0" y="23808"/>
          <a:ext cx="6798539" cy="8798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Perfect match for the task because it is built for real time communication and reaches across different locations which is exactly what Ashford needs ! (Microsoft , 2026)</a:t>
          </a:r>
          <a:endParaRPr lang="en-US" sz="1600" kern="1200"/>
        </a:p>
      </dsp:txBody>
      <dsp:txXfrm>
        <a:off x="42950" y="66758"/>
        <a:ext cx="6712639" cy="793940"/>
      </dsp:txXfrm>
    </dsp:sp>
    <dsp:sp modelId="{55539114-E33F-4A76-A21A-B4C4434D1447}">
      <dsp:nvSpPr>
        <dsp:cNvPr id="0" name=""/>
        <dsp:cNvSpPr/>
      </dsp:nvSpPr>
      <dsp:spPr>
        <a:xfrm>
          <a:off x="0" y="949728"/>
          <a:ext cx="6798539" cy="879840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No extra cost , giving the source we know that Ashford already uses Microsoft 365 and teams is a part of that it is included in licence meaning that there is no extra cost, so it is very cost efficient ( Skills for care , 2025)</a:t>
          </a:r>
          <a:endParaRPr lang="en-US" sz="1600" kern="1200"/>
        </a:p>
      </dsp:txBody>
      <dsp:txXfrm>
        <a:off x="42950" y="992678"/>
        <a:ext cx="6712639" cy="793940"/>
      </dsp:txXfrm>
    </dsp:sp>
    <dsp:sp modelId="{39EC483E-FC10-4F18-9027-D304EE241801}">
      <dsp:nvSpPr>
        <dsp:cNvPr id="0" name=""/>
        <dsp:cNvSpPr/>
      </dsp:nvSpPr>
      <dsp:spPr>
        <a:xfrm>
          <a:off x="0" y="1875648"/>
          <a:ext cx="6798539" cy="879840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Accessible anywhere , works on mobile phones so that the staff can update from the homes whilst not needing to get back to the main base ( Digital  social care , 2024)</a:t>
          </a:r>
          <a:endParaRPr lang="en-US" sz="1600" kern="1200"/>
        </a:p>
      </dsp:txBody>
      <dsp:txXfrm>
        <a:off x="42950" y="1918598"/>
        <a:ext cx="6712639" cy="793940"/>
      </dsp:txXfrm>
    </dsp:sp>
    <dsp:sp modelId="{2C58C6CB-D183-480F-86EA-D32B51B320A0}">
      <dsp:nvSpPr>
        <dsp:cNvPr id="0" name=""/>
        <dsp:cNvSpPr/>
      </dsp:nvSpPr>
      <dsp:spPr>
        <a:xfrm>
          <a:off x="0" y="2801568"/>
          <a:ext cx="6798539" cy="87984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Consistent and clear meaning all updates in one place, one source with everything needed within it , eliminates duplicates and lost messages  ( Nhs digital , 2025)</a:t>
          </a:r>
          <a:endParaRPr lang="en-US" sz="1600" kern="1200"/>
        </a:p>
      </dsp:txBody>
      <dsp:txXfrm>
        <a:off x="42950" y="2844518"/>
        <a:ext cx="6712639" cy="7939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F415E-2E25-422C-A5F7-05DD7E33BB39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D2095-C0B2-499D-B7B1-0373CACFF9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927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3D2095-C0B2-499D-B7B1-0373CACFF9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61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17D44-61DF-47AF-54D0-927DF9BCD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8134D6-AB7D-E37B-3563-8DDFD92D4A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441B4-B22A-4F51-4D21-6570903B8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946BC-5667-373F-291A-EED46EA6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04668-B3B4-1812-23E5-9B9343D7B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98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7B5BE-A777-EB74-FC41-9BCB4F6EC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8AC82-6CA4-0B85-160B-CCC8F08D9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96C3C-DEC2-B537-384A-43B7D75BE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258C3-74CF-48DC-8FD1-B9AC21DD3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213DB-7655-8611-A76A-74D1A782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6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16D68-47CF-E70F-CF8B-3F82548A6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8D2FD-14F4-BF5A-F765-0B2EE5ED4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3FD522-12EC-8290-584D-19D74A94A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9FC6B-FFF7-7779-1807-4A059BA3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C6A0B-8996-378D-600C-5BB5163E3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570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AA2D7-D299-1A3D-3982-CB4085834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61F4B-3790-76B6-3FF8-C03C8CCCE0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D5824-BA21-DA64-BAF7-049F6BAC7F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B871F-2CC3-8991-BB51-6D334E1A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90785-4F77-E180-7B0F-1D70C9E21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C3794C-C859-C74F-5122-731AAFFC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788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2DD17-8D3E-41FA-454D-5C0C68A9E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2EF415-AB57-3763-796E-BD6D972F5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C58939-5E64-D169-4A53-76C51747E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140A3D-F2A8-1219-7896-575D315B94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C1706-0F79-77A4-0242-0A9FEDC11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D6A283-9E74-9A87-E22D-518E16DC7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E434AB-FEF1-6040-B259-BF7A96A99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708FB8-E3B8-BE7F-39DF-D5AB0A311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73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CC51B-3F03-251A-60B7-0273A4C67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09D071-F159-80F5-4683-16A19A8F7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0AD8A2-DC10-285B-F86A-827000070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880C66-755F-A566-5872-3109DFFEF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180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379869-36AD-2DC1-1770-D390BDB19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5EB017-6E9C-95CD-2926-1F5BF81DB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891A51-6854-3611-CD0E-BDFC6C886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008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08B96-DA5A-372F-E059-A4E990DA2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1ED9D-680C-1F29-DDA1-F15AE7976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0B5BA9-2613-DF7C-3D61-8A1BBF5577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0C79F-0E04-2732-8A15-A726C6A72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89402-CCCE-1B4B-2A70-6827A634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4FFD68-3CBB-8FF7-D23E-8CF8F0BE0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443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CC8C-BD2A-2CA4-9CD5-3F69AF7EA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DB7A8D-9EAB-D021-69E9-B8D4204E239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B4E1DC-5A90-5BEB-AF42-9E17AFB36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9EC698-8BB1-AE50-58E2-046E0BD4E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31E4BA-AF89-DD04-973A-D5770330A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39EB3F-527B-56D1-3F40-6499AF498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03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1F013-8292-8EDF-4169-FFAFBF037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16D588-12FD-0530-6834-7027872F4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7BD3D-8812-FFB9-5624-4A330A28D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5DE84-DA0C-FE65-F6BF-810B90D83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021C9-6BAC-37D0-B3EA-56E78936B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781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3BD9C2-FA13-535D-7759-E9C393EB3F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4DC69B-FF66-2317-894A-A1D3AEC8AD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8F278-B8EB-248A-1764-83136F222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D13E6-218A-8F67-BC83-D1425FE05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124891-1E49-F8EB-980B-7153DD414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46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FD730-64AE-5E17-5E01-E197CE493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026D4-90A7-57FB-1C79-B1E5F9C55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C33B1-6E50-D314-D90A-2D0E75916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10073A-7BAC-4E5E-BA0C-B1591757F512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A05BE-8C75-0BCB-E599-89937D515B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1E57F-1942-9F91-C355-449625B6FF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C891FB-0E29-473F-821B-4DE9416BAE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29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gb/microsoft-teams/healthcare" TargetMode="External"/><Relationship Id="rId2" Type="http://schemas.openxmlformats.org/officeDocument/2006/relationships/hyperlink" Target="https://www.digitalsocialcare.org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qc.org.uk/guidance-providers/registration/Effective-communication" TargetMode="External"/><Relationship Id="rId5" Type="http://schemas.openxmlformats.org/officeDocument/2006/relationships/hyperlink" Target="https://www.skillsforcare.org.uk/" TargetMode="External"/><Relationship Id="rId4" Type="http://schemas.openxmlformats.org/officeDocument/2006/relationships/hyperlink" Target="https://digital.nhs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7D48567-FC9F-5738-4515-63FF45C1E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0808" y="1511878"/>
            <a:ext cx="4216192" cy="950766"/>
          </a:xfrm>
        </p:spPr>
        <p:txBody>
          <a:bodyPr>
            <a:normAutofit fontScale="90000"/>
          </a:bodyPr>
          <a:lstStyle/>
          <a:p>
            <a:pPr marL="228600" indent="-228600" algn="ctr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2"/>
                </a:solidFill>
              </a:rPr>
              <a:t>LCHS4007 Digital Skills And Research Methods </a:t>
            </a:r>
            <a:br>
              <a:rPr lang="en-GB" sz="3600" dirty="0">
                <a:solidFill>
                  <a:schemeClr val="tx2"/>
                </a:solidFill>
              </a:rPr>
            </a:br>
            <a:r>
              <a:rPr lang="en-GB" sz="3600" dirty="0">
                <a:solidFill>
                  <a:schemeClr val="tx2"/>
                </a:solidFill>
              </a:rPr>
              <a:t>Staff communication and daily updates </a:t>
            </a:r>
            <a:br>
              <a:rPr lang="en-GB" sz="3600" dirty="0">
                <a:solidFill>
                  <a:schemeClr val="tx2"/>
                </a:solidFill>
              </a:rPr>
            </a:br>
            <a:br>
              <a:rPr lang="en-GB" sz="3600" dirty="0">
                <a:solidFill>
                  <a:schemeClr val="tx2"/>
                </a:solidFill>
              </a:rPr>
            </a:br>
            <a:endParaRPr lang="en-GB" sz="3600" dirty="0">
              <a:solidFill>
                <a:schemeClr val="tx2"/>
              </a:solidFill>
            </a:endParaRPr>
          </a:p>
        </p:txBody>
      </p:sp>
      <p:pic>
        <p:nvPicPr>
          <p:cNvPr id="28" name="Graphic 27" descr="Users">
            <a:extLst>
              <a:ext uri="{FF2B5EF4-FFF2-40B4-BE49-F238E27FC236}">
                <a16:creationId xmlns:a16="http://schemas.microsoft.com/office/drawing/2014/main" id="{50E772FE-F808-A2DB-53EA-8671CFBA8B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0A549E-F08B-18FB-FBB4-826FC31DC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2589" y="4114799"/>
            <a:ext cx="3689329" cy="1091045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tx2"/>
                </a:solidFill>
              </a:rPr>
              <a:t>Group members: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Student name 1-Yasira Gulshan No.2614320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Student name 2- Afsha Hussain No. 2428988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Student name 3-  Aysha Hussain No. </a:t>
            </a:r>
            <a:r>
              <a:rPr lang="en-GB" sz="2400">
                <a:solidFill>
                  <a:schemeClr val="tx2"/>
                </a:solidFill>
              </a:rPr>
              <a:t>2610567</a:t>
            </a:r>
            <a:endParaRPr lang="en-GB" sz="24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Student name 4-Yasmeen Rafique No. 2607945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</a:rPr>
              <a:t>Lecturer: Reza Taghizadeh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38193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617AE-9CC8-8F6A-A880-89D536C93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700"/>
              <a:t>The case : Ashford community care service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0A59F6-906F-494A-D703-C40D5AB26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100"/>
              <a:t>Specialises in adults with physical disability and supporting them with their long-term care needs  ( skills for care, 2025) , which includes:</a:t>
            </a:r>
          </a:p>
          <a:p>
            <a:pPr marL="0" indent="0">
              <a:buNone/>
            </a:pPr>
            <a:r>
              <a:rPr lang="en-GB" sz="1100"/>
              <a:t>Medication reminders , wellbeing checks , appointment support and care record keeping </a:t>
            </a:r>
          </a:p>
          <a:p>
            <a:pPr marL="0" indent="0">
              <a:buNone/>
            </a:pPr>
            <a:r>
              <a:rPr lang="en-GB" sz="1100"/>
              <a:t>The staff work across homes and community to carry out this support.</a:t>
            </a:r>
          </a:p>
          <a:p>
            <a:pPr marL="0" indent="0">
              <a:buNone/>
            </a:pPr>
            <a:r>
              <a:rPr lang="en-GB" sz="1100"/>
              <a:t>The team : senior care workers , nurses, support workers , care coordinators and administrative staff.</a:t>
            </a:r>
          </a:p>
          <a:p>
            <a:pPr marL="0" indent="0">
              <a:buNone/>
            </a:pPr>
            <a:r>
              <a:rPr lang="en-GB" sz="1100"/>
              <a:t>Current problems: duplicated work , inconsistent records , poor teamwork , unclear rotas and missed updates  ( digital social care, 2024) </a:t>
            </a:r>
          </a:p>
          <a:p>
            <a:pPr marL="0" indent="0">
              <a:buNone/>
            </a:pPr>
            <a:r>
              <a:rPr lang="en-GB" sz="1100"/>
              <a:t>Our task: to match a workplace task to a suitable Microsoft 365 tool to help manage and fix these ongoing issues to improve efficiency.</a:t>
            </a:r>
          </a:p>
          <a:p>
            <a:pPr marL="0" indent="0">
              <a:buNone/>
            </a:pPr>
            <a:endParaRPr lang="en-GB" sz="1100"/>
          </a:p>
          <a:p>
            <a:pPr marL="0" indent="0">
              <a:buNone/>
            </a:pPr>
            <a:r>
              <a:rPr lang="en-GB" sz="1100"/>
              <a:t> </a:t>
            </a:r>
          </a:p>
        </p:txBody>
      </p:sp>
      <p:pic>
        <p:nvPicPr>
          <p:cNvPr id="5" name="Picture 4" descr="Two people holding each other's hands">
            <a:extLst>
              <a:ext uri="{FF2B5EF4-FFF2-40B4-BE49-F238E27FC236}">
                <a16:creationId xmlns:a16="http://schemas.microsoft.com/office/drawing/2014/main" id="{2E291014-2BE2-F4D8-DEB2-FA0B1229B8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46" r="23353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7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9D723-D912-63FE-6FA9-A8576191F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/>
              <a:t>Selected task : Staff communication and daily updates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B3A07-A7BC-F279-92C4-E4BA391F3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What it involves:</a:t>
            </a:r>
          </a:p>
          <a:p>
            <a:pPr marL="0" indent="0">
              <a:buNone/>
            </a:pPr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6210A5-5C64-D404-C0D4-983998900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661201"/>
              </p:ext>
            </p:extLst>
          </p:nvPr>
        </p:nvGraphicFramePr>
        <p:xfrm>
          <a:off x="882316" y="1825624"/>
          <a:ext cx="10471484" cy="496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61084">
                  <a:extLst>
                    <a:ext uri="{9D8B030D-6E8A-4147-A177-3AD203B41FA5}">
                      <a16:colId xmlns:a16="http://schemas.microsoft.com/office/drawing/2014/main" val="78722484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5503860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98938201"/>
                    </a:ext>
                  </a:extLst>
                </a:gridCol>
              </a:tblGrid>
              <a:tr h="4667251">
                <a:tc>
                  <a:txBody>
                    <a:bodyPr/>
                    <a:lstStyle/>
                    <a:p>
                      <a:endParaRPr lang="en-GB" sz="2000"/>
                    </a:p>
                    <a:p>
                      <a:endParaRPr lang="en-GB" sz="2000"/>
                    </a:p>
                    <a:p>
                      <a:r>
                        <a:rPr lang="en-GB" sz="2000"/>
                        <a:t>Medication changes , shift information, urgent messages ,appointment updates across different teams, daily wellbeing and updates, making sure important information has been sent seen and actioned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Current problems at Ashford:</a:t>
                      </a:r>
                    </a:p>
                    <a:p>
                      <a:endParaRPr lang="en-GB" sz="2000"/>
                    </a:p>
                    <a:p>
                      <a:r>
                        <a:rPr lang="en-GB" sz="2000"/>
                        <a:t>No main place to share updates meaning messages lost or delayed</a:t>
                      </a:r>
                    </a:p>
                    <a:p>
                      <a:r>
                        <a:rPr lang="en-GB" sz="2000"/>
                        <a:t>Staff having to spend time chasing information </a:t>
                      </a:r>
                    </a:p>
                    <a:p>
                      <a:r>
                        <a:rPr lang="en-GB" sz="2000"/>
                        <a:t>Information sent through personal emails or texts which is inconsistent and can result as duplicates </a:t>
                      </a:r>
                    </a:p>
                    <a:p>
                      <a:r>
                        <a:rPr lang="en-GB" sz="2000"/>
                        <a:t>Can be unclear of who has sent it or read or received </a:t>
                      </a:r>
                    </a:p>
                    <a:p>
                      <a:r>
                        <a:rPr lang="en-GB" sz="2000"/>
                        <a:t>( Digital Social care , 2024)</a:t>
                      </a:r>
                    </a:p>
                    <a:p>
                      <a:endParaRPr lang="en-GB" sz="2000"/>
                    </a:p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Importance and link to the case :</a:t>
                      </a:r>
                    </a:p>
                    <a:p>
                      <a:endParaRPr lang="en-GB" sz="2000" dirty="0"/>
                    </a:p>
                    <a:p>
                      <a:r>
                        <a:rPr lang="en-GB" sz="2000" dirty="0"/>
                        <a:t>Reduces staff stress and wasted time</a:t>
                      </a:r>
                    </a:p>
                    <a:p>
                      <a:r>
                        <a:rPr lang="en-GB" sz="2000" dirty="0"/>
                        <a:t>Safer consistent care for service users , reliable and trusted communication </a:t>
                      </a:r>
                    </a:p>
                    <a:p>
                      <a:r>
                        <a:rPr lang="en-GB" sz="2000" dirty="0"/>
                        <a:t>Supports CQC compliance-meaning meeting the legal standards of safety for health and adult social care services  “…through clear , shared records.</a:t>
                      </a:r>
                    </a:p>
                    <a:p>
                      <a:r>
                        <a:rPr lang="en-GB" sz="2000" dirty="0"/>
                        <a:t>( Skills for care , 2025;CQC,2025)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572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9275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DBDA42FF-235E-6C0D-A4B3-E5458A7436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598" r="8027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550344-700E-FF78-6BAA-16DD9E9A6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4000"/>
              <a:t>Our chosen tool : Microsoft teams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87D0E-9A5D-7938-A07D-B8B1BDC25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/>
              <a:t>What is this tool? </a:t>
            </a:r>
          </a:p>
          <a:p>
            <a:pPr marL="0" indent="0">
              <a:buNone/>
            </a:pPr>
            <a:r>
              <a:rPr lang="en-GB" sz="1400"/>
              <a:t>Microsoft teams is a central communication platform included already in Microsoft 365 which creates an advantage </a:t>
            </a:r>
          </a:p>
          <a:p>
            <a:pPr marL="0" indent="0">
              <a:buNone/>
            </a:pPr>
            <a:r>
              <a:rPr lang="en-GB" sz="1400"/>
              <a:t>This tool combines group chats calls and channels , combines instant messaging and on the go , video calls and also file sharing  ( Microsoft 365)</a:t>
            </a:r>
          </a:p>
          <a:p>
            <a:pPr marL="0" indent="0">
              <a:buNone/>
            </a:pPr>
            <a:r>
              <a:rPr lang="en-GB" sz="1400"/>
              <a:t>Key features:</a:t>
            </a:r>
          </a:p>
          <a:p>
            <a:pPr marL="0" indent="0">
              <a:buNone/>
            </a:pPr>
            <a:r>
              <a:rPr lang="en-GB" sz="1400"/>
              <a:t>Mobile and tablet access available so you can update while visiting service users , instant notifications and read receipts which confirm delivery of th messages sent , dedicated topic channels which organises everything into place , everyone sees the same information meaning single shared space</a:t>
            </a:r>
          </a:p>
          <a:p>
            <a:pPr marL="0" indent="0">
              <a:buNone/>
            </a:pPr>
            <a:r>
              <a:rPr lang="en-GB" sz="1400"/>
              <a:t>( Nhs digital, 2025)</a:t>
            </a:r>
          </a:p>
          <a:p>
            <a:pPr marL="0" indent="0">
              <a:buNone/>
            </a:pPr>
            <a:endParaRPr lang="en-GB" sz="1400"/>
          </a:p>
          <a:p>
            <a:pPr marL="0" indent="0">
              <a:buNone/>
            </a:pPr>
            <a:endParaRPr lang="en-GB" sz="1400"/>
          </a:p>
          <a:p>
            <a:pPr marL="0" indent="0">
              <a:buNone/>
            </a:pP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730910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6E79B3-D7E2-70CA-ECF5-D9D671875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4000"/>
              <a:t>Why is it suitable?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BC62DF-DC57-2F28-7456-530D4F088F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931" r="33223" b="-1"/>
          <a:stretch>
            <a:fillRect/>
          </a:stretch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CCFED6E-3D46-A828-E13E-5CEB2862CC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8156511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7005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E8C419-149A-2878-10D8-6FF043521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/>
              <a:t>Advantages and disadvantages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9283A5-1F65-CE0C-6CAE-755D00B121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Advantages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1FC60B-05E6-2A2C-449D-572942EBCE8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/>
              <a:t>-Secure meets UK data protection and care standards ( </a:t>
            </a:r>
            <a:r>
              <a:rPr lang="en-GB" sz="1800" err="1"/>
              <a:t>Nhs</a:t>
            </a:r>
            <a:r>
              <a:rPr lang="en-GB" sz="1800"/>
              <a:t> digital, 2025)</a:t>
            </a:r>
          </a:p>
          <a:p>
            <a:pPr marL="0" indent="0">
              <a:buNone/>
            </a:pPr>
            <a:r>
              <a:rPr lang="en-GB" sz="1800"/>
              <a:t>-Zero additional cost, included in Microsoft 365  ( Microsoft , 2026)</a:t>
            </a:r>
          </a:p>
          <a:p>
            <a:pPr marL="0" indent="0">
              <a:buNone/>
            </a:pPr>
            <a:r>
              <a:rPr lang="en-GB" sz="1800"/>
              <a:t>-Familiar platform, most likely staff members have used it already </a:t>
            </a:r>
          </a:p>
          <a:p>
            <a:pPr marL="0" indent="0">
              <a:buNone/>
            </a:pPr>
            <a:r>
              <a:rPr lang="en-GB" sz="1800"/>
              <a:t>-Can add scheduling, training materials and forms.</a:t>
            </a:r>
          </a:p>
          <a:p>
            <a:pPr marL="0" indent="0">
              <a:buNone/>
            </a:pPr>
            <a:r>
              <a:rPr lang="en-GB" sz="1800"/>
              <a:t>-Can schedule meetings, calls , can make group chats</a:t>
            </a:r>
          </a:p>
          <a:p>
            <a:pPr marL="0" indent="0">
              <a:buNone/>
            </a:pPr>
            <a:r>
              <a:rPr lang="en-GB" sz="1800"/>
              <a:t>-Mobile friendly communication </a:t>
            </a:r>
          </a:p>
          <a:p>
            <a:pPr marL="0" indent="0">
              <a:buNone/>
            </a:pPr>
            <a:r>
              <a:rPr lang="en-GB" sz="1800"/>
              <a:t>-Integrates with outlook, One drive and excel </a:t>
            </a:r>
          </a:p>
          <a:p>
            <a:pPr marL="0" indent="0">
              <a:buNone/>
            </a:pPr>
            <a:r>
              <a:rPr lang="en-GB" sz="1800"/>
              <a:t>-Searchable history and shared files</a:t>
            </a:r>
          </a:p>
          <a:p>
            <a:pPr>
              <a:buFontTx/>
              <a:buChar char="-"/>
            </a:pPr>
            <a:endParaRPr lang="en-GB" sz="200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910EE53-519A-63AE-EF15-C7DD2F36D7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/>
              <a:t>Disadvantage / limitations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7E86FF-C86B-D0A7-C639-5660A71702D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-Requires internet, poor signal in some areas can restrict use</a:t>
            </a:r>
          </a:p>
          <a:p>
            <a:pPr marL="0" indent="0">
              <a:buNone/>
            </a:pPr>
            <a:r>
              <a:rPr lang="en-GB" sz="2000" dirty="0"/>
              <a:t>-may require digital skills </a:t>
            </a:r>
          </a:p>
          <a:p>
            <a:pPr>
              <a:buFontTx/>
              <a:buChar char="-"/>
            </a:pPr>
            <a:r>
              <a:rPr lang="en-GB" sz="2000" dirty="0"/>
              <a:t>Not all members of staff will have a phone </a:t>
            </a:r>
          </a:p>
          <a:p>
            <a:pPr>
              <a:buFontTx/>
              <a:buChar char="-"/>
            </a:pPr>
            <a:r>
              <a:rPr lang="en-GB" sz="2000" dirty="0"/>
              <a:t>May not be a full replacement for face-to-face interaction</a:t>
            </a:r>
          </a:p>
          <a:p>
            <a:pPr marL="0" indent="0">
              <a:buNone/>
            </a:pPr>
            <a:r>
              <a:rPr lang="en-GB" sz="2000" dirty="0"/>
              <a:t> -Consent may be needed for important or sensitive matters or information( GOV.UK,2025)</a:t>
            </a:r>
          </a:p>
          <a:p>
            <a:pPr>
              <a:buFontTx/>
              <a:buChar char="-"/>
            </a:pPr>
            <a:r>
              <a:rPr lang="en-GB" sz="2000" dirty="0"/>
              <a:t>May require training</a:t>
            </a:r>
          </a:p>
        </p:txBody>
      </p:sp>
    </p:spTree>
    <p:extLst>
      <p:ext uri="{BB962C8B-B14F-4D97-AF65-F5344CB8AC3E}">
        <p14:creationId xmlns:p14="http://schemas.microsoft.com/office/powerpoint/2010/main" val="358087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E0E97A-32BA-576E-AFD0-4E15D0B59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How Ashford can implement teams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A5E9BD9-22DF-6EB7-7D51-066A15829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900"/>
              <a:t>Splitting it into weeks or coming up with a plan :</a:t>
            </a:r>
          </a:p>
          <a:p>
            <a:pPr marL="0" indent="0">
              <a:buNone/>
            </a:pPr>
            <a:r>
              <a:rPr lang="en-GB" sz="1900"/>
              <a:t>Plan , train , set rules , pilot and review.</a:t>
            </a:r>
          </a:p>
          <a:p>
            <a:pPr marL="0" indent="0">
              <a:buNone/>
            </a:pPr>
            <a:r>
              <a:rPr lang="en-GB" sz="1900"/>
              <a:t>Week 1: create teams and channels and group chats for roles and shifts</a:t>
            </a:r>
          </a:p>
          <a:p>
            <a:pPr marL="0" indent="0">
              <a:buNone/>
            </a:pPr>
            <a:r>
              <a:rPr lang="en-GB" sz="1900"/>
              <a:t>Week 2: short teaching and training sessions for all staff on call or chat , to also highlight the mobile functions of teams and the alerts </a:t>
            </a:r>
          </a:p>
          <a:p>
            <a:pPr marL="0" indent="0">
              <a:buNone/>
            </a:pPr>
            <a:r>
              <a:rPr lang="en-GB" sz="1900"/>
              <a:t>Week 3: agree on rules , responding times and data protection rules </a:t>
            </a:r>
          </a:p>
          <a:p>
            <a:pPr marL="0" indent="0">
              <a:buNone/>
            </a:pPr>
            <a:r>
              <a:rPr lang="en-GB" sz="1900"/>
              <a:t>Week 4: trial week with one team to see how well they dpo with it then gather back the feedback for any improvement , then adjust from there </a:t>
            </a:r>
          </a:p>
          <a:p>
            <a:pPr marL="0" indent="0">
              <a:buNone/>
            </a:pPr>
            <a:r>
              <a:rPr lang="en-GB" sz="1900"/>
              <a:t>Week 5: keep a review after these 5 weeks to see how everyone I getting along with the tool , take back more feedback and communicate , making sure if the updates are any faster.</a:t>
            </a:r>
          </a:p>
          <a:p>
            <a:pPr marL="0" indent="0">
              <a:buNone/>
            </a:pPr>
            <a:r>
              <a:rPr lang="en-GB" sz="1900"/>
              <a:t>( Digital social care , 2024)</a:t>
            </a:r>
          </a:p>
        </p:txBody>
      </p:sp>
    </p:spTree>
    <p:extLst>
      <p:ext uri="{BB962C8B-B14F-4D97-AF65-F5344CB8AC3E}">
        <p14:creationId xmlns:p14="http://schemas.microsoft.com/office/powerpoint/2010/main" val="375932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03CBE6E-E6B2-417D-A61A-D5F70F02A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66BE98-0341-4CFA-8601-3E68FB730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39937"/>
            <a:ext cx="4525605" cy="577812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F7AE24-517F-1335-50BB-7447CDBE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539" y="1458180"/>
            <a:ext cx="3100522" cy="3941640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chemeClr val="bg1"/>
                </a:solidFill>
              </a:rPr>
              <a:t>Conclusion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63E89A1-984A-4500-9453-4203AD1B83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9937"/>
            <a:ext cx="12192000" cy="64008"/>
          </a:xfrm>
          <a:prstGeom prst="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2729A-8DCD-8828-0630-F7B9D6860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1851" y="1458180"/>
            <a:ext cx="5337242" cy="394164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dirty="0"/>
              <a:t>The Ashford’s challenge is choosing the right tool for the right task, Microsoft teams best supports staff communications and daily updates because that is what it is designed to do , it is made for business companies , workplaces and members of staff to communicate in the best and most effective way , it reduces workload , missed updates , duplicates and delays . Microsoft teams is the ideal match, it is already paid for as it is included in Microsoft 365 , easy to learn and use and can be used wherever staff work. Faster updates , making clearer records and even safer care . It all depends on how well the training is given , best to start it as soon as possible to result in success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3FD642B-C569-4ABB-AE20-EFA6BC995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254055"/>
            <a:ext cx="12192000" cy="64008"/>
          </a:xfrm>
          <a:prstGeom prst="rect">
            <a:avLst/>
          </a:prstGeom>
          <a:solidFill>
            <a:schemeClr val="tx2">
              <a:lumMod val="50000"/>
              <a:alpha val="9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92FED3-1F18-4138-B4E4-627D78B00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064601" y="3396997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913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F05ACD0-FF4A-4F8F-B5C5-6A4EBD0D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C9AFA28-B5ED-4346-9AF7-68A157F16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8AE938-A9B9-D3D0-FFA7-C0417CC1C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608" y="1380564"/>
            <a:ext cx="4561369" cy="234622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200" kern="1200">
                <a:solidFill>
                  <a:srgbClr val="595959"/>
                </a:solidFill>
                <a:latin typeface="+mj-lt"/>
                <a:ea typeface="+mj-ea"/>
                <a:cs typeface="+mj-cs"/>
              </a:rPr>
              <a:t>References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3AB6AB8-15D4-2CF1-56B0-5768B9A70C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2445706"/>
              </p:ext>
              <p:ext uri="{E7BDC344-281C-4309-B0C6-D0EE65EED2A8}">
                <p202:designPr xmlns:p202="http://schemas.microsoft.com/office/powerpoint/2020/02/main">
                  <p202:designTagLst>
                    <p202:designTag name="ARCH:1:CLS" val="StackedSequentialRowTable"/>
                  </p202:designTagLst>
                </p202:designPr>
              </p:ext>
            </p:extLst>
          </p:nvPr>
        </p:nvGraphicFramePr>
        <p:xfrm>
          <a:off x="6810935" y="1543117"/>
          <a:ext cx="4018431" cy="47509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4874">
                  <a:extLst>
                    <a:ext uri="{9D8B030D-6E8A-4147-A177-3AD203B41FA5}">
                      <a16:colId xmlns:a16="http://schemas.microsoft.com/office/drawing/2014/main" val="2689667422"/>
                    </a:ext>
                  </a:extLst>
                </a:gridCol>
                <a:gridCol w="3603557">
                  <a:extLst>
                    <a:ext uri="{9D8B030D-6E8A-4147-A177-3AD203B41FA5}">
                      <a16:colId xmlns:a16="http://schemas.microsoft.com/office/drawing/2014/main" val="832653861"/>
                    </a:ext>
                  </a:extLst>
                </a:gridCol>
              </a:tblGrid>
              <a:tr h="787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01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Digital social care (2024) Improving communication in community care.</a:t>
                      </a:r>
                    </a:p>
                    <a:p>
                      <a:pPr>
                        <a:buNone/>
                      </a:pPr>
                      <a:r>
                        <a:rPr lang="en-GB" sz="1100" dirty="0"/>
                        <a:t>Available at : </a:t>
                      </a:r>
                      <a:r>
                        <a:rPr lang="en-GB" sz="1100" dirty="0">
                          <a:hlinkClick r:id="rId2"/>
                        </a:rPr>
                        <a:t>https://www.digitalsocialcare.org.uk</a:t>
                      </a: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(Accessed: 9 October 2026)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932694"/>
                  </a:ext>
                </a:extLst>
              </a:tr>
              <a:tr h="9569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02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Microsoft (2026) Microsoft teams for healthcare and social care .</a:t>
                      </a:r>
                    </a:p>
                    <a:p>
                      <a:pPr>
                        <a:buNone/>
                      </a:pPr>
                      <a:r>
                        <a:rPr lang="en-GB" sz="1100"/>
                        <a:t>Available at: </a:t>
                      </a:r>
                      <a:r>
                        <a:rPr lang="en-GB" sz="1100">
                          <a:hlinkClick r:id="rId3"/>
                        </a:rPr>
                        <a:t>https://www.microsoft.com/en-gb/microsoft-teams/healthcare</a:t>
                      </a:r>
                      <a:endParaRPr lang="en-GB" sz="1100"/>
                    </a:p>
                    <a:p>
                      <a:pPr>
                        <a:buNone/>
                      </a:pPr>
                      <a:r>
                        <a:rPr lang="en-GB" sz="1100"/>
                        <a:t>(Accessed: 9 October 2026)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104995"/>
                  </a:ext>
                </a:extLst>
              </a:tr>
              <a:tr h="787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03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/>
                        <a:t>NHS Digital (2025) Digital communication tools for care services.</a:t>
                      </a:r>
                    </a:p>
                    <a:p>
                      <a:pPr>
                        <a:buNone/>
                      </a:pPr>
                      <a:r>
                        <a:rPr lang="en-GB" sz="1100"/>
                        <a:t>Available at : </a:t>
                      </a:r>
                      <a:r>
                        <a:rPr lang="en-GB" sz="1100">
                          <a:hlinkClick r:id="rId4"/>
                        </a:rPr>
                        <a:t>https://digital.nhs.uk</a:t>
                      </a:r>
                      <a:endParaRPr lang="en-GB" sz="1100"/>
                    </a:p>
                    <a:p>
                      <a:pPr>
                        <a:buNone/>
                      </a:pPr>
                      <a:r>
                        <a:rPr lang="en-GB" sz="1100"/>
                        <a:t>(Accessed : 9 October 2026)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3590883"/>
                  </a:ext>
                </a:extLst>
              </a:tr>
              <a:tr h="7877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04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05</a:t>
                      </a:r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100" dirty="0"/>
                        <a:t>Skills for Care (2025) Digital transformation in adult social care.</a:t>
                      </a:r>
                    </a:p>
                    <a:p>
                      <a:pPr>
                        <a:buNone/>
                      </a:pPr>
                      <a:r>
                        <a:rPr lang="en-GB" sz="1100" dirty="0"/>
                        <a:t>Available at : </a:t>
                      </a:r>
                      <a:r>
                        <a:rPr lang="en-GB" sz="1100" dirty="0">
                          <a:hlinkClick r:id="rId5"/>
                        </a:rPr>
                        <a:t>https://www.skillsforcare.org.uk</a:t>
                      </a:r>
                      <a:endParaRPr lang="en-GB" sz="1100" dirty="0"/>
                    </a:p>
                    <a:p>
                      <a:pPr>
                        <a:buNone/>
                      </a:pPr>
                      <a:r>
                        <a:rPr lang="en-GB" sz="1100" dirty="0"/>
                        <a:t>(Accessed: 9 October 2026)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GB" sz="1100" dirty="0"/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GB" sz="1100" dirty="0"/>
                        <a:t>CQC(2025)Effective communication in adult social care. Available at </a:t>
                      </a:r>
                      <a:r>
                        <a:rPr lang="en-GB" sz="1100" dirty="0">
                          <a:hlinkClick r:id="rId6"/>
                        </a:rPr>
                        <a:t>https://www.cqc.org.uk/guidance-providers/registration/Effective-communication</a:t>
                      </a:r>
                      <a:r>
                        <a:rPr lang="en-GB" sz="1100" dirty="0"/>
                        <a:t> (Accessed 9 October 2026)</a:t>
                      </a:r>
                    </a:p>
                    <a:p>
                      <a:pPr>
                        <a:buNone/>
                      </a:pPr>
                      <a:endParaRPr lang="en-GB" sz="1100" dirty="0"/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566809"/>
                  </a:ext>
                </a:extLst>
              </a:tr>
              <a:tr h="451568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800" dirty="0"/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 dirty="0"/>
                    </a:p>
                  </a:txBody>
                  <a:tcPr marL="90571" marR="90571" marT="45286" marB="45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2121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7391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1188</Words>
  <Application>Microsoft Office PowerPoint</Application>
  <PresentationFormat>Widescreen</PresentationFormat>
  <Paragraphs>98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LCHS4007 Digital Skills And Research Methods  Staff communication and daily updates   </vt:lpstr>
      <vt:lpstr>The case : Ashford community care service </vt:lpstr>
      <vt:lpstr>Selected task : Staff communication and daily updates</vt:lpstr>
      <vt:lpstr>Our chosen tool : Microsoft teams </vt:lpstr>
      <vt:lpstr>Why is it suitable? </vt:lpstr>
      <vt:lpstr>Advantages and disadvantages </vt:lpstr>
      <vt:lpstr>How Ashford can implement teams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Yasira Gulshan</dc:creator>
  <cp:lastModifiedBy>Yasira Gulshan</cp:lastModifiedBy>
  <cp:revision>1</cp:revision>
  <dcterms:created xsi:type="dcterms:W3CDTF">2026-10-09T19:44:49Z</dcterms:created>
  <dcterms:modified xsi:type="dcterms:W3CDTF">2026-10-11T16:47:49Z</dcterms:modified>
</cp:coreProperties>
</file>