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65190D-EE10-4508-AA23-841BD62CAED6}" v="303" dt="2019-09-11T13:07:05.800"/>
    <p1510:client id="{841E63EA-02AC-8AAC-B2B2-3BF31D08740A}" v="173" dt="2019-09-11T13:04:43.550"/>
    <p1510:client id="{90163612-EBF8-4ECE-A988-147A459B2020}" v="7" dt="2019-09-11T12:59:07.677"/>
    <p1510:client id="{B0761563-7A72-C0B4-FEA0-E2E1910AF507}" v="963" dt="2019-09-11T13:09:04.7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887" y="58439"/>
            <a:ext cx="6599208" cy="791714"/>
          </a:xfrm>
        </p:spPr>
        <p:txBody>
          <a:bodyPr>
            <a:normAutofit fontScale="90000"/>
          </a:bodyPr>
          <a:lstStyle/>
          <a:p>
            <a:r>
              <a:rPr lang="en-GB">
                <a:cs typeface="Calibri Light"/>
              </a:rPr>
              <a:t>Expressive Arts </a:t>
            </a:r>
            <a:endParaRPr lang="en-GB"/>
          </a:p>
        </p:txBody>
      </p:sp>
      <p:sp>
        <p:nvSpPr>
          <p:cNvPr id="3" name="Subtitle 2"/>
          <p:cNvSpPr>
            <a:spLocks noGrp="1"/>
          </p:cNvSpPr>
          <p:nvPr>
            <p:ph type="subTitle" idx="1"/>
          </p:nvPr>
        </p:nvSpPr>
        <p:spPr>
          <a:xfrm>
            <a:off x="0" y="654679"/>
            <a:ext cx="7212729" cy="754432"/>
          </a:xfrm>
        </p:spPr>
        <p:txBody>
          <a:bodyPr vert="horz" lIns="91440" tIns="45720" rIns="91440" bIns="45720" rtlCol="0" anchor="t">
            <a:noAutofit/>
          </a:bodyPr>
          <a:lstStyle/>
          <a:p>
            <a:r>
              <a:rPr lang="en-GB" sz="2000">
                <a:cs typeface="Calibri"/>
              </a:rPr>
              <a:t>5 disciplines </a:t>
            </a:r>
          </a:p>
          <a:p>
            <a:pPr algn="l"/>
            <a:r>
              <a:rPr lang="en-GB" sz="2000">
                <a:cs typeface="Calibri"/>
              </a:rPr>
              <a:t>*  Art  *  Drama  *  Film and digital media   * Music   *  Dance</a:t>
            </a:r>
          </a:p>
        </p:txBody>
      </p:sp>
      <p:sp>
        <p:nvSpPr>
          <p:cNvPr id="5" name="TextBox 4">
            <a:extLst>
              <a:ext uri="{FF2B5EF4-FFF2-40B4-BE49-F238E27FC236}">
                <a16:creationId xmlns:a16="http://schemas.microsoft.com/office/drawing/2014/main" id="{CD93CFEA-54F1-4079-A94C-9E69C91FD21D}"/>
              </a:ext>
            </a:extLst>
          </p:cNvPr>
          <p:cNvSpPr txBox="1"/>
          <p:nvPr/>
        </p:nvSpPr>
        <p:spPr>
          <a:xfrm>
            <a:off x="625955" y="3645200"/>
            <a:ext cx="422406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Arial"/>
                <a:cs typeface="Calibri"/>
              </a:rPr>
              <a:t>What Matters.....</a:t>
            </a:r>
            <a:endParaRPr lang="en-US"/>
          </a:p>
          <a:p>
            <a:r>
              <a:rPr lang="en-GB">
                <a:latin typeface="Arial"/>
                <a:ea typeface="+mn-lt"/>
                <a:cs typeface="+mn-lt"/>
              </a:rPr>
              <a:t>1. Deepens artistic knowledge to understand identities, cultures and societies </a:t>
            </a:r>
          </a:p>
          <a:p>
            <a:r>
              <a:rPr lang="en-GB">
                <a:latin typeface="Arial"/>
                <a:ea typeface="+mn-lt"/>
                <a:cs typeface="+mn-lt"/>
              </a:rPr>
              <a:t>2. Responding and reflecting is a fundamental part of learning</a:t>
            </a:r>
          </a:p>
          <a:p>
            <a:r>
              <a:rPr lang="en-US">
                <a:latin typeface="Arial"/>
                <a:cs typeface="Arial"/>
              </a:rPr>
              <a:t>3. Creative work combines knowledge and skills using the senses, inspiration and imagination.</a:t>
            </a:r>
            <a:endParaRPr lang="en-GB">
              <a:ea typeface="+mn-lt"/>
              <a:cs typeface="+mn-lt"/>
            </a:endParaRPr>
          </a:p>
          <a:p>
            <a:endParaRPr lang="en-GB" sz="2400">
              <a:cs typeface="Calibri"/>
            </a:endParaRPr>
          </a:p>
          <a:p>
            <a:endParaRPr lang="en-GB" sz="2400">
              <a:cs typeface="Calibri"/>
            </a:endParaRPr>
          </a:p>
          <a:p>
            <a:endParaRPr lang="en-GB" sz="2400">
              <a:cs typeface="Calibri"/>
            </a:endParaRPr>
          </a:p>
        </p:txBody>
      </p:sp>
      <p:sp>
        <p:nvSpPr>
          <p:cNvPr id="4" name="TextBox 3">
            <a:extLst>
              <a:ext uri="{FF2B5EF4-FFF2-40B4-BE49-F238E27FC236}">
                <a16:creationId xmlns:a16="http://schemas.microsoft.com/office/drawing/2014/main" id="{F2F7AD5D-429C-471E-8A97-5D1554977BDE}"/>
              </a:ext>
            </a:extLst>
          </p:cNvPr>
          <p:cNvSpPr txBox="1"/>
          <p:nvPr/>
        </p:nvSpPr>
        <p:spPr>
          <a:xfrm>
            <a:off x="6812737" y="110066"/>
            <a:ext cx="500526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expressive arts provide opportunities to explore thinking, refine, and communicate ideas, engaging thinking, imagination and senses creatively. The exploration of issues of personal and cultural identity.</a:t>
            </a:r>
            <a:endParaRPr lang="en-US"/>
          </a:p>
        </p:txBody>
      </p:sp>
      <p:sp>
        <p:nvSpPr>
          <p:cNvPr id="9" name="TextBox 8">
            <a:extLst>
              <a:ext uri="{FF2B5EF4-FFF2-40B4-BE49-F238E27FC236}">
                <a16:creationId xmlns:a16="http://schemas.microsoft.com/office/drawing/2014/main" id="{B8BA410F-3909-4751-867C-9364E37D483E}"/>
              </a:ext>
            </a:extLst>
          </p:cNvPr>
          <p:cNvSpPr txBox="1"/>
          <p:nvPr/>
        </p:nvSpPr>
        <p:spPr>
          <a:xfrm>
            <a:off x="5074455" y="1448118"/>
            <a:ext cx="673505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Illustrative examples of 4 purposes:</a:t>
            </a:r>
            <a:endParaRPr lang="en-US" sz="1400">
              <a:ea typeface="+mn-lt"/>
              <a:cs typeface="+mn-lt"/>
            </a:endParaRPr>
          </a:p>
          <a:p>
            <a:r>
              <a:rPr lang="en-GB" sz="1400">
                <a:ea typeface="+mn-lt"/>
                <a:cs typeface="+mn-lt"/>
              </a:rPr>
              <a:t>› (ambitious, capable learners) encouraging them to explore new and challenging areas of experience and to strive to improve their performance </a:t>
            </a:r>
            <a:endParaRPr lang="en-US" sz="1400">
              <a:cs typeface="Calibri"/>
            </a:endParaRPr>
          </a:p>
          <a:p>
            <a:r>
              <a:rPr lang="en-GB" sz="1400">
                <a:ea typeface="+mn-lt"/>
                <a:cs typeface="+mn-lt"/>
              </a:rPr>
              <a:t>    › (enterprising, creative contributors) developing their creativity in a range of forms of expression; providing rich contexts and challenges within which they can work collaboratively, learning from critical appraisal of their work </a:t>
            </a:r>
            <a:endParaRPr lang="en-GB" sz="1400">
              <a:cs typeface="Calibri"/>
            </a:endParaRPr>
          </a:p>
          <a:p>
            <a:r>
              <a:rPr lang="en-GB" sz="1400">
                <a:ea typeface="+mn-lt"/>
                <a:cs typeface="+mn-lt"/>
              </a:rPr>
              <a:t>    › (ethical, informed citizens) enabling them to understand their own cultural identity and those of societies in other places and at other times, and to explore complex and difficult issues </a:t>
            </a:r>
            <a:endParaRPr lang="en-GB" sz="1400">
              <a:cs typeface="Calibri"/>
            </a:endParaRPr>
          </a:p>
          <a:p>
            <a:r>
              <a:rPr lang="en-GB" sz="1400">
                <a:ea typeface="+mn-lt"/>
                <a:cs typeface="+mn-lt"/>
              </a:rPr>
              <a:t>    › (healthy, confident individuals) helping them to develop resilience and feel more confident as they gain enjoyment and personal satisfaction from creative expression; contributing directly to enriching the quality of their lives.</a:t>
            </a:r>
            <a:endParaRPr lang="en-GB" sz="1400">
              <a:cs typeface="Calibri"/>
            </a:endParaRPr>
          </a:p>
        </p:txBody>
      </p:sp>
      <p:sp>
        <p:nvSpPr>
          <p:cNvPr id="10" name="TextBox 9">
            <a:extLst>
              <a:ext uri="{FF2B5EF4-FFF2-40B4-BE49-F238E27FC236}">
                <a16:creationId xmlns:a16="http://schemas.microsoft.com/office/drawing/2014/main" id="{7BAD7EA8-C318-45F5-9B96-83E0E6A3976A}"/>
              </a:ext>
            </a:extLst>
          </p:cNvPr>
          <p:cNvSpPr txBox="1"/>
          <p:nvPr/>
        </p:nvSpPr>
        <p:spPr>
          <a:xfrm rot="-840000">
            <a:off x="66136" y="350008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FF0000"/>
                </a:solidFill>
                <a:cs typeface="Calibri"/>
              </a:rPr>
              <a:t>Experimentation and creativity</a:t>
            </a:r>
          </a:p>
        </p:txBody>
      </p:sp>
      <p:sp>
        <p:nvSpPr>
          <p:cNvPr id="12" name="TextBox 11">
            <a:extLst>
              <a:ext uri="{FF2B5EF4-FFF2-40B4-BE49-F238E27FC236}">
                <a16:creationId xmlns:a16="http://schemas.microsoft.com/office/drawing/2014/main" id="{FB006232-FCF8-4F1B-9516-F49E54BEDF73}"/>
              </a:ext>
            </a:extLst>
          </p:cNvPr>
          <p:cNvSpPr txBox="1"/>
          <p:nvPr/>
        </p:nvSpPr>
        <p:spPr>
          <a:xfrm>
            <a:off x="5513357" y="740074"/>
            <a:ext cx="165052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FF0000"/>
                </a:solidFill>
                <a:cs typeface="Calibri"/>
              </a:rPr>
              <a:t>Self confidence</a:t>
            </a:r>
          </a:p>
        </p:txBody>
      </p:sp>
      <p:sp>
        <p:nvSpPr>
          <p:cNvPr id="13" name="TextBox 12">
            <a:extLst>
              <a:ext uri="{FF2B5EF4-FFF2-40B4-BE49-F238E27FC236}">
                <a16:creationId xmlns:a16="http://schemas.microsoft.com/office/drawing/2014/main" id="{4E183687-2BDB-43EB-ABC2-29D0D011EB8F}"/>
              </a:ext>
            </a:extLst>
          </p:cNvPr>
          <p:cNvSpPr txBox="1"/>
          <p:nvPr/>
        </p:nvSpPr>
        <p:spPr>
          <a:xfrm>
            <a:off x="3140195" y="624570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FF0000"/>
                </a:solidFill>
                <a:cs typeface="Calibri"/>
              </a:rPr>
              <a:t>Critical thinking</a:t>
            </a:r>
          </a:p>
        </p:txBody>
      </p:sp>
      <p:sp>
        <p:nvSpPr>
          <p:cNvPr id="14" name="TextBox 13">
            <a:extLst>
              <a:ext uri="{FF2B5EF4-FFF2-40B4-BE49-F238E27FC236}">
                <a16:creationId xmlns:a16="http://schemas.microsoft.com/office/drawing/2014/main" id="{7196C0C1-4C58-4CDA-ABEB-E928FC0CE250}"/>
              </a:ext>
            </a:extLst>
          </p:cNvPr>
          <p:cNvSpPr txBox="1"/>
          <p:nvPr/>
        </p:nvSpPr>
        <p:spPr>
          <a:xfrm rot="840000">
            <a:off x="3800655" y="3411345"/>
            <a:ext cx="179429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FF0000"/>
                </a:solidFill>
                <a:cs typeface="Calibri"/>
              </a:rPr>
              <a:t>Communicate and collaborate</a:t>
            </a:r>
          </a:p>
        </p:txBody>
      </p:sp>
      <p:sp>
        <p:nvSpPr>
          <p:cNvPr id="15" name="TextBox 14">
            <a:extLst>
              <a:ext uri="{FF2B5EF4-FFF2-40B4-BE49-F238E27FC236}">
                <a16:creationId xmlns:a16="http://schemas.microsoft.com/office/drawing/2014/main" id="{C35AEF35-94BE-45A8-9042-D5BF583485B2}"/>
              </a:ext>
            </a:extLst>
          </p:cNvPr>
          <p:cNvSpPr txBox="1"/>
          <p:nvPr/>
        </p:nvSpPr>
        <p:spPr>
          <a:xfrm>
            <a:off x="546192" y="2091004"/>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5">
                    <a:lumMod val="75000"/>
                  </a:schemeClr>
                </a:solidFill>
              </a:rPr>
              <a:t>Two fundamental processes: exploration of others' work, creation of own work</a:t>
            </a:r>
            <a:endParaRPr lang="en-GB" b="1">
              <a:solidFill>
                <a:schemeClr val="accent5">
                  <a:lumMod val="75000"/>
                </a:schemeClr>
              </a:solidFill>
              <a:cs typeface="Calibri"/>
            </a:endParaRPr>
          </a:p>
        </p:txBody>
      </p:sp>
      <p:sp>
        <p:nvSpPr>
          <p:cNvPr id="16" name="TextBox 15">
            <a:extLst>
              <a:ext uri="{FF2B5EF4-FFF2-40B4-BE49-F238E27FC236}">
                <a16:creationId xmlns:a16="http://schemas.microsoft.com/office/drawing/2014/main" id="{0CC50ACF-B1DA-4E61-A44D-5923D1890BB9}"/>
              </a:ext>
            </a:extLst>
          </p:cNvPr>
          <p:cNvSpPr txBox="1"/>
          <p:nvPr/>
        </p:nvSpPr>
        <p:spPr>
          <a:xfrm>
            <a:off x="7283570" y="4724400"/>
            <a:ext cx="2067465"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Literacy</a:t>
            </a:r>
            <a:r>
              <a:rPr lang="en-GB" sz="1600"/>
              <a:t> Expressive Arts provides a range of rich contexts where learners’ literacy skills can be reinforced, developed, applied and extended.</a:t>
            </a:r>
          </a:p>
        </p:txBody>
      </p:sp>
      <p:sp>
        <p:nvSpPr>
          <p:cNvPr id="17" name="TextBox 16">
            <a:extLst>
              <a:ext uri="{FF2B5EF4-FFF2-40B4-BE49-F238E27FC236}">
                <a16:creationId xmlns:a16="http://schemas.microsoft.com/office/drawing/2014/main" id="{4B944031-5FD3-4C79-8E79-1E1A1AEC7C42}"/>
              </a:ext>
            </a:extLst>
          </p:cNvPr>
          <p:cNvSpPr txBox="1"/>
          <p:nvPr/>
        </p:nvSpPr>
        <p:spPr>
          <a:xfrm>
            <a:off x="9339532" y="4508740"/>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Oracy</a:t>
            </a:r>
            <a:r>
              <a:rPr lang="en-GB"/>
              <a:t> in all its forms will also be developed through acting, discussing, responding and reflecting on works, role play, song, performance and presentation, planning processes and questioning.</a:t>
            </a:r>
            <a:r>
              <a:rPr lang="en-GB">
                <a:cs typeface="Calibri"/>
              </a:rPr>
              <a:t>​</a:t>
            </a:r>
          </a:p>
        </p:txBody>
      </p:sp>
      <p:sp>
        <p:nvSpPr>
          <p:cNvPr id="18" name="TextBox 17">
            <a:extLst>
              <a:ext uri="{FF2B5EF4-FFF2-40B4-BE49-F238E27FC236}">
                <a16:creationId xmlns:a16="http://schemas.microsoft.com/office/drawing/2014/main" id="{95378165-D899-49D0-A9CC-4608B7845E7E}"/>
              </a:ext>
            </a:extLst>
          </p:cNvPr>
          <p:cNvSpPr txBox="1"/>
          <p:nvPr/>
        </p:nvSpPr>
        <p:spPr>
          <a:xfrm>
            <a:off x="4638136" y="4652512"/>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Numeracy </a:t>
            </a:r>
            <a:r>
              <a:rPr lang="en-GB"/>
              <a:t>Expressive Arts provides learners with opportunities to innovate, as well as creative opportunities to develop numeracy skills in a range of engaging contexts</a:t>
            </a:r>
            <a:r>
              <a:rPr lang="en-GB">
                <a:cs typeface="Calibri"/>
              </a:rPr>
              <a:t>​</a:t>
            </a:r>
          </a:p>
        </p:txBody>
      </p:sp>
      <p:sp>
        <p:nvSpPr>
          <p:cNvPr id="19" name="TextBox 18">
            <a:extLst>
              <a:ext uri="{FF2B5EF4-FFF2-40B4-BE49-F238E27FC236}">
                <a16:creationId xmlns:a16="http://schemas.microsoft.com/office/drawing/2014/main" id="{80836368-99E5-46F2-B725-7300B01FDF3D}"/>
              </a:ext>
            </a:extLst>
          </p:cNvPr>
          <p:cNvSpPr txBox="1"/>
          <p:nvPr/>
        </p:nvSpPr>
        <p:spPr>
          <a:xfrm>
            <a:off x="4925683" y="4077419"/>
            <a:ext cx="73583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Digital media and drama</a:t>
            </a:r>
            <a:r>
              <a:rPr lang="en-GB">
                <a:cs typeface="Calibri"/>
              </a:rPr>
              <a:t> can provide rewarding and real-world learning experiences, such as timings and budgets.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C730D-7361-4D0A-A1DD-E82973BBEF10}"/>
              </a:ext>
            </a:extLst>
          </p:cNvPr>
          <p:cNvSpPr>
            <a:spLocks noGrp="1"/>
          </p:cNvSpPr>
          <p:nvPr>
            <p:ph type="title"/>
          </p:nvPr>
        </p:nvSpPr>
        <p:spPr>
          <a:xfrm>
            <a:off x="838200" y="365125"/>
            <a:ext cx="10515600" cy="4373563"/>
          </a:xfrm>
        </p:spPr>
        <p:txBody>
          <a:bodyPr>
            <a:normAutofit fontScale="90000"/>
          </a:bodyPr>
          <a:lstStyle/>
          <a:p>
            <a:br>
              <a:rPr lang="en-GB" sz="1200" b="1" u="sng">
                <a:latin typeface="Calibri"/>
                <a:cs typeface="Calibri"/>
              </a:rPr>
            </a:br>
            <a:br>
              <a:rPr lang="en-GB" sz="1200" b="1" u="sng">
                <a:latin typeface="Calibri"/>
                <a:cs typeface="Calibri"/>
              </a:rPr>
            </a:br>
            <a:br>
              <a:rPr lang="en-GB" sz="1200" b="1" u="sng">
                <a:latin typeface="Calibri"/>
                <a:cs typeface="Calibri"/>
              </a:rPr>
            </a:br>
            <a:r>
              <a:rPr lang="en-GB" sz="1200" b="1" u="sng">
                <a:latin typeface="Calibri"/>
                <a:cs typeface="Calibri"/>
              </a:rPr>
              <a:t>Cross-curricular</a:t>
            </a:r>
            <a:endParaRPr lang="en-US" sz="1200">
              <a:cs typeface="Calibri Light"/>
            </a:endParaRPr>
          </a:p>
          <a:p>
            <a:r>
              <a:rPr lang="en-GB" sz="1200" b="1">
                <a:latin typeface="Calibri"/>
                <a:cs typeface="Calibri"/>
              </a:rPr>
              <a:t>Literacy, numeracy and digital competence</a:t>
            </a:r>
            <a:br>
              <a:rPr lang="en-GB" sz="1200" b="1">
                <a:latin typeface="Calibri"/>
                <a:cs typeface="Calibri"/>
              </a:rPr>
            </a:br>
            <a:endParaRPr lang="en-GB" sz="1200">
              <a:cs typeface="Calibri Light"/>
            </a:endParaRPr>
          </a:p>
          <a:p>
            <a:r>
              <a:rPr lang="en-GB" sz="1200">
                <a:latin typeface="Calibri"/>
                <a:cs typeface="Calibri"/>
              </a:rPr>
              <a:t>The cross-curricular responsibilities of literacy, numeracy and digital competence support almost all learning and are essential for learners to be able to participate successfully and confidently in the modern world.</a:t>
            </a:r>
            <a:br>
              <a:rPr lang="en-GB" sz="1200">
                <a:latin typeface="Calibri"/>
                <a:cs typeface="Calibri"/>
              </a:rPr>
            </a:br>
            <a:endParaRPr lang="en-GB" sz="1200">
              <a:cs typeface="Calibri Light"/>
            </a:endParaRPr>
          </a:p>
          <a:p>
            <a:r>
              <a:rPr lang="en-GB" sz="1200" b="1">
                <a:latin typeface="Calibri"/>
                <a:cs typeface="Calibri"/>
              </a:rPr>
              <a:t>Literacy</a:t>
            </a:r>
            <a:r>
              <a:rPr lang="en-GB" sz="1200">
                <a:latin typeface="Calibri"/>
                <a:cs typeface="Calibri"/>
              </a:rPr>
              <a:t> Expressive Arts provides a range of rich contexts where learners’ literacy skills can be reinforced, developed, applied and extended. </a:t>
            </a:r>
            <a:br>
              <a:rPr lang="en-GB" sz="1200">
                <a:latin typeface="Calibri"/>
                <a:cs typeface="Calibri"/>
              </a:rPr>
            </a:br>
            <a:endParaRPr lang="en-GB" sz="1200">
              <a:latin typeface="Calibri Light"/>
              <a:cs typeface="Calibri Light"/>
            </a:endParaRPr>
          </a:p>
          <a:p>
            <a:r>
              <a:rPr lang="en-GB" sz="1200">
                <a:latin typeface="Calibri"/>
                <a:cs typeface="Calibri"/>
              </a:rPr>
              <a:t>Exploration and exposure to a variety of texts will enable the development of reading strategies and, in turn, deepen artistic knowledge by comparing works or performances in a written format, reading and writing scripts, and reading about the works of others. Script writing can be used to support the full range of punctuation in order to vary pace, clarify meaning, avoid ambiguity and create deliberate effects.  </a:t>
            </a:r>
            <a:br>
              <a:rPr lang="en-GB" sz="1200">
                <a:latin typeface="Calibri"/>
                <a:cs typeface="Calibri"/>
              </a:rPr>
            </a:br>
            <a:endParaRPr lang="en-GB" sz="1200">
              <a:cs typeface="Calibri Light"/>
            </a:endParaRPr>
          </a:p>
          <a:p>
            <a:r>
              <a:rPr lang="en-GB" sz="1200" b="1" err="1">
                <a:latin typeface="Calibri"/>
                <a:cs typeface="Calibri"/>
              </a:rPr>
              <a:t>Oracy</a:t>
            </a:r>
            <a:r>
              <a:rPr lang="en-GB" sz="1200">
                <a:latin typeface="Calibri"/>
                <a:cs typeface="Calibri"/>
              </a:rPr>
              <a:t> in all its forms will also be developed through acting, discussing, responding and reflecting on works, role play, song, performance and presentation, planning processes and questioning.</a:t>
            </a:r>
            <a:endParaRPr lang="en-GB" sz="1200">
              <a:cs typeface="Calibri Light"/>
            </a:endParaRPr>
          </a:p>
          <a:p>
            <a:br>
              <a:rPr lang="en-GB" sz="1200" b="1">
                <a:latin typeface="Calibri"/>
                <a:cs typeface="Calibri"/>
              </a:rPr>
            </a:br>
            <a:r>
              <a:rPr lang="en-GB" sz="1200" b="1">
                <a:latin typeface="Calibri"/>
                <a:cs typeface="Calibri"/>
              </a:rPr>
              <a:t>Numeracy </a:t>
            </a:r>
            <a:r>
              <a:rPr lang="en-GB" sz="1200">
                <a:latin typeface="Calibri"/>
                <a:cs typeface="Calibri"/>
              </a:rPr>
              <a:t>Expressive Arts provides learners with opportunities to innovate, as well as creative opportunities to develop numeracy skills in a range of engaging contexts</a:t>
            </a:r>
            <a:br>
              <a:rPr lang="en-GB" sz="1200">
                <a:latin typeface="Calibri"/>
                <a:cs typeface="Calibri"/>
              </a:rPr>
            </a:br>
            <a:r>
              <a:rPr lang="en-GB" sz="1200">
                <a:latin typeface="Calibri"/>
                <a:cs typeface="Calibri"/>
              </a:rPr>
              <a:t>. </a:t>
            </a:r>
            <a:endParaRPr lang="en-GB" sz="1200">
              <a:cs typeface="Calibri Light"/>
            </a:endParaRPr>
          </a:p>
          <a:p>
            <a:r>
              <a:rPr lang="en-GB" sz="1200">
                <a:latin typeface="Calibri"/>
                <a:cs typeface="Calibri"/>
              </a:rPr>
              <a:t>Within dance, learners can be supported as they become more comfortable in demonstrating   concepts such as shape, space and measure, pattern and sequencing, pathway, position, relationships, viewpoint dimension, patterns, repetition, variation and counting rhythm, thus gaining a stronger understanding of these concepts. </a:t>
            </a:r>
            <a:endParaRPr lang="en-GB" sz="1200">
              <a:cs typeface="Calibri Light"/>
            </a:endParaRPr>
          </a:p>
          <a:p>
            <a:br>
              <a:rPr lang="en-GB" sz="1200" b="1">
                <a:latin typeface="Calibri"/>
                <a:cs typeface="Calibri"/>
              </a:rPr>
            </a:br>
            <a:r>
              <a:rPr lang="en-GB" sz="1200" b="1">
                <a:latin typeface="Calibri"/>
                <a:cs typeface="Calibri"/>
              </a:rPr>
              <a:t>Digital media and drama</a:t>
            </a:r>
            <a:r>
              <a:rPr lang="en-GB" sz="1200">
                <a:latin typeface="Calibri"/>
                <a:cs typeface="Calibri"/>
              </a:rPr>
              <a:t> can provide rewarding and real-world learning experiences, such as timings and budgets. </a:t>
            </a:r>
            <a:br>
              <a:rPr lang="en-GB" sz="1200">
                <a:latin typeface="Calibri"/>
                <a:cs typeface="Calibri"/>
              </a:rPr>
            </a:br>
            <a:endParaRPr lang="en-GB" sz="1200">
              <a:cs typeface="Calibri Light"/>
            </a:endParaRPr>
          </a:p>
          <a:p>
            <a:r>
              <a:rPr lang="en-GB" sz="1200">
                <a:latin typeface="Calibri"/>
                <a:cs typeface="Calibri"/>
              </a:rPr>
              <a:t>A love of music and songs may be learners’ first encounter with numbers and, as they begin to understand the relationships with numbers through songs with greater maturity, music will also see the development of structure and form, patterns and rhythm, repetition, phrasing, section, round and canon. Visual arts will also provide the context for concepts such as shape, pattern appreciation, spatial awareness and measurements.</a:t>
            </a:r>
            <a:endParaRPr lang="en-GB" sz="1200">
              <a:cs typeface="Calibri Light"/>
            </a:endParaRPr>
          </a:p>
          <a:p>
            <a:r>
              <a:rPr lang="en-GB" sz="1200">
                <a:latin typeface="Calibri"/>
                <a:cs typeface="Calibri"/>
              </a:rPr>
              <a:t>Digital competence is an ever-changing world, digital competence plays an increasingly powerful role in the lives of our learners. The Expressive Arts afford many opportunities for learners to bring the arts to life using digital skills. Digital media has its own wealth of opportunities to develop digital competence and provide the contexts for ideas to evolve. Learners can develop and change an algorithm for film production sequencing to show filming in location order rather than chronological order.</a:t>
            </a:r>
            <a:endParaRPr lang="en-GB" sz="1200">
              <a:cs typeface="Calibri Light"/>
            </a:endParaRPr>
          </a:p>
          <a:p>
            <a:endParaRPr lang="en-GB" sz="1200">
              <a:cs typeface="Calibri Light"/>
            </a:endParaRPr>
          </a:p>
        </p:txBody>
      </p:sp>
    </p:spTree>
    <p:extLst>
      <p:ext uri="{BB962C8B-B14F-4D97-AF65-F5344CB8AC3E}">
        <p14:creationId xmlns:p14="http://schemas.microsoft.com/office/powerpoint/2010/main" val="1120340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5FAD3-E924-483B-A273-578577DD5393}"/>
              </a:ext>
            </a:extLst>
          </p:cNvPr>
          <p:cNvSpPr>
            <a:spLocks noGrp="1"/>
          </p:cNvSpPr>
          <p:nvPr>
            <p:ph type="title"/>
          </p:nvPr>
        </p:nvSpPr>
        <p:spPr>
          <a:xfrm>
            <a:off x="838200" y="337416"/>
            <a:ext cx="10515600" cy="2530907"/>
          </a:xfrm>
        </p:spPr>
        <p:txBody>
          <a:bodyPr>
            <a:normAutofit/>
          </a:bodyPr>
          <a:lstStyle/>
          <a:p>
            <a:br>
              <a:rPr lang="en-GB" sz="1200" b="1" u="sng">
                <a:latin typeface="Calibri"/>
                <a:cs typeface="Calibri"/>
              </a:rPr>
            </a:br>
            <a:r>
              <a:rPr lang="en-GB" sz="1200" b="1" u="sng">
                <a:latin typeface="Calibri"/>
                <a:cs typeface="Calibri"/>
              </a:rPr>
              <a:t>The Four Purposes</a:t>
            </a:r>
            <a:br>
              <a:rPr lang="en-GB" sz="1200" b="1" u="sng">
                <a:latin typeface="Calibri"/>
                <a:cs typeface="Calibri"/>
              </a:rPr>
            </a:br>
            <a:endParaRPr lang="en-US" sz="1200">
              <a:cs typeface="Calibri Light"/>
            </a:endParaRPr>
          </a:p>
          <a:p>
            <a:r>
              <a:rPr lang="en-GB" sz="1200" b="1">
                <a:latin typeface="Calibri"/>
                <a:cs typeface="Calibri"/>
              </a:rPr>
              <a:t>Ambitious, capable learners</a:t>
            </a:r>
            <a:r>
              <a:rPr lang="en-GB" sz="1200">
                <a:latin typeface="Calibri"/>
                <a:cs typeface="Calibri"/>
              </a:rPr>
              <a:t>, ready to learn throughout their lives by encouraging them to explore new challenges and aim for success.  This is aimed to encourage learners to explore new challenges and aim for success.  Providing authentic context for learners to work collaboratively in lead and team roles.  This then strengthens their employability skills.</a:t>
            </a:r>
            <a:br>
              <a:rPr lang="en-GB" sz="1200">
                <a:latin typeface="Calibri"/>
                <a:cs typeface="Calibri"/>
              </a:rPr>
            </a:br>
            <a:endParaRPr lang="en-GB" sz="1200">
              <a:cs typeface="Calibri Light"/>
            </a:endParaRPr>
          </a:p>
          <a:p>
            <a:r>
              <a:rPr lang="en-GB" sz="1200" b="1">
                <a:latin typeface="Calibri"/>
                <a:cs typeface="Calibri"/>
              </a:rPr>
              <a:t>Enterprising, creative contributors</a:t>
            </a:r>
            <a:r>
              <a:rPr lang="en-GB" sz="1200">
                <a:latin typeface="Calibri"/>
                <a:cs typeface="Calibri"/>
              </a:rPr>
              <a:t>, ready to play a full part in life and work and this too develops their resilience, which in turn supports them to become </a:t>
            </a:r>
            <a:br>
              <a:rPr lang="en-GB" sz="1200">
                <a:latin typeface="Calibri"/>
                <a:cs typeface="Calibri"/>
              </a:rPr>
            </a:br>
            <a:br>
              <a:rPr lang="en-GB" sz="1200">
                <a:latin typeface="Calibri"/>
                <a:cs typeface="Calibri"/>
              </a:rPr>
            </a:br>
            <a:r>
              <a:rPr lang="en-GB" sz="1200" b="1">
                <a:latin typeface="Calibri"/>
                <a:cs typeface="Calibri"/>
              </a:rPr>
              <a:t>healthy, confident individuals</a:t>
            </a:r>
            <a:r>
              <a:rPr lang="en-GB" sz="1200">
                <a:latin typeface="Calibri"/>
                <a:cs typeface="Calibri"/>
              </a:rPr>
              <a:t>, ready to lead fulfilling lives as valued members of society.</a:t>
            </a:r>
            <a:br>
              <a:rPr lang="en-GB" sz="1200">
                <a:latin typeface="Calibri"/>
                <a:cs typeface="Calibri"/>
              </a:rPr>
            </a:br>
            <a:endParaRPr lang="en-GB" sz="1200">
              <a:cs typeface="Calibri Light"/>
            </a:endParaRPr>
          </a:p>
          <a:p>
            <a:r>
              <a:rPr lang="en-GB" sz="1200" b="1">
                <a:latin typeface="Calibri"/>
                <a:cs typeface="Calibri"/>
              </a:rPr>
              <a:t>Ethical, informed citizens of Wales and the World.</a:t>
            </a:r>
            <a:r>
              <a:rPr lang="en-GB" sz="1200">
                <a:latin typeface="Calibri"/>
                <a:cs typeface="Calibri"/>
              </a:rPr>
              <a:t> Learners are encouraged to challenge perceptions and identify solutions which lead to a better understanding of their own cultural identity and those of other people, places and times. </a:t>
            </a:r>
            <a:endParaRPr lang="en-GB" sz="1200">
              <a:cs typeface="Calibri Light"/>
            </a:endParaRPr>
          </a:p>
          <a:p>
            <a:endParaRPr lang="en-GB" sz="1200">
              <a:cs typeface="Calibri Light"/>
            </a:endParaRPr>
          </a:p>
        </p:txBody>
      </p:sp>
    </p:spTree>
    <p:extLst>
      <p:ext uri="{BB962C8B-B14F-4D97-AF65-F5344CB8AC3E}">
        <p14:creationId xmlns:p14="http://schemas.microsoft.com/office/powerpoint/2010/main" val="1142809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985BF9-EFE5-4C5E-9E6A-151CD38AC178}"/>
              </a:ext>
            </a:extLst>
          </p:cNvPr>
          <p:cNvSpPr>
            <a:spLocks noGrp="1"/>
          </p:cNvSpPr>
          <p:nvPr>
            <p:ph idx="1"/>
          </p:nvPr>
        </p:nvSpPr>
        <p:spPr>
          <a:xfrm>
            <a:off x="644236" y="495589"/>
            <a:ext cx="10515600" cy="4351338"/>
          </a:xfrm>
        </p:spPr>
        <p:txBody>
          <a:bodyPr vert="horz" lIns="91440" tIns="45720" rIns="91440" bIns="45720" rtlCol="0" anchor="t">
            <a:normAutofit fontScale="55000" lnSpcReduction="20000"/>
          </a:bodyPr>
          <a:lstStyle/>
          <a:p>
            <a:pPr marL="0" indent="0">
              <a:buNone/>
            </a:pPr>
            <a:r>
              <a:rPr lang="en-GB" b="1">
                <a:cs typeface="Calibri"/>
              </a:rPr>
              <a:t>What Matters Statements</a:t>
            </a:r>
            <a:endParaRPr lang="en-GB">
              <a:cs typeface="Calibri"/>
            </a:endParaRPr>
          </a:p>
          <a:p>
            <a:pPr marL="0" indent="0">
              <a:buNone/>
            </a:pPr>
            <a:r>
              <a:rPr lang="en-GB">
                <a:cs typeface="Calibri"/>
              </a:rPr>
              <a:t>Exploration through and of the Expressive Arts deepens our artistic knowledge and contributes to our understanding of identities, cultures and societies.</a:t>
            </a:r>
          </a:p>
          <a:p>
            <a:pPr marL="0" indent="0">
              <a:buNone/>
            </a:pPr>
            <a:r>
              <a:rPr lang="en-GB">
                <a:cs typeface="Calibri"/>
              </a:rPr>
              <a:t>The Expressive Arts offer a powerful medium for learners to explore not only their own cultural heritage but also that of different people, places and times. The area of learning and experience will make the most of this. It will ensure that, through the Expressive Arts, learners are enabled to explore different identities and societies from all corners of the world and appreciate the significance of the diverse cultures of Wales, her unique traditions and heritage. </a:t>
            </a:r>
          </a:p>
          <a:p>
            <a:pPr marL="0" indent="0">
              <a:buNone/>
            </a:pPr>
            <a:r>
              <a:rPr lang="en-GB">
                <a:cs typeface="Calibri"/>
              </a:rPr>
              <a:t>Experiencing the Expressive Arts embraces two fundamental processes: on the one hand, the exploration of other people’s creative works and, on the other, the creation of one’s own works. In order to engage with both these processes, this area of learning and experience will give learners opportunities to explore genres, techniques, tools, materials and practices which in turn will enable them to become both curious and creative individuals. </a:t>
            </a:r>
          </a:p>
          <a:p>
            <a:pPr marL="0" indent="0">
              <a:buNone/>
            </a:pPr>
            <a:r>
              <a:rPr lang="en-GB">
                <a:cs typeface="Calibri"/>
              </a:rPr>
              <a:t>They will explore how the Expressive Arts are used to shape and express their personal, social and cultural identities. They will also explore how the Expressive Arts can be used to question and challenge accepted viewpoints and be a force for personal and societal change. </a:t>
            </a:r>
          </a:p>
          <a:p>
            <a:pPr marL="0" indent="0">
              <a:buNone/>
            </a:pPr>
            <a:r>
              <a:rPr lang="en-GB">
                <a:cs typeface="Calibri"/>
              </a:rPr>
              <a:t>By exploring art forms and disciplines, whether through play or more formal research and inquiry, learners will develop an understanding of how the Expressive Arts communicate meaning using visual, physical, verbal, musical and technological means. This exploration will in turn enable them to develop their own work. </a:t>
            </a:r>
          </a:p>
          <a:p>
            <a:pPr marL="0" indent="0">
              <a:buNone/>
            </a:pPr>
            <a:r>
              <a:rPr lang="en-GB">
                <a:cs typeface="Calibri"/>
              </a:rPr>
              <a:t>In addition, in the Expressive Arts Area of Learning and Experience learners will develop an understanding of how the Expressive Arts shape, express and share ideas and feelings. They will develop their imagination and draw upon their own experiences, skills and talents to become creative artists themselves.</a:t>
            </a:r>
          </a:p>
          <a:p>
            <a:endParaRPr lang="en-GB">
              <a:cs typeface="Calibri"/>
            </a:endParaRPr>
          </a:p>
        </p:txBody>
      </p:sp>
    </p:spTree>
    <p:extLst>
      <p:ext uri="{BB962C8B-B14F-4D97-AF65-F5344CB8AC3E}">
        <p14:creationId xmlns:p14="http://schemas.microsoft.com/office/powerpoint/2010/main" val="3534316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1F9B9D-7F76-454B-9300-898D8FDF17E5}"/>
              </a:ext>
            </a:extLst>
          </p:cNvPr>
          <p:cNvSpPr>
            <a:spLocks noGrp="1"/>
          </p:cNvSpPr>
          <p:nvPr>
            <p:ph idx="1"/>
          </p:nvPr>
        </p:nvSpPr>
        <p:spPr>
          <a:xfrm>
            <a:off x="838200" y="215362"/>
            <a:ext cx="10515600" cy="6536694"/>
          </a:xfrm>
        </p:spPr>
        <p:txBody>
          <a:bodyPr vert="horz" lIns="91440" tIns="45720" rIns="91440" bIns="45720" rtlCol="0" anchor="t">
            <a:normAutofit fontScale="77500" lnSpcReduction="20000"/>
          </a:bodyPr>
          <a:lstStyle/>
          <a:p>
            <a:pPr>
              <a:buNone/>
            </a:pPr>
            <a:r>
              <a:rPr lang="en-GB">
                <a:cs typeface="Calibri" panose="020F0502020204030204"/>
              </a:rPr>
              <a:t>While these disciplines have a common creative process and share transferable skills, each has its own discrete body of knowledge and set of discernible skills. </a:t>
            </a:r>
            <a:endParaRPr lang="en-US"/>
          </a:p>
          <a:p>
            <a:pPr>
              <a:buNone/>
            </a:pPr>
            <a:r>
              <a:rPr lang="en-GB">
                <a:cs typeface="Calibri" panose="020F0502020204030204"/>
              </a:rPr>
              <a:t>These disciplines can be linked to the Foundation Phase Curriculum as well.</a:t>
            </a:r>
            <a:endParaRPr lang="en-GB"/>
          </a:p>
          <a:p>
            <a:pPr>
              <a:buNone/>
            </a:pPr>
            <a:r>
              <a:rPr lang="en-GB" b="1">
                <a:cs typeface="Calibri" panose="020F0502020204030204"/>
              </a:rPr>
              <a:t>Knowledge and Understanding of the world</a:t>
            </a:r>
            <a:endParaRPr lang="en-GB"/>
          </a:p>
          <a:p>
            <a:pPr>
              <a:buNone/>
            </a:pPr>
            <a:r>
              <a:rPr lang="en-GB">
                <a:cs typeface="Calibri" panose="020F0502020204030204"/>
              </a:rPr>
              <a:t>The Expressive Arts Area of Learning and Experience will afford learners meaningful experiences through which they can gain an understanding and an appreciation of the diverse communities of Wales as well as the wider world.</a:t>
            </a:r>
            <a:endParaRPr lang="en-GB"/>
          </a:p>
          <a:p>
            <a:pPr>
              <a:buNone/>
            </a:pPr>
            <a:r>
              <a:rPr lang="en-GB" b="1">
                <a:cs typeface="Calibri" panose="020F0502020204030204"/>
              </a:rPr>
              <a:t>Personal and Social Development</a:t>
            </a:r>
            <a:endParaRPr lang="en-GB"/>
          </a:p>
          <a:p>
            <a:pPr>
              <a:buNone/>
            </a:pPr>
            <a:r>
              <a:rPr lang="en-GB">
                <a:cs typeface="Calibri" panose="020F0502020204030204"/>
              </a:rPr>
              <a:t>During Expressive Arts experiences, learners will be physically, socially and emotionally engaged, and as a result their well-being, self-esteem and resilience will be nurtured. This in turn will enhance their self-confidence.</a:t>
            </a:r>
            <a:endParaRPr lang="en-GB"/>
          </a:p>
          <a:p>
            <a:pPr>
              <a:buNone/>
            </a:pPr>
            <a:r>
              <a:rPr lang="en-GB" b="1">
                <a:cs typeface="Calibri" panose="020F0502020204030204"/>
              </a:rPr>
              <a:t>Creative</a:t>
            </a:r>
            <a:endParaRPr lang="en-GB"/>
          </a:p>
          <a:p>
            <a:pPr>
              <a:buNone/>
            </a:pPr>
            <a:r>
              <a:rPr lang="en-GB">
                <a:cs typeface="Calibri" panose="020F0502020204030204"/>
              </a:rPr>
              <a:t>The Expressive Arts Area of Learning and Experience will also foster creativity and critical thinking skills which will aid learners’ capacity to question, make connections, innovate, solve problems, communicate, collaborate and reflect critically. </a:t>
            </a:r>
            <a:endParaRPr lang="en-GB"/>
          </a:p>
          <a:p>
            <a:pPr>
              <a:buNone/>
            </a:pPr>
            <a:r>
              <a:rPr lang="en-GB" b="1">
                <a:cs typeface="Calibri" panose="020F0502020204030204"/>
              </a:rPr>
              <a:t>Crosscutting and ESDGC</a:t>
            </a:r>
            <a:endParaRPr lang="en-GB"/>
          </a:p>
          <a:p>
            <a:pPr>
              <a:buNone/>
            </a:pPr>
            <a:r>
              <a:rPr lang="en-GB">
                <a:cs typeface="Calibri" panose="020F0502020204030204"/>
              </a:rPr>
              <a:t>These are higher-order skills in demand by employers and essential for learners to become active twenty-first century citizens.</a:t>
            </a:r>
            <a:endParaRPr lang="en-GB"/>
          </a:p>
          <a:p>
            <a:pPr>
              <a:buNone/>
            </a:pPr>
            <a:r>
              <a:rPr lang="en-GB">
                <a:cs typeface="Calibri" panose="020F0502020204030204"/>
              </a:rPr>
              <a:t>Importantly, the area of learning and experience will make the Expressive Arts accessible to all and through this inclusive approach expand the horizons of every learner.</a:t>
            </a:r>
            <a:endParaRPr lang="en-GB"/>
          </a:p>
          <a:p>
            <a:pPr marL="0" indent="0">
              <a:buNone/>
            </a:pPr>
            <a:endParaRPr lang="en-GB">
              <a:cs typeface="Calibri" panose="020F0502020204030204"/>
            </a:endParaRPr>
          </a:p>
        </p:txBody>
      </p:sp>
    </p:spTree>
    <p:extLst>
      <p:ext uri="{BB962C8B-B14F-4D97-AF65-F5344CB8AC3E}">
        <p14:creationId xmlns:p14="http://schemas.microsoft.com/office/powerpoint/2010/main" val="1594347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Expressive Arts </vt:lpstr>
      <vt:lpstr>   Cross-curricular Literacy, numeracy and digital competence  The cross-curricular responsibilities of literacy, numeracy and digital competence support almost all learning and are essential for learners to be able to participate successfully and confidently in the modern world.  Literacy Expressive Arts provides a range of rich contexts where learners’ literacy skills can be reinforced, developed, applied and extended.   Exploration and exposure to a variety of texts will enable the development of reading strategies and, in turn, deepen artistic knowledge by comparing works or performances in a written format, reading and writing scripts, and reading about the works of others. Script writing can be used to support the full range of punctuation in order to vary pace, clarify meaning, avoid ambiguity and create deliberate effects.    Oracy in all its forms will also be developed through acting, discussing, responding and reflecting on works, role play, song, performance and presentation, planning processes and questioning.  Numeracy Expressive Arts provides learners with opportunities to innovate, as well as creative opportunities to develop numeracy skills in a range of engaging contexts .  Within dance, learners can be supported as they become more comfortable in demonstrating   concepts such as shape, space and measure, pattern and sequencing, pathway, position, relationships, viewpoint dimension, patterns, repetition, variation and counting rhythm, thus gaining a stronger understanding of these concepts.   Digital media and drama can provide rewarding and real-world learning experiences, such as timings and budgets.   A love of music and songs may be learners’ first encounter with numbers and, as they begin to understand the relationships with numbers through songs with greater maturity, music will also see the development of structure and form, patterns and rhythm, repetition, phrasing, section, round and canon. Visual arts will also provide the context for concepts such as shape, pattern appreciation, spatial awareness and measurements. Digital competence is an ever-changing world, digital competence plays an increasingly powerful role in the lives of our learners. The Expressive Arts afford many opportunities for learners to bring the arts to life using digital skills. Digital media has its own wealth of opportunities to develop digital competence and provide the contexts for ideas to evolve. Learners can develop and change an algorithm for film production sequencing to show filming in location order rather than chronological order. </vt:lpstr>
      <vt:lpstr> The Four Purposes  Ambitious, capable learners, ready to learn throughout their lives by encouraging them to explore new challenges and aim for success.  This is aimed to encourage learners to explore new challenges and aim for success.  Providing authentic context for learners to work collaboratively in lead and team roles.  This then strengthens their employability skills.  Enterprising, creative contributors, ready to play a full part in life and work and this too develops their resilience, which in turn supports them to become   healthy, confident individuals, ready to lead fulfilling lives as valued members of society.  Ethical, informed citizens of Wales and the World. Learners are encouraged to challenge perceptions and identify solutions which lead to a better understanding of their own cultural identity and those of other people, places and times.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2013-07-15T20:26:40Z</dcterms:created>
  <dcterms:modified xsi:type="dcterms:W3CDTF">2019-09-11T15:24:05Z</dcterms:modified>
</cp:coreProperties>
</file>