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6" r:id="rId3"/>
    <p:sldId id="259" r:id="rId4"/>
    <p:sldId id="257" r:id="rId5"/>
    <p:sldId id="258" r:id="rId6"/>
    <p:sldId id="263" r:id="rId7"/>
    <p:sldId id="260" r:id="rId8"/>
    <p:sldId id="261" r:id="rId9"/>
    <p:sldId id="262" r:id="rId10"/>
    <p:sldId id="264" r:id="rId11"/>
    <p:sldId id="265" r:id="rId1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6" d="100"/>
          <a:sy n="56" d="100"/>
        </p:scale>
        <p:origin x="1074" y="60"/>
      </p:cViewPr>
      <p:guideLst>
        <p:guide orient="horz" pos="2160"/>
        <p:guide pos="2880"/>
      </p:guideLst>
    </p:cSldViewPr>
  </p:slideViewPr>
  <p:notesTextViewPr>
    <p:cViewPr>
      <p:scale>
        <a:sx n="1" d="1"/>
        <a:sy n="1" d="1"/>
      </p:scale>
      <p:origin x="0" y="0"/>
    </p:cViewPr>
  </p:notesTextViewPr>
  <p:notesViewPr>
    <p:cSldViewPr>
      <p:cViewPr varScale="1">
        <p:scale>
          <a:sx n="56" d="100"/>
          <a:sy n="56" d="100"/>
        </p:scale>
        <p:origin x="-1074" y="-84"/>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6A69EBAC-EFFE-4A52-B9AD-B20467F484DB}" type="datetimeFigureOut">
              <a:rPr lang="en-GB" smtClean="0"/>
              <a:t>09/08/2017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57130A4-B8BA-4A5D-BBE3-C1165F326A79}" type="slidenum">
              <a:rPr lang="en-GB" smtClean="0"/>
              <a:t>‹#›</a:t>
            </a:fld>
            <a:endParaRPr lang="en-GB"/>
          </a:p>
        </p:txBody>
      </p:sp>
    </p:spTree>
    <p:extLst>
      <p:ext uri="{BB962C8B-B14F-4D97-AF65-F5344CB8AC3E}">
        <p14:creationId xmlns:p14="http://schemas.microsoft.com/office/powerpoint/2010/main" val="600411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r>
              <a:rPr lang="en-US" dirty="0" smtClean="0"/>
              <a:t>Get students to feedback last weeks task What is a survey, focus group., case study? </a:t>
            </a:r>
            <a:endParaRPr lang="en-US" dirty="0"/>
          </a:p>
          <a:p>
            <a:r>
              <a:rPr lang="en-US" dirty="0" smtClean="0"/>
              <a:t>Check students have read article. If not they will need to read the article. Those who haven’t can have time to read and make notes as necessary and those who have can have time to look through other articles.</a:t>
            </a:r>
            <a:endParaRPr lang="en-GB" dirty="0"/>
          </a:p>
        </p:txBody>
      </p:sp>
      <p:sp>
        <p:nvSpPr>
          <p:cNvPr id="4" name="Slide Number Placeholder 3"/>
          <p:cNvSpPr>
            <a:spLocks noGrp="1"/>
          </p:cNvSpPr>
          <p:nvPr>
            <p:ph type="sldNum" sz="quarter" idx="10"/>
          </p:nvPr>
        </p:nvSpPr>
        <p:spPr/>
        <p:txBody>
          <a:bodyPr/>
          <a:lstStyle/>
          <a:p>
            <a:fld id="{657130A4-B8BA-4A5D-BBE3-C1165F326A79}" type="slidenum">
              <a:rPr lang="en-GB" smtClean="0"/>
              <a:t>1</a:t>
            </a:fld>
            <a:endParaRPr lang="en-GB"/>
          </a:p>
        </p:txBody>
      </p:sp>
    </p:spTree>
    <p:extLst>
      <p:ext uri="{BB962C8B-B14F-4D97-AF65-F5344CB8AC3E}">
        <p14:creationId xmlns:p14="http://schemas.microsoft.com/office/powerpoint/2010/main" val="1444481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Allow all to discuss the shape of the article . Note abstract, key words, Introduction/ Lit Review, Methodology Results/ Findings/ Discussion and Conclusion. </a:t>
            </a:r>
          </a:p>
          <a:p>
            <a:endParaRPr lang="en-US" dirty="0"/>
          </a:p>
          <a:p>
            <a:r>
              <a:rPr lang="en-US" dirty="0" smtClean="0"/>
              <a:t>Note that there are also subtitles within the articles.</a:t>
            </a:r>
          </a:p>
          <a:p>
            <a:endParaRPr lang="en-US" dirty="0"/>
          </a:p>
          <a:p>
            <a:r>
              <a:rPr lang="en-US" dirty="0" smtClean="0"/>
              <a:t>Let them look through some other articles, tutor will provide copies just to note that the sections are similar in different types od research articles</a:t>
            </a:r>
            <a:endParaRPr lang="en-GB" dirty="0"/>
          </a:p>
        </p:txBody>
      </p:sp>
      <p:sp>
        <p:nvSpPr>
          <p:cNvPr id="4" name="Slide Number Placeholder 3"/>
          <p:cNvSpPr>
            <a:spLocks noGrp="1"/>
          </p:cNvSpPr>
          <p:nvPr>
            <p:ph type="sldNum" sz="quarter" idx="10"/>
          </p:nvPr>
        </p:nvSpPr>
        <p:spPr/>
        <p:txBody>
          <a:bodyPr/>
          <a:lstStyle/>
          <a:p>
            <a:fld id="{657130A4-B8BA-4A5D-BBE3-C1165F326A79}" type="slidenum">
              <a:rPr lang="en-GB" smtClean="0"/>
              <a:t>3</a:t>
            </a:fld>
            <a:endParaRPr lang="en-GB"/>
          </a:p>
        </p:txBody>
      </p:sp>
    </p:spTree>
    <p:extLst>
      <p:ext uri="{BB962C8B-B14F-4D97-AF65-F5344CB8AC3E}">
        <p14:creationId xmlns:p14="http://schemas.microsoft.com/office/powerpoint/2010/main" val="3553116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Reminder of main sections</a:t>
            </a:r>
            <a:endParaRPr lang="en-GB" dirty="0"/>
          </a:p>
        </p:txBody>
      </p:sp>
      <p:sp>
        <p:nvSpPr>
          <p:cNvPr id="4" name="Slide Number Placeholder 3"/>
          <p:cNvSpPr>
            <a:spLocks noGrp="1"/>
          </p:cNvSpPr>
          <p:nvPr>
            <p:ph type="sldNum" sz="quarter" idx="10"/>
          </p:nvPr>
        </p:nvSpPr>
        <p:spPr/>
        <p:txBody>
          <a:bodyPr/>
          <a:lstStyle/>
          <a:p>
            <a:fld id="{657130A4-B8BA-4A5D-BBE3-C1165F326A79}" type="slidenum">
              <a:rPr lang="en-GB" smtClean="0"/>
              <a:t>4</a:t>
            </a:fld>
            <a:endParaRPr lang="en-GB"/>
          </a:p>
        </p:txBody>
      </p:sp>
    </p:spTree>
    <p:extLst>
      <p:ext uri="{BB962C8B-B14F-4D97-AF65-F5344CB8AC3E}">
        <p14:creationId xmlns:p14="http://schemas.microsoft.com/office/powerpoint/2010/main" val="3047415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abstract is the whole picture. It is a summary of the whole paper and you read the abstract to find out if the paper is worth reading in full. </a:t>
            </a:r>
          </a:p>
          <a:p>
            <a:endParaRPr lang="en-US" dirty="0"/>
          </a:p>
          <a:p>
            <a:r>
              <a:rPr lang="en-US" dirty="0" smtClean="0"/>
              <a:t>What does the abstract in this paper tell us about the paper. </a:t>
            </a:r>
          </a:p>
          <a:p>
            <a:r>
              <a:rPr lang="en-US" dirty="0" smtClean="0"/>
              <a:t>Emergent literacy </a:t>
            </a:r>
          </a:p>
          <a:p>
            <a:r>
              <a:rPr lang="en-US" dirty="0" smtClean="0"/>
              <a:t>Survey of 44 children 2.5 and 4 years of age in working class part of Northern England.</a:t>
            </a:r>
          </a:p>
          <a:p>
            <a:endParaRPr lang="en-US" dirty="0" smtClean="0"/>
          </a:p>
          <a:p>
            <a:r>
              <a:rPr lang="en-US" dirty="0" smtClean="0"/>
              <a:t>Difficult words / phrases, these will need to be looked up</a:t>
            </a:r>
          </a:p>
          <a:p>
            <a:r>
              <a:rPr lang="en-US" dirty="0" err="1" smtClean="0"/>
              <a:t>Mutli</a:t>
            </a:r>
            <a:r>
              <a:rPr lang="en-US" dirty="0"/>
              <a:t>-</a:t>
            </a:r>
            <a:r>
              <a:rPr lang="en-US" dirty="0" smtClean="0"/>
              <a:t>modal- using different forms of communication such as written text, visual, aural together</a:t>
            </a:r>
          </a:p>
          <a:p>
            <a:r>
              <a:rPr lang="en-US" dirty="0" smtClean="0"/>
              <a:t>Semiotic choices – able to understand symbols and code</a:t>
            </a:r>
          </a:p>
          <a:p>
            <a:r>
              <a:rPr lang="en-US" dirty="0" smtClean="0"/>
              <a:t>‘Toddler </a:t>
            </a:r>
            <a:r>
              <a:rPr lang="en-US" dirty="0" err="1" smtClean="0"/>
              <a:t>netizens</a:t>
            </a:r>
            <a:r>
              <a:rPr lang="en-US" dirty="0" smtClean="0"/>
              <a:t>’  young children are immersed in digital world  , citizens of the digital age  from birth.</a:t>
            </a:r>
          </a:p>
          <a:p>
            <a:r>
              <a:rPr lang="en-GB" dirty="0" smtClean="0"/>
              <a:t>http://www.sfu.ca/cmns/faculty/kline_s/320/2010Summer/Resources/luke_what_next.pdf</a:t>
            </a:r>
            <a:endParaRPr lang="en-GB" dirty="0"/>
          </a:p>
        </p:txBody>
      </p:sp>
      <p:sp>
        <p:nvSpPr>
          <p:cNvPr id="4" name="Slide Number Placeholder 3"/>
          <p:cNvSpPr>
            <a:spLocks noGrp="1"/>
          </p:cNvSpPr>
          <p:nvPr>
            <p:ph type="sldNum" sz="quarter" idx="10"/>
          </p:nvPr>
        </p:nvSpPr>
        <p:spPr/>
        <p:txBody>
          <a:bodyPr/>
          <a:lstStyle/>
          <a:p>
            <a:fld id="{657130A4-B8BA-4A5D-BBE3-C1165F326A79}" type="slidenum">
              <a:rPr lang="en-GB" smtClean="0"/>
              <a:t>5</a:t>
            </a:fld>
            <a:endParaRPr lang="en-GB"/>
          </a:p>
        </p:txBody>
      </p:sp>
    </p:spTree>
    <p:extLst>
      <p:ext uri="{BB962C8B-B14F-4D97-AF65-F5344CB8AC3E}">
        <p14:creationId xmlns:p14="http://schemas.microsoft.com/office/powerpoint/2010/main" val="1960495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These keywords are what search engines will look for. The better and more specific your keywords more likely people are to find the article</a:t>
            </a:r>
          </a:p>
          <a:p>
            <a:endParaRPr lang="en-US" dirty="0"/>
          </a:p>
          <a:p>
            <a:r>
              <a:rPr lang="en-US" dirty="0" smtClean="0"/>
              <a:t>Early literacy development, techno-literacy, technology</a:t>
            </a:r>
            <a:endParaRPr lang="en-GB" dirty="0"/>
          </a:p>
        </p:txBody>
      </p:sp>
      <p:sp>
        <p:nvSpPr>
          <p:cNvPr id="4" name="Slide Number Placeholder 3"/>
          <p:cNvSpPr>
            <a:spLocks noGrp="1"/>
          </p:cNvSpPr>
          <p:nvPr>
            <p:ph type="sldNum" sz="quarter" idx="10"/>
          </p:nvPr>
        </p:nvSpPr>
        <p:spPr/>
        <p:txBody>
          <a:bodyPr/>
          <a:lstStyle/>
          <a:p>
            <a:fld id="{657130A4-B8BA-4A5D-BBE3-C1165F326A79}" type="slidenum">
              <a:rPr lang="en-GB" smtClean="0"/>
              <a:t>6</a:t>
            </a:fld>
            <a:endParaRPr lang="en-GB"/>
          </a:p>
        </p:txBody>
      </p:sp>
    </p:spTree>
    <p:extLst>
      <p:ext uri="{BB962C8B-B14F-4D97-AF65-F5344CB8AC3E}">
        <p14:creationId xmlns:p14="http://schemas.microsoft.com/office/powerpoint/2010/main" val="684128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549709"/>
            <a:ext cx="6797675" cy="5542373"/>
          </a:xfrm>
        </p:spPr>
        <p:txBody>
          <a:bodyPr/>
          <a:lstStyle/>
          <a:p>
            <a:r>
              <a:rPr lang="en-US" dirty="0" smtClean="0"/>
              <a:t>This provides a rationale and context for the research. Why is this an important area? What are the theoretical arguments or ideas? What other research exits in the field?</a:t>
            </a:r>
          </a:p>
          <a:p>
            <a:r>
              <a:rPr lang="en-US" dirty="0" smtClean="0"/>
              <a:t>This section will cite and quote the work of other authors. </a:t>
            </a:r>
          </a:p>
          <a:p>
            <a:endParaRPr lang="en-US" dirty="0"/>
          </a:p>
          <a:p>
            <a:r>
              <a:rPr lang="en-US" dirty="0" smtClean="0"/>
              <a:t>In this paper</a:t>
            </a:r>
          </a:p>
          <a:p>
            <a:r>
              <a:rPr lang="en-US" dirty="0" smtClean="0"/>
              <a:t>Emergent literacy is important within early childhood discussions.</a:t>
            </a:r>
          </a:p>
          <a:p>
            <a:r>
              <a:rPr lang="en-US" dirty="0" smtClean="0"/>
              <a:t>Emergent literacy is exploring how children's interaction with literacy based behavior ( such as mark making etc.) is an important part of  literacy development.  </a:t>
            </a:r>
          </a:p>
          <a:p>
            <a:endParaRPr lang="en-US" dirty="0"/>
          </a:p>
          <a:p>
            <a:r>
              <a:rPr lang="en-US" dirty="0" smtClean="0"/>
              <a:t>This lit review suggests that emergent literacy research concentrates on print literacy ( books </a:t>
            </a:r>
            <a:r>
              <a:rPr lang="en-US" dirty="0" err="1" smtClean="0"/>
              <a:t>etc</a:t>
            </a:r>
            <a:r>
              <a:rPr lang="en-US" dirty="0" smtClean="0"/>
              <a:t>) and there is less research on  wider definitions of literacy which incorporate technology and multi modal ways of meaning ( different ways of communication such as text, audio, pictures </a:t>
            </a:r>
            <a:r>
              <a:rPr lang="en-US" dirty="0" err="1" smtClean="0"/>
              <a:t>etc</a:t>
            </a:r>
            <a:r>
              <a:rPr lang="en-US" dirty="0" smtClean="0"/>
              <a:t> at same time). In this paper these include New technology such as mobile phones as well as older technology such as TV. </a:t>
            </a:r>
          </a:p>
          <a:p>
            <a:endParaRPr lang="en-US" dirty="0"/>
          </a:p>
          <a:p>
            <a:r>
              <a:rPr lang="en-US" dirty="0" smtClean="0"/>
              <a:t>The study will make a case that literacy practice must include techno-literacy.</a:t>
            </a:r>
          </a:p>
          <a:p>
            <a:r>
              <a:rPr lang="en-US" dirty="0" smtClean="0"/>
              <a:t>Key arguments in lit review:</a:t>
            </a:r>
          </a:p>
          <a:p>
            <a:r>
              <a:rPr lang="en-US" dirty="0" smtClean="0"/>
              <a:t>Paper based literacy alone no longer reflects the fact children access text in many forms on computers, mobile phone texting etc. </a:t>
            </a:r>
          </a:p>
          <a:p>
            <a:r>
              <a:rPr lang="en-US" dirty="0" smtClean="0"/>
              <a:t>Making meaning now involves a range of different aural, visual and corporeal ways and are recognized in the literacy field.  However research has not caught up with the field of literacy and ignoring TV , mobile literacy </a:t>
            </a:r>
            <a:r>
              <a:rPr lang="en-US" dirty="0" err="1" smtClean="0"/>
              <a:t>etc</a:t>
            </a:r>
            <a:r>
              <a:rPr lang="en-US" dirty="0" smtClean="0"/>
              <a:t> can overemphasize the importance of early formal reading and writing. This may be because early childhood practitioners lack training and that some practitioner have negative views of technology.</a:t>
            </a:r>
          </a:p>
          <a:p>
            <a:r>
              <a:rPr lang="en-US" dirty="0" smtClean="0"/>
              <a:t>Adults are scared of new technology and thus protect children from it. Some of these fears are unfounded and adults should allow children to use technology within suitable boundaries and be critical about the medium.</a:t>
            </a:r>
          </a:p>
          <a:p>
            <a:r>
              <a:rPr lang="en-US" dirty="0" smtClean="0"/>
              <a:t>Lack of research on techno literacy with young children. Children do interact with media and use it to inform their literacy and according to once study more than written / print text.</a:t>
            </a:r>
            <a:endParaRPr lang="en-GB" dirty="0"/>
          </a:p>
        </p:txBody>
      </p:sp>
      <p:sp>
        <p:nvSpPr>
          <p:cNvPr id="4" name="Slide Number Placeholder 3"/>
          <p:cNvSpPr>
            <a:spLocks noGrp="1"/>
          </p:cNvSpPr>
          <p:nvPr>
            <p:ph type="sldNum" sz="quarter" idx="10"/>
          </p:nvPr>
        </p:nvSpPr>
        <p:spPr/>
        <p:txBody>
          <a:bodyPr/>
          <a:lstStyle/>
          <a:p>
            <a:fld id="{657130A4-B8BA-4A5D-BBE3-C1165F326A79}" type="slidenum">
              <a:rPr lang="en-GB" smtClean="0"/>
              <a:t>7</a:t>
            </a:fld>
            <a:endParaRPr lang="en-GB" dirty="0"/>
          </a:p>
        </p:txBody>
      </p:sp>
    </p:spTree>
    <p:extLst>
      <p:ext uri="{BB962C8B-B14F-4D97-AF65-F5344CB8AC3E}">
        <p14:creationId xmlns:p14="http://schemas.microsoft.com/office/powerpoint/2010/main" val="4194287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Primary research. Methodology explains what the researchers  did.  When was the work undertaken?. Who did they question/ observe ?  Why did they choose a specific sample? Ethics will be mentioned (or should be ) </a:t>
            </a:r>
          </a:p>
          <a:p>
            <a:endParaRPr lang="en-US" dirty="0"/>
          </a:p>
          <a:p>
            <a:r>
              <a:rPr lang="en-US" dirty="0" smtClean="0"/>
              <a:t>In this study :</a:t>
            </a:r>
          </a:p>
          <a:p>
            <a:r>
              <a:rPr lang="en-US" dirty="0" smtClean="0"/>
              <a:t>2.5 year – 4 year olds, In Sure Start are in North of England in 2002 </a:t>
            </a:r>
          </a:p>
          <a:p>
            <a:r>
              <a:rPr lang="en-US" dirty="0" smtClean="0"/>
              <a:t>Mostly white , working class , poverty , more than average unemployment. Publicly owned housing</a:t>
            </a:r>
          </a:p>
          <a:p>
            <a:endParaRPr lang="en-US" dirty="0" smtClean="0"/>
          </a:p>
          <a:p>
            <a:endParaRPr lang="en-US" dirty="0"/>
          </a:p>
          <a:p>
            <a:r>
              <a:rPr lang="en-US" dirty="0" smtClean="0"/>
              <a:t>This was a non probability sample, they chose a specific </a:t>
            </a:r>
          </a:p>
          <a:p>
            <a:r>
              <a:rPr lang="en-US" dirty="0" smtClean="0"/>
              <a:t>group., but then within these randomly chose 260 families with 2-4year olds from Sure Start database.</a:t>
            </a:r>
          </a:p>
          <a:p>
            <a:endParaRPr lang="en-US" dirty="0"/>
          </a:p>
          <a:p>
            <a:r>
              <a:rPr lang="en-US" dirty="0" smtClean="0"/>
              <a:t>Pilot undertaken practice run of questionnaires with five families</a:t>
            </a:r>
          </a:p>
          <a:p>
            <a:r>
              <a:rPr lang="en-US" dirty="0" smtClean="0"/>
              <a:t>44 questionnaires, then 26 of these interviewed.  </a:t>
            </a:r>
          </a:p>
          <a:p>
            <a:endParaRPr lang="en-US" dirty="0"/>
          </a:p>
          <a:p>
            <a:r>
              <a:rPr lang="en-US" dirty="0" smtClean="0"/>
              <a:t>Method explains the content of questionnaires and interviews. </a:t>
            </a:r>
          </a:p>
          <a:p>
            <a:r>
              <a:rPr lang="en-US" dirty="0" smtClean="0"/>
              <a:t>Researcher also took notes during interviews</a:t>
            </a:r>
          </a:p>
          <a:p>
            <a:r>
              <a:rPr lang="en-US" dirty="0" smtClean="0"/>
              <a:t>Interviews had quantitative data (%) analyzed using Microsoft Access software to present graphs etc. Interview analyzed by spotting similar ideas in different interviews and coding them. These then arranged into similar themes. </a:t>
            </a:r>
            <a:endParaRPr lang="en-GB" dirty="0"/>
          </a:p>
        </p:txBody>
      </p:sp>
      <p:sp>
        <p:nvSpPr>
          <p:cNvPr id="4" name="Slide Number Placeholder 3"/>
          <p:cNvSpPr>
            <a:spLocks noGrp="1"/>
          </p:cNvSpPr>
          <p:nvPr>
            <p:ph type="sldNum" sz="quarter" idx="10"/>
          </p:nvPr>
        </p:nvSpPr>
        <p:spPr/>
        <p:txBody>
          <a:bodyPr/>
          <a:lstStyle/>
          <a:p>
            <a:fld id="{657130A4-B8BA-4A5D-BBE3-C1165F326A79}" type="slidenum">
              <a:rPr lang="en-GB" smtClean="0"/>
              <a:t>8</a:t>
            </a:fld>
            <a:endParaRPr lang="en-GB"/>
          </a:p>
        </p:txBody>
      </p:sp>
    </p:spTree>
    <p:extLst>
      <p:ext uri="{BB962C8B-B14F-4D97-AF65-F5344CB8AC3E}">
        <p14:creationId xmlns:p14="http://schemas.microsoft.com/office/powerpoint/2010/main" val="739481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58900" y="744538"/>
            <a:ext cx="4079875" cy="3060700"/>
          </a:xfrm>
        </p:spPr>
      </p:sp>
      <p:sp>
        <p:nvSpPr>
          <p:cNvPr id="3" name="Notes Placeholder 2"/>
          <p:cNvSpPr>
            <a:spLocks noGrp="1"/>
          </p:cNvSpPr>
          <p:nvPr>
            <p:ph type="body" idx="1"/>
          </p:nvPr>
        </p:nvSpPr>
        <p:spPr>
          <a:xfrm>
            <a:off x="226589" y="3805211"/>
            <a:ext cx="6344497" cy="6121427"/>
          </a:xfrm>
        </p:spPr>
        <p:txBody>
          <a:bodyPr/>
          <a:lstStyle/>
          <a:p>
            <a:r>
              <a:rPr lang="en-GB" dirty="0" smtClean="0"/>
              <a:t>These represent the results and what the researchers have found out. Often include graphs charts, interview quotes etc. from the questionnaires , interviews </a:t>
            </a:r>
            <a:r>
              <a:rPr lang="en-GB" dirty="0"/>
              <a:t>e</a:t>
            </a:r>
            <a:r>
              <a:rPr lang="en-GB" dirty="0" smtClean="0"/>
              <a:t>tc.</a:t>
            </a:r>
          </a:p>
          <a:p>
            <a:endParaRPr lang="en-GB" dirty="0"/>
          </a:p>
          <a:p>
            <a:r>
              <a:rPr lang="en-GB" dirty="0" smtClean="0"/>
              <a:t>The authors will links their findings and results to what other authors  have written. This is very important .</a:t>
            </a:r>
          </a:p>
          <a:p>
            <a:endParaRPr lang="en-GB" dirty="0"/>
          </a:p>
          <a:p>
            <a:r>
              <a:rPr lang="en-GB" dirty="0" smtClean="0"/>
              <a:t>In this article:- </a:t>
            </a:r>
          </a:p>
          <a:p>
            <a:r>
              <a:rPr lang="en-GB" dirty="0" smtClean="0"/>
              <a:t>Some quantitative data which the author compares to some other studies.</a:t>
            </a:r>
          </a:p>
          <a:p>
            <a:endParaRPr lang="en-GB" dirty="0"/>
          </a:p>
          <a:p>
            <a:r>
              <a:rPr lang="en-GB" dirty="0" smtClean="0"/>
              <a:t>n- number of participants</a:t>
            </a:r>
          </a:p>
          <a:p>
            <a:endParaRPr lang="en-GB" dirty="0"/>
          </a:p>
          <a:p>
            <a:r>
              <a:rPr lang="en-GB" dirty="0" smtClean="0"/>
              <a:t>Also discuss findings in graphs and link to other research studies.</a:t>
            </a:r>
          </a:p>
          <a:p>
            <a:r>
              <a:rPr lang="en-GB" dirty="0" smtClean="0"/>
              <a:t>Discuss that children use stories see on TV  (media narratives) to create play, dance </a:t>
            </a:r>
            <a:r>
              <a:rPr lang="en-GB" dirty="0" err="1" smtClean="0"/>
              <a:t>etc</a:t>
            </a:r>
            <a:r>
              <a:rPr lang="en-GB" dirty="0" smtClean="0"/>
              <a:t> (seminal acts) Thus can have positives for children's creative development. </a:t>
            </a:r>
          </a:p>
          <a:p>
            <a:r>
              <a:rPr lang="en-GB" dirty="0" smtClean="0"/>
              <a:t>Qualitative data from interviews presented as quotations. </a:t>
            </a:r>
            <a:endParaRPr lang="en-GB" dirty="0"/>
          </a:p>
          <a:p>
            <a:r>
              <a:rPr lang="en-GB" dirty="0" smtClean="0"/>
              <a:t>Also discusses that children use stories on TV to involve parent in role play again supports working together as a family. Highlight that children have toys around TV to reinforce the links to the stories they role paly etc. </a:t>
            </a:r>
          </a:p>
          <a:p>
            <a:endParaRPr lang="en-GB" dirty="0" smtClean="0"/>
          </a:p>
          <a:p>
            <a:r>
              <a:rPr lang="en-GB" dirty="0" smtClean="0"/>
              <a:t>They make some arguments. Are parents more confident to join in role paly based on TV than in books as more familiar with TV stories .Also link to theory linked to  ritual , children dress up as characters they see in media.  </a:t>
            </a:r>
          </a:p>
          <a:p>
            <a:r>
              <a:rPr lang="en-GB" dirty="0" smtClean="0"/>
              <a:t> Parents value TV  but and Australian study author mention suggested practitioners did not. Maybe early childhood missing and opportunity?</a:t>
            </a:r>
          </a:p>
          <a:p>
            <a:r>
              <a:rPr lang="en-GB" dirty="0" smtClean="0"/>
              <a:t>TV impacts on other skills. Parents thought that children watching a quiz show therefore alphabet. No evidence that this is true but the views of parent’s highlight the value parents give TV.</a:t>
            </a:r>
          </a:p>
          <a:p>
            <a:r>
              <a:rPr lang="en-GB" dirty="0" smtClean="0"/>
              <a:t>Computer games offer role fro fathers PlayStation male dominated, Reading books female dominated, Some evidence that computer games develop skills. Supports scaffolding learning with parents. When children go to nursery skills using </a:t>
            </a:r>
            <a:r>
              <a:rPr lang="en-GB" dirty="0" err="1" smtClean="0"/>
              <a:t>Playstation</a:t>
            </a:r>
            <a:r>
              <a:rPr lang="en-GB" dirty="0" smtClean="0"/>
              <a:t> sometimes ignored. Seeing mum and dad texting is are repeated literacy event in young children's lives</a:t>
            </a:r>
            <a:endParaRPr lang="en-GB" dirty="0"/>
          </a:p>
        </p:txBody>
      </p:sp>
      <p:sp>
        <p:nvSpPr>
          <p:cNvPr id="4" name="Slide Number Placeholder 3"/>
          <p:cNvSpPr>
            <a:spLocks noGrp="1"/>
          </p:cNvSpPr>
          <p:nvPr>
            <p:ph type="sldNum" sz="quarter" idx="10"/>
          </p:nvPr>
        </p:nvSpPr>
        <p:spPr/>
        <p:txBody>
          <a:bodyPr/>
          <a:lstStyle/>
          <a:p>
            <a:fld id="{657130A4-B8BA-4A5D-BBE3-C1165F326A79}" type="slidenum">
              <a:rPr lang="en-GB" smtClean="0"/>
              <a:t>9</a:t>
            </a:fld>
            <a:endParaRPr lang="en-GB" dirty="0"/>
          </a:p>
        </p:txBody>
      </p:sp>
    </p:spTree>
    <p:extLst>
      <p:ext uri="{BB962C8B-B14F-4D97-AF65-F5344CB8AC3E}">
        <p14:creationId xmlns:p14="http://schemas.microsoft.com/office/powerpoint/2010/main" val="1003737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the key points, arguments or take home message of the paper.</a:t>
            </a:r>
          </a:p>
          <a:p>
            <a:endParaRPr lang="en-GB" dirty="0"/>
          </a:p>
          <a:p>
            <a:r>
              <a:rPr lang="en-GB" dirty="0" smtClean="0"/>
              <a:t>Author argues that techno literacy must be valued and recognised. Children enjoy those aspects of literacy</a:t>
            </a:r>
          </a:p>
          <a:p>
            <a:r>
              <a:rPr lang="en-GB" dirty="0" smtClean="0"/>
              <a:t>Helps relationships children watch TV with family and discuss and role play what they have watched. Early childhood research and practice needs to catch up with children's 21</a:t>
            </a:r>
            <a:r>
              <a:rPr lang="en-GB" baseline="30000" dirty="0" smtClean="0"/>
              <a:t>st</a:t>
            </a:r>
            <a:r>
              <a:rPr lang="en-GB" dirty="0" smtClean="0"/>
              <a:t> century lives.</a:t>
            </a:r>
            <a:endParaRPr lang="en-GB" dirty="0"/>
          </a:p>
        </p:txBody>
      </p:sp>
      <p:sp>
        <p:nvSpPr>
          <p:cNvPr id="4" name="Slide Number Placeholder 3"/>
          <p:cNvSpPr>
            <a:spLocks noGrp="1"/>
          </p:cNvSpPr>
          <p:nvPr>
            <p:ph type="sldNum" sz="quarter" idx="10"/>
          </p:nvPr>
        </p:nvSpPr>
        <p:spPr/>
        <p:txBody>
          <a:bodyPr/>
          <a:lstStyle/>
          <a:p>
            <a:fld id="{657130A4-B8BA-4A5D-BBE3-C1165F326A79}" type="slidenum">
              <a:rPr lang="en-GB" smtClean="0"/>
              <a:t>10</a:t>
            </a:fld>
            <a:endParaRPr lang="en-GB"/>
          </a:p>
        </p:txBody>
      </p:sp>
    </p:spTree>
    <p:extLst>
      <p:ext uri="{BB962C8B-B14F-4D97-AF65-F5344CB8AC3E}">
        <p14:creationId xmlns:p14="http://schemas.microsoft.com/office/powerpoint/2010/main" val="19417502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Was this covered well in </a:t>
            </a:r>
            <a:r>
              <a:rPr lang="en-GB" smtClean="0"/>
              <a:t>this</a:t>
            </a:r>
            <a:r>
              <a:rPr lang="en-GB" baseline="0" smtClean="0"/>
              <a:t> </a:t>
            </a:r>
            <a:r>
              <a:rPr lang="en-GB" smtClean="0"/>
              <a:t>paper? </a:t>
            </a:r>
            <a:endParaRPr lang="en-GB" dirty="0"/>
          </a:p>
        </p:txBody>
      </p:sp>
      <p:sp>
        <p:nvSpPr>
          <p:cNvPr id="4" name="Slide Number Placeholder 3"/>
          <p:cNvSpPr>
            <a:spLocks noGrp="1"/>
          </p:cNvSpPr>
          <p:nvPr>
            <p:ph type="sldNum" sz="quarter" idx="10"/>
          </p:nvPr>
        </p:nvSpPr>
        <p:spPr/>
        <p:txBody>
          <a:bodyPr/>
          <a:lstStyle/>
          <a:p>
            <a:fld id="{657130A4-B8BA-4A5D-BBE3-C1165F326A79}" type="slidenum">
              <a:rPr lang="en-GB" smtClean="0"/>
              <a:t>11</a:t>
            </a:fld>
            <a:endParaRPr lang="en-GB"/>
          </a:p>
        </p:txBody>
      </p:sp>
    </p:spTree>
    <p:extLst>
      <p:ext uri="{BB962C8B-B14F-4D97-AF65-F5344CB8AC3E}">
        <p14:creationId xmlns:p14="http://schemas.microsoft.com/office/powerpoint/2010/main" val="2790742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F2AD7E8-6C20-491C-A749-1EB2F574FCBB}" type="datetimeFigureOut">
              <a:rPr lang="en-GB" smtClean="0"/>
              <a:t>09/08/2017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3C64C9-65CB-4AFD-BA76-793E2591BF79}" type="slidenum">
              <a:rPr lang="en-GB" smtClean="0"/>
              <a:t>‹#›</a:t>
            </a:fld>
            <a:endParaRPr lang="en-GB"/>
          </a:p>
        </p:txBody>
      </p:sp>
    </p:spTree>
    <p:extLst>
      <p:ext uri="{BB962C8B-B14F-4D97-AF65-F5344CB8AC3E}">
        <p14:creationId xmlns:p14="http://schemas.microsoft.com/office/powerpoint/2010/main" val="561711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2AD7E8-6C20-491C-A749-1EB2F574FCBB}" type="datetimeFigureOut">
              <a:rPr lang="en-GB" smtClean="0"/>
              <a:t>09/08/2017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3C64C9-65CB-4AFD-BA76-793E2591BF79}" type="slidenum">
              <a:rPr lang="en-GB" smtClean="0"/>
              <a:t>‹#›</a:t>
            </a:fld>
            <a:endParaRPr lang="en-GB"/>
          </a:p>
        </p:txBody>
      </p:sp>
    </p:spTree>
    <p:extLst>
      <p:ext uri="{BB962C8B-B14F-4D97-AF65-F5344CB8AC3E}">
        <p14:creationId xmlns:p14="http://schemas.microsoft.com/office/powerpoint/2010/main" val="3539314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2AD7E8-6C20-491C-A749-1EB2F574FCBB}" type="datetimeFigureOut">
              <a:rPr lang="en-GB" smtClean="0"/>
              <a:t>09/08/2017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3C64C9-65CB-4AFD-BA76-793E2591BF79}" type="slidenum">
              <a:rPr lang="en-GB" smtClean="0"/>
              <a:t>‹#›</a:t>
            </a:fld>
            <a:endParaRPr lang="en-GB"/>
          </a:p>
        </p:txBody>
      </p:sp>
    </p:spTree>
    <p:extLst>
      <p:ext uri="{BB962C8B-B14F-4D97-AF65-F5344CB8AC3E}">
        <p14:creationId xmlns:p14="http://schemas.microsoft.com/office/powerpoint/2010/main" val="998106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F2AD7E8-6C20-491C-A749-1EB2F574FCBB}" type="datetimeFigureOut">
              <a:rPr lang="en-GB" smtClean="0"/>
              <a:t>09/08/2017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3C64C9-65CB-4AFD-BA76-793E2591BF79}" type="slidenum">
              <a:rPr lang="en-GB" smtClean="0"/>
              <a:t>‹#›</a:t>
            </a:fld>
            <a:endParaRPr lang="en-GB"/>
          </a:p>
        </p:txBody>
      </p:sp>
    </p:spTree>
    <p:extLst>
      <p:ext uri="{BB962C8B-B14F-4D97-AF65-F5344CB8AC3E}">
        <p14:creationId xmlns:p14="http://schemas.microsoft.com/office/powerpoint/2010/main" val="2367445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F2AD7E8-6C20-491C-A749-1EB2F574FCBB}" type="datetimeFigureOut">
              <a:rPr lang="en-GB" smtClean="0"/>
              <a:t>09/08/2017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3C64C9-65CB-4AFD-BA76-793E2591BF79}" type="slidenum">
              <a:rPr lang="en-GB" smtClean="0"/>
              <a:t>‹#›</a:t>
            </a:fld>
            <a:endParaRPr lang="en-GB"/>
          </a:p>
        </p:txBody>
      </p:sp>
    </p:spTree>
    <p:extLst>
      <p:ext uri="{BB962C8B-B14F-4D97-AF65-F5344CB8AC3E}">
        <p14:creationId xmlns:p14="http://schemas.microsoft.com/office/powerpoint/2010/main" val="962949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F2AD7E8-6C20-491C-A749-1EB2F574FCBB}" type="datetimeFigureOut">
              <a:rPr lang="en-GB" smtClean="0"/>
              <a:t>09/08/2017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3C64C9-65CB-4AFD-BA76-793E2591BF79}" type="slidenum">
              <a:rPr lang="en-GB" smtClean="0"/>
              <a:t>‹#›</a:t>
            </a:fld>
            <a:endParaRPr lang="en-GB"/>
          </a:p>
        </p:txBody>
      </p:sp>
    </p:spTree>
    <p:extLst>
      <p:ext uri="{BB962C8B-B14F-4D97-AF65-F5344CB8AC3E}">
        <p14:creationId xmlns:p14="http://schemas.microsoft.com/office/powerpoint/2010/main" val="1434149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2AD7E8-6C20-491C-A749-1EB2F574FCBB}" type="datetimeFigureOut">
              <a:rPr lang="en-GB" smtClean="0"/>
              <a:t>09/08/2017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3C64C9-65CB-4AFD-BA76-793E2591BF79}" type="slidenum">
              <a:rPr lang="en-GB" smtClean="0"/>
              <a:t>‹#›</a:t>
            </a:fld>
            <a:endParaRPr lang="en-GB"/>
          </a:p>
        </p:txBody>
      </p:sp>
    </p:spTree>
    <p:extLst>
      <p:ext uri="{BB962C8B-B14F-4D97-AF65-F5344CB8AC3E}">
        <p14:creationId xmlns:p14="http://schemas.microsoft.com/office/powerpoint/2010/main" val="1718281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2AD7E8-6C20-491C-A749-1EB2F574FCBB}" type="datetimeFigureOut">
              <a:rPr lang="en-GB" smtClean="0"/>
              <a:t>09/08/2017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3C64C9-65CB-4AFD-BA76-793E2591BF79}" type="slidenum">
              <a:rPr lang="en-GB" smtClean="0"/>
              <a:t>‹#›</a:t>
            </a:fld>
            <a:endParaRPr lang="en-GB"/>
          </a:p>
        </p:txBody>
      </p:sp>
    </p:spTree>
    <p:extLst>
      <p:ext uri="{BB962C8B-B14F-4D97-AF65-F5344CB8AC3E}">
        <p14:creationId xmlns:p14="http://schemas.microsoft.com/office/powerpoint/2010/main" val="4248795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2AD7E8-6C20-491C-A749-1EB2F574FCBB}" type="datetimeFigureOut">
              <a:rPr lang="en-GB" smtClean="0"/>
              <a:t>09/08/2017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3C64C9-65CB-4AFD-BA76-793E2591BF79}" type="slidenum">
              <a:rPr lang="en-GB" smtClean="0"/>
              <a:t>‹#›</a:t>
            </a:fld>
            <a:endParaRPr lang="en-GB"/>
          </a:p>
        </p:txBody>
      </p:sp>
    </p:spTree>
    <p:extLst>
      <p:ext uri="{BB962C8B-B14F-4D97-AF65-F5344CB8AC3E}">
        <p14:creationId xmlns:p14="http://schemas.microsoft.com/office/powerpoint/2010/main" val="2716441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2AD7E8-6C20-491C-A749-1EB2F574FCBB}" type="datetimeFigureOut">
              <a:rPr lang="en-GB" smtClean="0"/>
              <a:t>09/08/2017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3C64C9-65CB-4AFD-BA76-793E2591BF79}" type="slidenum">
              <a:rPr lang="en-GB" smtClean="0"/>
              <a:t>‹#›</a:t>
            </a:fld>
            <a:endParaRPr lang="en-GB"/>
          </a:p>
        </p:txBody>
      </p:sp>
    </p:spTree>
    <p:extLst>
      <p:ext uri="{BB962C8B-B14F-4D97-AF65-F5344CB8AC3E}">
        <p14:creationId xmlns:p14="http://schemas.microsoft.com/office/powerpoint/2010/main" val="1425584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2AD7E8-6C20-491C-A749-1EB2F574FCBB}" type="datetimeFigureOut">
              <a:rPr lang="en-GB" smtClean="0"/>
              <a:t>09/08/2017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3C64C9-65CB-4AFD-BA76-793E2591BF79}" type="slidenum">
              <a:rPr lang="en-GB" smtClean="0"/>
              <a:t>‹#›</a:t>
            </a:fld>
            <a:endParaRPr lang="en-GB"/>
          </a:p>
        </p:txBody>
      </p:sp>
    </p:spTree>
    <p:extLst>
      <p:ext uri="{BB962C8B-B14F-4D97-AF65-F5344CB8AC3E}">
        <p14:creationId xmlns:p14="http://schemas.microsoft.com/office/powerpoint/2010/main" val="3146294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2AD7E8-6C20-491C-A749-1EB2F574FCBB}" type="datetimeFigureOut">
              <a:rPr lang="en-GB" smtClean="0"/>
              <a:t>09/08/2017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3C64C9-65CB-4AFD-BA76-793E2591BF79}" type="slidenum">
              <a:rPr lang="en-GB" smtClean="0"/>
              <a:t>‹#›</a:t>
            </a:fld>
            <a:endParaRPr lang="en-GB"/>
          </a:p>
        </p:txBody>
      </p:sp>
    </p:spTree>
    <p:extLst>
      <p:ext uri="{BB962C8B-B14F-4D97-AF65-F5344CB8AC3E}">
        <p14:creationId xmlns:p14="http://schemas.microsoft.com/office/powerpoint/2010/main" val="1462315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err="1" smtClean="0"/>
              <a:t>Darllen</a:t>
            </a:r>
            <a:r>
              <a:rPr lang="en-GB" b="1" dirty="0" smtClean="0"/>
              <a:t> </a:t>
            </a:r>
            <a:r>
              <a:rPr lang="en-GB" b="1" dirty="0" err="1" smtClean="0"/>
              <a:t>Erthyglau</a:t>
            </a:r>
            <a:r>
              <a:rPr lang="en-GB" b="1" dirty="0" smtClean="0"/>
              <a:t> </a:t>
            </a:r>
            <a:r>
              <a:rPr lang="en-GB" b="1" dirty="0" err="1" smtClean="0"/>
              <a:t>Ymchwil</a:t>
            </a:r>
            <a:r>
              <a:rPr lang="en-GB" b="1" dirty="0" smtClean="0"/>
              <a:t/>
            </a:r>
            <a:br>
              <a:rPr lang="en-GB" b="1" dirty="0" smtClean="0"/>
            </a:br>
            <a:r>
              <a:rPr lang="en-GB" b="1" dirty="0" smtClean="0">
                <a:solidFill>
                  <a:schemeClr val="tx2"/>
                </a:solidFill>
              </a:rPr>
              <a:t>Reading Research Articles </a:t>
            </a:r>
            <a:endParaRPr lang="en-GB" b="1" dirty="0">
              <a:solidFill>
                <a:schemeClr val="tx2"/>
              </a:solidFill>
            </a:endParaRPr>
          </a:p>
        </p:txBody>
      </p:sp>
      <p:sp>
        <p:nvSpPr>
          <p:cNvPr id="3" name="Subtitle 2"/>
          <p:cNvSpPr>
            <a:spLocks noGrp="1"/>
          </p:cNvSpPr>
          <p:nvPr>
            <p:ph type="subTitle" idx="1"/>
          </p:nvPr>
        </p:nvSpPr>
        <p:spPr/>
        <p:txBody>
          <a:bodyPr/>
          <a:lstStyle/>
          <a:p>
            <a:r>
              <a:rPr lang="en-GB" dirty="0" err="1" smtClean="0">
                <a:solidFill>
                  <a:schemeClr val="tx2"/>
                </a:solidFill>
              </a:rPr>
              <a:t>Darlith</a:t>
            </a:r>
            <a:r>
              <a:rPr lang="en-GB" dirty="0" smtClean="0">
                <a:solidFill>
                  <a:schemeClr val="tx2"/>
                </a:solidFill>
              </a:rPr>
              <a:t> 3</a:t>
            </a:r>
          </a:p>
          <a:p>
            <a:r>
              <a:rPr lang="en-GB" smtClean="0">
                <a:solidFill>
                  <a:schemeClr val="tx2"/>
                </a:solidFill>
              </a:rPr>
              <a:t>Lecture 3</a:t>
            </a:r>
            <a:endParaRPr lang="en-GB" dirty="0">
              <a:solidFill>
                <a:schemeClr val="tx2"/>
              </a:solidFill>
            </a:endParaRPr>
          </a:p>
        </p:txBody>
      </p:sp>
    </p:spTree>
    <p:extLst>
      <p:ext uri="{BB962C8B-B14F-4D97-AF65-F5344CB8AC3E}">
        <p14:creationId xmlns:p14="http://schemas.microsoft.com/office/powerpoint/2010/main" val="3073758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Nos criteria covered in todays lecture.</a:t>
            </a:r>
            <a:endParaRPr lang="en-GB" dirty="0"/>
          </a:p>
        </p:txBody>
      </p:sp>
      <p:sp>
        <p:nvSpPr>
          <p:cNvPr id="3" name="Content Placeholder 2"/>
          <p:cNvSpPr>
            <a:spLocks noGrp="1"/>
          </p:cNvSpPr>
          <p:nvPr>
            <p:ph idx="1"/>
          </p:nvPr>
        </p:nvSpPr>
        <p:spPr/>
        <p:txBody>
          <a:bodyPr/>
          <a:lstStyle/>
          <a:p>
            <a:r>
              <a:rPr lang="en-GB" dirty="0"/>
              <a:t>Lead service providers in accessing information to support the care, learning and development of children </a:t>
            </a:r>
            <a:endParaRPr lang="en-GB" dirty="0" smtClean="0"/>
          </a:p>
          <a:p>
            <a:r>
              <a:rPr lang="en-GB" smtClean="0"/>
              <a:t>P5</a:t>
            </a:r>
            <a:endParaRPr lang="en-GB"/>
          </a:p>
        </p:txBody>
      </p:sp>
    </p:spTree>
    <p:extLst>
      <p:ext uri="{BB962C8B-B14F-4D97-AF65-F5344CB8AC3E}">
        <p14:creationId xmlns:p14="http://schemas.microsoft.com/office/powerpoint/2010/main" val="11829954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3400" y="228600"/>
            <a:ext cx="8229600" cy="1143000"/>
          </a:xfrm>
        </p:spPr>
        <p:txBody>
          <a:bodyPr>
            <a:normAutofit/>
          </a:bodyPr>
          <a:lstStyle/>
          <a:p>
            <a:r>
              <a:rPr lang="cy-GB" sz="3200" dirty="0" smtClean="0"/>
              <a:t>Mae erthyglau ymchwil yn dilyn trefn tebyg</a:t>
            </a:r>
            <a:br>
              <a:rPr lang="cy-GB" sz="3200" dirty="0" smtClean="0"/>
            </a:br>
            <a:r>
              <a:rPr lang="en-GB" sz="3200" dirty="0" smtClean="0">
                <a:solidFill>
                  <a:schemeClr val="tx2"/>
                </a:solidFill>
              </a:rPr>
              <a:t>Research articles follow a similar pattern</a:t>
            </a:r>
            <a:endParaRPr lang="en-GB" sz="3200" dirty="0">
              <a:solidFill>
                <a:schemeClr val="tx2"/>
              </a:solidFill>
            </a:endParaRPr>
          </a:p>
        </p:txBody>
      </p:sp>
      <p:sp>
        <p:nvSpPr>
          <p:cNvPr id="3" name="Content Placeholder 2"/>
          <p:cNvSpPr>
            <a:spLocks noGrp="1"/>
          </p:cNvSpPr>
          <p:nvPr>
            <p:ph sz="half" idx="1"/>
          </p:nvPr>
        </p:nvSpPr>
        <p:spPr/>
        <p:txBody>
          <a:bodyPr/>
          <a:lstStyle/>
          <a:p>
            <a:r>
              <a:rPr lang="cy-GB" dirty="0" smtClean="0"/>
              <a:t>Edrychwch ar strwythur yr erthygl </a:t>
            </a:r>
            <a:r>
              <a:rPr lang="en-GB" dirty="0" smtClean="0"/>
              <a:t>‘ techno-literacy’</a:t>
            </a:r>
          </a:p>
          <a:p>
            <a:r>
              <a:rPr lang="cy-GB" dirty="0" smtClean="0"/>
              <a:t>Beth yw’r prif rannau?</a:t>
            </a:r>
          </a:p>
          <a:p>
            <a:r>
              <a:rPr lang="cy-GB" dirty="0" smtClean="0"/>
              <a:t>Mae’r strwythur yn debyg ar draws wahanol fathau o erthyglau ymchwil.</a:t>
            </a:r>
          </a:p>
        </p:txBody>
      </p:sp>
      <p:sp>
        <p:nvSpPr>
          <p:cNvPr id="5" name="Content Placeholder 4"/>
          <p:cNvSpPr>
            <a:spLocks noGrp="1"/>
          </p:cNvSpPr>
          <p:nvPr>
            <p:ph sz="half" idx="2"/>
          </p:nvPr>
        </p:nvSpPr>
        <p:spPr/>
        <p:txBody>
          <a:bodyPr/>
          <a:lstStyle/>
          <a:p>
            <a:r>
              <a:rPr lang="en-GB" dirty="0" smtClean="0">
                <a:solidFill>
                  <a:schemeClr val="tx2"/>
                </a:solidFill>
              </a:rPr>
              <a:t>Look at the structure of the ‘techno-literacy’ article </a:t>
            </a:r>
          </a:p>
          <a:p>
            <a:r>
              <a:rPr lang="en-GB" dirty="0" smtClean="0">
                <a:solidFill>
                  <a:schemeClr val="tx2"/>
                </a:solidFill>
              </a:rPr>
              <a:t>What are the key sections?</a:t>
            </a:r>
          </a:p>
          <a:p>
            <a:r>
              <a:rPr lang="en-GB" dirty="0" smtClean="0">
                <a:solidFill>
                  <a:schemeClr val="tx2"/>
                </a:solidFill>
              </a:rPr>
              <a:t>The structure  is similar across different types of research article.</a:t>
            </a:r>
          </a:p>
          <a:p>
            <a:endParaRPr lang="en-GB" dirty="0"/>
          </a:p>
        </p:txBody>
      </p:sp>
    </p:spTree>
    <p:extLst>
      <p:ext uri="{BB962C8B-B14F-4D97-AF65-F5344CB8AC3E}">
        <p14:creationId xmlns:p14="http://schemas.microsoft.com/office/powerpoint/2010/main" val="1394341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Strwythur</a:t>
            </a:r>
            <a:r>
              <a:rPr lang="en-GB" dirty="0" smtClean="0"/>
              <a:t/>
            </a:r>
            <a:br>
              <a:rPr lang="en-GB" dirty="0" smtClean="0"/>
            </a:br>
            <a:r>
              <a:rPr lang="en-GB" dirty="0" smtClean="0">
                <a:solidFill>
                  <a:schemeClr val="tx2"/>
                </a:solidFill>
              </a:rPr>
              <a:t>Structure</a:t>
            </a:r>
            <a:endParaRPr lang="en-GB" dirty="0">
              <a:solidFill>
                <a:schemeClr val="tx2"/>
              </a:solidFill>
            </a:endParaRPr>
          </a:p>
        </p:txBody>
      </p:sp>
      <p:sp>
        <p:nvSpPr>
          <p:cNvPr id="3" name="Content Placeholder 2"/>
          <p:cNvSpPr>
            <a:spLocks noGrp="1"/>
          </p:cNvSpPr>
          <p:nvPr>
            <p:ph sz="half" idx="1"/>
          </p:nvPr>
        </p:nvSpPr>
        <p:spPr>
          <a:xfrm>
            <a:off x="228600" y="1600200"/>
            <a:ext cx="4267200" cy="4525963"/>
          </a:xfrm>
        </p:spPr>
        <p:txBody>
          <a:bodyPr>
            <a:normAutofit fontScale="92500"/>
          </a:bodyPr>
          <a:lstStyle/>
          <a:p>
            <a:r>
              <a:rPr lang="cy-GB" dirty="0" smtClean="0"/>
              <a:t>Teitl</a:t>
            </a:r>
          </a:p>
          <a:p>
            <a:r>
              <a:rPr lang="cy-GB" dirty="0" err="1" smtClean="0"/>
              <a:t>Abstract</a:t>
            </a:r>
            <a:r>
              <a:rPr lang="cy-GB" dirty="0" smtClean="0"/>
              <a:t> / Crynodeb</a:t>
            </a:r>
          </a:p>
          <a:p>
            <a:r>
              <a:rPr lang="cy-GB" dirty="0" smtClean="0"/>
              <a:t>Geiriau Allweddol</a:t>
            </a:r>
          </a:p>
          <a:p>
            <a:r>
              <a:rPr lang="cy-GB" dirty="0" smtClean="0"/>
              <a:t>Cyflwyniad / Adolygiad Llenyddiaeth</a:t>
            </a:r>
          </a:p>
          <a:p>
            <a:r>
              <a:rPr lang="cy-GB" dirty="0" smtClean="0"/>
              <a:t>Isdeitlau</a:t>
            </a:r>
          </a:p>
          <a:p>
            <a:r>
              <a:rPr lang="en-GB" dirty="0" err="1" smtClean="0"/>
              <a:t>Methodoleg</a:t>
            </a:r>
            <a:endParaRPr lang="en-GB" dirty="0" smtClean="0"/>
          </a:p>
          <a:p>
            <a:r>
              <a:rPr lang="en-GB" dirty="0" err="1" smtClean="0"/>
              <a:t>Canlyniadau</a:t>
            </a:r>
            <a:r>
              <a:rPr lang="en-GB" dirty="0" smtClean="0"/>
              <a:t> a </a:t>
            </a:r>
            <a:r>
              <a:rPr lang="en-GB" dirty="0" err="1" smtClean="0"/>
              <a:t>Thrafodaeth</a:t>
            </a:r>
            <a:endParaRPr lang="en-GB" dirty="0" smtClean="0"/>
          </a:p>
          <a:p>
            <a:r>
              <a:rPr lang="en-GB" dirty="0" err="1" smtClean="0"/>
              <a:t>Casgliad</a:t>
            </a:r>
            <a:endParaRPr lang="en-GB" dirty="0" smtClean="0"/>
          </a:p>
          <a:p>
            <a:endParaRPr lang="en-GB" dirty="0"/>
          </a:p>
        </p:txBody>
      </p:sp>
      <p:sp>
        <p:nvSpPr>
          <p:cNvPr id="4" name="Content Placeholder 3"/>
          <p:cNvSpPr>
            <a:spLocks noGrp="1"/>
          </p:cNvSpPr>
          <p:nvPr>
            <p:ph sz="half" idx="2"/>
          </p:nvPr>
        </p:nvSpPr>
        <p:spPr/>
        <p:txBody>
          <a:bodyPr>
            <a:normAutofit fontScale="92500"/>
          </a:bodyPr>
          <a:lstStyle/>
          <a:p>
            <a:r>
              <a:rPr lang="en-GB" dirty="0" smtClean="0">
                <a:solidFill>
                  <a:schemeClr val="tx2"/>
                </a:solidFill>
              </a:rPr>
              <a:t>Title</a:t>
            </a:r>
          </a:p>
          <a:p>
            <a:r>
              <a:rPr lang="en-GB" dirty="0" smtClean="0">
                <a:solidFill>
                  <a:schemeClr val="tx2"/>
                </a:solidFill>
              </a:rPr>
              <a:t>Abstract/ Summary</a:t>
            </a:r>
          </a:p>
          <a:p>
            <a:r>
              <a:rPr lang="en-GB" dirty="0" smtClean="0">
                <a:solidFill>
                  <a:schemeClr val="tx2"/>
                </a:solidFill>
              </a:rPr>
              <a:t>Key words</a:t>
            </a:r>
          </a:p>
          <a:p>
            <a:r>
              <a:rPr lang="en-GB" dirty="0" smtClean="0">
                <a:solidFill>
                  <a:schemeClr val="tx2"/>
                </a:solidFill>
              </a:rPr>
              <a:t>Introduction / Literature Review</a:t>
            </a:r>
          </a:p>
          <a:p>
            <a:r>
              <a:rPr lang="en-GB" dirty="0" smtClean="0">
                <a:solidFill>
                  <a:schemeClr val="tx2"/>
                </a:solidFill>
              </a:rPr>
              <a:t>Subtitles</a:t>
            </a:r>
          </a:p>
          <a:p>
            <a:r>
              <a:rPr lang="en-GB" dirty="0" smtClean="0">
                <a:solidFill>
                  <a:schemeClr val="tx2"/>
                </a:solidFill>
              </a:rPr>
              <a:t>Methodology</a:t>
            </a:r>
          </a:p>
          <a:p>
            <a:r>
              <a:rPr lang="en-GB" dirty="0" smtClean="0">
                <a:solidFill>
                  <a:schemeClr val="tx2"/>
                </a:solidFill>
              </a:rPr>
              <a:t>Results and Discussion</a:t>
            </a:r>
          </a:p>
          <a:p>
            <a:r>
              <a:rPr lang="en-GB" dirty="0" smtClean="0">
                <a:solidFill>
                  <a:schemeClr val="tx2"/>
                </a:solidFill>
              </a:rPr>
              <a:t>Conclusion</a:t>
            </a:r>
          </a:p>
          <a:p>
            <a:endParaRPr lang="en-GB" dirty="0" smtClean="0"/>
          </a:p>
          <a:p>
            <a:endParaRPr lang="en-GB" b="1" dirty="0"/>
          </a:p>
        </p:txBody>
      </p:sp>
    </p:spTree>
    <p:extLst>
      <p:ext uri="{BB962C8B-B14F-4D97-AF65-F5344CB8AC3E}">
        <p14:creationId xmlns:p14="http://schemas.microsoft.com/office/powerpoint/2010/main" val="399374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Beth </a:t>
            </a:r>
            <a:r>
              <a:rPr lang="en-GB" dirty="0" err="1" smtClean="0"/>
              <a:t>mae’r</a:t>
            </a:r>
            <a:r>
              <a:rPr lang="en-GB" dirty="0" smtClean="0"/>
              <a:t> abstract </a:t>
            </a:r>
            <a:r>
              <a:rPr lang="en-GB" dirty="0" err="1" smtClean="0"/>
              <a:t>yn</a:t>
            </a:r>
            <a:r>
              <a:rPr lang="en-GB" dirty="0" smtClean="0"/>
              <a:t> </a:t>
            </a:r>
            <a:r>
              <a:rPr lang="en-GB" dirty="0" err="1" smtClean="0"/>
              <a:t>gwneud</a:t>
            </a:r>
            <a:r>
              <a:rPr lang="en-GB" dirty="0" smtClean="0"/>
              <a:t>?</a:t>
            </a:r>
            <a:br>
              <a:rPr lang="en-GB" dirty="0" smtClean="0"/>
            </a:br>
            <a:r>
              <a:rPr lang="en-GB" dirty="0" smtClean="0"/>
              <a:t>What does the abstract do?</a:t>
            </a:r>
            <a:endParaRPr lang="en-GB" dirty="0"/>
          </a:p>
        </p:txBody>
      </p:sp>
      <p:sp>
        <p:nvSpPr>
          <p:cNvPr id="3" name="Content Placeholder 2"/>
          <p:cNvSpPr>
            <a:spLocks noGrp="1"/>
          </p:cNvSpPr>
          <p:nvPr>
            <p:ph sz="half" idx="1"/>
          </p:nvPr>
        </p:nvSpPr>
        <p:spPr/>
        <p:txBody>
          <a:bodyPr>
            <a:normAutofit/>
          </a:bodyPr>
          <a:lstStyle/>
          <a:p>
            <a:r>
              <a:rPr lang="cy-GB" dirty="0" smtClean="0"/>
              <a:t>Crynodeb o’r erthygl cyfan.</a:t>
            </a:r>
          </a:p>
          <a:p>
            <a:r>
              <a:rPr lang="cy-GB" dirty="0" smtClean="0"/>
              <a:t>Cryno ac i’r pwynt</a:t>
            </a:r>
          </a:p>
          <a:p>
            <a:endParaRPr lang="cy-GB" dirty="0"/>
          </a:p>
        </p:txBody>
      </p:sp>
      <p:sp>
        <p:nvSpPr>
          <p:cNvPr id="4" name="Content Placeholder 3"/>
          <p:cNvSpPr>
            <a:spLocks noGrp="1"/>
          </p:cNvSpPr>
          <p:nvPr>
            <p:ph sz="half" idx="2"/>
          </p:nvPr>
        </p:nvSpPr>
        <p:spPr/>
        <p:txBody>
          <a:bodyPr>
            <a:normAutofit/>
          </a:bodyPr>
          <a:lstStyle/>
          <a:p>
            <a:r>
              <a:rPr lang="en-GB" dirty="0" smtClean="0">
                <a:solidFill>
                  <a:schemeClr val="tx2"/>
                </a:solidFill>
              </a:rPr>
              <a:t>Summary of the whole article.</a:t>
            </a:r>
          </a:p>
          <a:p>
            <a:r>
              <a:rPr lang="en-GB" dirty="0">
                <a:solidFill>
                  <a:schemeClr val="tx2"/>
                </a:solidFill>
              </a:rPr>
              <a:t>Short and to the point</a:t>
            </a:r>
          </a:p>
          <a:p>
            <a:endParaRPr lang="en-GB" dirty="0" smtClean="0">
              <a:solidFill>
                <a:schemeClr val="tx2"/>
              </a:solidFill>
            </a:endParaRPr>
          </a:p>
        </p:txBody>
      </p:sp>
    </p:spTree>
    <p:extLst>
      <p:ext uri="{BB962C8B-B14F-4D97-AF65-F5344CB8AC3E}">
        <p14:creationId xmlns:p14="http://schemas.microsoft.com/office/powerpoint/2010/main" val="2809640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0"/>
            <a:ext cx="8229600" cy="1143000"/>
          </a:xfrm>
        </p:spPr>
        <p:txBody>
          <a:bodyPr>
            <a:normAutofit fontScale="90000"/>
          </a:bodyPr>
          <a:lstStyle/>
          <a:p>
            <a:r>
              <a:rPr lang="en-GB" sz="3600" dirty="0" smtClean="0"/>
              <a:t>Beth </a:t>
            </a:r>
            <a:r>
              <a:rPr lang="en-GB" sz="3600" dirty="0" err="1" smtClean="0"/>
              <a:t>mae’r</a:t>
            </a:r>
            <a:r>
              <a:rPr lang="en-GB" sz="3600" dirty="0" smtClean="0"/>
              <a:t> </a:t>
            </a:r>
            <a:r>
              <a:rPr lang="en-GB" sz="3600" dirty="0" err="1" smtClean="0"/>
              <a:t>geiraiu</a:t>
            </a:r>
            <a:r>
              <a:rPr lang="en-GB" sz="3600" dirty="0" smtClean="0"/>
              <a:t> </a:t>
            </a:r>
            <a:r>
              <a:rPr lang="en-GB" sz="3600" dirty="0" err="1" smtClean="0"/>
              <a:t>allweddol</a:t>
            </a:r>
            <a:r>
              <a:rPr lang="en-GB" sz="3600" dirty="0" smtClean="0"/>
              <a:t> </a:t>
            </a:r>
            <a:r>
              <a:rPr lang="en-GB" sz="3600" dirty="0" err="1" smtClean="0"/>
              <a:t>yn</a:t>
            </a:r>
            <a:r>
              <a:rPr lang="en-GB" sz="3600" dirty="0" smtClean="0"/>
              <a:t> </a:t>
            </a:r>
            <a:r>
              <a:rPr lang="en-GB" sz="3600" dirty="0" err="1" smtClean="0"/>
              <a:t>gwneud</a:t>
            </a:r>
            <a:r>
              <a:rPr lang="en-GB" sz="3600" dirty="0" smtClean="0"/>
              <a:t>?</a:t>
            </a:r>
            <a:r>
              <a:rPr lang="en-GB" dirty="0" smtClean="0"/>
              <a:t/>
            </a:r>
            <a:br>
              <a:rPr lang="en-GB" dirty="0" smtClean="0"/>
            </a:br>
            <a:r>
              <a:rPr lang="en-GB" sz="3600" dirty="0" smtClean="0">
                <a:solidFill>
                  <a:schemeClr val="tx2"/>
                </a:solidFill>
              </a:rPr>
              <a:t>What do the keywords do?</a:t>
            </a:r>
            <a:endParaRPr lang="en-GB" sz="3600" dirty="0">
              <a:solidFill>
                <a:schemeClr val="tx2"/>
              </a:solidFill>
            </a:endParaRPr>
          </a:p>
        </p:txBody>
      </p:sp>
      <p:sp>
        <p:nvSpPr>
          <p:cNvPr id="3" name="Content Placeholder 2"/>
          <p:cNvSpPr>
            <a:spLocks noGrp="1"/>
          </p:cNvSpPr>
          <p:nvPr>
            <p:ph sz="half" idx="1"/>
          </p:nvPr>
        </p:nvSpPr>
        <p:spPr/>
        <p:txBody>
          <a:bodyPr/>
          <a:lstStyle/>
          <a:p>
            <a:r>
              <a:rPr lang="cy-GB" dirty="0" smtClean="0"/>
              <a:t>Defnyddio ar gyfer chwilio’r we ar gyfer adnoddau digidol neu Google </a:t>
            </a:r>
            <a:r>
              <a:rPr lang="cy-GB" dirty="0" err="1" smtClean="0"/>
              <a:t>scholar</a:t>
            </a:r>
            <a:endParaRPr lang="cy-GB" dirty="0" smtClean="0"/>
          </a:p>
        </p:txBody>
      </p:sp>
      <p:sp>
        <p:nvSpPr>
          <p:cNvPr id="4" name="Content Placeholder 3"/>
          <p:cNvSpPr>
            <a:spLocks noGrp="1"/>
          </p:cNvSpPr>
          <p:nvPr>
            <p:ph sz="half" idx="2"/>
          </p:nvPr>
        </p:nvSpPr>
        <p:spPr/>
        <p:txBody>
          <a:bodyPr/>
          <a:lstStyle/>
          <a:p>
            <a:r>
              <a:rPr lang="en-US" dirty="0">
                <a:solidFill>
                  <a:schemeClr val="tx2"/>
                </a:solidFill>
              </a:rPr>
              <a:t>Search </a:t>
            </a:r>
            <a:r>
              <a:rPr lang="en-US" dirty="0" smtClean="0">
                <a:solidFill>
                  <a:schemeClr val="tx2"/>
                </a:solidFill>
              </a:rPr>
              <a:t>engines on databases for digital resources or  Google scholar </a:t>
            </a:r>
            <a:endParaRPr lang="en-US" dirty="0">
              <a:solidFill>
                <a:schemeClr val="tx2"/>
              </a:solidFill>
            </a:endParaRPr>
          </a:p>
          <a:p>
            <a:endParaRPr lang="en-GB" dirty="0"/>
          </a:p>
        </p:txBody>
      </p:sp>
    </p:spTree>
    <p:extLst>
      <p:ext uri="{BB962C8B-B14F-4D97-AF65-F5344CB8AC3E}">
        <p14:creationId xmlns:p14="http://schemas.microsoft.com/office/powerpoint/2010/main" val="2476172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04800"/>
            <a:ext cx="8991600" cy="1143000"/>
          </a:xfrm>
        </p:spPr>
        <p:txBody>
          <a:bodyPr>
            <a:noAutofit/>
          </a:bodyPr>
          <a:lstStyle/>
          <a:p>
            <a:r>
              <a:rPr lang="en-GB" sz="2800" dirty="0" smtClean="0"/>
              <a:t>Beth </a:t>
            </a:r>
            <a:r>
              <a:rPr lang="en-GB" sz="2800" dirty="0" err="1" smtClean="0"/>
              <a:t>mae’r</a:t>
            </a:r>
            <a:r>
              <a:rPr lang="en-GB" sz="2800" dirty="0" smtClean="0"/>
              <a:t> </a:t>
            </a:r>
            <a:r>
              <a:rPr lang="en-GB" sz="2800" dirty="0" err="1" smtClean="0"/>
              <a:t>cyflwyniad</a:t>
            </a:r>
            <a:r>
              <a:rPr lang="en-GB" sz="2800" dirty="0" smtClean="0"/>
              <a:t> / </a:t>
            </a:r>
            <a:r>
              <a:rPr lang="en-GB" sz="2800" dirty="0" err="1" smtClean="0"/>
              <a:t>adolygiad</a:t>
            </a:r>
            <a:r>
              <a:rPr lang="en-GB" sz="2800" dirty="0" smtClean="0"/>
              <a:t> </a:t>
            </a:r>
            <a:r>
              <a:rPr lang="en-GB" sz="2800" dirty="0" err="1" smtClean="0"/>
              <a:t>llenyddiaeth</a:t>
            </a:r>
            <a:r>
              <a:rPr lang="en-GB" sz="2800" dirty="0" smtClean="0"/>
              <a:t> </a:t>
            </a:r>
            <a:r>
              <a:rPr lang="en-GB" sz="2800" dirty="0" err="1" smtClean="0"/>
              <a:t>yn</a:t>
            </a:r>
            <a:r>
              <a:rPr lang="en-GB" sz="2800" dirty="0" smtClean="0"/>
              <a:t> </a:t>
            </a:r>
            <a:r>
              <a:rPr lang="en-GB" sz="2800" dirty="0" err="1" smtClean="0"/>
              <a:t>gwneud</a:t>
            </a:r>
            <a:r>
              <a:rPr lang="en-GB" sz="2800" dirty="0" smtClean="0"/>
              <a:t>?</a:t>
            </a:r>
            <a:br>
              <a:rPr lang="en-GB" sz="2800" dirty="0" smtClean="0"/>
            </a:br>
            <a:r>
              <a:rPr lang="en-GB" sz="2800" dirty="0" smtClean="0"/>
              <a:t>What does the introduction/ literature review do? </a:t>
            </a:r>
            <a:endParaRPr lang="en-GB" sz="2800" dirty="0"/>
          </a:p>
        </p:txBody>
      </p:sp>
      <p:sp>
        <p:nvSpPr>
          <p:cNvPr id="3" name="Content Placeholder 2"/>
          <p:cNvSpPr>
            <a:spLocks noGrp="1"/>
          </p:cNvSpPr>
          <p:nvPr>
            <p:ph sz="half" idx="1"/>
          </p:nvPr>
        </p:nvSpPr>
        <p:spPr/>
        <p:txBody>
          <a:bodyPr/>
          <a:lstStyle/>
          <a:p>
            <a:r>
              <a:rPr lang="cy-GB" dirty="0" smtClean="0"/>
              <a:t>Cefndir a </a:t>
            </a:r>
            <a:r>
              <a:rPr lang="cy-GB" dirty="0" err="1" smtClean="0"/>
              <a:t>rational</a:t>
            </a:r>
            <a:r>
              <a:rPr lang="cy-GB" dirty="0" smtClean="0"/>
              <a:t> i’r maes ymchwil</a:t>
            </a:r>
          </a:p>
          <a:p>
            <a:r>
              <a:rPr lang="cy-GB" dirty="0" smtClean="0"/>
              <a:t>Prif ddadleuon a damcaniaeth y maes</a:t>
            </a:r>
          </a:p>
          <a:p>
            <a:r>
              <a:rPr lang="cy-GB" dirty="0" smtClean="0"/>
              <a:t>Cysylltiadau i bolisi / ymarfer</a:t>
            </a:r>
            <a:endParaRPr lang="cy-GB" dirty="0"/>
          </a:p>
        </p:txBody>
      </p:sp>
      <p:sp>
        <p:nvSpPr>
          <p:cNvPr id="4" name="Content Placeholder 3"/>
          <p:cNvSpPr>
            <a:spLocks noGrp="1"/>
          </p:cNvSpPr>
          <p:nvPr>
            <p:ph sz="half" idx="2"/>
          </p:nvPr>
        </p:nvSpPr>
        <p:spPr/>
        <p:txBody>
          <a:bodyPr/>
          <a:lstStyle/>
          <a:p>
            <a:r>
              <a:rPr lang="en-GB" dirty="0" smtClean="0">
                <a:solidFill>
                  <a:schemeClr val="tx2"/>
                </a:solidFill>
              </a:rPr>
              <a:t>Background and rationale to the research subject.</a:t>
            </a:r>
          </a:p>
          <a:p>
            <a:r>
              <a:rPr lang="en-GB" dirty="0" smtClean="0">
                <a:solidFill>
                  <a:schemeClr val="tx2"/>
                </a:solidFill>
              </a:rPr>
              <a:t>Main arguments and theory within the subject.</a:t>
            </a:r>
          </a:p>
          <a:p>
            <a:r>
              <a:rPr lang="en-GB" dirty="0" smtClean="0">
                <a:solidFill>
                  <a:schemeClr val="tx2"/>
                </a:solidFill>
              </a:rPr>
              <a:t>Government  policy and practice links.</a:t>
            </a:r>
            <a:endParaRPr lang="en-GB" dirty="0">
              <a:solidFill>
                <a:schemeClr val="tx2"/>
              </a:solidFill>
            </a:endParaRPr>
          </a:p>
        </p:txBody>
      </p:sp>
    </p:spTree>
    <p:extLst>
      <p:ext uri="{BB962C8B-B14F-4D97-AF65-F5344CB8AC3E}">
        <p14:creationId xmlns:p14="http://schemas.microsoft.com/office/powerpoint/2010/main" val="4236860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Beth </a:t>
            </a:r>
            <a:r>
              <a:rPr lang="en-GB" dirty="0" err="1" smtClean="0"/>
              <a:t>mae’r</a:t>
            </a:r>
            <a:r>
              <a:rPr lang="en-GB" dirty="0" smtClean="0"/>
              <a:t> </a:t>
            </a:r>
            <a:r>
              <a:rPr lang="en-GB" dirty="0" err="1" smtClean="0"/>
              <a:t>methodoleg</a:t>
            </a:r>
            <a:r>
              <a:rPr lang="en-GB" dirty="0" smtClean="0"/>
              <a:t> </a:t>
            </a:r>
            <a:r>
              <a:rPr lang="en-GB" dirty="0" err="1" smtClean="0"/>
              <a:t>yn</a:t>
            </a:r>
            <a:r>
              <a:rPr lang="en-GB" dirty="0" smtClean="0"/>
              <a:t> </a:t>
            </a:r>
            <a:r>
              <a:rPr lang="en-GB" dirty="0" err="1" smtClean="0"/>
              <a:t>gwneud</a:t>
            </a:r>
            <a:r>
              <a:rPr lang="en-GB" dirty="0" smtClean="0"/>
              <a:t>?</a:t>
            </a:r>
            <a:br>
              <a:rPr lang="en-GB" dirty="0" smtClean="0"/>
            </a:br>
            <a:r>
              <a:rPr lang="en-GB" dirty="0" smtClean="0"/>
              <a:t>What does the methodology do?</a:t>
            </a:r>
            <a:endParaRPr lang="en-GB" dirty="0"/>
          </a:p>
        </p:txBody>
      </p:sp>
      <p:sp>
        <p:nvSpPr>
          <p:cNvPr id="3" name="Content Placeholder 2"/>
          <p:cNvSpPr>
            <a:spLocks noGrp="1"/>
          </p:cNvSpPr>
          <p:nvPr>
            <p:ph sz="half" idx="1"/>
          </p:nvPr>
        </p:nvSpPr>
        <p:spPr/>
        <p:txBody>
          <a:bodyPr/>
          <a:lstStyle/>
          <a:p>
            <a:r>
              <a:rPr lang="cy-GB" dirty="0" smtClean="0"/>
              <a:t>Esbonio beth oedd yr ymchwil gwreiddiol.</a:t>
            </a:r>
          </a:p>
          <a:p>
            <a:endParaRPr lang="cy-GB" dirty="0" smtClean="0"/>
          </a:p>
          <a:p>
            <a:r>
              <a:rPr lang="cy-GB" dirty="0" smtClean="0"/>
              <a:t>Fel arfer yn trafod moeseg yr ymchwil.</a:t>
            </a:r>
          </a:p>
          <a:p>
            <a:r>
              <a:rPr lang="cy-GB" dirty="0" smtClean="0"/>
              <a:t>Hefyd yn trafod gwendidau’r methodoleg dewiswyd.</a:t>
            </a:r>
          </a:p>
          <a:p>
            <a:endParaRPr lang="en-GB" dirty="0"/>
          </a:p>
          <a:p>
            <a:endParaRPr lang="en-GB" dirty="0"/>
          </a:p>
        </p:txBody>
      </p:sp>
      <p:sp>
        <p:nvSpPr>
          <p:cNvPr id="4" name="Content Placeholder 3"/>
          <p:cNvSpPr>
            <a:spLocks noGrp="1"/>
          </p:cNvSpPr>
          <p:nvPr>
            <p:ph sz="half" idx="2"/>
          </p:nvPr>
        </p:nvSpPr>
        <p:spPr/>
        <p:txBody>
          <a:bodyPr/>
          <a:lstStyle/>
          <a:p>
            <a:r>
              <a:rPr lang="en-GB" dirty="0" smtClean="0">
                <a:solidFill>
                  <a:schemeClr val="tx2"/>
                </a:solidFill>
              </a:rPr>
              <a:t>Explain the </a:t>
            </a:r>
            <a:r>
              <a:rPr lang="en-GB" dirty="0">
                <a:solidFill>
                  <a:schemeClr val="tx2"/>
                </a:solidFill>
              </a:rPr>
              <a:t>primary </a:t>
            </a:r>
            <a:r>
              <a:rPr lang="en-GB" dirty="0" smtClean="0">
                <a:solidFill>
                  <a:schemeClr val="tx2"/>
                </a:solidFill>
              </a:rPr>
              <a:t>research </a:t>
            </a:r>
            <a:r>
              <a:rPr lang="en-GB" dirty="0">
                <a:solidFill>
                  <a:schemeClr val="tx2"/>
                </a:solidFill>
              </a:rPr>
              <a:t>undertaken. </a:t>
            </a:r>
            <a:endParaRPr lang="en-GB" dirty="0" smtClean="0">
              <a:solidFill>
                <a:schemeClr val="tx2"/>
              </a:solidFill>
            </a:endParaRPr>
          </a:p>
          <a:p>
            <a:r>
              <a:rPr lang="en-GB" dirty="0" smtClean="0">
                <a:solidFill>
                  <a:schemeClr val="tx2"/>
                </a:solidFill>
              </a:rPr>
              <a:t>Usually </a:t>
            </a:r>
            <a:r>
              <a:rPr lang="en-GB" dirty="0">
                <a:solidFill>
                  <a:schemeClr val="tx2"/>
                </a:solidFill>
              </a:rPr>
              <a:t>includes </a:t>
            </a:r>
            <a:r>
              <a:rPr lang="en-GB" dirty="0" smtClean="0">
                <a:solidFill>
                  <a:schemeClr val="tx2"/>
                </a:solidFill>
              </a:rPr>
              <a:t>ethics</a:t>
            </a:r>
          </a:p>
          <a:p>
            <a:r>
              <a:rPr lang="en-GB" dirty="0" smtClean="0">
                <a:solidFill>
                  <a:schemeClr val="tx2"/>
                </a:solidFill>
              </a:rPr>
              <a:t>Discusses the limitations of the methodology chosen.</a:t>
            </a:r>
            <a:endParaRPr lang="en-GB" dirty="0">
              <a:solidFill>
                <a:schemeClr val="tx2"/>
              </a:solidFill>
            </a:endParaRPr>
          </a:p>
          <a:p>
            <a:endParaRPr lang="en-GB" dirty="0">
              <a:solidFill>
                <a:schemeClr val="tx2"/>
              </a:solidFill>
            </a:endParaRPr>
          </a:p>
        </p:txBody>
      </p:sp>
    </p:spTree>
    <p:extLst>
      <p:ext uri="{BB962C8B-B14F-4D97-AF65-F5344CB8AC3E}">
        <p14:creationId xmlns:p14="http://schemas.microsoft.com/office/powerpoint/2010/main" val="1244754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74638"/>
            <a:ext cx="8686800" cy="1143000"/>
          </a:xfrm>
        </p:spPr>
        <p:txBody>
          <a:bodyPr>
            <a:normAutofit fontScale="90000"/>
          </a:bodyPr>
          <a:lstStyle/>
          <a:p>
            <a:r>
              <a:rPr lang="cy-GB" sz="3200" dirty="0" smtClean="0"/>
              <a:t>Beth mae’r rhan canlyniadau a thrafodaeth yn gwneud?</a:t>
            </a:r>
            <a:br>
              <a:rPr lang="cy-GB" sz="3200" dirty="0" smtClean="0"/>
            </a:br>
            <a:r>
              <a:rPr lang="en-GB" sz="3200" dirty="0" smtClean="0">
                <a:solidFill>
                  <a:schemeClr val="tx2"/>
                </a:solidFill>
              </a:rPr>
              <a:t>What does the results and discussion section do?</a:t>
            </a:r>
            <a:br>
              <a:rPr lang="en-GB" sz="3200" dirty="0" smtClean="0">
                <a:solidFill>
                  <a:schemeClr val="tx2"/>
                </a:solidFill>
              </a:rPr>
            </a:br>
            <a:endParaRPr lang="en-GB" sz="3200" dirty="0">
              <a:solidFill>
                <a:schemeClr val="tx2"/>
              </a:solidFill>
            </a:endParaRPr>
          </a:p>
        </p:txBody>
      </p:sp>
      <p:sp>
        <p:nvSpPr>
          <p:cNvPr id="3" name="Content Placeholder 2"/>
          <p:cNvSpPr>
            <a:spLocks noGrp="1"/>
          </p:cNvSpPr>
          <p:nvPr>
            <p:ph sz="half" idx="1"/>
          </p:nvPr>
        </p:nvSpPr>
        <p:spPr/>
        <p:txBody>
          <a:bodyPr/>
          <a:lstStyle/>
          <a:p>
            <a:r>
              <a:rPr lang="cy-GB" dirty="0" smtClean="0"/>
              <a:t>Beth maent wedi darganfod</a:t>
            </a:r>
          </a:p>
          <a:p>
            <a:r>
              <a:rPr lang="cy-GB" dirty="0" smtClean="0"/>
              <a:t>Cysylltiadau gyda syniadau awduron a damcaniaeth arall</a:t>
            </a:r>
            <a:endParaRPr lang="cy-GB" dirty="0"/>
          </a:p>
        </p:txBody>
      </p:sp>
      <p:sp>
        <p:nvSpPr>
          <p:cNvPr id="4" name="Content Placeholder 3"/>
          <p:cNvSpPr>
            <a:spLocks noGrp="1"/>
          </p:cNvSpPr>
          <p:nvPr>
            <p:ph sz="half" idx="2"/>
          </p:nvPr>
        </p:nvSpPr>
        <p:spPr/>
        <p:txBody>
          <a:bodyPr/>
          <a:lstStyle/>
          <a:p>
            <a:r>
              <a:rPr lang="en-GB" dirty="0" smtClean="0">
                <a:solidFill>
                  <a:schemeClr val="tx2"/>
                </a:solidFill>
              </a:rPr>
              <a:t>What they have found out</a:t>
            </a:r>
          </a:p>
          <a:p>
            <a:r>
              <a:rPr lang="en-GB" dirty="0" smtClean="0">
                <a:solidFill>
                  <a:schemeClr val="tx2"/>
                </a:solidFill>
              </a:rPr>
              <a:t>Links to other authors’ ideas and theory </a:t>
            </a:r>
            <a:endParaRPr lang="en-GB" dirty="0">
              <a:solidFill>
                <a:schemeClr val="tx2"/>
              </a:solidFill>
            </a:endParaRPr>
          </a:p>
        </p:txBody>
      </p:sp>
    </p:spTree>
    <p:extLst>
      <p:ext uri="{BB962C8B-B14F-4D97-AF65-F5344CB8AC3E}">
        <p14:creationId xmlns:p14="http://schemas.microsoft.com/office/powerpoint/2010/main" val="2246804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Beth mae’r casgliadau yn gwneud?</a:t>
            </a:r>
            <a:r>
              <a:rPr lang="en-GB" dirty="0" smtClean="0"/>
              <a:t/>
            </a:r>
            <a:br>
              <a:rPr lang="en-GB" dirty="0" smtClean="0"/>
            </a:br>
            <a:r>
              <a:rPr lang="en-GB" dirty="0" smtClean="0">
                <a:solidFill>
                  <a:schemeClr val="tx2"/>
                </a:solidFill>
              </a:rPr>
              <a:t>What does the conclusion do?</a:t>
            </a:r>
            <a:endParaRPr lang="en-GB" dirty="0">
              <a:solidFill>
                <a:schemeClr val="tx2"/>
              </a:solidFill>
            </a:endParaRPr>
          </a:p>
        </p:txBody>
      </p:sp>
      <p:sp>
        <p:nvSpPr>
          <p:cNvPr id="3" name="Content Placeholder 2"/>
          <p:cNvSpPr>
            <a:spLocks noGrp="1"/>
          </p:cNvSpPr>
          <p:nvPr>
            <p:ph sz="half" idx="1"/>
          </p:nvPr>
        </p:nvSpPr>
        <p:spPr/>
        <p:txBody>
          <a:bodyPr/>
          <a:lstStyle/>
          <a:p>
            <a:r>
              <a:rPr lang="cy-GB" dirty="0" smtClean="0"/>
              <a:t>Prif negeseuon a dadleuon y gwaith</a:t>
            </a:r>
            <a:endParaRPr lang="cy-GB" dirty="0"/>
          </a:p>
        </p:txBody>
      </p:sp>
      <p:sp>
        <p:nvSpPr>
          <p:cNvPr id="4" name="Content Placeholder 3"/>
          <p:cNvSpPr>
            <a:spLocks noGrp="1"/>
          </p:cNvSpPr>
          <p:nvPr>
            <p:ph sz="half" idx="2"/>
          </p:nvPr>
        </p:nvSpPr>
        <p:spPr/>
        <p:txBody>
          <a:bodyPr/>
          <a:lstStyle/>
          <a:p>
            <a:r>
              <a:rPr lang="en-GB" dirty="0" smtClean="0">
                <a:solidFill>
                  <a:schemeClr val="tx2"/>
                </a:solidFill>
              </a:rPr>
              <a:t>Key messages and arguments of the article </a:t>
            </a:r>
            <a:endParaRPr lang="en-GB" dirty="0">
              <a:solidFill>
                <a:schemeClr val="tx2"/>
              </a:solidFill>
            </a:endParaRPr>
          </a:p>
        </p:txBody>
      </p:sp>
    </p:spTree>
    <p:extLst>
      <p:ext uri="{BB962C8B-B14F-4D97-AF65-F5344CB8AC3E}">
        <p14:creationId xmlns:p14="http://schemas.microsoft.com/office/powerpoint/2010/main" val="884879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a:t>
            </a:r>
            <a:endParaRPr lang="en-GB" dirty="0"/>
          </a:p>
        </p:txBody>
      </p:sp>
      <p:sp>
        <p:nvSpPr>
          <p:cNvPr id="3" name="Content Placeholder 2"/>
          <p:cNvSpPr>
            <a:spLocks noGrp="1"/>
          </p:cNvSpPr>
          <p:nvPr>
            <p:ph sz="half" idx="1"/>
          </p:nvPr>
        </p:nvSpPr>
        <p:spPr/>
        <p:txBody>
          <a:bodyPr/>
          <a:lstStyle/>
          <a:p>
            <a:pPr marL="0" indent="0">
              <a:buNone/>
            </a:pPr>
            <a:r>
              <a:rPr lang="en-GB" dirty="0" err="1" smtClean="0"/>
              <a:t>Oedd</a:t>
            </a:r>
            <a:r>
              <a:rPr lang="en-GB" dirty="0" smtClean="0"/>
              <a:t> </a:t>
            </a:r>
            <a:r>
              <a:rPr lang="en-GB" dirty="0" err="1" smtClean="0"/>
              <a:t>yna</a:t>
            </a:r>
            <a:r>
              <a:rPr lang="en-GB" dirty="0" smtClean="0"/>
              <a:t> </a:t>
            </a:r>
            <a:r>
              <a:rPr lang="en-GB" dirty="0" err="1" smtClean="0"/>
              <a:t>drafodaeth</a:t>
            </a:r>
            <a:r>
              <a:rPr lang="en-GB" dirty="0" smtClean="0"/>
              <a:t> am</a:t>
            </a:r>
          </a:p>
          <a:p>
            <a:r>
              <a:rPr lang="en-GB" dirty="0" err="1" smtClean="0"/>
              <a:t>Gwneud</a:t>
            </a:r>
            <a:r>
              <a:rPr lang="en-GB" dirty="0" smtClean="0"/>
              <a:t> dim </a:t>
            </a:r>
            <a:r>
              <a:rPr lang="en-GB" dirty="0" err="1" smtClean="0"/>
              <a:t>niwed</a:t>
            </a:r>
            <a:endParaRPr lang="en-GB" dirty="0" smtClean="0"/>
          </a:p>
          <a:p>
            <a:r>
              <a:rPr lang="en-GB" dirty="0" err="1" smtClean="0"/>
              <a:t>Caniatad</a:t>
            </a:r>
            <a:r>
              <a:rPr lang="en-GB" dirty="0" smtClean="0"/>
              <a:t> </a:t>
            </a:r>
            <a:r>
              <a:rPr lang="en-GB" dirty="0" err="1" smtClean="0"/>
              <a:t>gwybodus</a:t>
            </a:r>
            <a:r>
              <a:rPr lang="en-GB" dirty="0" smtClean="0"/>
              <a:t> </a:t>
            </a:r>
            <a:r>
              <a:rPr lang="en-GB" dirty="0" err="1" smtClean="0"/>
              <a:t>i</a:t>
            </a:r>
            <a:r>
              <a:rPr lang="en-GB" dirty="0" smtClean="0"/>
              <a:t> </a:t>
            </a:r>
            <a:r>
              <a:rPr lang="en-GB" dirty="0" err="1" smtClean="0"/>
              <a:t>gymryd</a:t>
            </a:r>
            <a:r>
              <a:rPr lang="en-GB" dirty="0" smtClean="0"/>
              <a:t> </a:t>
            </a:r>
            <a:r>
              <a:rPr lang="en-GB" dirty="0" err="1" smtClean="0"/>
              <a:t>rhan</a:t>
            </a:r>
            <a:endParaRPr lang="en-GB" dirty="0" smtClean="0"/>
          </a:p>
          <a:p>
            <a:pPr marL="0" indent="0">
              <a:buNone/>
            </a:pPr>
            <a:r>
              <a:rPr lang="en-GB" dirty="0" smtClean="0"/>
              <a:t/>
            </a:r>
            <a:br>
              <a:rPr lang="en-GB" dirty="0" smtClean="0"/>
            </a:br>
            <a:endParaRPr lang="en-GB" dirty="0"/>
          </a:p>
        </p:txBody>
      </p:sp>
      <p:sp>
        <p:nvSpPr>
          <p:cNvPr id="4" name="Content Placeholder 3"/>
          <p:cNvSpPr>
            <a:spLocks noGrp="1"/>
          </p:cNvSpPr>
          <p:nvPr>
            <p:ph sz="half" idx="2"/>
          </p:nvPr>
        </p:nvSpPr>
        <p:spPr/>
        <p:txBody>
          <a:bodyPr/>
          <a:lstStyle/>
          <a:p>
            <a:r>
              <a:rPr lang="en-GB" dirty="0" smtClean="0"/>
              <a:t>Did </a:t>
            </a:r>
            <a:r>
              <a:rPr lang="en-GB" dirty="0"/>
              <a:t>they discuss?</a:t>
            </a:r>
          </a:p>
          <a:p>
            <a:r>
              <a:rPr lang="en-GB" dirty="0"/>
              <a:t>Do no harm</a:t>
            </a:r>
          </a:p>
          <a:p>
            <a:r>
              <a:rPr lang="en-GB" dirty="0"/>
              <a:t>Informed consent to take part</a:t>
            </a:r>
          </a:p>
          <a:p>
            <a:r>
              <a:rPr lang="en-GB" dirty="0"/>
              <a:t>Anonymity and confidentiality</a:t>
            </a:r>
          </a:p>
          <a:p>
            <a:pPr marL="0" indent="0">
              <a:buNone/>
            </a:pPr>
            <a:r>
              <a:rPr lang="en-GB" dirty="0" smtClean="0"/>
              <a:t> </a:t>
            </a:r>
            <a:endParaRPr lang="en-GB" dirty="0"/>
          </a:p>
        </p:txBody>
      </p:sp>
    </p:spTree>
    <p:extLst>
      <p:ext uri="{BB962C8B-B14F-4D97-AF65-F5344CB8AC3E}">
        <p14:creationId xmlns:p14="http://schemas.microsoft.com/office/powerpoint/2010/main" val="39600842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1129</TotalTime>
  <Words>1548</Words>
  <Application>Microsoft Office PowerPoint</Application>
  <PresentationFormat>On-screen Show (4:3)</PresentationFormat>
  <Paragraphs>158</Paragraphs>
  <Slides>11</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Darllen Erthyglau Ymchwil Reading Research Articles </vt:lpstr>
      <vt:lpstr>Nos criteria covered in todays lecture.</vt:lpstr>
      <vt:lpstr>Mae erthyglau ymchwil yn dilyn trefn tebyg Research articles follow a similar pattern</vt:lpstr>
      <vt:lpstr>Strwythur Structure</vt:lpstr>
      <vt:lpstr>Beth mae’r abstract yn gwneud? What does the abstract do?</vt:lpstr>
      <vt:lpstr>Beth mae’r geiraiu allweddol yn gwneud? What do the keywords do?</vt:lpstr>
      <vt:lpstr>Beth mae’r cyflwyniad / adolygiad llenyddiaeth yn gwneud? What does the introduction/ literature review do? </vt:lpstr>
      <vt:lpstr>Beth mae’r methodoleg yn gwneud? What does the methodology do?</vt:lpstr>
      <vt:lpstr>Beth mae’r rhan canlyniadau a thrafodaeth yn gwneud? What does the results and discussion section do? </vt:lpstr>
      <vt:lpstr>Beth mae’r casgliadau yn gwneud? What does the conclusion do?</vt:lpstr>
      <vt:lpstr>Ethics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Darllen Erthyglau Ymchwil Reading Research Articles</dc:title>
  <dc:creator>Administrator</dc:creator>
  <cp:lastModifiedBy>Dawn Jones</cp:lastModifiedBy>
  <cp:revision>25</cp:revision>
  <dcterms:created xsi:type="dcterms:W3CDTF">2013-10-16T09:05:03Z</dcterms:created>
  <dcterms:modified xsi:type="dcterms:W3CDTF">2017-08-09T14:30:09Z</dcterms:modified>
</cp:coreProperties>
</file>