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337" r:id="rId2"/>
    <p:sldId id="338" r:id="rId3"/>
    <p:sldId id="351" r:id="rId4"/>
    <p:sldId id="353" r:id="rId5"/>
    <p:sldId id="339" r:id="rId6"/>
    <p:sldId id="355" r:id="rId7"/>
    <p:sldId id="340" r:id="rId8"/>
    <p:sldId id="341" r:id="rId9"/>
    <p:sldId id="342" r:id="rId10"/>
    <p:sldId id="343" r:id="rId11"/>
    <p:sldId id="359" r:id="rId12"/>
    <p:sldId id="360" r:id="rId13"/>
    <p:sldId id="344" r:id="rId14"/>
    <p:sldId id="356" r:id="rId15"/>
    <p:sldId id="357" r:id="rId16"/>
    <p:sldId id="358" r:id="rId17"/>
    <p:sldId id="345" r:id="rId18"/>
    <p:sldId id="347" r:id="rId19"/>
    <p:sldId id="348" r:id="rId2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74" d="100"/>
          <a:sy n="74" d="100"/>
        </p:scale>
        <p:origin x="946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F965D77-785F-41CF-A566-594B4F51999C}"/>
              </a:ext>
            </a:extLst>
          </p:cNvPr>
          <p:cNvSpPr txBox="1"/>
          <p:nvPr/>
        </p:nvSpPr>
        <p:spPr>
          <a:xfrm>
            <a:off x="10212436" y="305399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四、煩惱六者：一貪，二瞋，三慢，四無明，五疑，六不正見。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012D6E1-41B7-4348-87CA-00E9618EF400}"/>
              </a:ext>
            </a:extLst>
          </p:cNvPr>
          <p:cNvSpPr txBox="1"/>
          <p:nvPr/>
        </p:nvSpPr>
        <p:spPr>
          <a:xfrm>
            <a:off x="8759637" y="279336"/>
            <a:ext cx="1538883" cy="62290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200" dirty="0">
                <a:solidFill>
                  <a:srgbClr val="FFFF00"/>
                </a:solidFill>
              </a:rPr>
              <a:t>唯識述記云：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煩是擾義，惱是亂義，擾亂有情，故名煩惱。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百法直解云：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煩躁擾動，惱亂身心，故名煩惱。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總之，煩惱就是眾生心理的搗亂分子，它能令吾人感到煩悶懊惱，恒處生死！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46EB5F61-0175-4B8D-84E5-1E46D4234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8439" y="64571"/>
            <a:ext cx="1614573" cy="5808691"/>
          </a:xfrm>
          <a:prstGeom prst="rect">
            <a:avLst/>
          </a:prstGeom>
        </p:spPr>
      </p:pic>
      <p:sp>
        <p:nvSpPr>
          <p:cNvPr id="9" name="文字方塊 8">
            <a:extLst>
              <a:ext uri="{FF2B5EF4-FFF2-40B4-BE49-F238E27FC236}">
                <a16:creationId xmlns:a16="http://schemas.microsoft.com/office/drawing/2014/main" id="{2382FF6B-CB94-4249-9E0B-51D63E156672}"/>
              </a:ext>
            </a:extLst>
          </p:cNvPr>
          <p:cNvSpPr txBox="1"/>
          <p:nvPr/>
        </p:nvSpPr>
        <p:spPr>
          <a:xfrm>
            <a:off x="52312" y="51201"/>
            <a:ext cx="4247317" cy="6685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200" dirty="0">
                <a:solidFill>
                  <a:srgbClr val="FFFF00"/>
                </a:solidFill>
              </a:rPr>
              <a:t>七種慢：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一、慢：</a:t>
            </a:r>
            <a:r>
              <a:rPr lang="en-US" altLang="zh-CN" sz="2200" dirty="0">
                <a:solidFill>
                  <a:srgbClr val="FFFF00"/>
                </a:solidFill>
              </a:rPr>
              <a:t>﹁</a:t>
            </a:r>
            <a:r>
              <a:rPr lang="zh-CN" altLang="en-US" sz="2200" dirty="0">
                <a:solidFill>
                  <a:srgbClr val="FFFF00"/>
                </a:solidFill>
              </a:rPr>
              <a:t>於等謂己等</a:t>
            </a:r>
            <a:r>
              <a:rPr lang="en-US" altLang="zh-CN" sz="2200" dirty="0">
                <a:solidFill>
                  <a:srgbClr val="FFFF00"/>
                </a:solidFill>
              </a:rPr>
              <a:t>﹂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於劣謂己勝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二、過慢：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於等而謂己勝</a:t>
            </a:r>
            <a:r>
              <a:rPr lang="en-US" altLang="zh-TW" sz="2200" dirty="0">
                <a:solidFill>
                  <a:srgbClr val="FFFF00"/>
                </a:solidFill>
              </a:rPr>
              <a:t>﹂﹁</a:t>
            </a:r>
            <a:r>
              <a:rPr lang="zh-TW" altLang="en-US" sz="2200" dirty="0">
                <a:solidFill>
                  <a:srgbClr val="FFFF00"/>
                </a:solidFill>
              </a:rPr>
              <a:t>於勝而謂己等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三、慢過慢：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於勝類反視為劣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四、我慢：</a:t>
            </a:r>
            <a:r>
              <a:rPr lang="zh-TW" altLang="en-US" sz="2200" dirty="0">
                <a:solidFill>
                  <a:srgbClr val="FFFF00"/>
                </a:solidFill>
              </a:rPr>
              <a:t>內執有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我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，故於他人起高慢之心，一切人皆不如我。又外執有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我所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，故起高舉之心，以為凡是我所有的東西，都比他人所有的都高尚珍貴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五、增上慢：</a:t>
            </a:r>
            <a:r>
              <a:rPr lang="zh-TW" altLang="en-US" sz="2200" dirty="0">
                <a:solidFill>
                  <a:srgbClr val="FFFF00"/>
                </a:solidFill>
              </a:rPr>
              <a:t>因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我慢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TW" altLang="en-US" sz="2200" dirty="0">
                <a:solidFill>
                  <a:srgbClr val="FFFF00"/>
                </a:solidFill>
              </a:rPr>
              <a:t>未除，於精進修行時，得到一種相似境界，便生起高舉之心，謂我已證得聖果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CN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六、卑劣慢：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自實甚劣，妄謂少劣</a:t>
            </a:r>
            <a:r>
              <a:rPr lang="en-US" altLang="zh-TW" sz="2200" dirty="0">
                <a:solidFill>
                  <a:srgbClr val="FFFF00"/>
                </a:solidFill>
              </a:rPr>
              <a:t>﹂﹁</a:t>
            </a:r>
            <a:r>
              <a:rPr lang="zh-TW" altLang="en-US" sz="2200" dirty="0">
                <a:solidFill>
                  <a:srgbClr val="FFFF00"/>
                </a:solidFill>
              </a:rPr>
              <a:t>雖知彼勝，不肯起敬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TW" sz="2200" dirty="0">
              <a:solidFill>
                <a:srgbClr val="FFFF00"/>
              </a:solidFill>
            </a:endParaRPr>
          </a:p>
          <a:p>
            <a:r>
              <a:rPr lang="zh-CN" altLang="en-US" sz="2200" dirty="0">
                <a:solidFill>
                  <a:srgbClr val="FFFF00"/>
                </a:solidFill>
              </a:rPr>
              <a:t>七、邪慢：</a:t>
            </a:r>
            <a:r>
              <a:rPr lang="en-US" altLang="zh-TW" sz="2200" dirty="0">
                <a:solidFill>
                  <a:srgbClr val="FFFF00"/>
                </a:solidFill>
              </a:rPr>
              <a:t>﹁</a:t>
            </a:r>
            <a:r>
              <a:rPr lang="zh-TW" altLang="en-US" sz="2200" dirty="0">
                <a:solidFill>
                  <a:srgbClr val="FFFF00"/>
                </a:solidFill>
              </a:rPr>
              <a:t>成就惡行，恃惡高舉者</a:t>
            </a:r>
            <a:r>
              <a:rPr lang="en-US" altLang="zh-TW" sz="2200" dirty="0">
                <a:solidFill>
                  <a:srgbClr val="FFFF00"/>
                </a:solidFill>
              </a:rPr>
              <a:t>﹂</a:t>
            </a:r>
            <a:r>
              <a:rPr lang="zh-CN" altLang="en-US" sz="2200" dirty="0">
                <a:solidFill>
                  <a:srgbClr val="FFFF00"/>
                </a:solidFill>
              </a:rPr>
              <a:t>。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sp>
        <p:nvSpPr>
          <p:cNvPr id="11" name="匾額 10" descr="佛學概要十四講表 習講">
            <a:extLst>
              <a:ext uri="{FF2B5EF4-FFF2-40B4-BE49-F238E27FC236}">
                <a16:creationId xmlns:a16="http://schemas.microsoft.com/office/drawing/2014/main" id="{536C3904-CF9E-4BDC-97F4-E1E8F6E9F1FA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E541EC2-6D04-48E3-B285-A9A0B96BF1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4894" y="28828"/>
            <a:ext cx="2736106" cy="681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6742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>
            <a:extLst>
              <a:ext uri="{FF2B5EF4-FFF2-40B4-BE49-F238E27FC236}">
                <a16:creationId xmlns:a16="http://schemas.microsoft.com/office/drawing/2014/main" id="{0552EDC1-06C0-45DA-B390-6ADF62E3AE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135" y="0"/>
            <a:ext cx="8136904" cy="6859588"/>
          </a:xfrm>
          <a:prstGeom prst="rect">
            <a:avLst/>
          </a:prstGeom>
        </p:spPr>
      </p:pic>
      <p:sp>
        <p:nvSpPr>
          <p:cNvPr id="11" name="文字方塊 10">
            <a:extLst>
              <a:ext uri="{FF2B5EF4-FFF2-40B4-BE49-F238E27FC236}">
                <a16:creationId xmlns:a16="http://schemas.microsoft.com/office/drawing/2014/main" id="{D78B00AF-F349-4E91-A876-4C00761AA121}"/>
              </a:ext>
            </a:extLst>
          </p:cNvPr>
          <p:cNvSpPr txBox="1"/>
          <p:nvPr/>
        </p:nvSpPr>
        <p:spPr>
          <a:xfrm>
            <a:off x="10622280" y="234753"/>
            <a:ext cx="553998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癡：無明。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CFD75DFC-9BBF-4D50-ACD1-2BFC9A7250B5}"/>
              </a:ext>
            </a:extLst>
          </p:cNvPr>
          <p:cNvSpPr txBox="1"/>
          <p:nvPr/>
        </p:nvSpPr>
        <p:spPr>
          <a:xfrm>
            <a:off x="9674909" y="234753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b="1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大乘起信論</a:t>
            </a:r>
            <a:r>
              <a:rPr lang="en-US" altLang="zh-CN" b="1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：「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一念不覺生三細，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altLang="zh-TW" b="1" dirty="0">
                <a:solidFill>
                  <a:schemeClr val="bg1">
                    <a:lumMod val="95000"/>
                  </a:schemeClr>
                </a:solidFill>
              </a:rPr>
              <a:t>		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境界為緣長六粗。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109BFC04-2D08-4C99-ACB3-A08CC2CE7EF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26306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0B7C2FF3-95A8-48B3-9AC6-892BC5E94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90" y="26140"/>
            <a:ext cx="10441160" cy="6859588"/>
          </a:xfrm>
          <a:prstGeom prst="rect">
            <a:avLst/>
          </a:prstGeom>
        </p:spPr>
      </p:pic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0F53CCD-2E7B-4F75-95B0-F5B1474335D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336735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3E3857F-4AC8-4078-9D11-6FCE6DC28A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7454" y="8097"/>
            <a:ext cx="2525564" cy="685958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F77AD5BC-8584-4A16-9B87-D7019B1EB65D}"/>
              </a:ext>
            </a:extLst>
          </p:cNvPr>
          <p:cNvSpPr txBox="1"/>
          <p:nvPr/>
        </p:nvSpPr>
        <p:spPr>
          <a:xfrm>
            <a:off x="6167214" y="333450"/>
            <a:ext cx="1600438" cy="6685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假使經百劫，所作業不亡，</a:t>
            </a:r>
          </a:p>
          <a:p>
            <a:r>
              <a:rPr lang="zh-TW" altLang="en-US" b="1" dirty="0">
                <a:solidFill>
                  <a:srgbClr val="FFFF00"/>
                </a:solidFill>
              </a:rPr>
              <a:t>因緣會遇時，果報還自受。</a:t>
            </a:r>
            <a:endParaRPr lang="en-US" altLang="zh-TW" sz="2200" b="1" dirty="0">
              <a:solidFill>
                <a:srgbClr val="FFFF00"/>
              </a:solidFill>
            </a:endParaRPr>
          </a:p>
          <a:p>
            <a:r>
              <a:rPr lang="en-US" altLang="zh-CN" sz="2200" dirty="0">
                <a:solidFill>
                  <a:srgbClr val="FFFF00"/>
                </a:solidFill>
              </a:rPr>
              <a:t>		——</a:t>
            </a:r>
            <a:r>
              <a:rPr lang="zh-CN" altLang="en-US" sz="2200" dirty="0">
                <a:solidFill>
                  <a:srgbClr val="FFFF00"/>
                </a:solidFill>
              </a:rPr>
              <a:t>大寶積經卷第五十七 </a:t>
            </a:r>
            <a:r>
              <a:rPr lang="en-US" altLang="zh-CN" sz="2200" dirty="0">
                <a:solidFill>
                  <a:srgbClr val="FFFF00"/>
                </a:solidFill>
              </a:rPr>
              <a:t>•</a:t>
            </a:r>
          </a:p>
          <a:p>
            <a:r>
              <a:rPr lang="en-US" altLang="zh-TW" sz="2200" dirty="0">
                <a:solidFill>
                  <a:srgbClr val="FFFF00"/>
                </a:solidFill>
              </a:rPr>
              <a:t>		</a:t>
            </a:r>
            <a:r>
              <a:rPr lang="zh-TW" altLang="en-US" sz="2200" dirty="0">
                <a:solidFill>
                  <a:srgbClr val="FFFF00"/>
                </a:solidFill>
              </a:rPr>
              <a:t>佛說入胎藏會第十四之二</a:t>
            </a:r>
            <a:endParaRPr lang="en-US" altLang="zh-TW" sz="2200" dirty="0">
              <a:solidFill>
                <a:srgbClr val="FFFF00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A887339F-7DCF-4A07-BA7F-93C9B9FC8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28" y="8097"/>
            <a:ext cx="5863072" cy="6859588"/>
          </a:xfrm>
          <a:prstGeom prst="rect">
            <a:avLst/>
          </a:prstGeom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1CD7ABC7-9649-4E52-8018-CF03E42ABA8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64881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文字方塊 10">
            <a:extLst>
              <a:ext uri="{FF2B5EF4-FFF2-40B4-BE49-F238E27FC236}">
                <a16:creationId xmlns:a16="http://schemas.microsoft.com/office/drawing/2014/main" id="{6C1C3CBD-C20E-406D-AE81-5725EAC52A6B}"/>
              </a:ext>
            </a:extLst>
          </p:cNvPr>
          <p:cNvSpPr txBox="1"/>
          <p:nvPr/>
        </p:nvSpPr>
        <p:spPr>
          <a:xfrm>
            <a:off x="8888417" y="405458"/>
            <a:ext cx="2031325" cy="61206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不正見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wrong view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身見、邊見、見取見、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戒禁取見、邪見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五利使。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      （貪、瞋、癡、慢、疑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五鈍使；合為「十使」。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「使」者，驅役也，以能驅役眾生，流轉三界故。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5C28F40-772B-455B-AE25-EE2721EBD38F}"/>
              </a:ext>
            </a:extLst>
          </p:cNvPr>
          <p:cNvSpPr txBox="1"/>
          <p:nvPr/>
        </p:nvSpPr>
        <p:spPr>
          <a:xfrm>
            <a:off x="2030398" y="405458"/>
            <a:ext cx="6555641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身見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：薩迦耶見（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sakkāya-ditthi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；有身見；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Identity-view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於五蘊身心執「我」，又名「我見」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self 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邊見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sv-SE" altLang="zh-CN" dirty="0">
                <a:solidFill>
                  <a:schemeClr val="bg1">
                    <a:lumMod val="95000"/>
                  </a:schemeClr>
                </a:solidFill>
              </a:rPr>
              <a:t>antagraha-drst! ; extreme 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）：偏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於一邊的惡見。如有人固執人死之後為斷滅，沒有後世，叫做斷見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uccheda-ditthi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; annihilation-view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或無見。又有人固執人死之後仍是為人，豬馬牛羊死後仍是為豬馬牛羊，叫做常見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sassata-ditth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; eternality 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或有見。這些執斷執常的見解，都遍於一邊，不合中道，故名邊見。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spcBef>
                <a:spcPts val="1200"/>
              </a:spcBef>
            </a:pP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三、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見取見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pt-BR" altLang="zh-CN" dirty="0">
                <a:solidFill>
                  <a:schemeClr val="bg1">
                    <a:lumMod val="95000"/>
                  </a:schemeClr>
                </a:solidFill>
              </a:rPr>
              <a:t>drsti-paramarsa-drsti ;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attachment to one's own 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此即「非果計果」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如外道執初禪為涅槃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5436A619-7F0C-4093-AB8A-89B8C22986F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984617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8687184-0D11-4A6B-A688-27CF1C653D77}"/>
              </a:ext>
            </a:extLst>
          </p:cNvPr>
          <p:cNvSpPr txBox="1"/>
          <p:nvPr/>
        </p:nvSpPr>
        <p:spPr>
          <a:xfrm>
            <a:off x="6229930" y="481607"/>
            <a:ext cx="4401205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四、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戒禁取見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it-IT" altLang="zh-CN" dirty="0">
                <a:solidFill>
                  <a:schemeClr val="bg1">
                    <a:lumMod val="95000"/>
                  </a:schemeClr>
                </a:solidFill>
              </a:rPr>
              <a:t>sila-vrata-paramarsa-drsti ;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view of attachment to discipline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此即「非因計因」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執邪禁戒以為生天、解脫之因道。如有外道持牛戒（學牛吃草）、狗戒（學狗噉糞），計此以為生天之因。又有外道，執恆河水能洗罪，或執猛火能燒煩惱，乃投河、投火，計此以為解脫之道。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五、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邪見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micchā-ditthi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 ; evil view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撥無因果，由此斷滅一切善根，為諸見中最為邪惡者，故名。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0E9135CC-E10D-4317-A9D2-3362F3418C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830" y="51952"/>
            <a:ext cx="3061046" cy="6755683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B41B82B7-A0BE-4975-99D7-DE1EB14116F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038824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字方塊 9">
            <a:extLst>
              <a:ext uri="{FF2B5EF4-FFF2-40B4-BE49-F238E27FC236}">
                <a16:creationId xmlns:a16="http://schemas.microsoft.com/office/drawing/2014/main" id="{86A3C646-8C59-480A-AD77-13E5B7BC3BCF}"/>
              </a:ext>
            </a:extLst>
          </p:cNvPr>
          <p:cNvSpPr txBox="1"/>
          <p:nvPr/>
        </p:nvSpPr>
        <p:spPr>
          <a:xfrm>
            <a:off x="5357850" y="261441"/>
            <a:ext cx="4108817" cy="58963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小隨煩惱，行相粗猛，各自為主，互不相容。唯於不善心中，各別而起，若一生時，必無第二，故名為小。</a:t>
            </a:r>
          </a:p>
          <a:p>
            <a:pPr>
              <a:spcBef>
                <a:spcPts val="1800"/>
              </a:spcBef>
            </a:pPr>
            <a:r>
              <a:rPr lang="zh-TW" altLang="en-US" b="1" dirty="0">
                <a:solidFill>
                  <a:srgbClr val="FFFF00"/>
                </a:solidFill>
              </a:rPr>
              <a:t>中隨煩惱，自類俱起，但徧不善性，不通</a:t>
            </a:r>
            <a:r>
              <a:rPr lang="en-US" altLang="zh-TW" b="1" dirty="0">
                <a:solidFill>
                  <a:srgbClr val="FFFF00"/>
                </a:solidFill>
              </a:rPr>
              <a:t>﹁</a:t>
            </a:r>
            <a:r>
              <a:rPr lang="zh-TW" altLang="en-US" b="1" dirty="0">
                <a:solidFill>
                  <a:srgbClr val="FFFF00"/>
                </a:solidFill>
              </a:rPr>
              <a:t>有覆無記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CN" altLang="en-US" b="1" dirty="0">
                <a:solidFill>
                  <a:srgbClr val="FFFF00"/>
                </a:solidFill>
              </a:rPr>
              <a:t>，</a:t>
            </a:r>
            <a:r>
              <a:rPr lang="zh-TW" altLang="en-US" b="1" dirty="0">
                <a:solidFill>
                  <a:srgbClr val="FFFF00"/>
                </a:solidFill>
              </a:rPr>
              <a:t>範圍較前為大，較後為小，故名中隨煩惱</a:t>
            </a:r>
            <a:r>
              <a:rPr lang="en-US" altLang="zh-TW" b="1" dirty="0">
                <a:solidFill>
                  <a:srgbClr val="FFFF00"/>
                </a:solidFill>
              </a:rPr>
              <a:t>︵﹁</a:t>
            </a:r>
            <a:r>
              <a:rPr lang="zh-TW" altLang="en-US" b="1" dirty="0">
                <a:solidFill>
                  <a:srgbClr val="FFFF00"/>
                </a:solidFill>
              </a:rPr>
              <a:t>有覆無記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CN" altLang="en-US" b="1" dirty="0">
                <a:solidFill>
                  <a:srgbClr val="FFFF00"/>
                </a:solidFill>
              </a:rPr>
              <a:t>：</a:t>
            </a:r>
            <a:r>
              <a:rPr lang="zh-TW" altLang="en-US" b="1" dirty="0">
                <a:solidFill>
                  <a:srgbClr val="FFFF00"/>
                </a:solidFill>
              </a:rPr>
              <a:t>其性染污而體性羸弱，無力招感苦樂果，如俱生之我法二執，即第七識是也。</a:t>
            </a:r>
            <a:r>
              <a:rPr lang="en-US" altLang="zh-TW" b="1" dirty="0">
                <a:solidFill>
                  <a:srgbClr val="FFFF00"/>
                </a:solidFill>
              </a:rPr>
              <a:t>﹁</a:t>
            </a:r>
            <a:r>
              <a:rPr lang="zh-TW" altLang="en-US" b="1" dirty="0">
                <a:solidFill>
                  <a:srgbClr val="FFFF00"/>
                </a:solidFill>
              </a:rPr>
              <a:t>覆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TW" altLang="en-US" b="1" dirty="0">
                <a:solidFill>
                  <a:srgbClr val="FFFF00"/>
                </a:solidFill>
              </a:rPr>
              <a:t>有二義，一者覆障義，謂此染法能障聖道。二者覆蔽義，謂此染法能蔽心令不淨。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B155B27F-9330-4F66-A0D2-F4EC4CF5911B}"/>
              </a:ext>
            </a:extLst>
          </p:cNvPr>
          <p:cNvSpPr txBox="1"/>
          <p:nvPr/>
        </p:nvSpPr>
        <p:spPr>
          <a:xfrm>
            <a:off x="3969745" y="261442"/>
            <a:ext cx="923330" cy="58963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大隨煩惱，自類俱起，徧於不善及有覆無記二種染心，範圍最大，故名大隨煩惱。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B8B6B2D8-4BC6-41BA-A98E-523B569B5D06}"/>
              </a:ext>
            </a:extLst>
          </p:cNvPr>
          <p:cNvSpPr txBox="1"/>
          <p:nvPr/>
        </p:nvSpPr>
        <p:spPr>
          <a:xfrm>
            <a:off x="10077712" y="341732"/>
            <a:ext cx="553998" cy="58963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隨煩惱</a:t>
            </a:r>
            <a:r>
              <a:rPr lang="zh-CN" altLang="en-US" b="1" dirty="0">
                <a:solidFill>
                  <a:srgbClr val="FFFF00"/>
                </a:solidFill>
              </a:rPr>
              <a:t>：</a:t>
            </a:r>
            <a:r>
              <a:rPr lang="zh-TW" altLang="en-US" b="1" dirty="0">
                <a:solidFill>
                  <a:srgbClr val="FFFF00"/>
                </a:solidFill>
              </a:rPr>
              <a:t>隨根本煩惱而起，故名隨煩惱。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79248DDC-953D-4944-8828-7E009A93A935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12293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29956B3-34DF-4035-A0AF-D1BB063EBC63}"/>
              </a:ext>
            </a:extLst>
          </p:cNvPr>
          <p:cNvSpPr txBox="1"/>
          <p:nvPr/>
        </p:nvSpPr>
        <p:spPr>
          <a:xfrm>
            <a:off x="9080622" y="405458"/>
            <a:ext cx="2031325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五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隨煩惱二十者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一忿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二恨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三惱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四覆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五誑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六諂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七憍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八害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九嫉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十慳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十一無慚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十二無愧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十三不信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十四懈怠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十五放逸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十六惛沈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十七掉舉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十八失念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十九不正知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二十散亂。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" name="圖片 9">
            <a:extLst>
              <a:ext uri="{FF2B5EF4-FFF2-40B4-BE49-F238E27FC236}">
                <a16:creationId xmlns:a16="http://schemas.microsoft.com/office/drawing/2014/main" id="{C5FB8CC6-C983-45DC-AD0C-B0771ABE6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975526" cy="6859588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827574FA-7B80-4DA2-87F1-EEAE2EDAB3C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420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A4352F0-FA97-46CD-947D-36DF8589F6E3}"/>
              </a:ext>
            </a:extLst>
          </p:cNvPr>
          <p:cNvSpPr txBox="1"/>
          <p:nvPr/>
        </p:nvSpPr>
        <p:spPr>
          <a:xfrm>
            <a:off x="2494806" y="405458"/>
            <a:ext cx="8186857" cy="6048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b="1" dirty="0">
                <a:solidFill>
                  <a:srgbClr val="FFFF00"/>
                </a:solidFill>
              </a:rPr>
              <a:t>﹁</a:t>
            </a:r>
            <a:r>
              <a:rPr lang="zh-TW" altLang="en-US" b="1" dirty="0">
                <a:solidFill>
                  <a:srgbClr val="FFFF00"/>
                </a:solidFill>
              </a:rPr>
              <a:t>隨煩惱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TW" altLang="en-US" b="1" dirty="0">
                <a:solidFill>
                  <a:srgbClr val="FFFF00"/>
                </a:solidFill>
              </a:rPr>
              <a:t>與根本煩惱的關係又分二類</a:t>
            </a:r>
            <a:r>
              <a:rPr lang="zh-CN" altLang="en-US" b="1" dirty="0">
                <a:solidFill>
                  <a:srgbClr val="FFFF00"/>
                </a:solidFill>
              </a:rPr>
              <a:t>。</a:t>
            </a:r>
            <a:r>
              <a:rPr lang="zh-TW" altLang="en-US" b="1" dirty="0">
                <a:solidFill>
                  <a:srgbClr val="FFFF00"/>
                </a:solidFill>
              </a:rPr>
              <a:t>成唯識論六卷云：</a:t>
            </a:r>
            <a:r>
              <a:rPr lang="en-US" altLang="zh-TW" b="1" dirty="0">
                <a:solidFill>
                  <a:srgbClr val="FFFF00"/>
                </a:solidFill>
              </a:rPr>
              <a:t>﹁</a:t>
            </a:r>
            <a:r>
              <a:rPr lang="zh-TW" altLang="en-US" b="1" dirty="0">
                <a:solidFill>
                  <a:srgbClr val="FFFF00"/>
                </a:solidFill>
              </a:rPr>
              <a:t>唯是煩惱分位差別、等流性故。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TW" altLang="en-US" b="1" dirty="0">
                <a:solidFill>
                  <a:srgbClr val="FFFF00"/>
                </a:solidFill>
              </a:rPr>
              <a:t>即</a:t>
            </a:r>
            <a:r>
              <a:rPr lang="zh-CN" altLang="en-US" b="1" dirty="0">
                <a:solidFill>
                  <a:srgbClr val="FFFF00"/>
                </a:solidFill>
              </a:rPr>
              <a:t>：</a:t>
            </a:r>
            <a:endParaRPr lang="en-US" altLang="zh-TW" b="1" dirty="0">
              <a:solidFill>
                <a:srgbClr val="FFFF00"/>
              </a:solidFill>
            </a:endParaRPr>
          </a:p>
          <a:p>
            <a:pPr>
              <a:spcBef>
                <a:spcPts val="1800"/>
              </a:spcBef>
            </a:pPr>
            <a:r>
              <a:rPr lang="zh-TW" altLang="en-US" b="1" dirty="0">
                <a:solidFill>
                  <a:srgbClr val="FFFF00"/>
                </a:solidFill>
              </a:rPr>
              <a:t>①或無別體，唯是煩惱分位差別，是說這一類隨煩惱與根本煩惱是同體，然其與根本煩惱不同之處，只是在於藉著根本煩惱之一分假立耳。共有十三種，即忿、恨、惱、害、嫉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以上五種皆以瞋恚一分為體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，覆、誑、諂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以上三種皆以貪癡一分為體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，憍、慳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以上二種皆以貪</a:t>
            </a:r>
            <a:r>
              <a:rPr lang="zh-CN" altLang="en-US" b="1" dirty="0">
                <a:solidFill>
                  <a:srgbClr val="FFFF00"/>
                </a:solidFill>
              </a:rPr>
              <a:t>愛</a:t>
            </a:r>
            <a:r>
              <a:rPr lang="zh-TW" altLang="en-US" b="1" dirty="0">
                <a:solidFill>
                  <a:srgbClr val="FFFF00"/>
                </a:solidFill>
              </a:rPr>
              <a:t>一分為體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，放逸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以懈怠及貪瞋癡四法為體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，失念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以念及癡各一分為體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，不正知</a:t>
            </a:r>
            <a:r>
              <a:rPr lang="en-US" altLang="zh-TW" b="1" dirty="0">
                <a:solidFill>
                  <a:srgbClr val="FFFF00"/>
                </a:solidFill>
              </a:rPr>
              <a:t>︵</a:t>
            </a:r>
            <a:r>
              <a:rPr lang="zh-TW" altLang="en-US" b="1" dirty="0">
                <a:solidFill>
                  <a:srgbClr val="FFFF00"/>
                </a:solidFill>
              </a:rPr>
              <a:t>以慧及癡各一分為體</a:t>
            </a:r>
            <a:r>
              <a:rPr lang="en-US" altLang="zh-TW" b="1" dirty="0">
                <a:solidFill>
                  <a:srgbClr val="FFFF00"/>
                </a:solidFill>
              </a:rPr>
              <a:t>︶</a:t>
            </a:r>
            <a:r>
              <a:rPr lang="zh-TW" altLang="en-US" b="1" dirty="0">
                <a:solidFill>
                  <a:srgbClr val="FFFF00"/>
                </a:solidFill>
              </a:rPr>
              <a:t>。</a:t>
            </a:r>
            <a:endParaRPr lang="en-US" altLang="zh-TW" b="1" dirty="0">
              <a:solidFill>
                <a:srgbClr val="FFFF00"/>
              </a:solidFill>
            </a:endParaRPr>
          </a:p>
          <a:p>
            <a:pPr>
              <a:spcBef>
                <a:spcPts val="3000"/>
              </a:spcBef>
            </a:pPr>
            <a:r>
              <a:rPr lang="zh-TW" altLang="en-US" b="1" dirty="0">
                <a:solidFill>
                  <a:srgbClr val="FFFF00"/>
                </a:solidFill>
              </a:rPr>
              <a:t>②或有別體，性是煩惱同等流類，是說這一類隨煩惱雖與根本煩惱不是同一個體，卻是與根本煩惱同類！雖與根本煩惱同類，但其勢力並不強勝，不能生出其餘染污心所，以非因故，不名根本煩惱。此類隨煩惱共有七種，即無慚、無愧、不信、懈怠、昏沈、掉舉、散亂。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CB5C0E8C-01FA-46B7-971A-551C491D549D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583135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B7A7C83-3972-4D76-A846-FD7EB3F9D4B8}"/>
              </a:ext>
            </a:extLst>
          </p:cNvPr>
          <p:cNvSpPr txBox="1"/>
          <p:nvPr/>
        </p:nvSpPr>
        <p:spPr>
          <a:xfrm>
            <a:off x="9867497" y="405458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六、不定四者：一睡眠，二惡作，三尋，四伺。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B4AB154-E233-4E36-B4D9-1A8364916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6090" y="153429"/>
            <a:ext cx="2511827" cy="655272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3853D6E4-5573-4911-A827-FD731AD163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7384" y="177082"/>
            <a:ext cx="697429" cy="5135617"/>
          </a:xfrm>
          <a:prstGeom prst="rect">
            <a:avLst/>
          </a:prstGeom>
        </p:spPr>
      </p:pic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D33B191B-B412-4190-8A62-CF3716F12E3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468039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E8AEBD7-2D78-4C39-A460-BA7B7683141C}"/>
              </a:ext>
            </a:extLst>
          </p:cNvPr>
          <p:cNvSpPr txBox="1"/>
          <p:nvPr/>
        </p:nvSpPr>
        <p:spPr>
          <a:xfrm>
            <a:off x="9263558" y="481607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第三、色法，略有十一種：一眼，二耳，三鼻，四舌，五身，六色，七聲，八香，九味，十觸，十一法處所攝色。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C90E492-AC3B-4668-B185-AB2C724F3427}"/>
              </a:ext>
            </a:extLst>
          </p:cNvPr>
          <p:cNvSpPr txBox="1"/>
          <p:nvPr/>
        </p:nvSpPr>
        <p:spPr>
          <a:xfrm>
            <a:off x="-385514" y="453075"/>
            <a:ext cx="9048631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</a:rPr>
              <a:t>（一）</a:t>
            </a:r>
            <a:r>
              <a:rPr lang="zh-TW" altLang="en-US" b="1" dirty="0">
                <a:solidFill>
                  <a:srgbClr val="FFFF00"/>
                </a:solidFill>
              </a:rPr>
              <a:t>眼根：攝取色境，為眼識所依。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（二）</a:t>
            </a:r>
            <a:r>
              <a:rPr lang="zh-TW" altLang="en-US" b="1" dirty="0">
                <a:solidFill>
                  <a:srgbClr val="FFFF00"/>
                </a:solidFill>
              </a:rPr>
              <a:t>耳根：攝取聲境，為耳識所依。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（三）</a:t>
            </a:r>
            <a:r>
              <a:rPr lang="zh-TW" altLang="en-US" b="1" dirty="0">
                <a:solidFill>
                  <a:srgbClr val="FFFF00"/>
                </a:solidFill>
              </a:rPr>
              <a:t>鼻根：攝取香境，為鼻識所依。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（四）</a:t>
            </a:r>
            <a:r>
              <a:rPr lang="zh-TW" altLang="en-US" b="1" dirty="0">
                <a:solidFill>
                  <a:srgbClr val="FFFF00"/>
                </a:solidFill>
              </a:rPr>
              <a:t>舌根：攝取味境，為舌識所依。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（五）</a:t>
            </a:r>
            <a:r>
              <a:rPr lang="zh-TW" altLang="en-US" b="1" dirty="0">
                <a:solidFill>
                  <a:srgbClr val="FFFF00"/>
                </a:solidFill>
              </a:rPr>
              <a:t>身根：攝取觸境，為身識所依。</a:t>
            </a:r>
            <a:endParaRPr lang="en-US" altLang="zh-TW" b="1" dirty="0">
              <a:solidFill>
                <a:srgbClr val="FFFF00"/>
              </a:solidFill>
            </a:endParaRP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（六）</a:t>
            </a:r>
            <a:r>
              <a:rPr lang="zh-TW" altLang="en-US" b="1" dirty="0">
                <a:solidFill>
                  <a:srgbClr val="FFFF00"/>
                </a:solidFill>
              </a:rPr>
              <a:t>色境：是眼根所依，眼識所緣的境界。可分為顯色、形色、表色三種。顯色是表示物質色彩差別的青、黃、赤、白等顏色，以及影、光、明、暗、雲、煙、塵、霧、空、顯色等色法。形色是表示物質形狀差別的長、短、方、圓、粗、細、正、歪、高、低等色法。表色是表示業用差別的取、捨、伸、屈、行、住、坐、臥等動作的色法。</a:t>
            </a:r>
            <a:endParaRPr lang="en-US" altLang="zh-TW" b="1" dirty="0">
              <a:solidFill>
                <a:srgbClr val="FFFF00"/>
              </a:solidFill>
            </a:endParaRP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（七）</a:t>
            </a:r>
            <a:r>
              <a:rPr lang="zh-TW" altLang="en-US" b="1" dirty="0">
                <a:solidFill>
                  <a:srgbClr val="FFFF00"/>
                </a:solidFill>
              </a:rPr>
              <a:t>聲境：是耳根所依，耳識所緣的境界。可分為可意聲、不可意聲、俱相違聲等多種聲。</a:t>
            </a:r>
            <a:endParaRPr lang="en-US" altLang="zh-TW" b="1" dirty="0">
              <a:solidFill>
                <a:srgbClr val="FFFF00"/>
              </a:solidFill>
            </a:endParaRP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1E106533-3D08-4F16-BC7F-433C3AC2EBB9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8D15692-06EE-4C32-A583-3AA8D9AECF2E}"/>
              </a:ext>
            </a:extLst>
          </p:cNvPr>
          <p:cNvSpPr txBox="1"/>
          <p:nvPr/>
        </p:nvSpPr>
        <p:spPr>
          <a:xfrm>
            <a:off x="8663117" y="4437906"/>
            <a:ext cx="923330" cy="217986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</a:rPr>
              <a:t>淨色根</a:t>
            </a:r>
            <a:endParaRPr lang="en-US" altLang="zh-CN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浮塵根</a:t>
            </a:r>
            <a:r>
              <a:rPr lang="en-US" altLang="zh-CN" b="1" dirty="0">
                <a:solidFill>
                  <a:srgbClr val="FFFF00"/>
                </a:solidFill>
              </a:rPr>
              <a:t>=</a:t>
            </a:r>
            <a:r>
              <a:rPr lang="zh-CN" altLang="en-US" b="1" dirty="0">
                <a:solidFill>
                  <a:srgbClr val="FFFF00"/>
                </a:solidFill>
              </a:rPr>
              <a:t>扶根塵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478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BEC36B35-7BB2-4F95-B162-46FBF2667DA2}"/>
              </a:ext>
            </a:extLst>
          </p:cNvPr>
          <p:cNvSpPr txBox="1"/>
          <p:nvPr/>
        </p:nvSpPr>
        <p:spPr>
          <a:xfrm>
            <a:off x="2422798" y="481607"/>
            <a:ext cx="7940635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rgbClr val="FFFF00"/>
                </a:solidFill>
              </a:rPr>
              <a:t>（八）</a:t>
            </a:r>
            <a:r>
              <a:rPr lang="zh-TW" altLang="en-US" b="1" dirty="0">
                <a:solidFill>
                  <a:srgbClr val="FFFF00"/>
                </a:solidFill>
              </a:rPr>
              <a:t>香境：是鼻根所攝取，鼻識所緣的境界。可分為好香、惡香、平等香、不等香等色法。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（九）</a:t>
            </a:r>
            <a:r>
              <a:rPr lang="zh-TW" altLang="en-US" b="1" dirty="0">
                <a:solidFill>
                  <a:srgbClr val="FFFF00"/>
                </a:solidFill>
              </a:rPr>
              <a:t>味境：是舌根所攝取，舌識所緣的境界。可分為苦、酸、辛、甘、鹹、淡等六味。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（十）</a:t>
            </a:r>
            <a:r>
              <a:rPr lang="zh-TW" altLang="en-US" b="1" dirty="0">
                <a:solidFill>
                  <a:srgbClr val="FFFF00"/>
                </a:solidFill>
              </a:rPr>
              <a:t>觸境：是身根所攝取，身識所緣的境界。共有十一種觸，即地、水、火、風四大種，及滑、澀、重、輕、冷、饑、渴。其中四大種為能造的觸，後七種為所造的觸。</a:t>
            </a:r>
          </a:p>
          <a:p>
            <a:endParaRPr lang="zh-TW" altLang="en-US" b="1" dirty="0">
              <a:solidFill>
                <a:srgbClr val="FFFF00"/>
              </a:solidFill>
            </a:endParaRPr>
          </a:p>
          <a:p>
            <a:r>
              <a:rPr lang="zh-CN" altLang="en-US" b="1" dirty="0">
                <a:solidFill>
                  <a:srgbClr val="FFFF00"/>
                </a:solidFill>
              </a:rPr>
              <a:t>（十一）</a:t>
            </a:r>
            <a:r>
              <a:rPr lang="zh-TW" altLang="en-US" b="1" dirty="0">
                <a:solidFill>
                  <a:srgbClr val="FFFF00"/>
                </a:solidFill>
              </a:rPr>
              <a:t>法處所攝的色：是第六意識所緣的境界，可分為極略色、極迥色、受所引色、定所引色和遍計所起色五種。極略色，是土石等有形的物質分析至極小者；極迥色，是青黃等顯色物質分析至極小者；受所引色，又稱為無表色，例如：因為受戒而引發於心中的色法；定所引色，是由於禪定力所變現的色聲等五境；遍計所起色，是幻覺所生起的虛妄色法。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A44AB46-710A-4412-96DB-DB1BE7464042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375319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字方塊 6">
            <a:extLst>
              <a:ext uri="{FF2B5EF4-FFF2-40B4-BE49-F238E27FC236}">
                <a16:creationId xmlns:a16="http://schemas.microsoft.com/office/drawing/2014/main" id="{067EB940-EB71-4D5A-9E50-A69C1CFA6DF3}"/>
              </a:ext>
            </a:extLst>
          </p:cNvPr>
          <p:cNvSpPr txBox="1"/>
          <p:nvPr/>
        </p:nvSpPr>
        <p:spPr>
          <a:xfrm>
            <a:off x="8155129" y="333450"/>
            <a:ext cx="2769989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四、心不相應行法，略有二十四種，一得，二命根，三眾同分，四異生性，五無想定，六滅盡定，七無想報，八名身，九句身，十文身，十一生，十二住，十三老，十四無常，十五流轉，十六定異，十七相應，十八勢速，十九次第，二十時，二十一方，二十二數，二十三和合性，二十四不和合性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CFEC6C2-8C31-4C8F-B787-2746A7D8D9C9}"/>
              </a:ext>
            </a:extLst>
          </p:cNvPr>
          <p:cNvSpPr txBox="1"/>
          <p:nvPr/>
        </p:nvSpPr>
        <p:spPr>
          <a:xfrm>
            <a:off x="2638822" y="333450"/>
            <a:ext cx="498598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rgbClr val="FFFF00"/>
                </a:solidFill>
              </a:rPr>
              <a:t>今此二十四種法，何以叫</a:t>
            </a:r>
            <a:r>
              <a:rPr lang="en-US" altLang="zh-TW" b="1" dirty="0">
                <a:solidFill>
                  <a:srgbClr val="FFFF00"/>
                </a:solidFill>
              </a:rPr>
              <a:t>﹁</a:t>
            </a:r>
            <a:r>
              <a:rPr lang="zh-TW" altLang="en-US" b="1" dirty="0">
                <a:solidFill>
                  <a:srgbClr val="FFFF00"/>
                </a:solidFill>
              </a:rPr>
              <a:t>不相應</a:t>
            </a:r>
            <a:r>
              <a:rPr lang="en-US" altLang="zh-TW" b="1" dirty="0">
                <a:solidFill>
                  <a:srgbClr val="FFFF00"/>
                </a:solidFill>
              </a:rPr>
              <a:t>﹂</a:t>
            </a:r>
            <a:r>
              <a:rPr lang="zh-CN" altLang="en-US" b="1" dirty="0">
                <a:solidFill>
                  <a:srgbClr val="FFFF00"/>
                </a:solidFill>
              </a:rPr>
              <a:t>？</a:t>
            </a:r>
            <a:r>
              <a:rPr lang="zh-TW" altLang="en-US" b="1" dirty="0">
                <a:solidFill>
                  <a:srgbClr val="FFFF00"/>
                </a:solidFill>
              </a:rPr>
              <a:t>具三義故</a:t>
            </a:r>
            <a:r>
              <a:rPr lang="zh-CN" altLang="en-US" b="1" dirty="0">
                <a:solidFill>
                  <a:srgbClr val="FFFF00"/>
                </a:solidFill>
              </a:rPr>
              <a:t>：</a:t>
            </a:r>
            <a:endParaRPr lang="zh-TW" altLang="en-US" b="1" dirty="0">
              <a:solidFill>
                <a:srgbClr val="FFFF00"/>
              </a:solidFill>
            </a:endParaRP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TW" altLang="en-US" b="1" dirty="0">
                <a:solidFill>
                  <a:srgbClr val="FFFF00"/>
                </a:solidFill>
              </a:rPr>
              <a:t>①非能緣故，不與心、心所相應，即心心所能緣慮，此二十四種法，不能緣慮，故不相應。</a:t>
            </a: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TW" altLang="en-US" b="1" dirty="0">
                <a:solidFill>
                  <a:srgbClr val="FFFF00"/>
                </a:solidFill>
              </a:rPr>
              <a:t>②非質礙故，不與色法相應；即色法有質礙，此二十四種法無有質礙，故不相應。</a:t>
            </a:r>
          </a:p>
          <a:p>
            <a:endParaRPr lang="en-US" altLang="zh-TW" b="1" dirty="0">
              <a:solidFill>
                <a:srgbClr val="FFFF00"/>
              </a:solidFill>
            </a:endParaRPr>
          </a:p>
          <a:p>
            <a:r>
              <a:rPr lang="zh-TW" altLang="en-US" b="1" dirty="0">
                <a:solidFill>
                  <a:srgbClr val="FFFF00"/>
                </a:solidFill>
              </a:rPr>
              <a:t>③有生滅故，不與無為法相應；即無為法不生不滅，此二十四種法，有生有滅，故不相應。</a:t>
            </a:r>
            <a:endParaRPr lang="en-US" altLang="zh-TW" b="1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80308FF4-0BD2-4D11-9245-2ACC3F4EB0E6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419145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9F641D0-B44B-4687-825E-FCF7AD1989EC}"/>
              </a:ext>
            </a:extLst>
          </p:cNvPr>
          <p:cNvSpPr txBox="1"/>
          <p:nvPr/>
        </p:nvSpPr>
        <p:spPr>
          <a:xfrm>
            <a:off x="262558" y="489704"/>
            <a:ext cx="981807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200" b="1" dirty="0">
                <a:solidFill>
                  <a:srgbClr val="FFFF00"/>
                </a:solidFill>
              </a:rPr>
              <a:t>（一）</a:t>
            </a:r>
            <a:r>
              <a:rPr lang="zh-TW" altLang="en-US" sz="2200" b="1" dirty="0">
                <a:solidFill>
                  <a:srgbClr val="FFFF00"/>
                </a:solidFill>
              </a:rPr>
              <a:t>得：成就不失的意思。這是假名於有情身中，一切色、心等法的成就作用。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（二）</a:t>
            </a:r>
            <a:r>
              <a:rPr lang="zh-TW" altLang="en-US" sz="2200" b="1" dirty="0">
                <a:solidFill>
                  <a:srgbClr val="FFFF00"/>
                </a:solidFill>
              </a:rPr>
              <a:t>命根：由於過去業力，而受生世間。由出生到死亡，在這一期身命中，具有維持體溫與心識，及住世長短的功能，將它假名為「命根」。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（三）</a:t>
            </a:r>
            <a:r>
              <a:rPr lang="zh-TW" altLang="en-US" sz="2200" b="1" dirty="0">
                <a:solidFill>
                  <a:srgbClr val="FFFF00"/>
                </a:solidFill>
              </a:rPr>
              <a:t>眾同分：眾多有情具有同類的性質，或使有情眾生能得同等類似果報的因，這是在同類相似的作用上假立名稱。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（四）</a:t>
            </a:r>
            <a:r>
              <a:rPr lang="zh-TW" altLang="en-US" sz="2200" b="1" dirty="0">
                <a:solidFill>
                  <a:srgbClr val="FFFF00"/>
                </a:solidFill>
              </a:rPr>
              <a:t>異生性：異生，就是凡夫的異名，因為凡夫輪迴六道，受種種別異的果位</a:t>
            </a:r>
            <a:r>
              <a:rPr lang="zh-CN" altLang="en-US" sz="2200" b="1" dirty="0">
                <a:solidFill>
                  <a:srgbClr val="FFFF00"/>
                </a:solidFill>
              </a:rPr>
              <a:t>；</a:t>
            </a:r>
            <a:r>
              <a:rPr lang="zh-TW" altLang="en-US" sz="2200" b="1" dirty="0">
                <a:solidFill>
                  <a:srgbClr val="FFFF00"/>
                </a:solidFill>
              </a:rPr>
              <a:t>又凡夫起變異，而起惑造惡，所以凡夫又叫異生。所以異生性就是假名，在眾生身中，有使眾生成為凡夫的性能，也就是見惑的煩惱種子。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（五）</a:t>
            </a:r>
            <a:r>
              <a:rPr lang="zh-TW" altLang="en-US" sz="2200" b="1" dirty="0">
                <a:solidFill>
                  <a:srgbClr val="FFFF00"/>
                </a:solidFill>
              </a:rPr>
              <a:t>無想定：在禪定中心想不起，好像冰魚、蟄蟲一般，但不能完全斷惑，證入聖果，是凡夫與外道所修的有漏定。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（六）</a:t>
            </a:r>
            <a:r>
              <a:rPr lang="zh-TW" altLang="en-US" sz="2200" b="1" dirty="0">
                <a:solidFill>
                  <a:srgbClr val="FFFF00"/>
                </a:solidFill>
              </a:rPr>
              <a:t>滅盡定：滅盡心、心所而住於無心位的禪定，是佛和阿羅漢遠離定障所得的境界，與無想定合稱二定，都是在心、心所不轉的分位上假立的名稱。</a:t>
            </a:r>
          </a:p>
          <a:p>
            <a:pPr>
              <a:spcBef>
                <a:spcPts val="24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（七）</a:t>
            </a:r>
            <a:r>
              <a:rPr lang="zh-TW" altLang="en-US" sz="2200" b="1" dirty="0">
                <a:solidFill>
                  <a:srgbClr val="FFFF00"/>
                </a:solidFill>
              </a:rPr>
              <a:t>無想報：修無想定，死後生無想天的果報，在五百大劫中，心和心所完全寂滅，而呈無意識的狀態。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6722E96-20F2-45EE-B337-FF0D808EB0AE}"/>
              </a:ext>
            </a:extLst>
          </p:cNvPr>
          <p:cNvSpPr txBox="1"/>
          <p:nvPr/>
        </p:nvSpPr>
        <p:spPr>
          <a:xfrm>
            <a:off x="10379918" y="621482"/>
            <a:ext cx="553998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第四、心不相應行法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匾額 6" descr="佛學概要十四講表 習講">
            <a:extLst>
              <a:ext uri="{FF2B5EF4-FFF2-40B4-BE49-F238E27FC236}">
                <a16:creationId xmlns:a16="http://schemas.microsoft.com/office/drawing/2014/main" id="{53D715B7-3DDD-4AEB-B9BD-3E3D5BBE9B3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04036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331DABC9-C9EE-4FFF-B11E-905ACA7EA26D}"/>
              </a:ext>
            </a:extLst>
          </p:cNvPr>
          <p:cNvSpPr txBox="1"/>
          <p:nvPr/>
        </p:nvSpPr>
        <p:spPr>
          <a:xfrm>
            <a:off x="1558702" y="481607"/>
            <a:ext cx="892552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200" b="1" dirty="0">
                <a:solidFill>
                  <a:srgbClr val="FFFF00"/>
                </a:solidFill>
              </a:rPr>
              <a:t>（八）</a:t>
            </a:r>
            <a:r>
              <a:rPr lang="zh-TW" altLang="en-US" sz="2200" b="1" dirty="0">
                <a:solidFill>
                  <a:srgbClr val="FFFF00"/>
                </a:solidFill>
              </a:rPr>
              <a:t>名身：名，指表詮自性的名目、名字等；身，有積聚的意思。積集二名以上的，就稱為「名身」。如「香」一字是名，「香環」二字就是名身。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（九）</a:t>
            </a:r>
            <a:r>
              <a:rPr lang="zh-TW" altLang="en-US" sz="2200" b="1" dirty="0">
                <a:solidFill>
                  <a:srgbClr val="FFFF00"/>
                </a:solidFill>
              </a:rPr>
              <a:t>句身：句，是用來詮釋事物的義理。集合二個句子以上，構成一個完整思想的，就稱為「句身」。如「諸行無常，諸法無我、涅槃寂靜」等句，表達完整的思想，稱為「句身」。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（十）</a:t>
            </a:r>
            <a:r>
              <a:rPr lang="zh-TW" altLang="en-US" sz="2200" b="1" dirty="0">
                <a:solidFill>
                  <a:srgbClr val="FFFF00"/>
                </a:solidFill>
              </a:rPr>
              <a:t>文身：文，指字母或拼音符號。如ｉ、ｕ、ａ、ｂ、ｃ、ｄ、Ａ、ㄅ、ㄆ、ㄇ、ㄈ等等，其自體沒有意義，是「名」與「句」所依的單音。二「文」以上，稱為「文身」。由「文」的連續使用，才構成詮釋事物的「名」；連結「名」而有表達完整意義的「句」。文、名、句三者都是在音聲上假立的名稱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（十一）</a:t>
            </a:r>
            <a:r>
              <a:rPr lang="zh-TW" altLang="en-US" sz="2200" b="1" dirty="0">
                <a:solidFill>
                  <a:srgbClr val="FFFF00"/>
                </a:solidFill>
              </a:rPr>
              <a:t>生：有為法先無今有的作用。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（十二）</a:t>
            </a:r>
            <a:r>
              <a:rPr lang="zh-TW" altLang="en-US" sz="2200" b="1" dirty="0">
                <a:solidFill>
                  <a:srgbClr val="FFFF00"/>
                </a:solidFill>
              </a:rPr>
              <a:t>住：有為法安住的作用。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（十三）</a:t>
            </a:r>
            <a:r>
              <a:rPr lang="zh-TW" altLang="en-US" sz="2200" b="1" dirty="0">
                <a:solidFill>
                  <a:srgbClr val="FFFF00"/>
                </a:solidFill>
              </a:rPr>
              <a:t>老：有為法衰壞的作用。</a:t>
            </a:r>
          </a:p>
          <a:p>
            <a:pPr>
              <a:spcBef>
                <a:spcPts val="3000"/>
              </a:spcBef>
            </a:pPr>
            <a:r>
              <a:rPr lang="zh-CN" altLang="en-US" sz="2200" b="1" dirty="0">
                <a:solidFill>
                  <a:srgbClr val="FFFF00"/>
                </a:solidFill>
              </a:rPr>
              <a:t>（十四）</a:t>
            </a:r>
            <a:r>
              <a:rPr lang="zh-TW" altLang="en-US" sz="2200" b="1" dirty="0">
                <a:solidFill>
                  <a:srgbClr val="FFFF00"/>
                </a:solidFill>
              </a:rPr>
              <a:t>無常：有為法滅亡的作用，又稱為滅。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0D32CE4E-5B05-40BF-A5F4-F82C8359CAC7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2301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E782ECF-4618-4FAC-A050-BC582CD890A9}"/>
              </a:ext>
            </a:extLst>
          </p:cNvPr>
          <p:cNvSpPr txBox="1"/>
          <p:nvPr/>
        </p:nvSpPr>
        <p:spPr>
          <a:xfrm>
            <a:off x="766614" y="481607"/>
            <a:ext cx="10002738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（十五）</a:t>
            </a:r>
            <a:r>
              <a:rPr lang="zh-TW" altLang="en-US" sz="2200" b="1" dirty="0">
                <a:solidFill>
                  <a:srgbClr val="FFFF00"/>
                </a:solidFill>
              </a:rPr>
              <a:t>流轉：指有情生死相續不斷，在三界六道中輾轉輪迴，或指有為法剎那生滅，相續不斷。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（十六）</a:t>
            </a:r>
            <a:r>
              <a:rPr lang="zh-TW" altLang="en-US" sz="2200" b="1" dirty="0">
                <a:solidFill>
                  <a:srgbClr val="FFFF00"/>
                </a:solidFill>
              </a:rPr>
              <a:t>定異：定，指決定；異，指差別。定異是指一切事物的善惡因果各有差別，不相混亂。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（十七）</a:t>
            </a:r>
            <a:r>
              <a:rPr lang="zh-TW" altLang="en-US" sz="2200" b="1" dirty="0">
                <a:solidFill>
                  <a:srgbClr val="FFFF00"/>
                </a:solidFill>
              </a:rPr>
              <a:t>相應：諸法的因果間，有和合不離的關係。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（十八）</a:t>
            </a:r>
            <a:r>
              <a:rPr lang="zh-TW" altLang="en-US" sz="2200" b="1" dirty="0">
                <a:solidFill>
                  <a:srgbClr val="FFFF00"/>
                </a:solidFill>
              </a:rPr>
              <a:t>勢速：有為法的生滅變異迅速。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（十九）</a:t>
            </a:r>
            <a:r>
              <a:rPr lang="zh-TW" altLang="en-US" sz="2200" b="1" dirty="0">
                <a:solidFill>
                  <a:srgbClr val="FFFF00"/>
                </a:solidFill>
              </a:rPr>
              <a:t>次第：一切有為法的生滅流轉有前後順序，不是同時俱起的。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（二十）</a:t>
            </a:r>
            <a:r>
              <a:rPr lang="zh-TW" altLang="en-US" sz="2200" b="1" dirty="0">
                <a:solidFill>
                  <a:srgbClr val="FFFF00"/>
                </a:solidFill>
              </a:rPr>
              <a:t>方：指方位、空間。色法與色法相對，而在空間上產生分位關係，共有東、西、南、北、四維、上、下等十方。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（廿一）</a:t>
            </a:r>
            <a:r>
              <a:rPr lang="zh-TW" altLang="en-US" sz="2200" b="1" dirty="0">
                <a:solidFill>
                  <a:srgbClr val="FFFF00"/>
                </a:solidFill>
              </a:rPr>
              <a:t>時：有為諸法相續遷流，而產生三世時間的差別。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（廿二）</a:t>
            </a:r>
            <a:r>
              <a:rPr lang="zh-TW" altLang="en-US" sz="2200" b="1" dirty="0">
                <a:solidFill>
                  <a:srgbClr val="FFFF00"/>
                </a:solidFill>
              </a:rPr>
              <a:t>數：表示諸法存在的數量。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（廿三）</a:t>
            </a:r>
            <a:r>
              <a:rPr lang="zh-TW" altLang="en-US" sz="2200" b="1" dirty="0">
                <a:solidFill>
                  <a:srgbClr val="FFFF00"/>
                </a:solidFill>
              </a:rPr>
              <a:t>和合：指有為諸法的生起，是眾多因緣和合集會的作用。</a:t>
            </a:r>
          </a:p>
          <a:p>
            <a:endParaRPr lang="zh-TW" altLang="en-US" sz="2200" b="1" dirty="0">
              <a:solidFill>
                <a:srgbClr val="FFFF00"/>
              </a:solidFill>
            </a:endParaRPr>
          </a:p>
          <a:p>
            <a:r>
              <a:rPr lang="zh-CN" altLang="en-US" sz="2200" b="1" dirty="0">
                <a:solidFill>
                  <a:srgbClr val="FFFF00"/>
                </a:solidFill>
              </a:rPr>
              <a:t>（廿四）</a:t>
            </a:r>
            <a:r>
              <a:rPr lang="zh-TW" altLang="en-US" sz="2200" b="1" dirty="0">
                <a:solidFill>
                  <a:srgbClr val="FFFF00"/>
                </a:solidFill>
              </a:rPr>
              <a:t>不和合：指有為諸法因緣不和合，所以互相乖離，各有分際，這是指法的分離性。</a:t>
            </a:r>
            <a:endParaRPr lang="en-US" altLang="zh-TW" sz="2200" b="1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81881012-54F1-44DF-89BB-53BC77348B3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8788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C2BA140-1B8E-4282-862C-A6F0CAAEF5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59" y="234856"/>
            <a:ext cx="10594755" cy="6389874"/>
          </a:xfrm>
          <a:prstGeom prst="rect">
            <a:avLst/>
          </a:prstGeom>
        </p:spPr>
      </p:pic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97CCD06B-6257-4313-9ED5-1A36F856CADE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36595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98EE91A7-E3FF-4378-8471-0239ED44A542}"/>
              </a:ext>
            </a:extLst>
          </p:cNvPr>
          <p:cNvSpPr txBox="1"/>
          <p:nvPr/>
        </p:nvSpPr>
        <p:spPr>
          <a:xfrm>
            <a:off x="9516749" y="333450"/>
            <a:ext cx="1292662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第五、無為法者，略有六種：一虛空無為、二擇滅無為、三非擇滅無為、四不動</a:t>
            </a:r>
          </a:p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滅無為、五想受滅無為、六真如無為。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2BAD6A99-45ED-42A0-820B-674494BABC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5439" y="76713"/>
            <a:ext cx="4084955" cy="6706157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799CBC69-93FA-4A72-9C6F-439F27293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6654" y="76714"/>
            <a:ext cx="3456384" cy="6706157"/>
          </a:xfrm>
          <a:prstGeom prst="rect">
            <a:avLst/>
          </a:prstGeom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A2D449E4-5476-4C64-9A14-F9F9BB5BBBE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01827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9088C285-CF8B-426B-BCFE-587DA9A2395A}"/>
              </a:ext>
            </a:extLst>
          </p:cNvPr>
          <p:cNvSpPr txBox="1"/>
          <p:nvPr/>
        </p:nvSpPr>
        <p:spPr>
          <a:xfrm>
            <a:off x="9944458" y="333450"/>
            <a:ext cx="923330" cy="58963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言無我者，略有二種：一補特伽羅無我，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二法無我。</a:t>
            </a:r>
            <a:endParaRPr lang="en-US" altLang="zh-TW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352FA08C-23F6-45AE-822E-C8AB0C4CF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695606" cy="6859588"/>
          </a:xfrm>
          <a:prstGeom prst="rect">
            <a:avLst/>
          </a:prstGeom>
        </p:spPr>
      </p:pic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EEC86A92-1BDE-4ED3-84D2-A80024F25583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第八講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3410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27127</TotalTime>
  <Words>3234</Words>
  <Application>Microsoft Office PowerPoint</Application>
  <PresentationFormat>自訂</PresentationFormat>
  <Paragraphs>201</Paragraphs>
  <Slides>19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699</cp:revision>
  <dcterms:created xsi:type="dcterms:W3CDTF">2019-12-17T19:51:00Z</dcterms:created>
  <dcterms:modified xsi:type="dcterms:W3CDTF">2021-11-23T17:04:33Z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