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middlechildhood.wordpress.com/urie-bronfenbrenner/"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98927-B8D9-4E2D-B380-06ED45F30B81}"/>
              </a:ext>
            </a:extLst>
          </p:cNvPr>
          <p:cNvSpPr>
            <a:spLocks noGrp="1"/>
          </p:cNvSpPr>
          <p:nvPr>
            <p:ph type="ctrTitle"/>
          </p:nvPr>
        </p:nvSpPr>
        <p:spPr/>
        <p:txBody>
          <a:bodyPr/>
          <a:lstStyle/>
          <a:p>
            <a:r>
              <a:rPr lang="en-GB" dirty="0"/>
              <a:t>Social Constructionism</a:t>
            </a:r>
          </a:p>
        </p:txBody>
      </p:sp>
      <p:sp>
        <p:nvSpPr>
          <p:cNvPr id="3" name="Subtitle 2">
            <a:extLst>
              <a:ext uri="{FF2B5EF4-FFF2-40B4-BE49-F238E27FC236}">
                <a16:creationId xmlns:a16="http://schemas.microsoft.com/office/drawing/2014/main" id="{F20AE3A7-C0C9-42D0-A1FD-0AFECB84AADC}"/>
              </a:ext>
            </a:extLst>
          </p:cNvPr>
          <p:cNvSpPr>
            <a:spLocks noGrp="1"/>
          </p:cNvSpPr>
          <p:nvPr>
            <p:ph type="subTitle" idx="1"/>
          </p:nvPr>
        </p:nvSpPr>
        <p:spPr/>
        <p:txBody>
          <a:bodyPr/>
          <a:lstStyle/>
          <a:p>
            <a:r>
              <a:rPr lang="en-GB" dirty="0"/>
              <a:t>SJSI4017                                                                                                                        Kelly McDermott</a:t>
            </a:r>
          </a:p>
        </p:txBody>
      </p:sp>
    </p:spTree>
    <p:extLst>
      <p:ext uri="{BB962C8B-B14F-4D97-AF65-F5344CB8AC3E}">
        <p14:creationId xmlns:p14="http://schemas.microsoft.com/office/powerpoint/2010/main" val="2826704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C0844-7DC0-42AE-B24F-119BDC7D99E2}"/>
              </a:ext>
            </a:extLst>
          </p:cNvPr>
          <p:cNvSpPr>
            <a:spLocks noGrp="1"/>
          </p:cNvSpPr>
          <p:nvPr>
            <p:ph type="title"/>
          </p:nvPr>
        </p:nvSpPr>
        <p:spPr/>
        <p:txBody>
          <a:bodyPr/>
          <a:lstStyle/>
          <a:p>
            <a:r>
              <a:rPr lang="en-GB" dirty="0"/>
              <a:t>What is social constructionism?</a:t>
            </a:r>
          </a:p>
        </p:txBody>
      </p:sp>
      <p:sp>
        <p:nvSpPr>
          <p:cNvPr id="3" name="Content Placeholder 2">
            <a:extLst>
              <a:ext uri="{FF2B5EF4-FFF2-40B4-BE49-F238E27FC236}">
                <a16:creationId xmlns:a16="http://schemas.microsoft.com/office/drawing/2014/main" id="{9B54E437-41C5-434F-AC87-1F6B875DC137}"/>
              </a:ext>
            </a:extLst>
          </p:cNvPr>
          <p:cNvSpPr>
            <a:spLocks noGrp="1"/>
          </p:cNvSpPr>
          <p:nvPr>
            <p:ph idx="1"/>
          </p:nvPr>
        </p:nvSpPr>
        <p:spPr/>
        <p:txBody>
          <a:bodyPr>
            <a:normAutofit lnSpcReduction="10000"/>
          </a:bodyPr>
          <a:lstStyle/>
          <a:p>
            <a:endParaRPr lang="en-GB" dirty="0"/>
          </a:p>
          <a:p>
            <a:r>
              <a:rPr lang="en-GB" dirty="0"/>
              <a:t>The product of our interactions with others.</a:t>
            </a:r>
          </a:p>
          <a:p>
            <a:r>
              <a:rPr lang="en-GB" dirty="0"/>
              <a:t>A theory of our understanding of society.</a:t>
            </a:r>
          </a:p>
          <a:p>
            <a:r>
              <a:rPr lang="en-GB" dirty="0"/>
              <a:t>The development between shared understandings of society</a:t>
            </a:r>
          </a:p>
          <a:p>
            <a:r>
              <a:rPr lang="en-GB" dirty="0"/>
              <a:t>It is individuals who share assumptions about life and reality </a:t>
            </a:r>
            <a:r>
              <a:rPr lang="en-GB" sz="1200" dirty="0"/>
              <a:t>(Giddens, 2007).</a:t>
            </a:r>
          </a:p>
          <a:p>
            <a:r>
              <a:rPr lang="en-GB" dirty="0"/>
              <a:t>It is official statistics and exists because people have constructed it by giving it a meaning </a:t>
            </a:r>
            <a:r>
              <a:rPr lang="en-GB" sz="1200" dirty="0"/>
              <a:t>(Browne, 2011).</a:t>
            </a:r>
          </a:p>
          <a:p>
            <a:r>
              <a:rPr lang="en-GB" dirty="0"/>
              <a:t>Individuals building relationships with others that share common interests </a:t>
            </a:r>
          </a:p>
          <a:p>
            <a:r>
              <a:rPr lang="en-GB" dirty="0"/>
              <a:t>Socialisation between individuals that interact regularly sharing expectations of certain behaviour </a:t>
            </a:r>
            <a:r>
              <a:rPr lang="en-GB" sz="1100" dirty="0"/>
              <a:t>(Giddens, 2007).</a:t>
            </a:r>
          </a:p>
          <a:p>
            <a:endParaRPr lang="en-GB" dirty="0"/>
          </a:p>
        </p:txBody>
      </p:sp>
    </p:spTree>
    <p:extLst>
      <p:ext uri="{BB962C8B-B14F-4D97-AF65-F5344CB8AC3E}">
        <p14:creationId xmlns:p14="http://schemas.microsoft.com/office/powerpoint/2010/main" val="358566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4482EA-FCA4-4203-B362-871997BD8C07}"/>
              </a:ext>
            </a:extLst>
          </p:cNvPr>
          <p:cNvPicPr>
            <a:picLocks noChangeAspect="1"/>
          </p:cNvPicPr>
          <p:nvPr/>
        </p:nvPicPr>
        <p:blipFill>
          <a:blip r:embed="rId2"/>
          <a:stretch>
            <a:fillRect/>
          </a:stretch>
        </p:blipFill>
        <p:spPr>
          <a:xfrm>
            <a:off x="3815898" y="1075740"/>
            <a:ext cx="4560203" cy="4706520"/>
          </a:xfrm>
          <a:prstGeom prst="rect">
            <a:avLst/>
          </a:prstGeom>
        </p:spPr>
      </p:pic>
      <p:sp>
        <p:nvSpPr>
          <p:cNvPr id="3" name="TextBox 2">
            <a:extLst>
              <a:ext uri="{FF2B5EF4-FFF2-40B4-BE49-F238E27FC236}">
                <a16:creationId xmlns:a16="http://schemas.microsoft.com/office/drawing/2014/main" id="{42CAAA67-97DC-4939-AACA-22E78BF36119}"/>
              </a:ext>
            </a:extLst>
          </p:cNvPr>
          <p:cNvSpPr txBox="1"/>
          <p:nvPr/>
        </p:nvSpPr>
        <p:spPr>
          <a:xfrm>
            <a:off x="335560" y="788565"/>
            <a:ext cx="2994869" cy="646331"/>
          </a:xfrm>
          <a:prstGeom prst="rect">
            <a:avLst/>
          </a:prstGeom>
          <a:noFill/>
        </p:spPr>
        <p:txBody>
          <a:bodyPr wrap="square" rtlCol="0">
            <a:spAutoFit/>
          </a:bodyPr>
          <a:lstStyle/>
          <a:p>
            <a:r>
              <a:rPr lang="en-GB" dirty="0"/>
              <a:t>Bronfenbrenner’s ecological system</a:t>
            </a:r>
          </a:p>
        </p:txBody>
      </p:sp>
      <p:sp>
        <p:nvSpPr>
          <p:cNvPr id="5" name="TextBox 4">
            <a:extLst>
              <a:ext uri="{FF2B5EF4-FFF2-40B4-BE49-F238E27FC236}">
                <a16:creationId xmlns:a16="http://schemas.microsoft.com/office/drawing/2014/main" id="{8C351EEA-2A60-4B28-8C42-943D56BB24AF}"/>
              </a:ext>
            </a:extLst>
          </p:cNvPr>
          <p:cNvSpPr txBox="1"/>
          <p:nvPr/>
        </p:nvSpPr>
        <p:spPr>
          <a:xfrm>
            <a:off x="8791662" y="6300132"/>
            <a:ext cx="2676088" cy="461665"/>
          </a:xfrm>
          <a:prstGeom prst="rect">
            <a:avLst/>
          </a:prstGeom>
          <a:noFill/>
        </p:spPr>
        <p:txBody>
          <a:bodyPr wrap="square" rtlCol="0">
            <a:spAutoFit/>
          </a:bodyPr>
          <a:lstStyle/>
          <a:p>
            <a:r>
              <a:rPr lang="en-GB" sz="1200" dirty="0"/>
              <a:t>https://middlechildhood.wordpress.com/urie-bronfenbrenner/ </a:t>
            </a:r>
          </a:p>
        </p:txBody>
      </p:sp>
    </p:spTree>
    <p:extLst>
      <p:ext uri="{BB962C8B-B14F-4D97-AF65-F5344CB8AC3E}">
        <p14:creationId xmlns:p14="http://schemas.microsoft.com/office/powerpoint/2010/main" val="3832587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3CD6-D954-4663-BC3E-F0A314D14155}"/>
              </a:ext>
            </a:extLst>
          </p:cNvPr>
          <p:cNvSpPr>
            <a:spLocks noGrp="1"/>
          </p:cNvSpPr>
          <p:nvPr>
            <p:ph type="title"/>
          </p:nvPr>
        </p:nvSpPr>
        <p:spPr/>
        <p:txBody>
          <a:bodyPr/>
          <a:lstStyle/>
          <a:p>
            <a:r>
              <a:rPr lang="en-GB" dirty="0"/>
              <a:t>Burr’s theory of social constructionism</a:t>
            </a:r>
          </a:p>
        </p:txBody>
      </p:sp>
      <p:sp>
        <p:nvSpPr>
          <p:cNvPr id="3" name="Content Placeholder 2">
            <a:extLst>
              <a:ext uri="{FF2B5EF4-FFF2-40B4-BE49-F238E27FC236}">
                <a16:creationId xmlns:a16="http://schemas.microsoft.com/office/drawing/2014/main" id="{5633325E-950A-47A9-9550-22C1FE2AEB7D}"/>
              </a:ext>
            </a:extLst>
          </p:cNvPr>
          <p:cNvSpPr>
            <a:spLocks noGrp="1"/>
          </p:cNvSpPr>
          <p:nvPr>
            <p:ph idx="1"/>
          </p:nvPr>
        </p:nvSpPr>
        <p:spPr/>
        <p:txBody>
          <a:bodyPr/>
          <a:lstStyle/>
          <a:p>
            <a:r>
              <a:rPr lang="en-GB" dirty="0"/>
              <a:t>‘There is no one feature, which could be said to identify a social constructionist position’</a:t>
            </a:r>
            <a:r>
              <a:rPr lang="en-GB" sz="1200" dirty="0"/>
              <a:t>(Burr, 2003).</a:t>
            </a:r>
          </a:p>
          <a:p>
            <a:r>
              <a:rPr lang="en-GB" dirty="0"/>
              <a:t>‘There is not one characteristic borne by each member of a family, but there are sufficient recurring features that are shared between each member of the family which identifies each individual as belonging to the same family group – this is the model Burr has adopted for social constructionism’ </a:t>
            </a:r>
            <a:r>
              <a:rPr lang="en-GB" sz="1200" dirty="0"/>
              <a:t>(Burr, 2003).</a:t>
            </a:r>
          </a:p>
          <a:p>
            <a:r>
              <a:rPr lang="en-GB" dirty="0"/>
              <a:t>Language within social constructionism makes thoughts and feelings possible by constructing ideas and opinions </a:t>
            </a:r>
            <a:r>
              <a:rPr lang="en-GB" sz="1200" dirty="0"/>
              <a:t>(Burr, 1995).</a:t>
            </a:r>
          </a:p>
          <a:p>
            <a:r>
              <a:rPr lang="en-GB" dirty="0"/>
              <a:t>Language allows the possibility of thoughts and concepts which provides a means of structuring the way individuals experience the world around them </a:t>
            </a:r>
            <a:r>
              <a:rPr lang="en-GB" sz="1200" dirty="0"/>
              <a:t>(Burr, 1995).</a:t>
            </a:r>
          </a:p>
        </p:txBody>
      </p:sp>
    </p:spTree>
    <p:extLst>
      <p:ext uri="{BB962C8B-B14F-4D97-AF65-F5344CB8AC3E}">
        <p14:creationId xmlns:p14="http://schemas.microsoft.com/office/powerpoint/2010/main" val="360967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E0F4-DE63-43DA-971C-7ED46FDD7BED}"/>
              </a:ext>
            </a:extLst>
          </p:cNvPr>
          <p:cNvSpPr>
            <a:spLocks noGrp="1"/>
          </p:cNvSpPr>
          <p:nvPr>
            <p:ph type="title"/>
          </p:nvPr>
        </p:nvSpPr>
        <p:spPr/>
        <p:txBody>
          <a:bodyPr/>
          <a:lstStyle/>
          <a:p>
            <a:r>
              <a:rPr lang="en-GB" dirty="0"/>
              <a:t>Critique of Burr’s theory</a:t>
            </a:r>
          </a:p>
        </p:txBody>
      </p:sp>
      <p:sp>
        <p:nvSpPr>
          <p:cNvPr id="3" name="Content Placeholder 2">
            <a:extLst>
              <a:ext uri="{FF2B5EF4-FFF2-40B4-BE49-F238E27FC236}">
                <a16:creationId xmlns:a16="http://schemas.microsoft.com/office/drawing/2014/main" id="{78BFC378-FA4B-4182-9CDB-097B916C1A99}"/>
              </a:ext>
            </a:extLst>
          </p:cNvPr>
          <p:cNvSpPr>
            <a:spLocks noGrp="1"/>
          </p:cNvSpPr>
          <p:nvPr>
            <p:ph idx="1"/>
          </p:nvPr>
        </p:nvSpPr>
        <p:spPr>
          <a:xfrm>
            <a:off x="818712" y="2222287"/>
            <a:ext cx="10554574" cy="3896502"/>
          </a:xfrm>
        </p:spPr>
        <p:txBody>
          <a:bodyPr/>
          <a:lstStyle/>
          <a:p>
            <a:endParaRPr lang="en-GB" dirty="0"/>
          </a:p>
          <a:p>
            <a:pPr marL="0" indent="0">
              <a:buNone/>
            </a:pPr>
            <a:endParaRPr lang="en-GB" dirty="0"/>
          </a:p>
          <a:p>
            <a:r>
              <a:rPr lang="en-GB" dirty="0"/>
              <a:t>Robert Weinberg has stated that Burr’s accounts of social constructionism are ‘a mangled image and not everything is based on opinions but what we think is more shaped by our context and culture’</a:t>
            </a:r>
            <a:r>
              <a:rPr lang="en-GB" sz="1200" dirty="0"/>
              <a:t>(Weinberg, 2014).</a:t>
            </a:r>
          </a:p>
          <a:p>
            <a:r>
              <a:rPr lang="en-GB" dirty="0"/>
              <a:t>‘Social constructionism is an interference to distract what we take for granted about the world not to offer a world view in which the truth is a facade of the struggles of our lives and work is denied’</a:t>
            </a:r>
            <a:r>
              <a:rPr lang="en-GB" sz="1200" dirty="0"/>
              <a:t>(Foucault, 2010).</a:t>
            </a:r>
          </a:p>
          <a:p>
            <a:endParaRPr lang="en-GB" sz="1200" dirty="0"/>
          </a:p>
          <a:p>
            <a:pPr marL="0" indent="0">
              <a:buNone/>
            </a:pPr>
            <a:endParaRPr lang="en-GB" sz="1200" dirty="0"/>
          </a:p>
          <a:p>
            <a:pPr marL="0" indent="0">
              <a:buNone/>
            </a:pPr>
            <a:r>
              <a:rPr lang="en-GB" sz="1200" dirty="0"/>
              <a:t>                                                                                                                                                                                                        (</a:t>
            </a:r>
            <a:r>
              <a:rPr lang="en-GB" sz="1200" dirty="0" err="1"/>
              <a:t>Duschinsky</a:t>
            </a:r>
            <a:r>
              <a:rPr lang="en-GB" sz="1200" dirty="0"/>
              <a:t>, 2016)                                                                                                                 </a:t>
            </a:r>
          </a:p>
        </p:txBody>
      </p:sp>
    </p:spTree>
    <p:extLst>
      <p:ext uri="{BB962C8B-B14F-4D97-AF65-F5344CB8AC3E}">
        <p14:creationId xmlns:p14="http://schemas.microsoft.com/office/powerpoint/2010/main" val="2199966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AAB3E-A162-4C51-9331-AC363DEEEBAD}"/>
              </a:ext>
            </a:extLst>
          </p:cNvPr>
          <p:cNvSpPr>
            <a:spLocks noGrp="1"/>
          </p:cNvSpPr>
          <p:nvPr>
            <p:ph type="title"/>
          </p:nvPr>
        </p:nvSpPr>
        <p:spPr/>
        <p:txBody>
          <a:bodyPr/>
          <a:lstStyle/>
          <a:p>
            <a:r>
              <a:rPr lang="en-GB" dirty="0"/>
              <a:t>Social divisions</a:t>
            </a:r>
          </a:p>
        </p:txBody>
      </p:sp>
      <p:sp>
        <p:nvSpPr>
          <p:cNvPr id="3" name="Content Placeholder 2">
            <a:extLst>
              <a:ext uri="{FF2B5EF4-FFF2-40B4-BE49-F238E27FC236}">
                <a16:creationId xmlns:a16="http://schemas.microsoft.com/office/drawing/2014/main" id="{6177B3F0-772D-4CE6-81FB-70973B546DB6}"/>
              </a:ext>
            </a:extLst>
          </p:cNvPr>
          <p:cNvSpPr>
            <a:spLocks noGrp="1"/>
          </p:cNvSpPr>
          <p:nvPr>
            <p:ph idx="1"/>
          </p:nvPr>
        </p:nvSpPr>
        <p:spPr/>
        <p:txBody>
          <a:bodyPr>
            <a:normAutofit lnSpcReduction="10000"/>
          </a:bodyPr>
          <a:lstStyle/>
          <a:p>
            <a:r>
              <a:rPr lang="en-GB" dirty="0"/>
              <a:t>We live in a divided society, all social groups have different needs and experiences. The divided groups are based on:</a:t>
            </a:r>
          </a:p>
          <a:p>
            <a:r>
              <a:rPr lang="en-GB" dirty="0"/>
              <a:t>Class </a:t>
            </a:r>
          </a:p>
          <a:p>
            <a:r>
              <a:rPr lang="en-GB" dirty="0"/>
              <a:t>Racism </a:t>
            </a:r>
          </a:p>
          <a:p>
            <a:r>
              <a:rPr lang="en-GB" dirty="0"/>
              <a:t>Ageism</a:t>
            </a:r>
          </a:p>
          <a:p>
            <a:r>
              <a:rPr lang="en-GB" dirty="0"/>
              <a:t>Disability</a:t>
            </a:r>
          </a:p>
          <a:p>
            <a:r>
              <a:rPr lang="en-GB" dirty="0"/>
              <a:t>Families</a:t>
            </a:r>
          </a:p>
          <a:p>
            <a:r>
              <a:rPr lang="en-GB" dirty="0"/>
              <a:t>Gender</a:t>
            </a:r>
          </a:p>
          <a:p>
            <a:r>
              <a:rPr lang="en-GB" dirty="0"/>
              <a:t>Multicultural</a:t>
            </a:r>
          </a:p>
          <a:p>
            <a:pPr marL="0" indent="0">
              <a:buNone/>
            </a:pPr>
            <a:r>
              <a:rPr lang="en-GB" sz="1200" dirty="0"/>
              <a:t>                                                                                                                                                                                                                 (</a:t>
            </a:r>
            <a:r>
              <a:rPr lang="en-GB" sz="1200" dirty="0" err="1"/>
              <a:t>Alcock</a:t>
            </a:r>
            <a:r>
              <a:rPr lang="en-GB" sz="1200" dirty="0"/>
              <a:t>, 2008)</a:t>
            </a:r>
          </a:p>
        </p:txBody>
      </p:sp>
    </p:spTree>
    <p:extLst>
      <p:ext uri="{BB962C8B-B14F-4D97-AF65-F5344CB8AC3E}">
        <p14:creationId xmlns:p14="http://schemas.microsoft.com/office/powerpoint/2010/main" val="3879479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D445-978A-45D2-8823-7E3342E39835}"/>
              </a:ext>
            </a:extLst>
          </p:cNvPr>
          <p:cNvSpPr>
            <a:spLocks noGrp="1"/>
          </p:cNvSpPr>
          <p:nvPr>
            <p:ph type="title"/>
          </p:nvPr>
        </p:nvSpPr>
        <p:spPr/>
        <p:txBody>
          <a:bodyPr/>
          <a:lstStyle/>
          <a:p>
            <a:r>
              <a:rPr lang="en-GB" dirty="0"/>
              <a:t>Reasons for social divisions</a:t>
            </a:r>
          </a:p>
        </p:txBody>
      </p:sp>
      <p:sp>
        <p:nvSpPr>
          <p:cNvPr id="3" name="Content Placeholder 2">
            <a:extLst>
              <a:ext uri="{FF2B5EF4-FFF2-40B4-BE49-F238E27FC236}">
                <a16:creationId xmlns:a16="http://schemas.microsoft.com/office/drawing/2014/main" id="{C0B18E81-65CA-4363-92D9-7593C2B394D6}"/>
              </a:ext>
            </a:extLst>
          </p:cNvPr>
          <p:cNvSpPr>
            <a:spLocks noGrp="1"/>
          </p:cNvSpPr>
          <p:nvPr>
            <p:ph idx="1"/>
          </p:nvPr>
        </p:nvSpPr>
        <p:spPr/>
        <p:txBody>
          <a:bodyPr/>
          <a:lstStyle/>
          <a:p>
            <a:r>
              <a:rPr lang="en-GB" dirty="0"/>
              <a:t>Economic status</a:t>
            </a:r>
          </a:p>
          <a:p>
            <a:r>
              <a:rPr lang="en-GB" dirty="0"/>
              <a:t>Discrimination </a:t>
            </a:r>
          </a:p>
          <a:p>
            <a:r>
              <a:rPr lang="en-GB" dirty="0"/>
              <a:t>Disadvantages</a:t>
            </a:r>
          </a:p>
          <a:p>
            <a:r>
              <a:rPr lang="en-GB" dirty="0"/>
              <a:t>Poverty</a:t>
            </a:r>
          </a:p>
          <a:p>
            <a:r>
              <a:rPr lang="en-GB" dirty="0"/>
              <a:t>Dependency</a:t>
            </a:r>
          </a:p>
          <a:p>
            <a:r>
              <a:rPr lang="en-GB" dirty="0"/>
              <a:t>Needs of support</a:t>
            </a:r>
          </a:p>
          <a:p>
            <a:r>
              <a:rPr lang="en-GB" dirty="0"/>
              <a:t>Unemployment </a:t>
            </a:r>
          </a:p>
          <a:p>
            <a:r>
              <a:rPr lang="en-GB" dirty="0"/>
              <a:t>Difference in beliefs</a:t>
            </a:r>
          </a:p>
          <a:p>
            <a:r>
              <a:rPr lang="en-GB" dirty="0"/>
              <a:t>Assumptions surrounding men and women's roles</a:t>
            </a:r>
          </a:p>
        </p:txBody>
      </p:sp>
    </p:spTree>
    <p:extLst>
      <p:ext uri="{BB962C8B-B14F-4D97-AF65-F5344CB8AC3E}">
        <p14:creationId xmlns:p14="http://schemas.microsoft.com/office/powerpoint/2010/main" val="2970358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30836-D913-4A69-8113-5F480CE5A0B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3E24CA-ADA5-4738-8FCA-1F10CFDB51A1}"/>
              </a:ext>
            </a:extLst>
          </p:cNvPr>
          <p:cNvSpPr>
            <a:spLocks noGrp="1"/>
          </p:cNvSpPr>
          <p:nvPr>
            <p:ph idx="1"/>
          </p:nvPr>
        </p:nvSpPr>
        <p:spPr>
          <a:xfrm>
            <a:off x="503339" y="2952925"/>
            <a:ext cx="10869948" cy="3457887"/>
          </a:xfrm>
        </p:spPr>
        <p:txBody>
          <a:bodyPr>
            <a:normAutofit fontScale="85000" lnSpcReduction="20000"/>
          </a:bodyPr>
          <a:lstStyle/>
          <a:p>
            <a:r>
              <a:rPr lang="en-GB" i="1" dirty="0" err="1"/>
              <a:t>Alcock</a:t>
            </a:r>
            <a:r>
              <a:rPr lang="en-GB" i="1" dirty="0"/>
              <a:t>, P., 2008. Social policy in Britain. 3rd ed. Basingstoke: Palgrave Macmillan.</a:t>
            </a:r>
          </a:p>
          <a:p>
            <a:r>
              <a:rPr lang="en-GB" i="1" dirty="0"/>
              <a:t>Anthony Giddens, M. D. a. R. A., 2007. Introduction to sociology. 6th ed. New York: library of Congress.</a:t>
            </a:r>
          </a:p>
          <a:p>
            <a:r>
              <a:rPr lang="en-GB" i="1" dirty="0"/>
              <a:t>Browne, k., 2011. In: An introduction to sociology. fourth ed. </a:t>
            </a:r>
            <a:r>
              <a:rPr lang="en-GB" i="1" dirty="0" err="1"/>
              <a:t>cambridge</a:t>
            </a:r>
            <a:r>
              <a:rPr lang="en-GB" i="1" dirty="0"/>
              <a:t>: polity press, p. 221.</a:t>
            </a:r>
          </a:p>
          <a:p>
            <a:r>
              <a:rPr lang="en-GB" i="1" dirty="0"/>
              <a:t>Burr, V., 2003. Social constructionism. 2nd ed. East Sussex: </a:t>
            </a:r>
            <a:r>
              <a:rPr lang="en-GB" i="1" dirty="0" err="1"/>
              <a:t>Routeledge</a:t>
            </a:r>
            <a:r>
              <a:rPr lang="en-GB" i="1" dirty="0"/>
              <a:t>.</a:t>
            </a:r>
          </a:p>
          <a:p>
            <a:r>
              <a:rPr lang="en-GB" i="1" dirty="0" err="1"/>
              <a:t>foucault</a:t>
            </a:r>
            <a:r>
              <a:rPr lang="en-GB" i="1" dirty="0"/>
              <a:t>, M., 2010. The government of self and others. 2010 edition ed. France: Palgrave Macmillan.</a:t>
            </a:r>
          </a:p>
          <a:p>
            <a:r>
              <a:rPr lang="en-GB" i="1" dirty="0"/>
              <a:t>Giddens, A., 2009. Sociology. 6th ed. Cambridge: Polity press.</a:t>
            </a:r>
          </a:p>
          <a:p>
            <a:r>
              <a:rPr lang="en-GB" i="1" dirty="0"/>
              <a:t>Robbie </a:t>
            </a:r>
            <a:r>
              <a:rPr lang="en-GB" i="1" dirty="0" err="1"/>
              <a:t>Duschinsky</a:t>
            </a:r>
            <a:r>
              <a:rPr lang="en-GB" i="1" dirty="0"/>
              <a:t>, S. L. a. S. B., 2016. Sustaining social work. London: Palgrave Macmillan.</a:t>
            </a:r>
          </a:p>
          <a:p>
            <a:r>
              <a:rPr lang="en-GB" i="1" dirty="0"/>
              <a:t>Weinberg, R, S., 2014. Foundations of sport and exercise psychology. 6th ed. Ohio: Human kinetics.</a:t>
            </a:r>
          </a:p>
          <a:p>
            <a:r>
              <a:rPr lang="en-GB" i="1" dirty="0" err="1"/>
              <a:t>wordpress</a:t>
            </a:r>
            <a:r>
              <a:rPr lang="en-GB" i="1" dirty="0"/>
              <a:t>, 2014. Middle childhood.</a:t>
            </a:r>
          </a:p>
          <a:p>
            <a:r>
              <a:rPr lang="en-GB" i="1" dirty="0"/>
              <a:t>Available at: </a:t>
            </a:r>
            <a:r>
              <a:rPr lang="en-GB" i="1" dirty="0">
                <a:hlinkClick r:id="rId2"/>
              </a:rPr>
              <a:t>https://middlechildhood.wordpress.com/urie-bronfenbrenner/</a:t>
            </a:r>
            <a:r>
              <a:rPr lang="en-GB" i="1" dirty="0"/>
              <a:t>  </a:t>
            </a:r>
          </a:p>
          <a:p>
            <a:pPr marL="0" indent="0">
              <a:buNone/>
            </a:pPr>
            <a:r>
              <a:rPr lang="en-GB" i="1" dirty="0"/>
              <a:t>      [Accessed 4th March 2018].</a:t>
            </a:r>
          </a:p>
          <a:p>
            <a:pPr marL="0" indent="0">
              <a:buNone/>
            </a:pPr>
            <a:endParaRPr lang="en-GB" i="1" dirty="0"/>
          </a:p>
          <a:p>
            <a:endParaRPr lang="en-GB" i="1" dirty="0"/>
          </a:p>
          <a:p>
            <a:endParaRPr lang="en-GB" dirty="0"/>
          </a:p>
          <a:p>
            <a:endParaRPr lang="en-GB" dirty="0"/>
          </a:p>
        </p:txBody>
      </p:sp>
    </p:spTree>
    <p:extLst>
      <p:ext uri="{BB962C8B-B14F-4D97-AF65-F5344CB8AC3E}">
        <p14:creationId xmlns:p14="http://schemas.microsoft.com/office/powerpoint/2010/main" val="2296890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5CFF-7345-4268-AE39-E0F895B2F32F}"/>
              </a:ext>
            </a:extLst>
          </p:cNvPr>
          <p:cNvSpPr>
            <a:spLocks noGrp="1"/>
          </p:cNvSpPr>
          <p:nvPr>
            <p:ph type="title"/>
          </p:nvPr>
        </p:nvSpPr>
        <p:spPr/>
        <p:txBody>
          <a:bodyPr/>
          <a:lstStyle/>
          <a:p>
            <a:r>
              <a:rPr lang="en-GB" dirty="0"/>
              <a:t>Thank you for listening </a:t>
            </a:r>
          </a:p>
        </p:txBody>
      </p:sp>
      <p:sp>
        <p:nvSpPr>
          <p:cNvPr id="3" name="Content Placeholder 2">
            <a:extLst>
              <a:ext uri="{FF2B5EF4-FFF2-40B4-BE49-F238E27FC236}">
                <a16:creationId xmlns:a16="http://schemas.microsoft.com/office/drawing/2014/main" id="{B15DBBC8-4BB8-4A8F-A14A-FEC6E0859AF9}"/>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2802217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9ECD33"/>
      </a:accent1>
      <a:accent2>
        <a:srgbClr val="E19933"/>
      </a:accent2>
      <a:accent3>
        <a:srgbClr val="DC5D3D"/>
      </a:accent3>
      <a:accent4>
        <a:srgbClr val="A967CB"/>
      </a:accent4>
      <a:accent5>
        <a:srgbClr val="5EA5DD"/>
      </a:accent5>
      <a:accent6>
        <a:srgbClr val="44BEA9"/>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docProps/app.xml><?xml version="1.0" encoding="utf-8"?>
<Properties xmlns="http://schemas.openxmlformats.org/officeDocument/2006/extended-properties" xmlns:vt="http://schemas.openxmlformats.org/officeDocument/2006/docPropsVTypes">
  <Template>TM03457503[[fn=Quotable]]</Template>
  <TotalTime>165</TotalTime>
  <Words>601</Words>
  <Application>Microsoft Office PowerPoint</Application>
  <PresentationFormat>Widescreen</PresentationFormat>
  <Paragraphs>62</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2</vt:lpstr>
      <vt:lpstr>Quotable</vt:lpstr>
      <vt:lpstr>Social Constructionism</vt:lpstr>
      <vt:lpstr>What is social constructionism?</vt:lpstr>
      <vt:lpstr>PowerPoint Presentation</vt:lpstr>
      <vt:lpstr>Burr’s theory of social constructionism</vt:lpstr>
      <vt:lpstr>Critique of Burr’s theory</vt:lpstr>
      <vt:lpstr>Social divisions</vt:lpstr>
      <vt:lpstr>Reasons for social divisions</vt:lpstr>
      <vt:lpstr>References</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Constructionism</dc:title>
  <dc:creator>kel001@aol.com</dc:creator>
  <cp:lastModifiedBy>kel001@aol.com</cp:lastModifiedBy>
  <cp:revision>31</cp:revision>
  <dcterms:created xsi:type="dcterms:W3CDTF">2018-03-04T12:36:52Z</dcterms:created>
  <dcterms:modified xsi:type="dcterms:W3CDTF">2018-03-04T16:51:00Z</dcterms:modified>
</cp:coreProperties>
</file>