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8" r:id="rId2"/>
    <p:sldId id="259" r:id="rId3"/>
    <p:sldId id="269" r:id="rId4"/>
    <p:sldId id="270" r:id="rId5"/>
    <p:sldId id="271" r:id="rId6"/>
    <p:sldId id="272" r:id="rId7"/>
    <p:sldId id="273" r:id="rId8"/>
    <p:sldId id="274" r:id="rId9"/>
    <p:sldId id="277" r:id="rId10"/>
    <p:sldId id="278" r:id="rId11"/>
    <p:sldId id="275" r:id="rId12"/>
    <p:sldId id="276" r:id="rId13"/>
    <p:sldId id="279" r:id="rId14"/>
    <p:sldId id="296" r:id="rId15"/>
    <p:sldId id="29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CD789E-B027-4719-1861-E497FF01CF5B}" v="11" dt="2024-12-11T12:28:13.4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5102" autoAdjust="0"/>
  </p:normalViewPr>
  <p:slideViewPr>
    <p:cSldViewPr snapToGrid="0">
      <p:cViewPr varScale="1">
        <p:scale>
          <a:sx n="39" d="100"/>
          <a:sy n="39" d="100"/>
        </p:scale>
        <p:origin x="19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8CF8E127-4AA4-C1FD-9C74-66DA339120D4}"/>
    <pc:docChg chg="delSld modSld">
      <pc:chgData name="Alison Cooke" userId="S::a.cooke@uwtsd.ac.uk::46c329c9-26b7-4eba-b77b-7474421bfd31" providerId="AD" clId="Web-{8CF8E127-4AA4-C1FD-9C74-66DA339120D4}" dt="2022-12-06T19:09:57.612" v="25" actId="20577"/>
      <pc:docMkLst>
        <pc:docMk/>
      </pc:docMkLst>
      <pc:sldChg chg="modSp">
        <pc:chgData name="Alison Cooke" userId="S::a.cooke@uwtsd.ac.uk::46c329c9-26b7-4eba-b77b-7474421bfd31" providerId="AD" clId="Web-{8CF8E127-4AA4-C1FD-9C74-66DA339120D4}" dt="2022-12-06T19:09:57.612" v="25" actId="20577"/>
        <pc:sldMkLst>
          <pc:docMk/>
          <pc:sldMk cId="1147549936" sldId="258"/>
        </pc:sldMkLst>
        <pc:spChg chg="mod">
          <ac:chgData name="Alison Cooke" userId="S::a.cooke@uwtsd.ac.uk::46c329c9-26b7-4eba-b77b-7474421bfd31" providerId="AD" clId="Web-{8CF8E127-4AA4-C1FD-9C74-66DA339120D4}" dt="2022-12-06T19:09:53.112" v="19" actId="20577"/>
          <ac:spMkLst>
            <pc:docMk/>
            <pc:sldMk cId="1147549936" sldId="258"/>
            <ac:spMk id="2" creationId="{D471C5F7-4842-6758-51A1-976140EA1062}"/>
          </ac:spMkLst>
        </pc:spChg>
        <pc:spChg chg="mod">
          <ac:chgData name="Alison Cooke" userId="S::a.cooke@uwtsd.ac.uk::46c329c9-26b7-4eba-b77b-7474421bfd31" providerId="AD" clId="Web-{8CF8E127-4AA4-C1FD-9C74-66DA339120D4}" dt="2022-12-06T19:09:57.612" v="25" actId="20577"/>
          <ac:spMkLst>
            <pc:docMk/>
            <pc:sldMk cId="1147549936" sldId="258"/>
            <ac:spMk id="5" creationId="{96FE8A07-45B3-4401-AEF2-C9368D14EA2F}"/>
          </ac:spMkLst>
        </pc:spChg>
      </pc:sldChg>
      <pc:sldChg chg="del">
        <pc:chgData name="Alison Cooke" userId="S::a.cooke@uwtsd.ac.uk::46c329c9-26b7-4eba-b77b-7474421bfd31" providerId="AD" clId="Web-{8CF8E127-4AA4-C1FD-9C74-66DA339120D4}" dt="2022-12-06T19:09:39.111" v="16"/>
        <pc:sldMkLst>
          <pc:docMk/>
          <pc:sldMk cId="2141641234" sldId="265"/>
        </pc:sldMkLst>
      </pc:sldChg>
      <pc:sldChg chg="del">
        <pc:chgData name="Alison Cooke" userId="S::a.cooke@uwtsd.ac.uk::46c329c9-26b7-4eba-b77b-7474421bfd31" providerId="AD" clId="Web-{8CF8E127-4AA4-C1FD-9C74-66DA339120D4}" dt="2022-12-06T19:08:46.827" v="2"/>
        <pc:sldMkLst>
          <pc:docMk/>
          <pc:sldMk cId="2214344962" sldId="266"/>
        </pc:sldMkLst>
      </pc:sldChg>
      <pc:sldChg chg="del">
        <pc:chgData name="Alison Cooke" userId="S::a.cooke@uwtsd.ac.uk::46c329c9-26b7-4eba-b77b-7474421bfd31" providerId="AD" clId="Web-{8CF8E127-4AA4-C1FD-9C74-66DA339120D4}" dt="2022-12-06T19:08:43.170" v="1"/>
        <pc:sldMkLst>
          <pc:docMk/>
          <pc:sldMk cId="2360134640" sldId="281"/>
        </pc:sldMkLst>
      </pc:sldChg>
      <pc:sldChg chg="del">
        <pc:chgData name="Alison Cooke" userId="S::a.cooke@uwtsd.ac.uk::46c329c9-26b7-4eba-b77b-7474421bfd31" providerId="AD" clId="Web-{8CF8E127-4AA4-C1FD-9C74-66DA339120D4}" dt="2022-12-06T19:09:32.798" v="15"/>
        <pc:sldMkLst>
          <pc:docMk/>
          <pc:sldMk cId="820341732" sldId="282"/>
        </pc:sldMkLst>
      </pc:sldChg>
      <pc:sldChg chg="del">
        <pc:chgData name="Alison Cooke" userId="S::a.cooke@uwtsd.ac.uk::46c329c9-26b7-4eba-b77b-7474421bfd31" providerId="AD" clId="Web-{8CF8E127-4AA4-C1FD-9C74-66DA339120D4}" dt="2022-12-06T19:08:50.889" v="3"/>
        <pc:sldMkLst>
          <pc:docMk/>
          <pc:sldMk cId="4250875697" sldId="283"/>
        </pc:sldMkLst>
      </pc:sldChg>
      <pc:sldChg chg="del">
        <pc:chgData name="Alison Cooke" userId="S::a.cooke@uwtsd.ac.uk::46c329c9-26b7-4eba-b77b-7474421bfd31" providerId="AD" clId="Web-{8CF8E127-4AA4-C1FD-9C74-66DA339120D4}" dt="2022-12-06T19:08:56.234" v="4"/>
        <pc:sldMkLst>
          <pc:docMk/>
          <pc:sldMk cId="322978025" sldId="284"/>
        </pc:sldMkLst>
      </pc:sldChg>
      <pc:sldChg chg="del">
        <pc:chgData name="Alison Cooke" userId="S::a.cooke@uwtsd.ac.uk::46c329c9-26b7-4eba-b77b-7474421bfd31" providerId="AD" clId="Web-{8CF8E127-4AA4-C1FD-9C74-66DA339120D4}" dt="2022-12-06T19:08:59.343" v="5"/>
        <pc:sldMkLst>
          <pc:docMk/>
          <pc:sldMk cId="635960358" sldId="285"/>
        </pc:sldMkLst>
      </pc:sldChg>
      <pc:sldChg chg="del">
        <pc:chgData name="Alison Cooke" userId="S::a.cooke@uwtsd.ac.uk::46c329c9-26b7-4eba-b77b-7474421bfd31" providerId="AD" clId="Web-{8CF8E127-4AA4-C1FD-9C74-66DA339120D4}" dt="2022-12-06T19:09:02.421" v="6"/>
        <pc:sldMkLst>
          <pc:docMk/>
          <pc:sldMk cId="978680646" sldId="286"/>
        </pc:sldMkLst>
      </pc:sldChg>
      <pc:sldChg chg="del">
        <pc:chgData name="Alison Cooke" userId="S::a.cooke@uwtsd.ac.uk::46c329c9-26b7-4eba-b77b-7474421bfd31" providerId="AD" clId="Web-{8CF8E127-4AA4-C1FD-9C74-66DA339120D4}" dt="2022-12-06T19:09:05.609" v="7"/>
        <pc:sldMkLst>
          <pc:docMk/>
          <pc:sldMk cId="1450425318" sldId="287"/>
        </pc:sldMkLst>
      </pc:sldChg>
      <pc:sldChg chg="del">
        <pc:chgData name="Alison Cooke" userId="S::a.cooke@uwtsd.ac.uk::46c329c9-26b7-4eba-b77b-7474421bfd31" providerId="AD" clId="Web-{8CF8E127-4AA4-C1FD-9C74-66DA339120D4}" dt="2022-12-06T19:09:08.281" v="8"/>
        <pc:sldMkLst>
          <pc:docMk/>
          <pc:sldMk cId="445272727" sldId="288"/>
        </pc:sldMkLst>
      </pc:sldChg>
      <pc:sldChg chg="del">
        <pc:chgData name="Alison Cooke" userId="S::a.cooke@uwtsd.ac.uk::46c329c9-26b7-4eba-b77b-7474421bfd31" providerId="AD" clId="Web-{8CF8E127-4AA4-C1FD-9C74-66DA339120D4}" dt="2022-12-06T19:09:11.234" v="9"/>
        <pc:sldMkLst>
          <pc:docMk/>
          <pc:sldMk cId="1460088410" sldId="289"/>
        </pc:sldMkLst>
      </pc:sldChg>
      <pc:sldChg chg="del">
        <pc:chgData name="Alison Cooke" userId="S::a.cooke@uwtsd.ac.uk::46c329c9-26b7-4eba-b77b-7474421bfd31" providerId="AD" clId="Web-{8CF8E127-4AA4-C1FD-9C74-66DA339120D4}" dt="2022-12-06T19:09:14.750" v="10"/>
        <pc:sldMkLst>
          <pc:docMk/>
          <pc:sldMk cId="545557783" sldId="290"/>
        </pc:sldMkLst>
      </pc:sldChg>
      <pc:sldChg chg="del">
        <pc:chgData name="Alison Cooke" userId="S::a.cooke@uwtsd.ac.uk::46c329c9-26b7-4eba-b77b-7474421bfd31" providerId="AD" clId="Web-{8CF8E127-4AA4-C1FD-9C74-66DA339120D4}" dt="2022-12-06T19:09:17.547" v="11"/>
        <pc:sldMkLst>
          <pc:docMk/>
          <pc:sldMk cId="2777440359" sldId="291"/>
        </pc:sldMkLst>
      </pc:sldChg>
      <pc:sldChg chg="del">
        <pc:chgData name="Alison Cooke" userId="S::a.cooke@uwtsd.ac.uk::46c329c9-26b7-4eba-b77b-7474421bfd31" providerId="AD" clId="Web-{8CF8E127-4AA4-C1FD-9C74-66DA339120D4}" dt="2022-12-06T19:09:20.454" v="12"/>
        <pc:sldMkLst>
          <pc:docMk/>
          <pc:sldMk cId="247396945" sldId="292"/>
        </pc:sldMkLst>
      </pc:sldChg>
      <pc:sldChg chg="del">
        <pc:chgData name="Alison Cooke" userId="S::a.cooke@uwtsd.ac.uk::46c329c9-26b7-4eba-b77b-7474421bfd31" providerId="AD" clId="Web-{8CF8E127-4AA4-C1FD-9C74-66DA339120D4}" dt="2022-12-06T19:09:23.860" v="13"/>
        <pc:sldMkLst>
          <pc:docMk/>
          <pc:sldMk cId="1793916655" sldId="293"/>
        </pc:sldMkLst>
      </pc:sldChg>
      <pc:sldChg chg="del">
        <pc:chgData name="Alison Cooke" userId="S::a.cooke@uwtsd.ac.uk::46c329c9-26b7-4eba-b77b-7474421bfd31" providerId="AD" clId="Web-{8CF8E127-4AA4-C1FD-9C74-66DA339120D4}" dt="2022-12-06T19:09:27.204" v="14"/>
        <pc:sldMkLst>
          <pc:docMk/>
          <pc:sldMk cId="1470250117" sldId="295"/>
        </pc:sldMkLst>
      </pc:sldChg>
      <pc:sldChg chg="del">
        <pc:chgData name="Alison Cooke" userId="S::a.cooke@uwtsd.ac.uk::46c329c9-26b7-4eba-b77b-7474421bfd31" providerId="AD" clId="Web-{8CF8E127-4AA4-C1FD-9C74-66DA339120D4}" dt="2022-12-06T19:08:37.639" v="0"/>
        <pc:sldMkLst>
          <pc:docMk/>
          <pc:sldMk cId="4078450815" sldId="297"/>
        </pc:sldMkLst>
      </pc:sldChg>
    </pc:docChg>
  </pc:docChgLst>
  <pc:docChgLst>
    <pc:chgData name="Alison Cooke" userId="S::a.cooke@uwtsd.ac.uk::46c329c9-26b7-4eba-b77b-7474421bfd31" providerId="AD" clId="Web-{2FCD789E-B027-4719-1861-E497FF01CF5B}"/>
    <pc:docChg chg="modSld">
      <pc:chgData name="Alison Cooke" userId="S::a.cooke@uwtsd.ac.uk::46c329c9-26b7-4eba-b77b-7474421bfd31" providerId="AD" clId="Web-{2FCD789E-B027-4719-1861-E497FF01CF5B}" dt="2024-12-11T12:28:10.722" v="4" actId="20577"/>
      <pc:docMkLst>
        <pc:docMk/>
      </pc:docMkLst>
      <pc:sldChg chg="modSp">
        <pc:chgData name="Alison Cooke" userId="S::a.cooke@uwtsd.ac.uk::46c329c9-26b7-4eba-b77b-7474421bfd31" providerId="AD" clId="Web-{2FCD789E-B027-4719-1861-E497FF01CF5B}" dt="2024-12-11T12:28:10.722" v="4" actId="20577"/>
        <pc:sldMkLst>
          <pc:docMk/>
          <pc:sldMk cId="1147549936" sldId="258"/>
        </pc:sldMkLst>
        <pc:spChg chg="mod">
          <ac:chgData name="Alison Cooke" userId="S::a.cooke@uwtsd.ac.uk::46c329c9-26b7-4eba-b77b-7474421bfd31" providerId="AD" clId="Web-{2FCD789E-B027-4719-1861-E497FF01CF5B}" dt="2024-12-11T12:28:09.316" v="2" actId="20577"/>
          <ac:spMkLst>
            <pc:docMk/>
            <pc:sldMk cId="1147549936" sldId="258"/>
            <ac:spMk id="2" creationId="{D471C5F7-4842-6758-51A1-976140EA1062}"/>
          </ac:spMkLst>
        </pc:spChg>
        <pc:spChg chg="mod">
          <ac:chgData name="Alison Cooke" userId="S::a.cooke@uwtsd.ac.uk::46c329c9-26b7-4eba-b77b-7474421bfd31" providerId="AD" clId="Web-{2FCD789E-B027-4719-1861-E497FF01CF5B}" dt="2024-12-11T12:28:10.722" v="4" actId="20577"/>
          <ac:spMkLst>
            <pc:docMk/>
            <pc:sldMk cId="1147549936" sldId="258"/>
            <ac:spMk id="5" creationId="{96FE8A07-45B3-4401-AEF2-C9368D14EA2F}"/>
          </ac:spMkLst>
        </pc:spChg>
      </pc:sldChg>
    </pc:docChg>
  </pc:docChgLst>
  <pc:docChgLst>
    <pc:chgData name="Alison Cooke" userId="S::a.cooke@uwtsd.ac.uk::46c329c9-26b7-4eba-b77b-7474421bfd31" providerId="AD" clId="Web-{12838E99-7B81-0AB6-6821-D443ACD994CC}"/>
    <pc:docChg chg="modSld">
      <pc:chgData name="Alison Cooke" userId="S::a.cooke@uwtsd.ac.uk::46c329c9-26b7-4eba-b77b-7474421bfd31" providerId="AD" clId="Web-{12838E99-7B81-0AB6-6821-D443ACD994CC}" dt="2023-12-06T19:10:10.604" v="25"/>
      <pc:docMkLst>
        <pc:docMk/>
      </pc:docMkLst>
      <pc:sldChg chg="modSp">
        <pc:chgData name="Alison Cooke" userId="S::a.cooke@uwtsd.ac.uk::46c329c9-26b7-4eba-b77b-7474421bfd31" providerId="AD" clId="Web-{12838E99-7B81-0AB6-6821-D443ACD994CC}" dt="2023-12-06T19:09:49.463" v="3" actId="20577"/>
        <pc:sldMkLst>
          <pc:docMk/>
          <pc:sldMk cId="1147549936" sldId="258"/>
        </pc:sldMkLst>
        <pc:spChg chg="mod">
          <ac:chgData name="Alison Cooke" userId="S::a.cooke@uwtsd.ac.uk::46c329c9-26b7-4eba-b77b-7474421bfd31" providerId="AD" clId="Web-{12838E99-7B81-0AB6-6821-D443ACD994CC}" dt="2023-12-06T19:09:46.681" v="1" actId="20577"/>
          <ac:spMkLst>
            <pc:docMk/>
            <pc:sldMk cId="1147549936" sldId="258"/>
            <ac:spMk id="2" creationId="{D471C5F7-4842-6758-51A1-976140EA1062}"/>
          </ac:spMkLst>
        </pc:spChg>
        <pc:spChg chg="mod">
          <ac:chgData name="Alison Cooke" userId="S::a.cooke@uwtsd.ac.uk::46c329c9-26b7-4eba-b77b-7474421bfd31" providerId="AD" clId="Web-{12838E99-7B81-0AB6-6821-D443ACD994CC}" dt="2023-12-06T19:09:49.463" v="3" actId="20577"/>
          <ac:spMkLst>
            <pc:docMk/>
            <pc:sldMk cId="1147549936" sldId="258"/>
            <ac:spMk id="5" creationId="{96FE8A07-45B3-4401-AEF2-C9368D14EA2F}"/>
          </ac:spMkLst>
        </pc:spChg>
      </pc:sldChg>
      <pc:sldChg chg="modNotes">
        <pc:chgData name="Alison Cooke" userId="S::a.cooke@uwtsd.ac.uk::46c329c9-26b7-4eba-b77b-7474421bfd31" providerId="AD" clId="Web-{12838E99-7B81-0AB6-6821-D443ACD994CC}" dt="2023-12-06T19:10:10.604" v="25"/>
        <pc:sldMkLst>
          <pc:docMk/>
          <pc:sldMk cId="2928155819" sldId="27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Dissertation supervision is a key element of your dissertation journey and its aim </a:t>
            </a:r>
            <a:r>
              <a:rPr lang="en-GB" dirty="0" err="1"/>
              <a:t>si</a:t>
            </a:r>
            <a:r>
              <a:rPr lang="en-GB" dirty="0"/>
              <a:t> to enable you to</a:t>
            </a:r>
          </a:p>
          <a:p>
            <a:r>
              <a:rPr lang="en-GB" dirty="0"/>
              <a:t>Produce a dissertation to the best of your ability.</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7369361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What is ‘dissertation supervision’?</a:t>
            </a:r>
          </a:p>
          <a:p>
            <a:endParaRPr lang="en-GB" dirty="0"/>
          </a:p>
          <a:p>
            <a:r>
              <a:rPr lang="en-GB" dirty="0"/>
              <a:t>Open up to class to respond</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86119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also a partnership between you and your supervisor, both of whom will have specific roles and responsibilities to meet the aim of enabling you to produce a good dissertation that meets the UWTSD standards</a:t>
            </a:r>
          </a:p>
          <a:p>
            <a:endParaRPr lang="en-GB" dirty="0"/>
          </a:p>
          <a:p>
            <a:r>
              <a:rPr lang="en-GB" dirty="0"/>
              <a:t>For the process to work you need to appreciate each others roles and responsibilities from the out set</a:t>
            </a:r>
          </a:p>
          <a:p>
            <a:endParaRPr lang="en-GB" dirty="0"/>
          </a:p>
          <a:p>
            <a:r>
              <a:rPr lang="en-GB" dirty="0"/>
              <a:t>What do you think your role is in the process? Don’t confuse with responsibilities</a:t>
            </a:r>
          </a:p>
          <a:p>
            <a:r>
              <a:rPr lang="en-GB" dirty="0"/>
              <a:t>ANS: to produce a dissertation</a:t>
            </a:r>
          </a:p>
          <a:p>
            <a:endParaRPr lang="en-GB" dirty="0"/>
          </a:p>
          <a:p>
            <a:r>
              <a:rPr lang="en-GB" dirty="0"/>
              <a:t>What is the supervisor’s role?</a:t>
            </a:r>
          </a:p>
          <a:p>
            <a:r>
              <a:rPr lang="en-GB" dirty="0"/>
              <a:t>ANS : to make your dissertation realisable</a:t>
            </a:r>
          </a:p>
          <a:p>
            <a:endParaRPr lang="en-GB" dirty="0"/>
          </a:p>
          <a:p>
            <a:r>
              <a:rPr lang="en-GB" dirty="0"/>
              <a:t>It is therefore important that you understand what is required of you and how your supervisor can support you.</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7825099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a named supervisor who will offer advice and guidance throughout the module up to submission.</a:t>
            </a:r>
          </a:p>
          <a:p>
            <a:endParaRPr lang="en-GB" dirty="0"/>
          </a:p>
          <a:p>
            <a:r>
              <a:rPr lang="en-GB" dirty="0"/>
              <a:t>On this occasion you all have the same supervisor which is me.</a:t>
            </a:r>
          </a:p>
          <a:p>
            <a:endParaRPr lang="en-GB" dirty="0"/>
          </a:p>
          <a:p>
            <a:r>
              <a:rPr lang="en-GB" dirty="0"/>
              <a:t>Otherwise, they would be chosen in respect of the specialisms of the supervisor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40201466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of you will be allocated the following supervision time</a:t>
            </a:r>
          </a:p>
          <a:p>
            <a:endParaRPr lang="en-GB" dirty="0"/>
          </a:p>
          <a:p>
            <a:r>
              <a:rPr lang="en-GB" dirty="0"/>
              <a:t>NB – if you go over your 4 hrs do not worry </a:t>
            </a:r>
            <a:endParaRPr lang="en-GB" dirty="0">
              <a:cs typeface="Calibri"/>
            </a:endParaRPr>
          </a:p>
          <a:p>
            <a:endParaRPr lang="en-GB" dirty="0"/>
          </a:p>
          <a:p>
            <a:r>
              <a:rPr lang="en-GB" dirty="0"/>
              <a:t>The 4hrs is spread over the next 7 months</a:t>
            </a:r>
          </a:p>
          <a:p>
            <a:r>
              <a:rPr lang="en-GB" dirty="0"/>
              <a:t>Some prefer 15 mins. 30 mins or 1 hr sessions and these will be discussed when you have your 1/1 with me in January</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933878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how I Suggest the breakdown of the 4hrs and 1hr group sessions</a:t>
            </a:r>
          </a:p>
          <a:p>
            <a:endParaRPr lang="en-GB" dirty="0"/>
          </a:p>
          <a:p>
            <a:r>
              <a:rPr lang="en-GB" dirty="0"/>
              <a:t>I will use the 1 hr group sessions to revisit some academic skills like critical thinking, academic editing etc.</a:t>
            </a:r>
          </a:p>
          <a:p>
            <a:endParaRPr lang="en-GB" dirty="0"/>
          </a:p>
          <a:p>
            <a:r>
              <a:rPr lang="en-GB" dirty="0"/>
              <a:t>In addition – drop-in sessions which will become more frequent as we approach submission</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5672787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the outset of the supervisory process the student and supervisor must be aware of the professional boundaries that exist and what they entail so that expectations can be addressed. </a:t>
            </a:r>
          </a:p>
          <a:p>
            <a:r>
              <a:rPr lang="en-GB" dirty="0"/>
              <a:t>From the outset this is your dissertation and you take the lead so you will have high involvement in each step of the process from selecting your topic through your data collection and analysis and finally writing your dissertation for submission</a:t>
            </a:r>
          </a:p>
          <a:p>
            <a:endParaRPr lang="en-GB" dirty="0"/>
          </a:p>
          <a:p>
            <a:r>
              <a:rPr lang="en-GB" dirty="0"/>
              <a:t>Considering each stage of the process ( left hand column)  - the student will be required to have high involvement in all stages.</a:t>
            </a:r>
          </a:p>
          <a:p>
            <a:r>
              <a:rPr lang="en-GB" dirty="0"/>
              <a:t>However , what do you think the supervisor’s involvement should be and why? (what would it entail?)</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8013736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turn to responsibilities within both roles and start with yours.</a:t>
            </a:r>
          </a:p>
          <a:p>
            <a:endParaRPr lang="en-GB" dirty="0"/>
          </a:p>
          <a:p>
            <a:r>
              <a:rPr lang="en-GB" dirty="0"/>
              <a:t>What do you think are your responsibilities to the process – what will you have to do.</a:t>
            </a:r>
          </a:p>
          <a:p>
            <a:endParaRPr lang="en-GB" dirty="0"/>
          </a:p>
          <a:p>
            <a:r>
              <a:rPr lang="en-GB" dirty="0"/>
              <a:t>Answers to be put on </a:t>
            </a:r>
            <a:r>
              <a:rPr lang="en-GB" dirty="0" err="1"/>
              <a:t>mentimeter</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9185902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1915124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consider to be the responsibilities of a dissertation supervisor?</a:t>
            </a:r>
          </a:p>
          <a:p>
            <a:endParaRPr lang="en-GB" dirty="0"/>
          </a:p>
          <a:p>
            <a:r>
              <a:rPr lang="en-GB" dirty="0"/>
              <a:t>Use </a:t>
            </a:r>
            <a:r>
              <a:rPr lang="en-GB" dirty="0" err="1"/>
              <a:t>menti</a:t>
            </a:r>
            <a:r>
              <a:rPr lang="en-GB" dirty="0"/>
              <a:t>- meter to log your answers – code 6868 0138</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095554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Offer advice on proposed research topic, specific research objectives and timeline of activities</a:t>
            </a:r>
          </a:p>
          <a:p>
            <a:r>
              <a:rPr lang="en-GB" dirty="0"/>
              <a:t>Give guidance on expected standard of work</a:t>
            </a:r>
          </a:p>
          <a:p>
            <a:r>
              <a:rPr lang="en-GB" dirty="0"/>
              <a:t>Meet with you regularly to discuss work progress and provide constructive criticism/feedback</a:t>
            </a:r>
          </a:p>
          <a:p>
            <a:r>
              <a:rPr lang="en-GB" dirty="0"/>
              <a:t>Respond timely to any enquiries you may have</a:t>
            </a:r>
          </a:p>
          <a:p>
            <a:r>
              <a:rPr lang="en-GB" dirty="0"/>
              <a:t>Step in when your work is not meeting expected standards or signs you will fail</a:t>
            </a:r>
          </a:p>
          <a:p>
            <a:r>
              <a:rPr lang="en-GB" dirty="0"/>
              <a:t>Offer advice when you are struggling and signpost to support services if necessary</a:t>
            </a:r>
          </a:p>
          <a:p>
            <a:r>
              <a:rPr lang="en-GB" dirty="0"/>
              <a:t>Treat you fairly and with respect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6633077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 you think you can make the most of the 1/1 sessions?</a:t>
            </a:r>
          </a:p>
          <a:p>
            <a:endParaRPr lang="en-GB" dirty="0"/>
          </a:p>
          <a:p>
            <a:r>
              <a:rPr lang="en-GB" dirty="0"/>
              <a:t>Be punctual – if you can’t attend email me so that I can reschedule if possible</a:t>
            </a:r>
          </a:p>
          <a:p>
            <a:r>
              <a:rPr lang="en-GB" dirty="0"/>
              <a:t>Come prepared with questions you wish to ask</a:t>
            </a:r>
          </a:p>
          <a:p>
            <a:r>
              <a:rPr lang="en-GB" dirty="0"/>
              <a:t>Send work in advance of the meeting so that I can review and highlight areas for discussion</a:t>
            </a:r>
          </a:p>
          <a:p>
            <a:r>
              <a:rPr lang="en-GB" dirty="0"/>
              <a:t>Engage in the process – you will only get out of it what you put into it!</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96720531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11/12/2024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11/12/2024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11/12/2024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11/12/2024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11/12/2024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11/12/2024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11/12/2024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menti.com/" TargetMode="External"/><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www.menti.com/" TargetMode="External"/><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4000" b="1" dirty="0">
                <a:solidFill>
                  <a:srgbClr val="002060"/>
                </a:solidFill>
              </a:rPr>
              <a:t>MSc </a:t>
            </a:r>
            <a:br>
              <a:rPr lang="en-GB" sz="4000" b="1" dirty="0">
                <a:solidFill>
                  <a:srgbClr val="002060"/>
                </a:solidFill>
              </a:rPr>
            </a:br>
            <a:r>
              <a:rPr lang="en-GB" sz="4000" b="1">
                <a:solidFill>
                  <a:srgbClr val="002060"/>
                </a:solidFill>
              </a:rPr>
              <a:t>Policing (O&amp;SL)</a:t>
            </a:r>
            <a:br>
              <a:rPr lang="en-GB" sz="4000" b="1" dirty="0">
                <a:solidFill>
                  <a:srgbClr val="002060"/>
                </a:solidFill>
              </a:rPr>
            </a:br>
            <a:r>
              <a:rPr lang="en-GB" sz="4000" b="1">
                <a:solidFill>
                  <a:srgbClr val="002060"/>
                </a:solidFill>
              </a:rPr>
              <a:t>11.12.24</a:t>
            </a:r>
            <a:br>
              <a:rPr lang="en-GB" sz="4000" b="1" dirty="0">
                <a:solidFill>
                  <a:srgbClr val="002060"/>
                </a:solidFill>
              </a:rPr>
            </a:br>
            <a:r>
              <a:rPr lang="en-GB" sz="4000" b="1" i="1">
                <a:solidFill>
                  <a:srgbClr val="002060"/>
                </a:solidFill>
              </a:rPr>
              <a:t>Dissertation </a:t>
            </a:r>
            <a:r>
              <a:rPr lang="en-GB" sz="4000" b="1" i="1" dirty="0">
                <a:solidFill>
                  <a:srgbClr val="002060"/>
                </a:solidFill>
              </a:rPr>
              <a:t>supervision </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569844" y="2164438"/>
            <a:ext cx="4770782" cy="4062651"/>
          </a:xfrm>
          <a:prstGeom prst="rect">
            <a:avLst/>
          </a:prstGeom>
          <a:noFill/>
        </p:spPr>
        <p:txBody>
          <a:bodyPr wrap="square" lIns="91440" tIns="45720" rIns="91440" bIns="45720" rtlCol="0" anchor="t">
            <a:spAutoFit/>
          </a:bodyPr>
          <a:lstStyle/>
          <a:p>
            <a:pPr algn="ctr"/>
            <a:r>
              <a:rPr lang="en-GB" sz="4000" b="1" dirty="0">
                <a:solidFill>
                  <a:schemeClr val="bg1"/>
                </a:solidFill>
              </a:rPr>
              <a:t>MSc </a:t>
            </a:r>
            <a:r>
              <a:rPr lang="en-GB" sz="4000" b="1" dirty="0" err="1">
                <a:solidFill>
                  <a:schemeClr val="bg1"/>
                </a:solidFill>
              </a:rPr>
              <a:t>Plismona</a:t>
            </a:r>
            <a:r>
              <a:rPr lang="en-GB" sz="4000" b="1" dirty="0">
                <a:solidFill>
                  <a:schemeClr val="bg1"/>
                </a:solidFill>
              </a:rPr>
              <a:t> (AW&amp;S)</a:t>
            </a:r>
          </a:p>
          <a:p>
            <a:pPr algn="ctr"/>
            <a:r>
              <a:rPr lang="en-GB" sz="4000" b="1" dirty="0">
                <a:solidFill>
                  <a:schemeClr val="bg1"/>
                </a:solidFill>
              </a:rPr>
              <a:t>11.12.24</a:t>
            </a:r>
          </a:p>
          <a:p>
            <a:pPr algn="ctr"/>
            <a:r>
              <a:rPr lang="en-GB" sz="4000" b="1" i="1" dirty="0" err="1">
                <a:solidFill>
                  <a:schemeClr val="bg1"/>
                </a:solidFill>
              </a:rPr>
              <a:t>Gorychwilio</a:t>
            </a:r>
            <a:r>
              <a:rPr lang="en-GB" sz="4000" b="1" i="1" dirty="0">
                <a:solidFill>
                  <a:schemeClr val="bg1"/>
                </a:solidFill>
              </a:rPr>
              <a:t> </a:t>
            </a:r>
            <a:r>
              <a:rPr lang="en-GB" sz="4000" b="1" i="1" dirty="0" err="1">
                <a:solidFill>
                  <a:schemeClr val="bg1"/>
                </a:solidFill>
              </a:rPr>
              <a:t>Traethawd</a:t>
            </a:r>
            <a:r>
              <a:rPr lang="en-GB" sz="4000" b="1" i="1" dirty="0">
                <a:solidFill>
                  <a:schemeClr val="bg1"/>
                </a:solidFill>
              </a:rPr>
              <a:t> Hir </a:t>
            </a:r>
          </a:p>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 Dissertation Supervision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Explain what is meant by  ‘dissertation supervision’ </a:t>
            </a:r>
          </a:p>
          <a:p>
            <a:r>
              <a:rPr lang="en-GB" dirty="0"/>
              <a:t>Outline the role/responsibilities of the supervisor</a:t>
            </a:r>
          </a:p>
          <a:p>
            <a:r>
              <a:rPr lang="en-GB" dirty="0"/>
              <a:t>Identify your role/responsibilities in the process </a:t>
            </a:r>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3"/>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AF9C0-08ED-FB1F-EBFF-B89C1EE3728E}"/>
              </a:ext>
            </a:extLst>
          </p:cNvPr>
          <p:cNvSpPr>
            <a:spLocks noGrp="1"/>
          </p:cNvSpPr>
          <p:nvPr>
            <p:ph type="title"/>
          </p:nvPr>
        </p:nvSpPr>
        <p:spPr>
          <a:solidFill>
            <a:srgbClr val="002060"/>
          </a:solidFill>
        </p:spPr>
        <p:txBody>
          <a:bodyPr>
            <a:normAutofit/>
          </a:bodyPr>
          <a:lstStyle/>
          <a:p>
            <a:r>
              <a:rPr lang="en-GB" dirty="0">
                <a:solidFill>
                  <a:schemeClr val="bg1"/>
                </a:solidFill>
              </a:rPr>
              <a:t> ‘Dissertation supervision’</a:t>
            </a:r>
          </a:p>
        </p:txBody>
      </p:sp>
      <p:sp>
        <p:nvSpPr>
          <p:cNvPr id="3" name="Content Placeholder 2">
            <a:extLst>
              <a:ext uri="{FF2B5EF4-FFF2-40B4-BE49-F238E27FC236}">
                <a16:creationId xmlns:a16="http://schemas.microsoft.com/office/drawing/2014/main" id="{DEDD9185-DD24-C27D-0892-A370BF536970}"/>
              </a:ext>
            </a:extLst>
          </p:cNvPr>
          <p:cNvSpPr>
            <a:spLocks noGrp="1"/>
          </p:cNvSpPr>
          <p:nvPr>
            <p:ph sz="half" idx="1"/>
          </p:nvPr>
        </p:nvSpPr>
        <p:spPr/>
        <p:txBody>
          <a:bodyPr/>
          <a:lstStyle/>
          <a:p>
            <a:pPr marL="0" indent="0">
              <a:buNone/>
            </a:pPr>
            <a:endParaRPr lang="en-GB" dirty="0"/>
          </a:p>
          <a:p>
            <a:pPr marL="0" indent="0">
              <a:buNone/>
            </a:pPr>
            <a:endParaRPr lang="en-GB" dirty="0"/>
          </a:p>
          <a:p>
            <a:pPr marL="0" indent="0" algn="ctr">
              <a:buNone/>
            </a:pPr>
            <a:r>
              <a:rPr lang="en-GB" dirty="0"/>
              <a:t>What is ‘dissertation supervision’?</a:t>
            </a:r>
          </a:p>
        </p:txBody>
      </p:sp>
      <p:pic>
        <p:nvPicPr>
          <p:cNvPr id="5" name="Content Placeholder 4">
            <a:extLst>
              <a:ext uri="{FF2B5EF4-FFF2-40B4-BE49-F238E27FC236}">
                <a16:creationId xmlns:a16="http://schemas.microsoft.com/office/drawing/2014/main" id="{7D9EBECE-8A59-2723-8007-3BBC59A66B17}"/>
              </a:ext>
            </a:extLst>
          </p:cNvPr>
          <p:cNvPicPr>
            <a:picLocks noGrp="1" noChangeAspect="1"/>
          </p:cNvPicPr>
          <p:nvPr>
            <p:ph sz="half" idx="2"/>
          </p:nvPr>
        </p:nvPicPr>
        <p:blipFill>
          <a:blip r:embed="rId3"/>
          <a:stretch>
            <a:fillRect/>
          </a:stretch>
        </p:blipFill>
        <p:spPr>
          <a:xfrm>
            <a:off x="6096000" y="1779104"/>
            <a:ext cx="5499653" cy="3299792"/>
          </a:xfrm>
          <a:prstGeom prst="rect">
            <a:avLst/>
          </a:prstGeom>
        </p:spPr>
      </p:pic>
    </p:spTree>
    <p:extLst>
      <p:ext uri="{BB962C8B-B14F-4D97-AF65-F5344CB8AC3E}">
        <p14:creationId xmlns:p14="http://schemas.microsoft.com/office/powerpoint/2010/main" val="19354682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C4733-61F9-6F5A-C893-3655993526EE}"/>
              </a:ext>
            </a:extLst>
          </p:cNvPr>
          <p:cNvSpPr>
            <a:spLocks noGrp="1"/>
          </p:cNvSpPr>
          <p:nvPr>
            <p:ph type="title"/>
          </p:nvPr>
        </p:nvSpPr>
        <p:spPr>
          <a:solidFill>
            <a:srgbClr val="002060"/>
          </a:solidFill>
        </p:spPr>
        <p:txBody>
          <a:bodyPr/>
          <a:lstStyle/>
          <a:p>
            <a:r>
              <a:rPr lang="en-GB" dirty="0">
                <a:solidFill>
                  <a:schemeClr val="bg1"/>
                </a:solidFill>
              </a:rPr>
              <a:t>‘Dissertation supervision’</a:t>
            </a:r>
          </a:p>
        </p:txBody>
      </p:sp>
      <p:pic>
        <p:nvPicPr>
          <p:cNvPr id="6" name="Content Placeholder 5">
            <a:extLst>
              <a:ext uri="{FF2B5EF4-FFF2-40B4-BE49-F238E27FC236}">
                <a16:creationId xmlns:a16="http://schemas.microsoft.com/office/drawing/2014/main" id="{70649103-ABD7-7530-7BB8-5DB019A683A8}"/>
              </a:ext>
            </a:extLst>
          </p:cNvPr>
          <p:cNvPicPr>
            <a:picLocks noGrp="1" noChangeAspect="1"/>
          </p:cNvPicPr>
          <p:nvPr>
            <p:ph sz="half" idx="1"/>
          </p:nvPr>
        </p:nvPicPr>
        <p:blipFill>
          <a:blip r:embed="rId3"/>
          <a:stretch>
            <a:fillRect/>
          </a:stretch>
        </p:blipFill>
        <p:spPr>
          <a:xfrm>
            <a:off x="802633" y="1992086"/>
            <a:ext cx="5170714" cy="3102428"/>
          </a:xfrm>
          <a:prstGeom prst="rect">
            <a:avLst/>
          </a:prstGeom>
        </p:spPr>
      </p:pic>
      <p:sp>
        <p:nvSpPr>
          <p:cNvPr id="5" name="Content Placeholder 4">
            <a:extLst>
              <a:ext uri="{FF2B5EF4-FFF2-40B4-BE49-F238E27FC236}">
                <a16:creationId xmlns:a16="http://schemas.microsoft.com/office/drawing/2014/main" id="{4F97C387-581F-EED6-00AF-C42E44BD36BA}"/>
              </a:ext>
            </a:extLst>
          </p:cNvPr>
          <p:cNvSpPr>
            <a:spLocks noGrp="1"/>
          </p:cNvSpPr>
          <p:nvPr>
            <p:ph sz="half" idx="2"/>
          </p:nvPr>
        </p:nvSpPr>
        <p:spPr/>
        <p:txBody>
          <a:bodyPr>
            <a:normAutofit fontScale="92500" lnSpcReduction="20000"/>
          </a:bodyPr>
          <a:lstStyle/>
          <a:p>
            <a:pPr marL="0" indent="0">
              <a:buNone/>
            </a:pPr>
            <a:endParaRPr lang="en-GB" dirty="0"/>
          </a:p>
          <a:p>
            <a:pPr marL="0" indent="0" algn="ctr">
              <a:buNone/>
            </a:pPr>
            <a:r>
              <a:rPr lang="en-GB" i="1" dirty="0"/>
              <a:t>Dissertation supervision is the process of providing regular guidance and support to a student undertaking a dissertation.</a:t>
            </a:r>
          </a:p>
          <a:p>
            <a:pPr marL="0" indent="0" algn="ctr">
              <a:buNone/>
            </a:pPr>
            <a:r>
              <a:rPr lang="en-GB" i="1" dirty="0"/>
              <a:t>It is a process which is built on clear communication and mutually agreed expectations of work progress.</a:t>
            </a:r>
          </a:p>
          <a:p>
            <a:pPr marL="0" indent="0">
              <a:buNone/>
            </a:pPr>
            <a:endParaRPr lang="en-GB" i="1" dirty="0"/>
          </a:p>
          <a:p>
            <a:pPr marL="0" indent="0">
              <a:buNone/>
            </a:pPr>
            <a:r>
              <a:rPr lang="en-GB" sz="1500" i="1" dirty="0"/>
              <a:t>(Advanced HE, 2017)</a:t>
            </a:r>
          </a:p>
        </p:txBody>
      </p:sp>
    </p:spTree>
    <p:extLst>
      <p:ext uri="{BB962C8B-B14F-4D97-AF65-F5344CB8AC3E}">
        <p14:creationId xmlns:p14="http://schemas.microsoft.com/office/powerpoint/2010/main" val="25282655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1F505-F525-5353-E8DA-DF0035B702C5}"/>
              </a:ext>
            </a:extLst>
          </p:cNvPr>
          <p:cNvSpPr>
            <a:spLocks noGrp="1"/>
          </p:cNvSpPr>
          <p:nvPr>
            <p:ph type="title"/>
          </p:nvPr>
        </p:nvSpPr>
        <p:spPr>
          <a:solidFill>
            <a:srgbClr val="002060"/>
          </a:solidFill>
        </p:spPr>
        <p:txBody>
          <a:bodyPr/>
          <a:lstStyle/>
          <a:p>
            <a:r>
              <a:rPr lang="en-GB" dirty="0">
                <a:solidFill>
                  <a:schemeClr val="bg1"/>
                </a:solidFill>
              </a:rPr>
              <a:t>‘Dissertation supervisor’</a:t>
            </a:r>
          </a:p>
        </p:txBody>
      </p:sp>
      <p:sp>
        <p:nvSpPr>
          <p:cNvPr id="3" name="Content Placeholder 2">
            <a:extLst>
              <a:ext uri="{FF2B5EF4-FFF2-40B4-BE49-F238E27FC236}">
                <a16:creationId xmlns:a16="http://schemas.microsoft.com/office/drawing/2014/main" id="{77681D0C-F86D-9308-6DB4-C739F72A8983}"/>
              </a:ext>
            </a:extLst>
          </p:cNvPr>
          <p:cNvSpPr>
            <a:spLocks noGrp="1"/>
          </p:cNvSpPr>
          <p:nvPr>
            <p:ph sz="half" idx="1"/>
          </p:nvPr>
        </p:nvSpPr>
        <p:spPr/>
        <p:txBody>
          <a:bodyPr>
            <a:normAutofit lnSpcReduction="10000"/>
          </a:bodyPr>
          <a:lstStyle/>
          <a:p>
            <a:pPr marL="0" indent="0">
              <a:buNone/>
            </a:pPr>
            <a:r>
              <a:rPr lang="en-GB" dirty="0"/>
              <a:t>Each student will be allocated a named supervisor who will offer advice and guidance throughout the dissertation module.</a:t>
            </a:r>
          </a:p>
          <a:p>
            <a:pPr marL="0" indent="0">
              <a:buNone/>
            </a:pPr>
            <a:endParaRPr lang="en-GB" dirty="0"/>
          </a:p>
          <a:p>
            <a:pPr marL="0" indent="0">
              <a:buNone/>
            </a:pPr>
            <a:r>
              <a:rPr lang="en-GB" dirty="0"/>
              <a:t>Supervisors are allocated according to the MSc programme and as far as practicable by their specialisms.</a:t>
            </a:r>
          </a:p>
          <a:p>
            <a:pPr marL="0" indent="0">
              <a:buNone/>
            </a:pPr>
            <a:endParaRPr lang="en-GB" dirty="0"/>
          </a:p>
          <a:p>
            <a:pPr marL="0" indent="0">
              <a:buNone/>
            </a:pPr>
            <a:endParaRPr lang="en-GB" dirty="0"/>
          </a:p>
        </p:txBody>
      </p:sp>
      <p:pic>
        <p:nvPicPr>
          <p:cNvPr id="5" name="Content Placeholder 4">
            <a:extLst>
              <a:ext uri="{FF2B5EF4-FFF2-40B4-BE49-F238E27FC236}">
                <a16:creationId xmlns:a16="http://schemas.microsoft.com/office/drawing/2014/main" id="{20AF9DED-58A0-5077-ECB1-933FC300A31D}"/>
              </a:ext>
            </a:extLst>
          </p:cNvPr>
          <p:cNvPicPr>
            <a:picLocks noGrp="1" noChangeAspect="1"/>
          </p:cNvPicPr>
          <p:nvPr>
            <p:ph sz="half" idx="2"/>
          </p:nvPr>
        </p:nvPicPr>
        <p:blipFill>
          <a:blip r:embed="rId3"/>
          <a:stretch>
            <a:fillRect/>
          </a:stretch>
        </p:blipFill>
        <p:spPr>
          <a:xfrm>
            <a:off x="6336204" y="1943100"/>
            <a:ext cx="5306785" cy="3184071"/>
          </a:xfrm>
          <a:prstGeom prst="rect">
            <a:avLst/>
          </a:prstGeom>
        </p:spPr>
      </p:pic>
    </p:spTree>
    <p:extLst>
      <p:ext uri="{BB962C8B-B14F-4D97-AF65-F5344CB8AC3E}">
        <p14:creationId xmlns:p14="http://schemas.microsoft.com/office/powerpoint/2010/main" val="2681523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D0595-2AE6-A352-48D3-BCFC961C25F0}"/>
              </a:ext>
            </a:extLst>
          </p:cNvPr>
          <p:cNvSpPr>
            <a:spLocks noGrp="1"/>
          </p:cNvSpPr>
          <p:nvPr>
            <p:ph type="title"/>
          </p:nvPr>
        </p:nvSpPr>
        <p:spPr>
          <a:solidFill>
            <a:srgbClr val="002060"/>
          </a:solidFill>
        </p:spPr>
        <p:txBody>
          <a:bodyPr/>
          <a:lstStyle/>
          <a:p>
            <a:r>
              <a:rPr lang="en-GB" dirty="0">
                <a:solidFill>
                  <a:schemeClr val="bg1"/>
                </a:solidFill>
              </a:rPr>
              <a:t>Dissertation support – allocated time</a:t>
            </a:r>
          </a:p>
        </p:txBody>
      </p:sp>
      <p:pic>
        <p:nvPicPr>
          <p:cNvPr id="5" name="Content Placeholder 4">
            <a:extLst>
              <a:ext uri="{FF2B5EF4-FFF2-40B4-BE49-F238E27FC236}">
                <a16:creationId xmlns:a16="http://schemas.microsoft.com/office/drawing/2014/main" id="{8AF1CCAB-E425-23B2-DE5F-19628A763BD0}"/>
              </a:ext>
            </a:extLst>
          </p:cNvPr>
          <p:cNvPicPr>
            <a:picLocks noGrp="1" noChangeAspect="1"/>
          </p:cNvPicPr>
          <p:nvPr>
            <p:ph sz="half" idx="1"/>
          </p:nvPr>
        </p:nvPicPr>
        <p:blipFill>
          <a:blip r:embed="rId3"/>
          <a:stretch>
            <a:fillRect/>
          </a:stretch>
        </p:blipFill>
        <p:spPr>
          <a:xfrm>
            <a:off x="609600" y="1718296"/>
            <a:ext cx="3521529" cy="2233218"/>
          </a:xfrm>
          <a:prstGeom prst="rect">
            <a:avLst/>
          </a:prstGeom>
        </p:spPr>
      </p:pic>
      <p:sp>
        <p:nvSpPr>
          <p:cNvPr id="4" name="Content Placeholder 3">
            <a:extLst>
              <a:ext uri="{FF2B5EF4-FFF2-40B4-BE49-F238E27FC236}">
                <a16:creationId xmlns:a16="http://schemas.microsoft.com/office/drawing/2014/main" id="{9EB13D15-4452-9A51-73DA-E0DDF9999BE1}"/>
              </a:ext>
            </a:extLst>
          </p:cNvPr>
          <p:cNvSpPr>
            <a:spLocks noGrp="1"/>
          </p:cNvSpPr>
          <p:nvPr>
            <p:ph sz="half" idx="2"/>
          </p:nvPr>
        </p:nvSpPr>
        <p:spPr>
          <a:xfrm>
            <a:off x="4196444" y="1718297"/>
            <a:ext cx="3521529" cy="3686460"/>
          </a:xfrm>
        </p:spPr>
        <p:txBody>
          <a:bodyPr>
            <a:normAutofit/>
          </a:bodyPr>
          <a:lstStyle/>
          <a:p>
            <a:pPr marL="0" indent="0" algn="ctr">
              <a:buNone/>
            </a:pPr>
            <a:r>
              <a:rPr lang="en-GB" dirty="0"/>
              <a:t>Allocation of:</a:t>
            </a:r>
          </a:p>
          <a:p>
            <a:pPr algn="ctr"/>
            <a:r>
              <a:rPr lang="en-GB" b="1" dirty="0">
                <a:solidFill>
                  <a:srgbClr val="7030A0"/>
                </a:solidFill>
              </a:rPr>
              <a:t>4hrs individual support</a:t>
            </a:r>
          </a:p>
          <a:p>
            <a:pPr algn="ctr"/>
            <a:r>
              <a:rPr lang="en-GB" b="1" dirty="0">
                <a:solidFill>
                  <a:srgbClr val="00B050"/>
                </a:solidFill>
              </a:rPr>
              <a:t>6hrs group support</a:t>
            </a:r>
          </a:p>
          <a:p>
            <a:pPr marL="0" indent="0" algn="ctr">
              <a:buNone/>
            </a:pPr>
            <a:r>
              <a:rPr lang="en-GB" dirty="0"/>
              <a:t>Between now and submission in July</a:t>
            </a:r>
          </a:p>
          <a:p>
            <a:endParaRPr lang="en-GB" dirty="0"/>
          </a:p>
        </p:txBody>
      </p:sp>
      <p:pic>
        <p:nvPicPr>
          <p:cNvPr id="6" name="Picture 5">
            <a:extLst>
              <a:ext uri="{FF2B5EF4-FFF2-40B4-BE49-F238E27FC236}">
                <a16:creationId xmlns:a16="http://schemas.microsoft.com/office/drawing/2014/main" id="{286AD558-50F1-64EC-8A5C-F4858A61D7C6}"/>
              </a:ext>
            </a:extLst>
          </p:cNvPr>
          <p:cNvPicPr>
            <a:picLocks noChangeAspect="1"/>
          </p:cNvPicPr>
          <p:nvPr/>
        </p:nvPicPr>
        <p:blipFill>
          <a:blip r:embed="rId4"/>
          <a:stretch>
            <a:fillRect/>
          </a:stretch>
        </p:blipFill>
        <p:spPr>
          <a:xfrm>
            <a:off x="7870370" y="2781587"/>
            <a:ext cx="4192061" cy="2133314"/>
          </a:xfrm>
          <a:prstGeom prst="rect">
            <a:avLst/>
          </a:prstGeom>
        </p:spPr>
      </p:pic>
    </p:spTree>
    <p:extLst>
      <p:ext uri="{BB962C8B-B14F-4D97-AF65-F5344CB8AC3E}">
        <p14:creationId xmlns:p14="http://schemas.microsoft.com/office/powerpoint/2010/main" val="2928155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6C25F-F4B7-1249-8966-AF3D7A49A0B6}"/>
              </a:ext>
            </a:extLst>
          </p:cNvPr>
          <p:cNvSpPr>
            <a:spLocks noGrp="1"/>
          </p:cNvSpPr>
          <p:nvPr>
            <p:ph type="title"/>
          </p:nvPr>
        </p:nvSpPr>
        <p:spPr>
          <a:solidFill>
            <a:srgbClr val="002060"/>
          </a:solidFill>
        </p:spPr>
        <p:txBody>
          <a:bodyPr/>
          <a:lstStyle/>
          <a:p>
            <a:r>
              <a:rPr lang="en-GB" dirty="0">
                <a:solidFill>
                  <a:schemeClr val="bg1"/>
                </a:solidFill>
              </a:rPr>
              <a:t>Breakdown of ‘supervision’</a:t>
            </a:r>
          </a:p>
        </p:txBody>
      </p:sp>
      <p:graphicFrame>
        <p:nvGraphicFramePr>
          <p:cNvPr id="3" name="Table 3">
            <a:extLst>
              <a:ext uri="{FF2B5EF4-FFF2-40B4-BE49-F238E27FC236}">
                <a16:creationId xmlns:a16="http://schemas.microsoft.com/office/drawing/2014/main" id="{823FBA01-5C6E-AF8F-E539-0F88E65437A4}"/>
              </a:ext>
            </a:extLst>
          </p:cNvPr>
          <p:cNvGraphicFramePr>
            <a:graphicFrameLocks noGrp="1"/>
          </p:cNvGraphicFramePr>
          <p:nvPr>
            <p:extLst>
              <p:ext uri="{D42A27DB-BD31-4B8C-83A1-F6EECF244321}">
                <p14:modId xmlns:p14="http://schemas.microsoft.com/office/powerpoint/2010/main" val="2447093854"/>
              </p:ext>
            </p:extLst>
          </p:nvPr>
        </p:nvGraphicFramePr>
        <p:xfrm>
          <a:off x="609600" y="2042280"/>
          <a:ext cx="10972798" cy="2052320"/>
        </p:xfrm>
        <a:graphic>
          <a:graphicData uri="http://schemas.openxmlformats.org/drawingml/2006/table">
            <a:tbl>
              <a:tblPr firstRow="1" bandRow="1">
                <a:tableStyleId>{125E5076-3810-47DD-B79F-674D7AD40C01}</a:tableStyleId>
              </a:tblPr>
              <a:tblGrid>
                <a:gridCol w="1120056">
                  <a:extLst>
                    <a:ext uri="{9D8B030D-6E8A-4147-A177-3AD203B41FA5}">
                      <a16:colId xmlns:a16="http://schemas.microsoft.com/office/drawing/2014/main" val="2345009944"/>
                    </a:ext>
                  </a:extLst>
                </a:gridCol>
                <a:gridCol w="874999">
                  <a:extLst>
                    <a:ext uri="{9D8B030D-6E8A-4147-A177-3AD203B41FA5}">
                      <a16:colId xmlns:a16="http://schemas.microsoft.com/office/drawing/2014/main" val="1128945947"/>
                    </a:ext>
                  </a:extLst>
                </a:gridCol>
                <a:gridCol w="997527">
                  <a:extLst>
                    <a:ext uri="{9D8B030D-6E8A-4147-A177-3AD203B41FA5}">
                      <a16:colId xmlns:a16="http://schemas.microsoft.com/office/drawing/2014/main" val="2566831225"/>
                    </a:ext>
                  </a:extLst>
                </a:gridCol>
                <a:gridCol w="997527">
                  <a:extLst>
                    <a:ext uri="{9D8B030D-6E8A-4147-A177-3AD203B41FA5}">
                      <a16:colId xmlns:a16="http://schemas.microsoft.com/office/drawing/2014/main" val="2318402352"/>
                    </a:ext>
                  </a:extLst>
                </a:gridCol>
                <a:gridCol w="997527">
                  <a:extLst>
                    <a:ext uri="{9D8B030D-6E8A-4147-A177-3AD203B41FA5}">
                      <a16:colId xmlns:a16="http://schemas.microsoft.com/office/drawing/2014/main" val="2882308155"/>
                    </a:ext>
                  </a:extLst>
                </a:gridCol>
                <a:gridCol w="997527">
                  <a:extLst>
                    <a:ext uri="{9D8B030D-6E8A-4147-A177-3AD203B41FA5}">
                      <a16:colId xmlns:a16="http://schemas.microsoft.com/office/drawing/2014/main" val="4122959688"/>
                    </a:ext>
                  </a:extLst>
                </a:gridCol>
                <a:gridCol w="997527">
                  <a:extLst>
                    <a:ext uri="{9D8B030D-6E8A-4147-A177-3AD203B41FA5}">
                      <a16:colId xmlns:a16="http://schemas.microsoft.com/office/drawing/2014/main" val="888118837"/>
                    </a:ext>
                  </a:extLst>
                </a:gridCol>
                <a:gridCol w="997527">
                  <a:extLst>
                    <a:ext uri="{9D8B030D-6E8A-4147-A177-3AD203B41FA5}">
                      <a16:colId xmlns:a16="http://schemas.microsoft.com/office/drawing/2014/main" val="1137271651"/>
                    </a:ext>
                  </a:extLst>
                </a:gridCol>
                <a:gridCol w="997527">
                  <a:extLst>
                    <a:ext uri="{9D8B030D-6E8A-4147-A177-3AD203B41FA5}">
                      <a16:colId xmlns:a16="http://schemas.microsoft.com/office/drawing/2014/main" val="4192969353"/>
                    </a:ext>
                  </a:extLst>
                </a:gridCol>
                <a:gridCol w="997527">
                  <a:extLst>
                    <a:ext uri="{9D8B030D-6E8A-4147-A177-3AD203B41FA5}">
                      <a16:colId xmlns:a16="http://schemas.microsoft.com/office/drawing/2014/main" val="244918474"/>
                    </a:ext>
                  </a:extLst>
                </a:gridCol>
                <a:gridCol w="997527">
                  <a:extLst>
                    <a:ext uri="{9D8B030D-6E8A-4147-A177-3AD203B41FA5}">
                      <a16:colId xmlns:a16="http://schemas.microsoft.com/office/drawing/2014/main" val="79720205"/>
                    </a:ext>
                  </a:extLst>
                </a:gridCol>
              </a:tblGrid>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Oct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Nov</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Dec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Jan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Feb</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Apr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May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July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12882023"/>
                  </a:ext>
                </a:extLst>
              </a:tr>
              <a:tr h="370840">
                <a:tc>
                  <a:txBody>
                    <a:bodyPr/>
                    <a:lstStyle/>
                    <a:p>
                      <a:r>
                        <a:rPr lang="en-GB" sz="1400" dirty="0"/>
                        <a:t>1hr Group (6hrs total)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1hr</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Submit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119848034"/>
                  </a:ext>
                </a:extLst>
              </a:tr>
              <a:tr h="370840">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065821408"/>
                  </a:ext>
                </a:extLst>
              </a:tr>
              <a:tr h="370840">
                <a:tc>
                  <a:txBody>
                    <a:bodyPr/>
                    <a:lstStyle/>
                    <a:p>
                      <a:r>
                        <a:rPr lang="en-GB" sz="1400" dirty="0"/>
                        <a:t>1/1 Supervision </a:t>
                      </a:r>
                      <a:r>
                        <a:rPr lang="en-GB" dirty="0"/>
                        <a:t>(4hrs)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15mins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2x 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a:t>2x 30mins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742952923"/>
                  </a:ext>
                </a:extLst>
              </a:tr>
            </a:tbl>
          </a:graphicData>
        </a:graphic>
      </p:graphicFrame>
    </p:spTree>
    <p:extLst>
      <p:ext uri="{BB962C8B-B14F-4D97-AF65-F5344CB8AC3E}">
        <p14:creationId xmlns:p14="http://schemas.microsoft.com/office/powerpoint/2010/main" val="4479663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CEF0D-6795-0AD7-C582-9F76454935E4}"/>
              </a:ext>
            </a:extLst>
          </p:cNvPr>
          <p:cNvSpPr>
            <a:spLocks noGrp="1"/>
          </p:cNvSpPr>
          <p:nvPr>
            <p:ph type="title"/>
          </p:nvPr>
        </p:nvSpPr>
        <p:spPr>
          <a:solidFill>
            <a:srgbClr val="002060"/>
          </a:solidFill>
        </p:spPr>
        <p:txBody>
          <a:bodyPr/>
          <a:lstStyle/>
          <a:p>
            <a:r>
              <a:rPr lang="en-GB" dirty="0">
                <a:solidFill>
                  <a:schemeClr val="bg1"/>
                </a:solidFill>
              </a:rPr>
              <a:t>Boundaries: student v supervisor</a:t>
            </a:r>
          </a:p>
        </p:txBody>
      </p:sp>
      <p:graphicFrame>
        <p:nvGraphicFramePr>
          <p:cNvPr id="15" name="Table 15">
            <a:extLst>
              <a:ext uri="{FF2B5EF4-FFF2-40B4-BE49-F238E27FC236}">
                <a16:creationId xmlns:a16="http://schemas.microsoft.com/office/drawing/2014/main" id="{7D407E94-375F-F4F5-D6BC-A1DB747850B7}"/>
              </a:ext>
            </a:extLst>
          </p:cNvPr>
          <p:cNvGraphicFramePr>
            <a:graphicFrameLocks noGrp="1"/>
          </p:cNvGraphicFramePr>
          <p:nvPr>
            <p:ph idx="1"/>
            <p:extLst>
              <p:ext uri="{D42A27DB-BD31-4B8C-83A1-F6EECF244321}">
                <p14:modId xmlns:p14="http://schemas.microsoft.com/office/powerpoint/2010/main" val="3313835606"/>
              </p:ext>
            </p:extLst>
          </p:nvPr>
        </p:nvGraphicFramePr>
        <p:xfrm>
          <a:off x="609600" y="1417638"/>
          <a:ext cx="10972800" cy="4246880"/>
        </p:xfrm>
        <a:graphic>
          <a:graphicData uri="http://schemas.openxmlformats.org/drawingml/2006/table">
            <a:tbl>
              <a:tblPr firstRow="1" bandRow="1">
                <a:tableStyleId>{5C22544A-7EE6-4342-B048-85BDC9FD1C3A}</a:tableStyleId>
              </a:tblPr>
              <a:tblGrid>
                <a:gridCol w="2194560">
                  <a:extLst>
                    <a:ext uri="{9D8B030D-6E8A-4147-A177-3AD203B41FA5}">
                      <a16:colId xmlns:a16="http://schemas.microsoft.com/office/drawing/2014/main" val="3711938386"/>
                    </a:ext>
                  </a:extLst>
                </a:gridCol>
                <a:gridCol w="2194560">
                  <a:extLst>
                    <a:ext uri="{9D8B030D-6E8A-4147-A177-3AD203B41FA5}">
                      <a16:colId xmlns:a16="http://schemas.microsoft.com/office/drawing/2014/main" val="2176349450"/>
                    </a:ext>
                  </a:extLst>
                </a:gridCol>
                <a:gridCol w="2194560">
                  <a:extLst>
                    <a:ext uri="{9D8B030D-6E8A-4147-A177-3AD203B41FA5}">
                      <a16:colId xmlns:a16="http://schemas.microsoft.com/office/drawing/2014/main" val="2951422144"/>
                    </a:ext>
                  </a:extLst>
                </a:gridCol>
                <a:gridCol w="2194560">
                  <a:extLst>
                    <a:ext uri="{9D8B030D-6E8A-4147-A177-3AD203B41FA5}">
                      <a16:colId xmlns:a16="http://schemas.microsoft.com/office/drawing/2014/main" val="1448822392"/>
                    </a:ext>
                  </a:extLst>
                </a:gridCol>
                <a:gridCol w="2194560">
                  <a:extLst>
                    <a:ext uri="{9D8B030D-6E8A-4147-A177-3AD203B41FA5}">
                      <a16:colId xmlns:a16="http://schemas.microsoft.com/office/drawing/2014/main" val="4197346451"/>
                    </a:ext>
                  </a:extLst>
                </a:gridCol>
              </a:tblGrid>
              <a:tr h="370840">
                <a:tc>
                  <a:txBody>
                    <a:bodyPr/>
                    <a:lstStyle/>
                    <a:p>
                      <a:r>
                        <a:rPr lang="en-GB" dirty="0"/>
                        <a:t>Process</a:t>
                      </a:r>
                    </a:p>
                  </a:txBody>
                  <a:tcPr/>
                </a:tc>
                <a:tc>
                  <a:txBody>
                    <a:bodyPr/>
                    <a:lstStyle/>
                    <a:p>
                      <a:r>
                        <a:rPr lang="en-GB" dirty="0"/>
                        <a:t>Student </a:t>
                      </a:r>
                    </a:p>
                  </a:txBody>
                  <a:tcPr/>
                </a:tc>
                <a:tc>
                  <a:txBody>
                    <a:bodyPr/>
                    <a:lstStyle/>
                    <a:p>
                      <a:r>
                        <a:rPr lang="en-GB" dirty="0">
                          <a:solidFill>
                            <a:srgbClr val="002060"/>
                          </a:solidFill>
                        </a:rPr>
                        <a:t>Low involvement</a:t>
                      </a:r>
                    </a:p>
                  </a:txBody>
                  <a:tcPr/>
                </a:tc>
                <a:tc>
                  <a:txBody>
                    <a:bodyPr/>
                    <a:lstStyle/>
                    <a:p>
                      <a:r>
                        <a:rPr lang="en-GB" dirty="0">
                          <a:solidFill>
                            <a:srgbClr val="002060"/>
                          </a:solidFill>
                        </a:rPr>
                        <a:t>Medium involvement</a:t>
                      </a:r>
                    </a:p>
                  </a:txBody>
                  <a:tcPr/>
                </a:tc>
                <a:tc>
                  <a:txBody>
                    <a:bodyPr/>
                    <a:lstStyle/>
                    <a:p>
                      <a:r>
                        <a:rPr lang="en-GB" dirty="0">
                          <a:solidFill>
                            <a:srgbClr val="002060"/>
                          </a:solidFill>
                        </a:rPr>
                        <a:t>High involvement</a:t>
                      </a:r>
                    </a:p>
                  </a:txBody>
                  <a:tcPr/>
                </a:tc>
                <a:extLst>
                  <a:ext uri="{0D108BD9-81ED-4DB2-BD59-A6C34878D82A}">
                    <a16:rowId xmlns:a16="http://schemas.microsoft.com/office/drawing/2014/main" val="4105640988"/>
                  </a:ext>
                </a:extLst>
              </a:tr>
              <a:tr h="370840">
                <a:tc>
                  <a:txBody>
                    <a:bodyPr/>
                    <a:lstStyle/>
                    <a:p>
                      <a:r>
                        <a:rPr lang="en-GB" dirty="0"/>
                        <a:t>Selecting topic</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027395450"/>
                  </a:ext>
                </a:extLst>
              </a:tr>
              <a:tr h="370840">
                <a:tc>
                  <a:txBody>
                    <a:bodyPr/>
                    <a:lstStyle/>
                    <a:p>
                      <a:r>
                        <a:rPr lang="en-GB" dirty="0"/>
                        <a:t>Literature searching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60535974"/>
                  </a:ext>
                </a:extLst>
              </a:tr>
              <a:tr h="370840">
                <a:tc>
                  <a:txBody>
                    <a:bodyPr/>
                    <a:lstStyle/>
                    <a:p>
                      <a:r>
                        <a:rPr lang="en-GB" dirty="0"/>
                        <a:t>Literature reviewing</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89952511"/>
                  </a:ext>
                </a:extLst>
              </a:tr>
              <a:tr h="370840">
                <a:tc>
                  <a:txBody>
                    <a:bodyPr/>
                    <a:lstStyle/>
                    <a:p>
                      <a:r>
                        <a:rPr lang="en-GB" dirty="0"/>
                        <a:t>Research question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585420175"/>
                  </a:ext>
                </a:extLst>
              </a:tr>
              <a:tr h="370840">
                <a:tc>
                  <a:txBody>
                    <a:bodyPr/>
                    <a:lstStyle/>
                    <a:p>
                      <a:r>
                        <a:rPr lang="en-GB" dirty="0"/>
                        <a:t>Selecting methodology</a:t>
                      </a:r>
                    </a:p>
                  </a:txBody>
                  <a:tcPr/>
                </a:tc>
                <a:tc>
                  <a:txBody>
                    <a:bodyPr/>
                    <a:lstStyle/>
                    <a:p>
                      <a:pPr algn="ctr"/>
                      <a:r>
                        <a:rPr lang="en-GB" dirty="0"/>
                        <a:t>X</a:t>
                      </a:r>
                    </a:p>
                  </a:txBody>
                  <a:tcPr/>
                </a:tc>
                <a:tc>
                  <a:txBody>
                    <a:bodyPr/>
                    <a:lstStyle/>
                    <a:p>
                      <a:endParaRPr lang="en-GB" dirty="0"/>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339495648"/>
                  </a:ext>
                </a:extLst>
              </a:tr>
              <a:tr h="370840">
                <a:tc>
                  <a:txBody>
                    <a:bodyPr/>
                    <a:lstStyle/>
                    <a:p>
                      <a:r>
                        <a:rPr lang="en-GB" dirty="0"/>
                        <a:t>Collecting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25120764"/>
                  </a:ext>
                </a:extLst>
              </a:tr>
              <a:tr h="370840">
                <a:tc>
                  <a:txBody>
                    <a:bodyPr/>
                    <a:lstStyle/>
                    <a:p>
                      <a:r>
                        <a:rPr lang="en-GB" dirty="0"/>
                        <a:t>Analysing data</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81124266"/>
                  </a:ext>
                </a:extLst>
              </a:tr>
              <a:tr h="370840">
                <a:tc>
                  <a:txBody>
                    <a:bodyPr/>
                    <a:lstStyle/>
                    <a:p>
                      <a:r>
                        <a:rPr lang="en-GB" dirty="0"/>
                        <a:t>Interpreting results</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902081209"/>
                  </a:ext>
                </a:extLst>
              </a:tr>
              <a:tr h="370840">
                <a:tc>
                  <a:txBody>
                    <a:bodyPr/>
                    <a:lstStyle/>
                    <a:p>
                      <a:r>
                        <a:rPr lang="en-GB" dirty="0"/>
                        <a:t>Writing dissertation</a:t>
                      </a:r>
                    </a:p>
                  </a:txBody>
                  <a:tcPr/>
                </a:tc>
                <a:tc>
                  <a:txBody>
                    <a:bodyPr/>
                    <a:lstStyle/>
                    <a:p>
                      <a:pPr algn="ctr"/>
                      <a:r>
                        <a:rPr lang="en-GB" dirty="0"/>
                        <a:t>X</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790180341"/>
                  </a:ext>
                </a:extLst>
              </a:tr>
            </a:tbl>
          </a:graphicData>
        </a:graphic>
      </p:graphicFrame>
    </p:spTree>
    <p:extLst>
      <p:ext uri="{BB962C8B-B14F-4D97-AF65-F5344CB8AC3E}">
        <p14:creationId xmlns:p14="http://schemas.microsoft.com/office/powerpoint/2010/main" val="3028769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619CA-6AD0-BB7E-1867-87CBE7A33F17}"/>
              </a:ext>
            </a:extLst>
          </p:cNvPr>
          <p:cNvSpPr>
            <a:spLocks noGrp="1"/>
          </p:cNvSpPr>
          <p:nvPr>
            <p:ph type="title"/>
          </p:nvPr>
        </p:nvSpPr>
        <p:spPr>
          <a:solidFill>
            <a:srgbClr val="002060"/>
          </a:solidFill>
        </p:spPr>
        <p:txBody>
          <a:bodyPr/>
          <a:lstStyle/>
          <a:p>
            <a:r>
              <a:rPr lang="en-GB" dirty="0">
                <a:solidFill>
                  <a:schemeClr val="bg1"/>
                </a:solidFill>
              </a:rPr>
              <a:t>Your responsibilities</a:t>
            </a:r>
          </a:p>
        </p:txBody>
      </p:sp>
      <p:sp>
        <p:nvSpPr>
          <p:cNvPr id="3" name="Content Placeholder 2">
            <a:extLst>
              <a:ext uri="{FF2B5EF4-FFF2-40B4-BE49-F238E27FC236}">
                <a16:creationId xmlns:a16="http://schemas.microsoft.com/office/drawing/2014/main" id="{911B241D-1948-3540-6096-D09FCB1BDBA7}"/>
              </a:ext>
            </a:extLst>
          </p:cNvPr>
          <p:cNvSpPr>
            <a:spLocks noGrp="1"/>
          </p:cNvSpPr>
          <p:nvPr>
            <p:ph sz="half" idx="1"/>
          </p:nvPr>
        </p:nvSpPr>
        <p:spPr/>
        <p:txBody>
          <a:bodyPr/>
          <a:lstStyle/>
          <a:p>
            <a:pPr marL="0" indent="0">
              <a:buNone/>
            </a:pPr>
            <a:r>
              <a:rPr lang="en-GB" dirty="0"/>
              <a:t> What do you think are your responsibilities within the supervision process?</a:t>
            </a:r>
          </a:p>
          <a:p>
            <a:pPr marL="0" indent="0">
              <a:buNone/>
            </a:pPr>
            <a:endParaRPr lang="en-GB" dirty="0"/>
          </a:p>
          <a:p>
            <a:pPr marL="0" indent="0">
              <a:buNone/>
            </a:pPr>
            <a:r>
              <a:rPr lang="en-GB" dirty="0">
                <a:hlinkClick r:id="rId3"/>
              </a:rPr>
              <a:t>www.menti.com</a:t>
            </a:r>
            <a:endParaRPr lang="en-GB" dirty="0"/>
          </a:p>
          <a:p>
            <a:pPr marL="0" indent="0">
              <a:buNone/>
            </a:pPr>
            <a:r>
              <a:rPr lang="en-GB" dirty="0"/>
              <a:t>Code 6868 0138</a:t>
            </a:r>
          </a:p>
        </p:txBody>
      </p:sp>
      <p:pic>
        <p:nvPicPr>
          <p:cNvPr id="5" name="Content Placeholder 4">
            <a:extLst>
              <a:ext uri="{FF2B5EF4-FFF2-40B4-BE49-F238E27FC236}">
                <a16:creationId xmlns:a16="http://schemas.microsoft.com/office/drawing/2014/main" id="{0CD7425C-38A3-8813-6339-8C0F46B21456}"/>
              </a:ext>
            </a:extLst>
          </p:cNvPr>
          <p:cNvPicPr>
            <a:picLocks noGrp="1" noChangeAspect="1"/>
          </p:cNvPicPr>
          <p:nvPr>
            <p:ph sz="half" idx="2"/>
          </p:nvPr>
        </p:nvPicPr>
        <p:blipFill>
          <a:blip r:embed="rId4"/>
          <a:stretch>
            <a:fillRect/>
          </a:stretch>
        </p:blipFill>
        <p:spPr>
          <a:xfrm>
            <a:off x="6489246" y="1958968"/>
            <a:ext cx="4859111" cy="3233518"/>
          </a:xfrm>
          <a:prstGeom prst="rect">
            <a:avLst/>
          </a:prstGeom>
        </p:spPr>
      </p:pic>
    </p:spTree>
    <p:extLst>
      <p:ext uri="{BB962C8B-B14F-4D97-AF65-F5344CB8AC3E}">
        <p14:creationId xmlns:p14="http://schemas.microsoft.com/office/powerpoint/2010/main" val="328182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5E4BE-0BC8-2AD2-8F07-DC3D54AD5126}"/>
              </a:ext>
            </a:extLst>
          </p:cNvPr>
          <p:cNvSpPr>
            <a:spLocks noGrp="1"/>
          </p:cNvSpPr>
          <p:nvPr>
            <p:ph type="title"/>
          </p:nvPr>
        </p:nvSpPr>
        <p:spPr>
          <a:solidFill>
            <a:srgbClr val="002060"/>
          </a:solidFill>
        </p:spPr>
        <p:txBody>
          <a:bodyPr/>
          <a:lstStyle/>
          <a:p>
            <a:r>
              <a:rPr lang="en-GB" dirty="0">
                <a:solidFill>
                  <a:schemeClr val="bg1"/>
                </a:solidFill>
              </a:rPr>
              <a:t>Student responsibilities include…</a:t>
            </a:r>
          </a:p>
        </p:txBody>
      </p:sp>
      <p:sp>
        <p:nvSpPr>
          <p:cNvPr id="3" name="Content Placeholder 2">
            <a:extLst>
              <a:ext uri="{FF2B5EF4-FFF2-40B4-BE49-F238E27FC236}">
                <a16:creationId xmlns:a16="http://schemas.microsoft.com/office/drawing/2014/main" id="{C997315C-0E55-A926-485D-AC5D6134439F}"/>
              </a:ext>
            </a:extLst>
          </p:cNvPr>
          <p:cNvSpPr>
            <a:spLocks noGrp="1"/>
          </p:cNvSpPr>
          <p:nvPr>
            <p:ph sz="half" idx="1"/>
          </p:nvPr>
        </p:nvSpPr>
        <p:spPr>
          <a:xfrm>
            <a:off x="609600" y="1600201"/>
            <a:ext cx="4408713" cy="3989040"/>
          </a:xfrm>
        </p:spPr>
        <p:txBody>
          <a:bodyPr>
            <a:normAutofit fontScale="85000" lnSpcReduction="20000"/>
          </a:bodyPr>
          <a:lstStyle/>
          <a:p>
            <a:r>
              <a:rPr lang="en-GB" dirty="0"/>
              <a:t>Be familiar with UWTSD dissertation guidelines</a:t>
            </a:r>
          </a:p>
          <a:p>
            <a:r>
              <a:rPr lang="en-GB" dirty="0"/>
              <a:t>Agree a suitable dissertation topic with your supervisor including a time-table of activities</a:t>
            </a:r>
          </a:p>
          <a:p>
            <a:r>
              <a:rPr lang="en-GB" dirty="0"/>
              <a:t>Attend all supervision sessions</a:t>
            </a:r>
          </a:p>
          <a:p>
            <a:r>
              <a:rPr lang="en-GB" dirty="0"/>
              <a:t>Participate in all sessions and come prepared – ask questions, give views, take the lead</a:t>
            </a:r>
          </a:p>
        </p:txBody>
      </p:sp>
      <p:sp>
        <p:nvSpPr>
          <p:cNvPr id="4" name="Content Placeholder 3">
            <a:extLst>
              <a:ext uri="{FF2B5EF4-FFF2-40B4-BE49-F238E27FC236}">
                <a16:creationId xmlns:a16="http://schemas.microsoft.com/office/drawing/2014/main" id="{4FC25A7C-4266-3508-77B0-424E05EF0098}"/>
              </a:ext>
            </a:extLst>
          </p:cNvPr>
          <p:cNvSpPr>
            <a:spLocks noGrp="1"/>
          </p:cNvSpPr>
          <p:nvPr>
            <p:ph sz="half" idx="2"/>
          </p:nvPr>
        </p:nvSpPr>
        <p:spPr>
          <a:xfrm>
            <a:off x="7903028" y="1600201"/>
            <a:ext cx="3679371" cy="3989040"/>
          </a:xfrm>
        </p:spPr>
        <p:txBody>
          <a:bodyPr>
            <a:normAutofit fontScale="85000" lnSpcReduction="20000"/>
          </a:bodyPr>
          <a:lstStyle/>
          <a:p>
            <a:r>
              <a:rPr lang="en-GB" dirty="0"/>
              <a:t>Submit drafts often and against targets for review</a:t>
            </a:r>
          </a:p>
          <a:p>
            <a:r>
              <a:rPr lang="en-GB" dirty="0"/>
              <a:t>Contact your supervisor if you are struggling</a:t>
            </a:r>
          </a:p>
          <a:p>
            <a:r>
              <a:rPr lang="en-GB" dirty="0"/>
              <a:t>Treat your supervisor with respect</a:t>
            </a:r>
          </a:p>
          <a:p>
            <a:r>
              <a:rPr lang="en-GB" dirty="0"/>
              <a:t>Submit final document on time!</a:t>
            </a:r>
          </a:p>
          <a:p>
            <a:endParaRPr lang="en-GB" dirty="0"/>
          </a:p>
        </p:txBody>
      </p:sp>
      <p:pic>
        <p:nvPicPr>
          <p:cNvPr id="5" name="Picture 4">
            <a:extLst>
              <a:ext uri="{FF2B5EF4-FFF2-40B4-BE49-F238E27FC236}">
                <a16:creationId xmlns:a16="http://schemas.microsoft.com/office/drawing/2014/main" id="{C0C01E45-4304-D832-4A23-7E1C9B5E5861}"/>
              </a:ext>
            </a:extLst>
          </p:cNvPr>
          <p:cNvPicPr>
            <a:picLocks noChangeAspect="1"/>
          </p:cNvPicPr>
          <p:nvPr/>
        </p:nvPicPr>
        <p:blipFill>
          <a:blip r:embed="rId3"/>
          <a:stretch>
            <a:fillRect/>
          </a:stretch>
        </p:blipFill>
        <p:spPr>
          <a:xfrm>
            <a:off x="5018313" y="2557462"/>
            <a:ext cx="2619375" cy="1743075"/>
          </a:xfrm>
          <a:prstGeom prst="rect">
            <a:avLst/>
          </a:prstGeom>
        </p:spPr>
      </p:pic>
    </p:spTree>
    <p:extLst>
      <p:ext uri="{BB962C8B-B14F-4D97-AF65-F5344CB8AC3E}">
        <p14:creationId xmlns:p14="http://schemas.microsoft.com/office/powerpoint/2010/main" val="34243611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animEffect transition="in" filter="fade">
                                      <p:cBhvr>
                                        <p:cTn id="35" dur="1000"/>
                                        <p:tgtEl>
                                          <p:spTgt spid="4">
                                            <p:txEl>
                                              <p:pRg st="0" end="0"/>
                                            </p:txEl>
                                          </p:spTgt>
                                        </p:tgtEl>
                                      </p:cBhvr>
                                    </p:animEffect>
                                    <p:anim calcmode="lin" valueType="num">
                                      <p:cBhvr>
                                        <p:cTn id="36"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1000"/>
                                        <p:tgtEl>
                                          <p:spTgt spid="4">
                                            <p:txEl>
                                              <p:pRg st="1" end="1"/>
                                            </p:txEl>
                                          </p:spTgt>
                                        </p:tgtEl>
                                      </p:cBhvr>
                                    </p:animEffect>
                                    <p:anim calcmode="lin" valueType="num">
                                      <p:cBhvr>
                                        <p:cTn id="43"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2" end="2"/>
                                            </p:txEl>
                                          </p:spTgt>
                                        </p:tgtEl>
                                        <p:attrNameLst>
                                          <p:attrName>style.visibility</p:attrName>
                                        </p:attrNameLst>
                                      </p:cBhvr>
                                      <p:to>
                                        <p:strVal val="visible"/>
                                      </p:to>
                                    </p:set>
                                    <p:animEffect transition="in" filter="fade">
                                      <p:cBhvr>
                                        <p:cTn id="49" dur="1000"/>
                                        <p:tgtEl>
                                          <p:spTgt spid="4">
                                            <p:txEl>
                                              <p:pRg st="2" end="2"/>
                                            </p:txEl>
                                          </p:spTgt>
                                        </p:tgtEl>
                                      </p:cBhvr>
                                    </p:animEffect>
                                    <p:anim calcmode="lin" valueType="num">
                                      <p:cBhvr>
                                        <p:cTn id="5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3" end="3"/>
                                            </p:txEl>
                                          </p:spTgt>
                                        </p:tgtEl>
                                        <p:attrNameLst>
                                          <p:attrName>style.visibility</p:attrName>
                                        </p:attrNameLst>
                                      </p:cBhvr>
                                      <p:to>
                                        <p:strVal val="visible"/>
                                      </p:to>
                                    </p:set>
                                    <p:animEffect transition="in" filter="fade">
                                      <p:cBhvr>
                                        <p:cTn id="56" dur="1000"/>
                                        <p:tgtEl>
                                          <p:spTgt spid="4">
                                            <p:txEl>
                                              <p:pRg st="3" end="3"/>
                                            </p:txEl>
                                          </p:spTgt>
                                        </p:tgtEl>
                                      </p:cBhvr>
                                    </p:animEffect>
                                    <p:anim calcmode="lin" valueType="num">
                                      <p:cBhvr>
                                        <p:cTn id="57"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2CCB6D-6BDE-30E1-A3DB-4031C29EA12F}"/>
              </a:ext>
            </a:extLst>
          </p:cNvPr>
          <p:cNvSpPr>
            <a:spLocks noGrp="1"/>
          </p:cNvSpPr>
          <p:nvPr>
            <p:ph type="title"/>
          </p:nvPr>
        </p:nvSpPr>
        <p:spPr>
          <a:solidFill>
            <a:srgbClr val="002060"/>
          </a:solidFill>
        </p:spPr>
        <p:txBody>
          <a:bodyPr/>
          <a:lstStyle/>
          <a:p>
            <a:r>
              <a:rPr lang="en-GB" dirty="0">
                <a:solidFill>
                  <a:schemeClr val="bg1"/>
                </a:solidFill>
              </a:rPr>
              <a:t>Responsibilities of the supervisor</a:t>
            </a:r>
          </a:p>
        </p:txBody>
      </p:sp>
      <p:sp>
        <p:nvSpPr>
          <p:cNvPr id="3" name="Content Placeholder 2">
            <a:extLst>
              <a:ext uri="{FF2B5EF4-FFF2-40B4-BE49-F238E27FC236}">
                <a16:creationId xmlns:a16="http://schemas.microsoft.com/office/drawing/2014/main" id="{14D11E02-84DB-4CCF-D9EE-3FECF36516F2}"/>
              </a:ext>
            </a:extLst>
          </p:cNvPr>
          <p:cNvSpPr>
            <a:spLocks noGrp="1"/>
          </p:cNvSpPr>
          <p:nvPr>
            <p:ph sz="half" idx="1"/>
          </p:nvPr>
        </p:nvSpPr>
        <p:spPr/>
        <p:txBody>
          <a:bodyPr/>
          <a:lstStyle/>
          <a:p>
            <a:pPr marL="0" indent="0">
              <a:buNone/>
            </a:pPr>
            <a:endParaRPr lang="en-GB" dirty="0"/>
          </a:p>
          <a:p>
            <a:pPr marL="0" indent="0">
              <a:buNone/>
            </a:pPr>
            <a:r>
              <a:rPr lang="en-GB" dirty="0"/>
              <a:t>What do you consider to be the ‘role’ of the dissertation supervisor?</a:t>
            </a:r>
          </a:p>
          <a:p>
            <a:pPr marL="0" indent="0">
              <a:buNone/>
            </a:pPr>
            <a:endParaRPr lang="en-GB" dirty="0"/>
          </a:p>
          <a:p>
            <a:pPr marL="0" indent="0">
              <a:buNone/>
            </a:pPr>
            <a:r>
              <a:rPr lang="en-GB" dirty="0">
                <a:hlinkClick r:id="rId3"/>
              </a:rPr>
              <a:t>www.menti.com</a:t>
            </a:r>
            <a:endParaRPr lang="en-GB" dirty="0"/>
          </a:p>
          <a:p>
            <a:pPr marL="0" indent="0">
              <a:buNone/>
            </a:pPr>
            <a:r>
              <a:rPr lang="en-GB" dirty="0"/>
              <a:t>Code 6868 0138</a:t>
            </a:r>
          </a:p>
        </p:txBody>
      </p:sp>
      <p:pic>
        <p:nvPicPr>
          <p:cNvPr id="5" name="Content Placeholder 4">
            <a:extLst>
              <a:ext uri="{FF2B5EF4-FFF2-40B4-BE49-F238E27FC236}">
                <a16:creationId xmlns:a16="http://schemas.microsoft.com/office/drawing/2014/main" id="{BBFBC9AD-1BFF-13A9-09BB-E96510ED3234}"/>
              </a:ext>
            </a:extLst>
          </p:cNvPr>
          <p:cNvPicPr>
            <a:picLocks noGrp="1" noChangeAspect="1"/>
          </p:cNvPicPr>
          <p:nvPr>
            <p:ph sz="half" idx="2"/>
          </p:nvPr>
        </p:nvPicPr>
        <p:blipFill>
          <a:blip r:embed="rId4"/>
          <a:stretch>
            <a:fillRect/>
          </a:stretch>
        </p:blipFill>
        <p:spPr>
          <a:xfrm>
            <a:off x="5037039" y="2990056"/>
            <a:ext cx="6545361" cy="2104458"/>
          </a:xfrm>
          <a:prstGeom prst="rect">
            <a:avLst/>
          </a:prstGeom>
        </p:spPr>
      </p:pic>
    </p:spTree>
    <p:extLst>
      <p:ext uri="{BB962C8B-B14F-4D97-AF65-F5344CB8AC3E}">
        <p14:creationId xmlns:p14="http://schemas.microsoft.com/office/powerpoint/2010/main" val="2994080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5622A-4E00-B736-C0D6-E64FFE6A06B3}"/>
              </a:ext>
            </a:extLst>
          </p:cNvPr>
          <p:cNvSpPr>
            <a:spLocks noGrp="1"/>
          </p:cNvSpPr>
          <p:nvPr>
            <p:ph type="title"/>
          </p:nvPr>
        </p:nvSpPr>
        <p:spPr>
          <a:solidFill>
            <a:srgbClr val="002060"/>
          </a:solidFill>
        </p:spPr>
        <p:txBody>
          <a:bodyPr/>
          <a:lstStyle/>
          <a:p>
            <a:r>
              <a:rPr lang="en-GB" dirty="0">
                <a:solidFill>
                  <a:schemeClr val="bg1"/>
                </a:solidFill>
              </a:rPr>
              <a:t>Responsibilities of supervisor</a:t>
            </a:r>
          </a:p>
        </p:txBody>
      </p:sp>
      <p:pic>
        <p:nvPicPr>
          <p:cNvPr id="5" name="Content Placeholder 4">
            <a:extLst>
              <a:ext uri="{FF2B5EF4-FFF2-40B4-BE49-F238E27FC236}">
                <a16:creationId xmlns:a16="http://schemas.microsoft.com/office/drawing/2014/main" id="{38056F52-606E-1C92-3984-43E7F40DFE2A}"/>
              </a:ext>
            </a:extLst>
          </p:cNvPr>
          <p:cNvPicPr>
            <a:picLocks noGrp="1" noChangeAspect="1"/>
          </p:cNvPicPr>
          <p:nvPr>
            <p:ph sz="half" idx="1"/>
          </p:nvPr>
        </p:nvPicPr>
        <p:blipFill>
          <a:blip r:embed="rId3"/>
          <a:stretch>
            <a:fillRect/>
          </a:stretch>
        </p:blipFill>
        <p:spPr>
          <a:xfrm>
            <a:off x="979941" y="2155419"/>
            <a:ext cx="3510417" cy="2336023"/>
          </a:xfrm>
          <a:prstGeom prst="rect">
            <a:avLst/>
          </a:prstGeom>
        </p:spPr>
      </p:pic>
      <p:sp>
        <p:nvSpPr>
          <p:cNvPr id="4" name="Content Placeholder 3">
            <a:extLst>
              <a:ext uri="{FF2B5EF4-FFF2-40B4-BE49-F238E27FC236}">
                <a16:creationId xmlns:a16="http://schemas.microsoft.com/office/drawing/2014/main" id="{341A6C81-2EC4-3887-5D11-5138F28B3ABF}"/>
              </a:ext>
            </a:extLst>
          </p:cNvPr>
          <p:cNvSpPr>
            <a:spLocks noGrp="1"/>
          </p:cNvSpPr>
          <p:nvPr>
            <p:ph sz="half" idx="2"/>
          </p:nvPr>
        </p:nvSpPr>
        <p:spPr/>
        <p:txBody>
          <a:bodyPr>
            <a:normAutofit fontScale="85000" lnSpcReduction="10000"/>
          </a:bodyPr>
          <a:lstStyle/>
          <a:p>
            <a:r>
              <a:rPr lang="en-GB" dirty="0"/>
              <a:t>Offer advice on topic, objectives &amp; timeline</a:t>
            </a:r>
          </a:p>
          <a:p>
            <a:r>
              <a:rPr lang="en-GB" dirty="0"/>
              <a:t>Guidance on standard of work</a:t>
            </a:r>
          </a:p>
          <a:p>
            <a:r>
              <a:rPr lang="en-GB" dirty="0"/>
              <a:t>Meet regularly &amp; provide feedback</a:t>
            </a:r>
          </a:p>
          <a:p>
            <a:r>
              <a:rPr lang="en-GB" dirty="0"/>
              <a:t>Respond to queries </a:t>
            </a:r>
          </a:p>
          <a:p>
            <a:r>
              <a:rPr lang="en-GB" dirty="0"/>
              <a:t>Step in when work not up to standard</a:t>
            </a:r>
          </a:p>
          <a:p>
            <a:r>
              <a:rPr lang="en-GB" dirty="0"/>
              <a:t>Offer advice/signpost when struggling</a:t>
            </a:r>
          </a:p>
          <a:p>
            <a:r>
              <a:rPr lang="en-GB" dirty="0"/>
              <a:t>Be fair and respectful</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293554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12C71-7037-02C2-EFCD-C23D787D5CF0}"/>
              </a:ext>
            </a:extLst>
          </p:cNvPr>
          <p:cNvSpPr>
            <a:spLocks noGrp="1"/>
          </p:cNvSpPr>
          <p:nvPr>
            <p:ph type="title"/>
          </p:nvPr>
        </p:nvSpPr>
        <p:spPr>
          <a:solidFill>
            <a:srgbClr val="002060"/>
          </a:solidFill>
        </p:spPr>
        <p:txBody>
          <a:bodyPr>
            <a:normAutofit fontScale="90000"/>
          </a:bodyPr>
          <a:lstStyle/>
          <a:p>
            <a:r>
              <a:rPr lang="en-GB" dirty="0">
                <a:solidFill>
                  <a:schemeClr val="bg1"/>
                </a:solidFill>
              </a:rPr>
              <a:t>Making the most of the supervision session..</a:t>
            </a:r>
          </a:p>
        </p:txBody>
      </p:sp>
      <p:sp>
        <p:nvSpPr>
          <p:cNvPr id="3" name="Content Placeholder 2">
            <a:extLst>
              <a:ext uri="{FF2B5EF4-FFF2-40B4-BE49-F238E27FC236}">
                <a16:creationId xmlns:a16="http://schemas.microsoft.com/office/drawing/2014/main" id="{FB7C9D69-111E-7805-65C6-872CC9AC5D2E}"/>
              </a:ext>
            </a:extLst>
          </p:cNvPr>
          <p:cNvSpPr>
            <a:spLocks noGrp="1"/>
          </p:cNvSpPr>
          <p:nvPr>
            <p:ph sz="half" idx="1"/>
          </p:nvPr>
        </p:nvSpPr>
        <p:spPr/>
        <p:txBody>
          <a:bodyPr/>
          <a:lstStyle/>
          <a:p>
            <a:r>
              <a:rPr lang="en-GB" dirty="0"/>
              <a:t>Punctual</a:t>
            </a:r>
          </a:p>
          <a:p>
            <a:r>
              <a:rPr lang="en-GB" dirty="0"/>
              <a:t>Be prepared</a:t>
            </a:r>
          </a:p>
          <a:p>
            <a:r>
              <a:rPr lang="en-GB" dirty="0"/>
              <a:t>Send work in advance if relevant</a:t>
            </a:r>
          </a:p>
          <a:p>
            <a:r>
              <a:rPr lang="en-GB" dirty="0"/>
              <a:t>Engage in process</a:t>
            </a:r>
          </a:p>
          <a:p>
            <a:endParaRPr lang="en-GB" dirty="0">
              <a:solidFill>
                <a:srgbClr val="FF0000"/>
              </a:solidFill>
            </a:endParaRPr>
          </a:p>
          <a:p>
            <a:pPr marL="0" indent="0" algn="ctr">
              <a:buNone/>
            </a:pPr>
            <a:r>
              <a:rPr lang="en-GB" i="1" dirty="0">
                <a:solidFill>
                  <a:srgbClr val="FF0000"/>
                </a:solidFill>
              </a:rPr>
              <a:t>NB: You will only get out of it what you put into it</a:t>
            </a:r>
          </a:p>
        </p:txBody>
      </p:sp>
      <p:pic>
        <p:nvPicPr>
          <p:cNvPr id="5" name="Content Placeholder 4">
            <a:extLst>
              <a:ext uri="{FF2B5EF4-FFF2-40B4-BE49-F238E27FC236}">
                <a16:creationId xmlns:a16="http://schemas.microsoft.com/office/drawing/2014/main" id="{7A2EA24F-FFB4-E6F7-7F48-4F783FA73F1B}"/>
              </a:ext>
            </a:extLst>
          </p:cNvPr>
          <p:cNvPicPr>
            <a:picLocks noGrp="1" noChangeAspect="1"/>
          </p:cNvPicPr>
          <p:nvPr>
            <p:ph sz="half" idx="2"/>
          </p:nvPr>
        </p:nvPicPr>
        <p:blipFill>
          <a:blip r:embed="rId3"/>
          <a:stretch>
            <a:fillRect/>
          </a:stretch>
        </p:blipFill>
        <p:spPr>
          <a:xfrm>
            <a:off x="6241264" y="2073729"/>
            <a:ext cx="5365102" cy="3004457"/>
          </a:xfrm>
          <a:prstGeom prst="rect">
            <a:avLst/>
          </a:prstGeom>
        </p:spPr>
      </p:pic>
    </p:spTree>
    <p:extLst>
      <p:ext uri="{BB962C8B-B14F-4D97-AF65-F5344CB8AC3E}">
        <p14:creationId xmlns:p14="http://schemas.microsoft.com/office/powerpoint/2010/main" val="1674566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9D141-3B25-C8B6-ABEB-B74B9D5E8E18}"/>
              </a:ext>
            </a:extLst>
          </p:cNvPr>
          <p:cNvSpPr>
            <a:spLocks noGrp="1"/>
          </p:cNvSpPr>
          <p:nvPr>
            <p:ph type="title"/>
          </p:nvPr>
        </p:nvSpPr>
        <p:spPr>
          <a:solidFill>
            <a:srgbClr val="002060"/>
          </a:solidFill>
        </p:spPr>
        <p:txBody>
          <a:bodyPr/>
          <a:lstStyle/>
          <a:p>
            <a:r>
              <a:rPr lang="en-GB" dirty="0">
                <a:solidFill>
                  <a:schemeClr val="bg1"/>
                </a:solidFill>
              </a:rPr>
              <a:t>Record Keeping</a:t>
            </a:r>
          </a:p>
        </p:txBody>
      </p:sp>
      <p:pic>
        <p:nvPicPr>
          <p:cNvPr id="5" name="Content Placeholder 4">
            <a:extLst>
              <a:ext uri="{FF2B5EF4-FFF2-40B4-BE49-F238E27FC236}">
                <a16:creationId xmlns:a16="http://schemas.microsoft.com/office/drawing/2014/main" id="{4D6A1823-4B1F-FCA7-F1EF-C34C0FEB0413}"/>
              </a:ext>
            </a:extLst>
          </p:cNvPr>
          <p:cNvPicPr>
            <a:picLocks noGrp="1" noChangeAspect="1"/>
          </p:cNvPicPr>
          <p:nvPr>
            <p:ph sz="half" idx="1"/>
          </p:nvPr>
        </p:nvPicPr>
        <p:blipFill>
          <a:blip r:embed="rId2"/>
          <a:stretch>
            <a:fillRect/>
          </a:stretch>
        </p:blipFill>
        <p:spPr>
          <a:xfrm>
            <a:off x="609600" y="1853514"/>
            <a:ext cx="5367005" cy="3494345"/>
          </a:xfrm>
          <a:prstGeom prst="rect">
            <a:avLst/>
          </a:prstGeom>
        </p:spPr>
      </p:pic>
      <p:sp>
        <p:nvSpPr>
          <p:cNvPr id="4" name="Content Placeholder 3">
            <a:extLst>
              <a:ext uri="{FF2B5EF4-FFF2-40B4-BE49-F238E27FC236}">
                <a16:creationId xmlns:a16="http://schemas.microsoft.com/office/drawing/2014/main" id="{8C458A92-590E-B4CA-227C-456BA790A059}"/>
              </a:ext>
            </a:extLst>
          </p:cNvPr>
          <p:cNvSpPr>
            <a:spLocks noGrp="1"/>
          </p:cNvSpPr>
          <p:nvPr>
            <p:ph sz="half" idx="2"/>
          </p:nvPr>
        </p:nvSpPr>
        <p:spPr/>
        <p:txBody>
          <a:bodyPr/>
          <a:lstStyle/>
          <a:p>
            <a:r>
              <a:rPr lang="en-GB" dirty="0"/>
              <a:t>Diarise meetings</a:t>
            </a:r>
          </a:p>
          <a:p>
            <a:r>
              <a:rPr lang="en-GB" dirty="0"/>
              <a:t>Keep a record of:</a:t>
            </a:r>
          </a:p>
          <a:p>
            <a:pPr lvl="1"/>
            <a:r>
              <a:rPr lang="en-GB" dirty="0"/>
              <a:t>Meeting outcomes</a:t>
            </a:r>
          </a:p>
          <a:p>
            <a:pPr lvl="1"/>
            <a:r>
              <a:rPr lang="en-GB" dirty="0"/>
              <a:t>Tasks</a:t>
            </a:r>
          </a:p>
          <a:p>
            <a:pPr lvl="1"/>
            <a:r>
              <a:rPr lang="en-GB" dirty="0"/>
              <a:t>Dates</a:t>
            </a:r>
          </a:p>
          <a:p>
            <a:pPr marL="457200" lvl="1" indent="0">
              <a:buNone/>
            </a:pPr>
            <a:endParaRPr lang="en-GB" dirty="0"/>
          </a:p>
          <a:p>
            <a:pPr marL="457200" lvl="1" indent="0">
              <a:buNone/>
            </a:pPr>
            <a:r>
              <a:rPr lang="en-GB" dirty="0"/>
              <a:t>Form GA19 – on Moodle</a:t>
            </a:r>
          </a:p>
          <a:p>
            <a:endParaRPr lang="en-GB" dirty="0"/>
          </a:p>
          <a:p>
            <a:endParaRPr lang="en-GB" dirty="0"/>
          </a:p>
        </p:txBody>
      </p:sp>
    </p:spTree>
    <p:extLst>
      <p:ext uri="{BB962C8B-B14F-4D97-AF65-F5344CB8AC3E}">
        <p14:creationId xmlns:p14="http://schemas.microsoft.com/office/powerpoint/2010/main" val="1028553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CD990B-FB5B-24F2-F79F-877DC04E24B9}"/>
              </a:ext>
            </a:extLst>
          </p:cNvPr>
          <p:cNvPicPr>
            <a:picLocks noChangeAspect="1"/>
          </p:cNvPicPr>
          <p:nvPr/>
        </p:nvPicPr>
        <p:blipFill>
          <a:blip r:embed="rId2"/>
          <a:stretch>
            <a:fillRect/>
          </a:stretch>
        </p:blipFill>
        <p:spPr>
          <a:xfrm>
            <a:off x="1842427" y="1309817"/>
            <a:ext cx="8507145" cy="3167062"/>
          </a:xfrm>
          <a:prstGeom prst="rect">
            <a:avLst/>
          </a:prstGeom>
        </p:spPr>
      </p:pic>
    </p:spTree>
    <p:extLst>
      <p:ext uri="{BB962C8B-B14F-4D97-AF65-F5344CB8AC3E}">
        <p14:creationId xmlns:p14="http://schemas.microsoft.com/office/powerpoint/2010/main" val="313450865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3926</Words>
  <Application>Microsoft Office PowerPoint</Application>
  <PresentationFormat>Widescreen</PresentationFormat>
  <Paragraphs>413</Paragraphs>
  <Slides>15</Slides>
  <Notes>13</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Theme1.thmx first page pp</vt:lpstr>
      <vt:lpstr> MSc  Policing (O&amp;SL) 11.12.24 Dissertation supervision   </vt:lpstr>
      <vt:lpstr>Lesson – Dissertation Supervision </vt:lpstr>
      <vt:lpstr> ‘Dissertation supervision’</vt:lpstr>
      <vt:lpstr>‘Dissertation supervision’</vt:lpstr>
      <vt:lpstr>‘Dissertation supervisor’</vt:lpstr>
      <vt:lpstr>Dissertation support – allocated time</vt:lpstr>
      <vt:lpstr>Breakdown of ‘supervision’</vt:lpstr>
      <vt:lpstr>Boundaries: student v supervisor</vt:lpstr>
      <vt:lpstr>Your responsibilities</vt:lpstr>
      <vt:lpstr>Student responsibilities include…</vt:lpstr>
      <vt:lpstr>Responsibilities of the supervisor</vt:lpstr>
      <vt:lpstr>Responsibilities of supervisor</vt:lpstr>
      <vt:lpstr>Making the most of the supervision session..</vt:lpstr>
      <vt:lpstr>Record Keeping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37</cp:revision>
  <dcterms:created xsi:type="dcterms:W3CDTF">2021-10-13T07:56:41Z</dcterms:created>
  <dcterms:modified xsi:type="dcterms:W3CDTF">2024-12-11T12:28:18Z</dcterms:modified>
</cp:coreProperties>
</file>