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77" r:id="rId1"/>
  </p:sldMasterIdLst>
  <p:notesMasterIdLst>
    <p:notesMasterId r:id="rId15"/>
  </p:notesMasterIdLst>
  <p:sldIdLst>
    <p:sldId id="256" r:id="rId2"/>
    <p:sldId id="257" r:id="rId3"/>
    <p:sldId id="258" r:id="rId4"/>
    <p:sldId id="259" r:id="rId5"/>
    <p:sldId id="260" r:id="rId6"/>
    <p:sldId id="261" r:id="rId7"/>
    <p:sldId id="263" r:id="rId8"/>
    <p:sldId id="264" r:id="rId9"/>
    <p:sldId id="265" r:id="rId10"/>
    <p:sldId id="266" r:id="rId11"/>
    <p:sldId id="267" r:id="rId12"/>
    <p:sldId id="268" r:id="rId13"/>
    <p:sldId id="269"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hor"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1648" autoAdjust="0"/>
  </p:normalViewPr>
  <p:slideViewPr>
    <p:cSldViewPr snapToGrid="0">
      <p:cViewPr varScale="1">
        <p:scale>
          <a:sx n="66" d="100"/>
          <a:sy n="66" d="100"/>
        </p:scale>
        <p:origin x="133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7A7D835-AA41-4D22-BF00-75738BDBB1C9}" type="doc">
      <dgm:prSet loTypeId="urn:microsoft.com/office/officeart/2005/8/layout/cycle5" loCatId="cycle" qsTypeId="urn:microsoft.com/office/officeart/2005/8/quickstyle/3d1" qsCatId="3D" csTypeId="urn:microsoft.com/office/officeart/2005/8/colors/colorful1" csCatId="colorful" phldr="1"/>
      <dgm:spPr/>
      <dgm:t>
        <a:bodyPr/>
        <a:lstStyle/>
        <a:p>
          <a:endParaRPr lang="en-IN"/>
        </a:p>
      </dgm:t>
    </dgm:pt>
    <dgm:pt modelId="{E6C221CA-F7DC-42D7-8C0F-1D9F48DAC1CD}">
      <dgm:prSet phldrT="[Text]" custT="1"/>
      <dgm:spPr/>
      <dgm:t>
        <a:bodyPr/>
        <a:lstStyle/>
        <a:p>
          <a:r>
            <a:rPr lang="en-IN" sz="1400" b="0" cap="none" spc="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Political </a:t>
          </a:r>
        </a:p>
      </dgm:t>
    </dgm:pt>
    <dgm:pt modelId="{D7B9899F-0925-4336-82F4-BD297ECE4AF0}" type="parTrans" cxnId="{6A284DFA-E79A-4FB9-93FB-AEEB366A44E6}">
      <dgm:prSet/>
      <dgm:spPr/>
      <dgm:t>
        <a:bodyPr/>
        <a:lstStyle/>
        <a:p>
          <a:endParaRPr lang="en-IN" b="0" cap="none" spc="0">
            <a:ln w="0"/>
            <a:solidFill>
              <a:schemeClr val="tx1"/>
            </a:solidFill>
            <a:effectLst>
              <a:outerShdw blurRad="38100" dist="19050" dir="2700000" algn="tl" rotWithShape="0">
                <a:schemeClr val="dk1">
                  <a:alpha val="40000"/>
                </a:schemeClr>
              </a:outerShdw>
            </a:effectLst>
          </a:endParaRPr>
        </a:p>
      </dgm:t>
    </dgm:pt>
    <dgm:pt modelId="{A535310F-D5AA-45C5-A708-8748A34F25DC}" type="sibTrans" cxnId="{6A284DFA-E79A-4FB9-93FB-AEEB366A44E6}">
      <dgm:prSet/>
      <dgm:spPr/>
      <dgm:t>
        <a:bodyPr/>
        <a:lstStyle/>
        <a:p>
          <a:endParaRPr lang="en-IN" b="0" cap="none" spc="0">
            <a:ln w="0"/>
            <a:solidFill>
              <a:schemeClr val="tx1"/>
            </a:solidFill>
            <a:effectLst>
              <a:outerShdw blurRad="38100" dist="19050" dir="2700000" algn="tl" rotWithShape="0">
                <a:schemeClr val="dk1">
                  <a:alpha val="40000"/>
                </a:schemeClr>
              </a:outerShdw>
            </a:effectLst>
          </a:endParaRPr>
        </a:p>
      </dgm:t>
    </dgm:pt>
    <dgm:pt modelId="{2F0F1E17-27E5-4985-8FE5-9810CE63108F}">
      <dgm:prSet phldrT="[Text]" custT="1"/>
      <dgm:spPr/>
      <dgm:t>
        <a:bodyPr/>
        <a:lstStyle/>
        <a:p>
          <a:r>
            <a:rPr lang="en-IN" sz="1400" b="0" cap="none" spc="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Economical</a:t>
          </a:r>
        </a:p>
      </dgm:t>
    </dgm:pt>
    <dgm:pt modelId="{C62DEADF-48DD-4213-B8AB-444EE8531A4C}" type="parTrans" cxnId="{B0350D8C-F923-4F33-91E5-61707716E52D}">
      <dgm:prSet/>
      <dgm:spPr/>
      <dgm:t>
        <a:bodyPr/>
        <a:lstStyle/>
        <a:p>
          <a:endParaRPr lang="en-IN" b="0" cap="none" spc="0">
            <a:ln w="0"/>
            <a:solidFill>
              <a:schemeClr val="tx1"/>
            </a:solidFill>
            <a:effectLst>
              <a:outerShdw blurRad="38100" dist="19050" dir="2700000" algn="tl" rotWithShape="0">
                <a:schemeClr val="dk1">
                  <a:alpha val="40000"/>
                </a:schemeClr>
              </a:outerShdw>
            </a:effectLst>
          </a:endParaRPr>
        </a:p>
      </dgm:t>
    </dgm:pt>
    <dgm:pt modelId="{84AA03C1-64AB-418A-80FE-E1DCB0BF8F29}" type="sibTrans" cxnId="{B0350D8C-F923-4F33-91E5-61707716E52D}">
      <dgm:prSet/>
      <dgm:spPr/>
      <dgm:t>
        <a:bodyPr/>
        <a:lstStyle/>
        <a:p>
          <a:endParaRPr lang="en-IN" b="0" cap="none" spc="0">
            <a:ln w="0"/>
            <a:solidFill>
              <a:schemeClr val="tx1"/>
            </a:solidFill>
            <a:effectLst>
              <a:outerShdw blurRad="38100" dist="19050" dir="2700000" algn="tl" rotWithShape="0">
                <a:schemeClr val="dk1">
                  <a:alpha val="40000"/>
                </a:schemeClr>
              </a:outerShdw>
            </a:effectLst>
          </a:endParaRPr>
        </a:p>
      </dgm:t>
    </dgm:pt>
    <dgm:pt modelId="{0896B0BF-3A23-4070-A6D0-2C527D5DE0EF}">
      <dgm:prSet phldrT="[Text]" custT="1"/>
      <dgm:spPr/>
      <dgm:t>
        <a:bodyPr/>
        <a:lstStyle/>
        <a:p>
          <a:r>
            <a:rPr lang="en-IN" sz="1400" b="0" cap="none" spc="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Social</a:t>
          </a:r>
        </a:p>
      </dgm:t>
    </dgm:pt>
    <dgm:pt modelId="{B1C94EAA-A8B6-45E6-893D-68F2309BC481}" type="parTrans" cxnId="{0E41636D-38A7-45F6-9E41-B65EDD47CDE0}">
      <dgm:prSet/>
      <dgm:spPr/>
      <dgm:t>
        <a:bodyPr/>
        <a:lstStyle/>
        <a:p>
          <a:endParaRPr lang="en-IN" b="0" cap="none" spc="0">
            <a:ln w="0"/>
            <a:solidFill>
              <a:schemeClr val="tx1"/>
            </a:solidFill>
            <a:effectLst>
              <a:outerShdw blurRad="38100" dist="19050" dir="2700000" algn="tl" rotWithShape="0">
                <a:schemeClr val="dk1">
                  <a:alpha val="40000"/>
                </a:schemeClr>
              </a:outerShdw>
            </a:effectLst>
          </a:endParaRPr>
        </a:p>
      </dgm:t>
    </dgm:pt>
    <dgm:pt modelId="{7CC7E69C-0E93-4BAD-B25E-10CEB64D747F}" type="sibTrans" cxnId="{0E41636D-38A7-45F6-9E41-B65EDD47CDE0}">
      <dgm:prSet/>
      <dgm:spPr/>
      <dgm:t>
        <a:bodyPr/>
        <a:lstStyle/>
        <a:p>
          <a:endParaRPr lang="en-IN" b="0" cap="none" spc="0">
            <a:ln w="0"/>
            <a:solidFill>
              <a:schemeClr val="tx1"/>
            </a:solidFill>
            <a:effectLst>
              <a:outerShdw blurRad="38100" dist="19050" dir="2700000" algn="tl" rotWithShape="0">
                <a:schemeClr val="dk1">
                  <a:alpha val="40000"/>
                </a:schemeClr>
              </a:outerShdw>
            </a:effectLst>
          </a:endParaRPr>
        </a:p>
      </dgm:t>
    </dgm:pt>
    <dgm:pt modelId="{C8BB7E3C-4C98-4C88-9A19-416257749312}">
      <dgm:prSet phldrT="[Text]" custT="1"/>
      <dgm:spPr/>
      <dgm:t>
        <a:bodyPr/>
        <a:lstStyle/>
        <a:p>
          <a:r>
            <a:rPr lang="en-IN" sz="1400" b="0" cap="none" spc="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Technological</a:t>
          </a:r>
        </a:p>
      </dgm:t>
    </dgm:pt>
    <dgm:pt modelId="{88207D0B-28AC-45E5-968C-FAD392B4C3F2}" type="parTrans" cxnId="{E33CEF57-F767-4ECC-8C81-314A06C51279}">
      <dgm:prSet/>
      <dgm:spPr/>
      <dgm:t>
        <a:bodyPr/>
        <a:lstStyle/>
        <a:p>
          <a:endParaRPr lang="en-IN" b="0" cap="none" spc="0">
            <a:ln w="0"/>
            <a:solidFill>
              <a:schemeClr val="tx1"/>
            </a:solidFill>
            <a:effectLst>
              <a:outerShdw blurRad="38100" dist="19050" dir="2700000" algn="tl" rotWithShape="0">
                <a:schemeClr val="dk1">
                  <a:alpha val="40000"/>
                </a:schemeClr>
              </a:outerShdw>
            </a:effectLst>
          </a:endParaRPr>
        </a:p>
      </dgm:t>
    </dgm:pt>
    <dgm:pt modelId="{48B4BD4B-A43B-4A48-8971-B7D7A0CBD812}" type="sibTrans" cxnId="{E33CEF57-F767-4ECC-8C81-314A06C51279}">
      <dgm:prSet/>
      <dgm:spPr/>
      <dgm:t>
        <a:bodyPr/>
        <a:lstStyle/>
        <a:p>
          <a:endParaRPr lang="en-IN" b="0" cap="none" spc="0">
            <a:ln w="0"/>
            <a:solidFill>
              <a:schemeClr val="tx1"/>
            </a:solidFill>
            <a:effectLst>
              <a:outerShdw blurRad="38100" dist="19050" dir="2700000" algn="tl" rotWithShape="0">
                <a:schemeClr val="dk1">
                  <a:alpha val="40000"/>
                </a:schemeClr>
              </a:outerShdw>
            </a:effectLst>
          </a:endParaRPr>
        </a:p>
      </dgm:t>
    </dgm:pt>
    <dgm:pt modelId="{C5AED21A-E8DE-41F6-9255-7646195E0B75}">
      <dgm:prSet phldrT="[Text]" custT="1"/>
      <dgm:spPr/>
      <dgm:t>
        <a:bodyPr/>
        <a:lstStyle/>
        <a:p>
          <a:r>
            <a:rPr lang="en-IN" sz="1400" b="0" cap="none" spc="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Legal</a:t>
          </a:r>
        </a:p>
      </dgm:t>
    </dgm:pt>
    <dgm:pt modelId="{3F02EDDD-FBB6-46E5-870C-355B32934263}" type="parTrans" cxnId="{465EC2B2-B144-42E4-B5EA-3E5723087777}">
      <dgm:prSet/>
      <dgm:spPr/>
      <dgm:t>
        <a:bodyPr/>
        <a:lstStyle/>
        <a:p>
          <a:endParaRPr lang="en-IN" b="0" cap="none" spc="0">
            <a:ln w="0"/>
            <a:solidFill>
              <a:schemeClr val="tx1"/>
            </a:solidFill>
            <a:effectLst>
              <a:outerShdw blurRad="38100" dist="19050" dir="2700000" algn="tl" rotWithShape="0">
                <a:schemeClr val="dk1">
                  <a:alpha val="40000"/>
                </a:schemeClr>
              </a:outerShdw>
            </a:effectLst>
          </a:endParaRPr>
        </a:p>
      </dgm:t>
    </dgm:pt>
    <dgm:pt modelId="{F12AE6E4-58A3-452D-A853-B5CE639A17CB}" type="sibTrans" cxnId="{465EC2B2-B144-42E4-B5EA-3E5723087777}">
      <dgm:prSet/>
      <dgm:spPr/>
      <dgm:t>
        <a:bodyPr/>
        <a:lstStyle/>
        <a:p>
          <a:endParaRPr lang="en-IN" b="0" cap="none" spc="0">
            <a:ln w="0"/>
            <a:solidFill>
              <a:schemeClr val="tx1"/>
            </a:solidFill>
            <a:effectLst>
              <a:outerShdw blurRad="38100" dist="19050" dir="2700000" algn="tl" rotWithShape="0">
                <a:schemeClr val="dk1">
                  <a:alpha val="40000"/>
                </a:schemeClr>
              </a:outerShdw>
            </a:effectLst>
          </a:endParaRPr>
        </a:p>
      </dgm:t>
    </dgm:pt>
    <dgm:pt modelId="{726902AC-36B5-48E3-88B7-4B1A1AE5AB91}">
      <dgm:prSet phldrT="[Text]" custT="1"/>
      <dgm:spPr/>
      <dgm:t>
        <a:bodyPr/>
        <a:lstStyle/>
        <a:p>
          <a:r>
            <a:rPr lang="en-IN" sz="1400" b="0" cap="none" spc="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Environmental</a:t>
          </a:r>
        </a:p>
      </dgm:t>
    </dgm:pt>
    <dgm:pt modelId="{D8C51283-3776-4CDC-A246-456920AA79F4}" type="parTrans" cxnId="{1D73897C-8453-4968-8ACA-AA25E16758EC}">
      <dgm:prSet/>
      <dgm:spPr/>
      <dgm:t>
        <a:bodyPr/>
        <a:lstStyle/>
        <a:p>
          <a:endParaRPr lang="en-IN" b="0" cap="none" spc="0">
            <a:ln w="0"/>
            <a:solidFill>
              <a:schemeClr val="tx1"/>
            </a:solidFill>
            <a:effectLst>
              <a:outerShdw blurRad="38100" dist="19050" dir="2700000" algn="tl" rotWithShape="0">
                <a:schemeClr val="dk1">
                  <a:alpha val="40000"/>
                </a:schemeClr>
              </a:outerShdw>
            </a:effectLst>
          </a:endParaRPr>
        </a:p>
      </dgm:t>
    </dgm:pt>
    <dgm:pt modelId="{E3E016C4-ED8B-44D7-8294-83AB3A362D32}" type="sibTrans" cxnId="{1D73897C-8453-4968-8ACA-AA25E16758EC}">
      <dgm:prSet/>
      <dgm:spPr/>
      <dgm:t>
        <a:bodyPr/>
        <a:lstStyle/>
        <a:p>
          <a:endParaRPr lang="en-IN" b="0" cap="none" spc="0">
            <a:ln w="0"/>
            <a:solidFill>
              <a:schemeClr val="tx1"/>
            </a:solidFill>
            <a:effectLst>
              <a:outerShdw blurRad="38100" dist="19050" dir="2700000" algn="tl" rotWithShape="0">
                <a:schemeClr val="dk1">
                  <a:alpha val="40000"/>
                </a:schemeClr>
              </a:outerShdw>
            </a:effectLst>
          </a:endParaRPr>
        </a:p>
      </dgm:t>
    </dgm:pt>
    <dgm:pt modelId="{217C6470-F1EF-4B9D-9243-F4680E64D44F}" type="pres">
      <dgm:prSet presAssocID="{17A7D835-AA41-4D22-BF00-75738BDBB1C9}" presName="cycle" presStyleCnt="0">
        <dgm:presLayoutVars>
          <dgm:dir/>
          <dgm:resizeHandles val="exact"/>
        </dgm:presLayoutVars>
      </dgm:prSet>
      <dgm:spPr/>
    </dgm:pt>
    <dgm:pt modelId="{20A809BD-AED9-4BF7-B717-B98DBAE4EF4E}" type="pres">
      <dgm:prSet presAssocID="{E6C221CA-F7DC-42D7-8C0F-1D9F48DAC1CD}" presName="node" presStyleLbl="node1" presStyleIdx="0" presStyleCnt="6">
        <dgm:presLayoutVars>
          <dgm:bulletEnabled val="1"/>
        </dgm:presLayoutVars>
      </dgm:prSet>
      <dgm:spPr/>
    </dgm:pt>
    <dgm:pt modelId="{224F6682-E831-471B-BD67-8B6514A42E7D}" type="pres">
      <dgm:prSet presAssocID="{E6C221CA-F7DC-42D7-8C0F-1D9F48DAC1CD}" presName="spNode" presStyleCnt="0"/>
      <dgm:spPr/>
    </dgm:pt>
    <dgm:pt modelId="{2DF13FA5-0044-4E0C-A3F2-17F8F9BA9C2B}" type="pres">
      <dgm:prSet presAssocID="{A535310F-D5AA-45C5-A708-8748A34F25DC}" presName="sibTrans" presStyleLbl="sibTrans1D1" presStyleIdx="0" presStyleCnt="6"/>
      <dgm:spPr/>
    </dgm:pt>
    <dgm:pt modelId="{DFF0AEBF-8924-4EF9-8D2E-039DF3252918}" type="pres">
      <dgm:prSet presAssocID="{2F0F1E17-27E5-4985-8FE5-9810CE63108F}" presName="node" presStyleLbl="node1" presStyleIdx="1" presStyleCnt="6">
        <dgm:presLayoutVars>
          <dgm:bulletEnabled val="1"/>
        </dgm:presLayoutVars>
      </dgm:prSet>
      <dgm:spPr/>
    </dgm:pt>
    <dgm:pt modelId="{6D3B4A8B-9318-49E0-ABB7-D20DCABEBDEB}" type="pres">
      <dgm:prSet presAssocID="{2F0F1E17-27E5-4985-8FE5-9810CE63108F}" presName="spNode" presStyleCnt="0"/>
      <dgm:spPr/>
    </dgm:pt>
    <dgm:pt modelId="{A0F17C45-2020-48B8-9DD4-AEEB92CB7E33}" type="pres">
      <dgm:prSet presAssocID="{84AA03C1-64AB-418A-80FE-E1DCB0BF8F29}" presName="sibTrans" presStyleLbl="sibTrans1D1" presStyleIdx="1" presStyleCnt="6"/>
      <dgm:spPr/>
    </dgm:pt>
    <dgm:pt modelId="{DE87A990-A1B2-461E-90A1-0293C0784390}" type="pres">
      <dgm:prSet presAssocID="{0896B0BF-3A23-4070-A6D0-2C527D5DE0EF}" presName="node" presStyleLbl="node1" presStyleIdx="2" presStyleCnt="6">
        <dgm:presLayoutVars>
          <dgm:bulletEnabled val="1"/>
        </dgm:presLayoutVars>
      </dgm:prSet>
      <dgm:spPr/>
    </dgm:pt>
    <dgm:pt modelId="{3D31CEA6-8120-4C76-A0EA-900F63A80527}" type="pres">
      <dgm:prSet presAssocID="{0896B0BF-3A23-4070-A6D0-2C527D5DE0EF}" presName="spNode" presStyleCnt="0"/>
      <dgm:spPr/>
    </dgm:pt>
    <dgm:pt modelId="{F1A39032-5559-42DC-89E5-F031A7D79D87}" type="pres">
      <dgm:prSet presAssocID="{7CC7E69C-0E93-4BAD-B25E-10CEB64D747F}" presName="sibTrans" presStyleLbl="sibTrans1D1" presStyleIdx="2" presStyleCnt="6"/>
      <dgm:spPr/>
    </dgm:pt>
    <dgm:pt modelId="{BA981C05-C0FA-4E70-8DEE-796A119C4B44}" type="pres">
      <dgm:prSet presAssocID="{C8BB7E3C-4C98-4C88-9A19-416257749312}" presName="node" presStyleLbl="node1" presStyleIdx="3" presStyleCnt="6">
        <dgm:presLayoutVars>
          <dgm:bulletEnabled val="1"/>
        </dgm:presLayoutVars>
      </dgm:prSet>
      <dgm:spPr/>
    </dgm:pt>
    <dgm:pt modelId="{0391BAB8-4BAA-46BD-9CA6-34E6FB5C5303}" type="pres">
      <dgm:prSet presAssocID="{C8BB7E3C-4C98-4C88-9A19-416257749312}" presName="spNode" presStyleCnt="0"/>
      <dgm:spPr/>
    </dgm:pt>
    <dgm:pt modelId="{45FB6D92-10E1-4DB2-BEDD-B3FE1AFE8C7F}" type="pres">
      <dgm:prSet presAssocID="{48B4BD4B-A43B-4A48-8971-B7D7A0CBD812}" presName="sibTrans" presStyleLbl="sibTrans1D1" presStyleIdx="3" presStyleCnt="6"/>
      <dgm:spPr/>
    </dgm:pt>
    <dgm:pt modelId="{A87B50AF-F180-406F-96DE-857440A48106}" type="pres">
      <dgm:prSet presAssocID="{C5AED21A-E8DE-41F6-9255-7646195E0B75}" presName="node" presStyleLbl="node1" presStyleIdx="4" presStyleCnt="6">
        <dgm:presLayoutVars>
          <dgm:bulletEnabled val="1"/>
        </dgm:presLayoutVars>
      </dgm:prSet>
      <dgm:spPr/>
    </dgm:pt>
    <dgm:pt modelId="{4B6B41D1-E366-4174-9815-D86BC823A5D0}" type="pres">
      <dgm:prSet presAssocID="{C5AED21A-E8DE-41F6-9255-7646195E0B75}" presName="spNode" presStyleCnt="0"/>
      <dgm:spPr/>
    </dgm:pt>
    <dgm:pt modelId="{2F400E1F-F170-4ED6-8E27-83C4292B23A8}" type="pres">
      <dgm:prSet presAssocID="{F12AE6E4-58A3-452D-A853-B5CE639A17CB}" presName="sibTrans" presStyleLbl="sibTrans1D1" presStyleIdx="4" presStyleCnt="6"/>
      <dgm:spPr/>
    </dgm:pt>
    <dgm:pt modelId="{FC3DE8A8-ECD0-4C7C-8373-AD99E574C253}" type="pres">
      <dgm:prSet presAssocID="{726902AC-36B5-48E3-88B7-4B1A1AE5AB91}" presName="node" presStyleLbl="node1" presStyleIdx="5" presStyleCnt="6">
        <dgm:presLayoutVars>
          <dgm:bulletEnabled val="1"/>
        </dgm:presLayoutVars>
      </dgm:prSet>
      <dgm:spPr/>
    </dgm:pt>
    <dgm:pt modelId="{C8D897BE-F1EF-4B9D-B3BF-C9D57BAD5A4F}" type="pres">
      <dgm:prSet presAssocID="{726902AC-36B5-48E3-88B7-4B1A1AE5AB91}" presName="spNode" presStyleCnt="0"/>
      <dgm:spPr/>
    </dgm:pt>
    <dgm:pt modelId="{34130B80-335A-4F72-BBBD-8C1380CBBD7B}" type="pres">
      <dgm:prSet presAssocID="{E3E016C4-ED8B-44D7-8294-83AB3A362D32}" presName="sibTrans" presStyleLbl="sibTrans1D1" presStyleIdx="5" presStyleCnt="6"/>
      <dgm:spPr/>
    </dgm:pt>
  </dgm:ptLst>
  <dgm:cxnLst>
    <dgm:cxn modelId="{A71EEE18-AD64-497C-89CD-F0D76E1467F9}" type="presOf" srcId="{0896B0BF-3A23-4070-A6D0-2C527D5DE0EF}" destId="{DE87A990-A1B2-461E-90A1-0293C0784390}" srcOrd="0" destOrd="0" presId="urn:microsoft.com/office/officeart/2005/8/layout/cycle5"/>
    <dgm:cxn modelId="{EE54431B-2C49-46E5-8D09-CC7237DD7DBF}" type="presOf" srcId="{2F0F1E17-27E5-4985-8FE5-9810CE63108F}" destId="{DFF0AEBF-8924-4EF9-8D2E-039DF3252918}" srcOrd="0" destOrd="0" presId="urn:microsoft.com/office/officeart/2005/8/layout/cycle5"/>
    <dgm:cxn modelId="{26B2C026-0571-4D49-A1F9-13FCCAE578BA}" type="presOf" srcId="{C8BB7E3C-4C98-4C88-9A19-416257749312}" destId="{BA981C05-C0FA-4E70-8DEE-796A119C4B44}" srcOrd="0" destOrd="0" presId="urn:microsoft.com/office/officeart/2005/8/layout/cycle5"/>
    <dgm:cxn modelId="{563BAA45-5967-4AA7-9E2D-EE93501EE74C}" type="presOf" srcId="{48B4BD4B-A43B-4A48-8971-B7D7A0CBD812}" destId="{45FB6D92-10E1-4DB2-BEDD-B3FE1AFE8C7F}" srcOrd="0" destOrd="0" presId="urn:microsoft.com/office/officeart/2005/8/layout/cycle5"/>
    <dgm:cxn modelId="{0E41636D-38A7-45F6-9E41-B65EDD47CDE0}" srcId="{17A7D835-AA41-4D22-BF00-75738BDBB1C9}" destId="{0896B0BF-3A23-4070-A6D0-2C527D5DE0EF}" srcOrd="2" destOrd="0" parTransId="{B1C94EAA-A8B6-45E6-893D-68F2309BC481}" sibTransId="{7CC7E69C-0E93-4BAD-B25E-10CEB64D747F}"/>
    <dgm:cxn modelId="{BFCAA74E-24B6-4892-B3E5-679BCEDCA7B0}" type="presOf" srcId="{F12AE6E4-58A3-452D-A853-B5CE639A17CB}" destId="{2F400E1F-F170-4ED6-8E27-83C4292B23A8}" srcOrd="0" destOrd="0" presId="urn:microsoft.com/office/officeart/2005/8/layout/cycle5"/>
    <dgm:cxn modelId="{E33CEF57-F767-4ECC-8C81-314A06C51279}" srcId="{17A7D835-AA41-4D22-BF00-75738BDBB1C9}" destId="{C8BB7E3C-4C98-4C88-9A19-416257749312}" srcOrd="3" destOrd="0" parTransId="{88207D0B-28AC-45E5-968C-FAD392B4C3F2}" sibTransId="{48B4BD4B-A43B-4A48-8971-B7D7A0CBD812}"/>
    <dgm:cxn modelId="{4429E979-C7F9-4ED5-93F5-2FDD1CD95302}" type="presOf" srcId="{7CC7E69C-0E93-4BAD-B25E-10CEB64D747F}" destId="{F1A39032-5559-42DC-89E5-F031A7D79D87}" srcOrd="0" destOrd="0" presId="urn:microsoft.com/office/officeart/2005/8/layout/cycle5"/>
    <dgm:cxn modelId="{1D73897C-8453-4968-8ACA-AA25E16758EC}" srcId="{17A7D835-AA41-4D22-BF00-75738BDBB1C9}" destId="{726902AC-36B5-48E3-88B7-4B1A1AE5AB91}" srcOrd="5" destOrd="0" parTransId="{D8C51283-3776-4CDC-A246-456920AA79F4}" sibTransId="{E3E016C4-ED8B-44D7-8294-83AB3A362D32}"/>
    <dgm:cxn modelId="{61AF7A82-E9DE-4028-9360-AD0119B2CB50}" type="presOf" srcId="{84AA03C1-64AB-418A-80FE-E1DCB0BF8F29}" destId="{A0F17C45-2020-48B8-9DD4-AEEB92CB7E33}" srcOrd="0" destOrd="0" presId="urn:microsoft.com/office/officeart/2005/8/layout/cycle5"/>
    <dgm:cxn modelId="{B0350D8C-F923-4F33-91E5-61707716E52D}" srcId="{17A7D835-AA41-4D22-BF00-75738BDBB1C9}" destId="{2F0F1E17-27E5-4985-8FE5-9810CE63108F}" srcOrd="1" destOrd="0" parTransId="{C62DEADF-48DD-4213-B8AB-444EE8531A4C}" sibTransId="{84AA03C1-64AB-418A-80FE-E1DCB0BF8F29}"/>
    <dgm:cxn modelId="{ED2C668E-3982-4C03-9CF4-480D9D854F21}" type="presOf" srcId="{E6C221CA-F7DC-42D7-8C0F-1D9F48DAC1CD}" destId="{20A809BD-AED9-4BF7-B717-B98DBAE4EF4E}" srcOrd="0" destOrd="0" presId="urn:microsoft.com/office/officeart/2005/8/layout/cycle5"/>
    <dgm:cxn modelId="{AEC0D1A0-6A3D-45CF-B8FB-A19B933D0643}" type="presOf" srcId="{726902AC-36B5-48E3-88B7-4B1A1AE5AB91}" destId="{FC3DE8A8-ECD0-4C7C-8373-AD99E574C253}" srcOrd="0" destOrd="0" presId="urn:microsoft.com/office/officeart/2005/8/layout/cycle5"/>
    <dgm:cxn modelId="{0BCA0EAC-4BDB-44EA-B7DD-4F89BB3307C7}" type="presOf" srcId="{17A7D835-AA41-4D22-BF00-75738BDBB1C9}" destId="{217C6470-F1EF-4B9D-9243-F4680E64D44F}" srcOrd="0" destOrd="0" presId="urn:microsoft.com/office/officeart/2005/8/layout/cycle5"/>
    <dgm:cxn modelId="{465EC2B2-B144-42E4-B5EA-3E5723087777}" srcId="{17A7D835-AA41-4D22-BF00-75738BDBB1C9}" destId="{C5AED21A-E8DE-41F6-9255-7646195E0B75}" srcOrd="4" destOrd="0" parTransId="{3F02EDDD-FBB6-46E5-870C-355B32934263}" sibTransId="{F12AE6E4-58A3-452D-A853-B5CE639A17CB}"/>
    <dgm:cxn modelId="{CAD74DCE-98BB-4FC7-B990-27827A01F193}" type="presOf" srcId="{E3E016C4-ED8B-44D7-8294-83AB3A362D32}" destId="{34130B80-335A-4F72-BBBD-8C1380CBBD7B}" srcOrd="0" destOrd="0" presId="urn:microsoft.com/office/officeart/2005/8/layout/cycle5"/>
    <dgm:cxn modelId="{00976AE4-4A1F-4EC3-8F51-2D5AD2F2ECD8}" type="presOf" srcId="{C5AED21A-E8DE-41F6-9255-7646195E0B75}" destId="{A87B50AF-F180-406F-96DE-857440A48106}" srcOrd="0" destOrd="0" presId="urn:microsoft.com/office/officeart/2005/8/layout/cycle5"/>
    <dgm:cxn modelId="{21A749E6-08AB-433D-A5AC-762A21F28200}" type="presOf" srcId="{A535310F-D5AA-45C5-A708-8748A34F25DC}" destId="{2DF13FA5-0044-4E0C-A3F2-17F8F9BA9C2B}" srcOrd="0" destOrd="0" presId="urn:microsoft.com/office/officeart/2005/8/layout/cycle5"/>
    <dgm:cxn modelId="{6A284DFA-E79A-4FB9-93FB-AEEB366A44E6}" srcId="{17A7D835-AA41-4D22-BF00-75738BDBB1C9}" destId="{E6C221CA-F7DC-42D7-8C0F-1D9F48DAC1CD}" srcOrd="0" destOrd="0" parTransId="{D7B9899F-0925-4336-82F4-BD297ECE4AF0}" sibTransId="{A535310F-D5AA-45C5-A708-8748A34F25DC}"/>
    <dgm:cxn modelId="{4FA53FE9-85C5-4764-B9DF-602E76F36D65}" type="presParOf" srcId="{217C6470-F1EF-4B9D-9243-F4680E64D44F}" destId="{20A809BD-AED9-4BF7-B717-B98DBAE4EF4E}" srcOrd="0" destOrd="0" presId="urn:microsoft.com/office/officeart/2005/8/layout/cycle5"/>
    <dgm:cxn modelId="{82AD92A9-4B96-45C9-9961-6EA04BC6FF01}" type="presParOf" srcId="{217C6470-F1EF-4B9D-9243-F4680E64D44F}" destId="{224F6682-E831-471B-BD67-8B6514A42E7D}" srcOrd="1" destOrd="0" presId="urn:microsoft.com/office/officeart/2005/8/layout/cycle5"/>
    <dgm:cxn modelId="{495ACE4A-AECB-4D2E-9027-49D23354EF37}" type="presParOf" srcId="{217C6470-F1EF-4B9D-9243-F4680E64D44F}" destId="{2DF13FA5-0044-4E0C-A3F2-17F8F9BA9C2B}" srcOrd="2" destOrd="0" presId="urn:microsoft.com/office/officeart/2005/8/layout/cycle5"/>
    <dgm:cxn modelId="{9C4942A9-70CC-4DC4-A404-BD9DD0B7878B}" type="presParOf" srcId="{217C6470-F1EF-4B9D-9243-F4680E64D44F}" destId="{DFF0AEBF-8924-4EF9-8D2E-039DF3252918}" srcOrd="3" destOrd="0" presId="urn:microsoft.com/office/officeart/2005/8/layout/cycle5"/>
    <dgm:cxn modelId="{CDEE0B2E-B964-4009-8593-C09F273BBB9C}" type="presParOf" srcId="{217C6470-F1EF-4B9D-9243-F4680E64D44F}" destId="{6D3B4A8B-9318-49E0-ABB7-D20DCABEBDEB}" srcOrd="4" destOrd="0" presId="urn:microsoft.com/office/officeart/2005/8/layout/cycle5"/>
    <dgm:cxn modelId="{2B2F7C10-7CFD-47CB-BA85-5C2E75A141B6}" type="presParOf" srcId="{217C6470-F1EF-4B9D-9243-F4680E64D44F}" destId="{A0F17C45-2020-48B8-9DD4-AEEB92CB7E33}" srcOrd="5" destOrd="0" presId="urn:microsoft.com/office/officeart/2005/8/layout/cycle5"/>
    <dgm:cxn modelId="{7FD7EAA0-4116-4340-A4AA-6A47957373DC}" type="presParOf" srcId="{217C6470-F1EF-4B9D-9243-F4680E64D44F}" destId="{DE87A990-A1B2-461E-90A1-0293C0784390}" srcOrd="6" destOrd="0" presId="urn:microsoft.com/office/officeart/2005/8/layout/cycle5"/>
    <dgm:cxn modelId="{B339663B-6C8B-4B27-B143-99FC3FEB3312}" type="presParOf" srcId="{217C6470-F1EF-4B9D-9243-F4680E64D44F}" destId="{3D31CEA6-8120-4C76-A0EA-900F63A80527}" srcOrd="7" destOrd="0" presId="urn:microsoft.com/office/officeart/2005/8/layout/cycle5"/>
    <dgm:cxn modelId="{4FEFA51C-39D0-42EA-A256-64DD42DF4786}" type="presParOf" srcId="{217C6470-F1EF-4B9D-9243-F4680E64D44F}" destId="{F1A39032-5559-42DC-89E5-F031A7D79D87}" srcOrd="8" destOrd="0" presId="urn:microsoft.com/office/officeart/2005/8/layout/cycle5"/>
    <dgm:cxn modelId="{BAE5FAF7-7E70-4BFE-B971-58056EB60244}" type="presParOf" srcId="{217C6470-F1EF-4B9D-9243-F4680E64D44F}" destId="{BA981C05-C0FA-4E70-8DEE-796A119C4B44}" srcOrd="9" destOrd="0" presId="urn:microsoft.com/office/officeart/2005/8/layout/cycle5"/>
    <dgm:cxn modelId="{288B0893-F3C6-4018-9AC9-AC0B8061F53C}" type="presParOf" srcId="{217C6470-F1EF-4B9D-9243-F4680E64D44F}" destId="{0391BAB8-4BAA-46BD-9CA6-34E6FB5C5303}" srcOrd="10" destOrd="0" presId="urn:microsoft.com/office/officeart/2005/8/layout/cycle5"/>
    <dgm:cxn modelId="{8FBFDCC5-5C19-4C2B-8BBA-8A618EA0198B}" type="presParOf" srcId="{217C6470-F1EF-4B9D-9243-F4680E64D44F}" destId="{45FB6D92-10E1-4DB2-BEDD-B3FE1AFE8C7F}" srcOrd="11" destOrd="0" presId="urn:microsoft.com/office/officeart/2005/8/layout/cycle5"/>
    <dgm:cxn modelId="{3D055BAC-90C6-4F49-B3F8-63EA3C067651}" type="presParOf" srcId="{217C6470-F1EF-4B9D-9243-F4680E64D44F}" destId="{A87B50AF-F180-406F-96DE-857440A48106}" srcOrd="12" destOrd="0" presId="urn:microsoft.com/office/officeart/2005/8/layout/cycle5"/>
    <dgm:cxn modelId="{F0CE97F1-53D8-4B2F-A949-3BE898D354FA}" type="presParOf" srcId="{217C6470-F1EF-4B9D-9243-F4680E64D44F}" destId="{4B6B41D1-E366-4174-9815-D86BC823A5D0}" srcOrd="13" destOrd="0" presId="urn:microsoft.com/office/officeart/2005/8/layout/cycle5"/>
    <dgm:cxn modelId="{78CC4D3B-0141-4EB4-91FA-7A0CB6AE56DF}" type="presParOf" srcId="{217C6470-F1EF-4B9D-9243-F4680E64D44F}" destId="{2F400E1F-F170-4ED6-8E27-83C4292B23A8}" srcOrd="14" destOrd="0" presId="urn:microsoft.com/office/officeart/2005/8/layout/cycle5"/>
    <dgm:cxn modelId="{59673276-35C3-41D5-9FFB-7AE829A48E72}" type="presParOf" srcId="{217C6470-F1EF-4B9D-9243-F4680E64D44F}" destId="{FC3DE8A8-ECD0-4C7C-8373-AD99E574C253}" srcOrd="15" destOrd="0" presId="urn:microsoft.com/office/officeart/2005/8/layout/cycle5"/>
    <dgm:cxn modelId="{0B2BB4C6-074E-48A5-ABF2-62435CCF2B74}" type="presParOf" srcId="{217C6470-F1EF-4B9D-9243-F4680E64D44F}" destId="{C8D897BE-F1EF-4B9D-B3BF-C9D57BAD5A4F}" srcOrd="16" destOrd="0" presId="urn:microsoft.com/office/officeart/2005/8/layout/cycle5"/>
    <dgm:cxn modelId="{3A6FD060-BEBB-4E09-A3BD-A57650658BE0}" type="presParOf" srcId="{217C6470-F1EF-4B9D-9243-F4680E64D44F}" destId="{34130B80-335A-4F72-BBBD-8C1380CBBD7B}" srcOrd="17" destOrd="0" presId="urn:microsoft.com/office/officeart/2005/8/layout/cycle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687D625-9579-4070-976D-02ED2C48EDF9}" type="doc">
      <dgm:prSet loTypeId="urn:microsoft.com/office/officeart/2005/8/layout/radial6" loCatId="cycle" qsTypeId="urn:microsoft.com/office/officeart/2005/8/quickstyle/simple1" qsCatId="simple" csTypeId="urn:microsoft.com/office/officeart/2005/8/colors/colorful4" csCatId="colorful" phldr="1"/>
      <dgm:spPr/>
      <dgm:t>
        <a:bodyPr/>
        <a:lstStyle/>
        <a:p>
          <a:endParaRPr lang="en-IN"/>
        </a:p>
      </dgm:t>
    </dgm:pt>
    <dgm:pt modelId="{E3E4FC14-61B0-4B71-8EE0-9481DE5C7791}">
      <dgm:prSet phldrT="[Text]"/>
      <dgm:spPr/>
      <dgm:t>
        <a:bodyPr/>
        <a:lstStyle/>
        <a:p>
          <a:r>
            <a:rPr lang="en-IN" dirty="0">
              <a:latin typeface="Times New Roman" panose="02020603050405020304" pitchFamily="18" charset="0"/>
              <a:cs typeface="Times New Roman" panose="02020603050405020304" pitchFamily="18" charset="0"/>
            </a:rPr>
            <a:t>Cause Of Problem </a:t>
          </a:r>
        </a:p>
      </dgm:t>
    </dgm:pt>
    <dgm:pt modelId="{C67B3E78-AF61-44C2-A140-A94345BCB59B}" type="parTrans" cxnId="{B5A766CA-B614-4206-B019-2AFF390B6A4B}">
      <dgm:prSet/>
      <dgm:spPr/>
      <dgm:t>
        <a:bodyPr/>
        <a:lstStyle/>
        <a:p>
          <a:endParaRPr lang="en-IN"/>
        </a:p>
      </dgm:t>
    </dgm:pt>
    <dgm:pt modelId="{AA785CA5-8E0C-4113-92A0-ED1308EC9455}" type="sibTrans" cxnId="{B5A766CA-B614-4206-B019-2AFF390B6A4B}">
      <dgm:prSet/>
      <dgm:spPr/>
      <dgm:t>
        <a:bodyPr/>
        <a:lstStyle/>
        <a:p>
          <a:endParaRPr lang="en-IN"/>
        </a:p>
      </dgm:t>
    </dgm:pt>
    <dgm:pt modelId="{70A65B3C-5D11-4ECA-A850-E63F8F3463FB}">
      <dgm:prSet phldrT="[Text]"/>
      <dgm:spPr/>
      <dgm:t>
        <a:bodyPr/>
        <a:lstStyle/>
        <a:p>
          <a:r>
            <a:rPr lang="en-IN" dirty="0">
              <a:latin typeface="Times New Roman" panose="02020603050405020304" pitchFamily="18" charset="0"/>
              <a:cs typeface="Times New Roman" panose="02020603050405020304" pitchFamily="18" charset="0"/>
            </a:rPr>
            <a:t>Manpower</a:t>
          </a:r>
        </a:p>
      </dgm:t>
    </dgm:pt>
    <dgm:pt modelId="{81C14003-FBB4-44BF-8188-86E95FF11F8E}" type="parTrans" cxnId="{3016ACC6-C4D2-4AD9-8EB5-49E28EFE41A2}">
      <dgm:prSet/>
      <dgm:spPr/>
      <dgm:t>
        <a:bodyPr/>
        <a:lstStyle/>
        <a:p>
          <a:endParaRPr lang="en-IN"/>
        </a:p>
      </dgm:t>
    </dgm:pt>
    <dgm:pt modelId="{1D9F3B19-FFB5-4A10-9D2B-2654A2BF30BE}" type="sibTrans" cxnId="{3016ACC6-C4D2-4AD9-8EB5-49E28EFE41A2}">
      <dgm:prSet/>
      <dgm:spPr/>
      <dgm:t>
        <a:bodyPr/>
        <a:lstStyle/>
        <a:p>
          <a:endParaRPr lang="en-IN"/>
        </a:p>
      </dgm:t>
    </dgm:pt>
    <dgm:pt modelId="{54EBB616-D2E0-40AC-804A-E6D68517BE38}">
      <dgm:prSet phldrT="[Text]"/>
      <dgm:spPr/>
      <dgm:t>
        <a:bodyPr/>
        <a:lstStyle/>
        <a:p>
          <a:r>
            <a:rPr lang="en-IN" dirty="0">
              <a:latin typeface="Times New Roman" panose="02020603050405020304" pitchFamily="18" charset="0"/>
              <a:cs typeface="Times New Roman" panose="02020603050405020304" pitchFamily="18" charset="0"/>
            </a:rPr>
            <a:t>Machine</a:t>
          </a:r>
        </a:p>
      </dgm:t>
    </dgm:pt>
    <dgm:pt modelId="{A785B14B-EB92-4B95-B9AD-588A759F9F8B}" type="parTrans" cxnId="{15F9DF93-682D-4B8F-85C5-1576297E2E90}">
      <dgm:prSet/>
      <dgm:spPr/>
      <dgm:t>
        <a:bodyPr/>
        <a:lstStyle/>
        <a:p>
          <a:endParaRPr lang="en-IN"/>
        </a:p>
      </dgm:t>
    </dgm:pt>
    <dgm:pt modelId="{0A1E0431-C65C-4953-881A-9ADECB042BD3}" type="sibTrans" cxnId="{15F9DF93-682D-4B8F-85C5-1576297E2E90}">
      <dgm:prSet/>
      <dgm:spPr/>
      <dgm:t>
        <a:bodyPr/>
        <a:lstStyle/>
        <a:p>
          <a:endParaRPr lang="en-IN"/>
        </a:p>
      </dgm:t>
    </dgm:pt>
    <dgm:pt modelId="{34A33C69-91D6-4568-A7B4-FA09BD4BE8AD}">
      <dgm:prSet phldrT="[Text]"/>
      <dgm:spPr/>
      <dgm:t>
        <a:bodyPr/>
        <a:lstStyle/>
        <a:p>
          <a:r>
            <a:rPr lang="en-IN" dirty="0">
              <a:latin typeface="Times New Roman" panose="02020603050405020304" pitchFamily="18" charset="0"/>
              <a:cs typeface="Times New Roman" panose="02020603050405020304" pitchFamily="18" charset="0"/>
            </a:rPr>
            <a:t>Material</a:t>
          </a:r>
        </a:p>
      </dgm:t>
    </dgm:pt>
    <dgm:pt modelId="{3DB58878-3D0E-4FD6-9608-081208A82CDC}" type="parTrans" cxnId="{5B73B85E-9D1A-4861-9017-FC9085DABB27}">
      <dgm:prSet/>
      <dgm:spPr/>
      <dgm:t>
        <a:bodyPr/>
        <a:lstStyle/>
        <a:p>
          <a:endParaRPr lang="en-IN"/>
        </a:p>
      </dgm:t>
    </dgm:pt>
    <dgm:pt modelId="{44395716-FA67-45D1-9738-1A849B09CECB}" type="sibTrans" cxnId="{5B73B85E-9D1A-4861-9017-FC9085DABB27}">
      <dgm:prSet/>
      <dgm:spPr/>
      <dgm:t>
        <a:bodyPr/>
        <a:lstStyle/>
        <a:p>
          <a:endParaRPr lang="en-IN"/>
        </a:p>
      </dgm:t>
    </dgm:pt>
    <dgm:pt modelId="{7A37A121-593B-4660-BE7C-C53800A07F9A}">
      <dgm:prSet phldrT="[Text]"/>
      <dgm:spPr/>
      <dgm:t>
        <a:bodyPr/>
        <a:lstStyle/>
        <a:p>
          <a:r>
            <a:rPr lang="en-IN" dirty="0">
              <a:latin typeface="Times New Roman" panose="02020603050405020304" pitchFamily="18" charset="0"/>
              <a:cs typeface="Times New Roman" panose="02020603050405020304" pitchFamily="18" charset="0"/>
            </a:rPr>
            <a:t>Method</a:t>
          </a:r>
        </a:p>
      </dgm:t>
    </dgm:pt>
    <dgm:pt modelId="{9C3B4D01-3EC3-4AC2-B110-55AD2FF4808A}" type="parTrans" cxnId="{52618516-F5BA-4867-A663-DA9FB50DB286}">
      <dgm:prSet/>
      <dgm:spPr/>
      <dgm:t>
        <a:bodyPr/>
        <a:lstStyle/>
        <a:p>
          <a:endParaRPr lang="en-IN"/>
        </a:p>
      </dgm:t>
    </dgm:pt>
    <dgm:pt modelId="{37136AB9-0B66-4FC3-B5C1-2108CE6120E0}" type="sibTrans" cxnId="{52618516-F5BA-4867-A663-DA9FB50DB286}">
      <dgm:prSet/>
      <dgm:spPr/>
      <dgm:t>
        <a:bodyPr/>
        <a:lstStyle/>
        <a:p>
          <a:endParaRPr lang="en-IN"/>
        </a:p>
      </dgm:t>
    </dgm:pt>
    <dgm:pt modelId="{B61AEBA5-EC4C-426E-BCEB-ECAED3A325E0}" type="pres">
      <dgm:prSet presAssocID="{A687D625-9579-4070-976D-02ED2C48EDF9}" presName="Name0" presStyleCnt="0">
        <dgm:presLayoutVars>
          <dgm:chMax val="1"/>
          <dgm:dir/>
          <dgm:animLvl val="ctr"/>
          <dgm:resizeHandles val="exact"/>
        </dgm:presLayoutVars>
      </dgm:prSet>
      <dgm:spPr/>
    </dgm:pt>
    <dgm:pt modelId="{ED3DD8A6-F886-4A83-8A15-0C0DB79AF3F5}" type="pres">
      <dgm:prSet presAssocID="{E3E4FC14-61B0-4B71-8EE0-9481DE5C7791}" presName="centerShape" presStyleLbl="node0" presStyleIdx="0" presStyleCnt="1"/>
      <dgm:spPr/>
    </dgm:pt>
    <dgm:pt modelId="{1525AEF4-5CA5-4AC6-8D32-4018F5EE293E}" type="pres">
      <dgm:prSet presAssocID="{70A65B3C-5D11-4ECA-A850-E63F8F3463FB}" presName="node" presStyleLbl="node1" presStyleIdx="0" presStyleCnt="4">
        <dgm:presLayoutVars>
          <dgm:bulletEnabled val="1"/>
        </dgm:presLayoutVars>
      </dgm:prSet>
      <dgm:spPr/>
    </dgm:pt>
    <dgm:pt modelId="{E6DBDD02-53AE-4E3C-8F89-F37F9299CC4C}" type="pres">
      <dgm:prSet presAssocID="{70A65B3C-5D11-4ECA-A850-E63F8F3463FB}" presName="dummy" presStyleCnt="0"/>
      <dgm:spPr/>
    </dgm:pt>
    <dgm:pt modelId="{C08069D4-A765-4131-A25F-C959B4594E3A}" type="pres">
      <dgm:prSet presAssocID="{1D9F3B19-FFB5-4A10-9D2B-2654A2BF30BE}" presName="sibTrans" presStyleLbl="sibTrans2D1" presStyleIdx="0" presStyleCnt="4"/>
      <dgm:spPr/>
    </dgm:pt>
    <dgm:pt modelId="{938C48C5-9CFF-4AAE-B8AE-D27279F4C0AE}" type="pres">
      <dgm:prSet presAssocID="{54EBB616-D2E0-40AC-804A-E6D68517BE38}" presName="node" presStyleLbl="node1" presStyleIdx="1" presStyleCnt="4">
        <dgm:presLayoutVars>
          <dgm:bulletEnabled val="1"/>
        </dgm:presLayoutVars>
      </dgm:prSet>
      <dgm:spPr/>
    </dgm:pt>
    <dgm:pt modelId="{F4EECDEE-A301-498A-AFC2-50DD8F2BF755}" type="pres">
      <dgm:prSet presAssocID="{54EBB616-D2E0-40AC-804A-E6D68517BE38}" presName="dummy" presStyleCnt="0"/>
      <dgm:spPr/>
    </dgm:pt>
    <dgm:pt modelId="{3A47FE66-C79F-4F8B-AC0C-1F8E32FAA53C}" type="pres">
      <dgm:prSet presAssocID="{0A1E0431-C65C-4953-881A-9ADECB042BD3}" presName="sibTrans" presStyleLbl="sibTrans2D1" presStyleIdx="1" presStyleCnt="4"/>
      <dgm:spPr/>
    </dgm:pt>
    <dgm:pt modelId="{36ACCDE1-BDEC-4675-85BA-AA8D0148A8C6}" type="pres">
      <dgm:prSet presAssocID="{34A33C69-91D6-4568-A7B4-FA09BD4BE8AD}" presName="node" presStyleLbl="node1" presStyleIdx="2" presStyleCnt="4">
        <dgm:presLayoutVars>
          <dgm:bulletEnabled val="1"/>
        </dgm:presLayoutVars>
      </dgm:prSet>
      <dgm:spPr/>
    </dgm:pt>
    <dgm:pt modelId="{A33F2A3F-B7B1-4D55-9C17-34854D457126}" type="pres">
      <dgm:prSet presAssocID="{34A33C69-91D6-4568-A7B4-FA09BD4BE8AD}" presName="dummy" presStyleCnt="0"/>
      <dgm:spPr/>
    </dgm:pt>
    <dgm:pt modelId="{BF5D08C6-9778-479F-90EC-11F4CD36C2CF}" type="pres">
      <dgm:prSet presAssocID="{44395716-FA67-45D1-9738-1A849B09CECB}" presName="sibTrans" presStyleLbl="sibTrans2D1" presStyleIdx="2" presStyleCnt="4"/>
      <dgm:spPr/>
    </dgm:pt>
    <dgm:pt modelId="{FE1A08A2-17F8-4427-BCF6-CF7ED135751C}" type="pres">
      <dgm:prSet presAssocID="{7A37A121-593B-4660-BE7C-C53800A07F9A}" presName="node" presStyleLbl="node1" presStyleIdx="3" presStyleCnt="4">
        <dgm:presLayoutVars>
          <dgm:bulletEnabled val="1"/>
        </dgm:presLayoutVars>
      </dgm:prSet>
      <dgm:spPr/>
    </dgm:pt>
    <dgm:pt modelId="{40778E16-FD40-4C3A-8AAB-DC4B49757386}" type="pres">
      <dgm:prSet presAssocID="{7A37A121-593B-4660-BE7C-C53800A07F9A}" presName="dummy" presStyleCnt="0"/>
      <dgm:spPr/>
    </dgm:pt>
    <dgm:pt modelId="{340F4A5D-650E-4C52-8BD7-BA6F11AB49E4}" type="pres">
      <dgm:prSet presAssocID="{37136AB9-0B66-4FC3-B5C1-2108CE6120E0}" presName="sibTrans" presStyleLbl="sibTrans2D1" presStyleIdx="3" presStyleCnt="4"/>
      <dgm:spPr/>
    </dgm:pt>
  </dgm:ptLst>
  <dgm:cxnLst>
    <dgm:cxn modelId="{F289BF0B-DA34-45DF-B6B7-F764888339A6}" type="presOf" srcId="{1D9F3B19-FFB5-4A10-9D2B-2654A2BF30BE}" destId="{C08069D4-A765-4131-A25F-C959B4594E3A}" srcOrd="0" destOrd="0" presId="urn:microsoft.com/office/officeart/2005/8/layout/radial6"/>
    <dgm:cxn modelId="{52618516-F5BA-4867-A663-DA9FB50DB286}" srcId="{E3E4FC14-61B0-4B71-8EE0-9481DE5C7791}" destId="{7A37A121-593B-4660-BE7C-C53800A07F9A}" srcOrd="3" destOrd="0" parTransId="{9C3B4D01-3EC3-4AC2-B110-55AD2FF4808A}" sibTransId="{37136AB9-0B66-4FC3-B5C1-2108CE6120E0}"/>
    <dgm:cxn modelId="{C6F75B32-9FA9-44CB-97A1-3C91B550F7FA}" type="presOf" srcId="{70A65B3C-5D11-4ECA-A850-E63F8F3463FB}" destId="{1525AEF4-5CA5-4AC6-8D32-4018F5EE293E}" srcOrd="0" destOrd="0" presId="urn:microsoft.com/office/officeart/2005/8/layout/radial6"/>
    <dgm:cxn modelId="{FBFF933A-589E-4CCD-9ACE-34EA75756F36}" type="presOf" srcId="{34A33C69-91D6-4568-A7B4-FA09BD4BE8AD}" destId="{36ACCDE1-BDEC-4675-85BA-AA8D0148A8C6}" srcOrd="0" destOrd="0" presId="urn:microsoft.com/office/officeart/2005/8/layout/radial6"/>
    <dgm:cxn modelId="{EF1DAF5E-EBC5-4870-A4B2-1A1201390A17}" type="presOf" srcId="{44395716-FA67-45D1-9738-1A849B09CECB}" destId="{BF5D08C6-9778-479F-90EC-11F4CD36C2CF}" srcOrd="0" destOrd="0" presId="urn:microsoft.com/office/officeart/2005/8/layout/radial6"/>
    <dgm:cxn modelId="{5B73B85E-9D1A-4861-9017-FC9085DABB27}" srcId="{E3E4FC14-61B0-4B71-8EE0-9481DE5C7791}" destId="{34A33C69-91D6-4568-A7B4-FA09BD4BE8AD}" srcOrd="2" destOrd="0" parTransId="{3DB58878-3D0E-4FD6-9608-081208A82CDC}" sibTransId="{44395716-FA67-45D1-9738-1A849B09CECB}"/>
    <dgm:cxn modelId="{A6D66A67-0679-45B1-9238-CFA2DE87E514}" type="presOf" srcId="{E3E4FC14-61B0-4B71-8EE0-9481DE5C7791}" destId="{ED3DD8A6-F886-4A83-8A15-0C0DB79AF3F5}" srcOrd="0" destOrd="0" presId="urn:microsoft.com/office/officeart/2005/8/layout/radial6"/>
    <dgm:cxn modelId="{D2F5574A-1940-4BEF-8DB3-983270FA9DD8}" type="presOf" srcId="{37136AB9-0B66-4FC3-B5C1-2108CE6120E0}" destId="{340F4A5D-650E-4C52-8BD7-BA6F11AB49E4}" srcOrd="0" destOrd="0" presId="urn:microsoft.com/office/officeart/2005/8/layout/radial6"/>
    <dgm:cxn modelId="{00DE7E4E-2693-4A3D-965A-BB67C5FE427F}" type="presOf" srcId="{7A37A121-593B-4660-BE7C-C53800A07F9A}" destId="{FE1A08A2-17F8-4427-BCF6-CF7ED135751C}" srcOrd="0" destOrd="0" presId="urn:microsoft.com/office/officeart/2005/8/layout/radial6"/>
    <dgm:cxn modelId="{2F175979-65C2-4CE3-BC0D-EE1537F4B3EB}" type="presOf" srcId="{54EBB616-D2E0-40AC-804A-E6D68517BE38}" destId="{938C48C5-9CFF-4AAE-B8AE-D27279F4C0AE}" srcOrd="0" destOrd="0" presId="urn:microsoft.com/office/officeart/2005/8/layout/radial6"/>
    <dgm:cxn modelId="{A061F759-5B65-4827-B588-E1CD20074BE2}" type="presOf" srcId="{A687D625-9579-4070-976D-02ED2C48EDF9}" destId="{B61AEBA5-EC4C-426E-BCEB-ECAED3A325E0}" srcOrd="0" destOrd="0" presId="urn:microsoft.com/office/officeart/2005/8/layout/radial6"/>
    <dgm:cxn modelId="{15F9DF93-682D-4B8F-85C5-1576297E2E90}" srcId="{E3E4FC14-61B0-4B71-8EE0-9481DE5C7791}" destId="{54EBB616-D2E0-40AC-804A-E6D68517BE38}" srcOrd="1" destOrd="0" parTransId="{A785B14B-EB92-4B95-B9AD-588A759F9F8B}" sibTransId="{0A1E0431-C65C-4953-881A-9ADECB042BD3}"/>
    <dgm:cxn modelId="{08B8AFAC-8D67-4F34-AF7B-8ED5D00C812C}" type="presOf" srcId="{0A1E0431-C65C-4953-881A-9ADECB042BD3}" destId="{3A47FE66-C79F-4F8B-AC0C-1F8E32FAA53C}" srcOrd="0" destOrd="0" presId="urn:microsoft.com/office/officeart/2005/8/layout/radial6"/>
    <dgm:cxn modelId="{3016ACC6-C4D2-4AD9-8EB5-49E28EFE41A2}" srcId="{E3E4FC14-61B0-4B71-8EE0-9481DE5C7791}" destId="{70A65B3C-5D11-4ECA-A850-E63F8F3463FB}" srcOrd="0" destOrd="0" parTransId="{81C14003-FBB4-44BF-8188-86E95FF11F8E}" sibTransId="{1D9F3B19-FFB5-4A10-9D2B-2654A2BF30BE}"/>
    <dgm:cxn modelId="{B5A766CA-B614-4206-B019-2AFF390B6A4B}" srcId="{A687D625-9579-4070-976D-02ED2C48EDF9}" destId="{E3E4FC14-61B0-4B71-8EE0-9481DE5C7791}" srcOrd="0" destOrd="0" parTransId="{C67B3E78-AF61-44C2-A140-A94345BCB59B}" sibTransId="{AA785CA5-8E0C-4113-92A0-ED1308EC9455}"/>
    <dgm:cxn modelId="{2CB967E0-3420-4EC1-94AE-F316A5594461}" type="presParOf" srcId="{B61AEBA5-EC4C-426E-BCEB-ECAED3A325E0}" destId="{ED3DD8A6-F886-4A83-8A15-0C0DB79AF3F5}" srcOrd="0" destOrd="0" presId="urn:microsoft.com/office/officeart/2005/8/layout/radial6"/>
    <dgm:cxn modelId="{767095BB-85C1-484C-9318-D3E79C29FF20}" type="presParOf" srcId="{B61AEBA5-EC4C-426E-BCEB-ECAED3A325E0}" destId="{1525AEF4-5CA5-4AC6-8D32-4018F5EE293E}" srcOrd="1" destOrd="0" presId="urn:microsoft.com/office/officeart/2005/8/layout/radial6"/>
    <dgm:cxn modelId="{CB47C500-6170-4CCA-8B2E-0402C6CF065D}" type="presParOf" srcId="{B61AEBA5-EC4C-426E-BCEB-ECAED3A325E0}" destId="{E6DBDD02-53AE-4E3C-8F89-F37F9299CC4C}" srcOrd="2" destOrd="0" presId="urn:microsoft.com/office/officeart/2005/8/layout/radial6"/>
    <dgm:cxn modelId="{F20C68A4-6D03-4688-BE0D-BD5784055C03}" type="presParOf" srcId="{B61AEBA5-EC4C-426E-BCEB-ECAED3A325E0}" destId="{C08069D4-A765-4131-A25F-C959B4594E3A}" srcOrd="3" destOrd="0" presId="urn:microsoft.com/office/officeart/2005/8/layout/radial6"/>
    <dgm:cxn modelId="{6A4BBF5E-C961-47F6-8E6F-70DC7EDF0F19}" type="presParOf" srcId="{B61AEBA5-EC4C-426E-BCEB-ECAED3A325E0}" destId="{938C48C5-9CFF-4AAE-B8AE-D27279F4C0AE}" srcOrd="4" destOrd="0" presId="urn:microsoft.com/office/officeart/2005/8/layout/radial6"/>
    <dgm:cxn modelId="{43528A46-4C76-421A-9BFC-014090E7286D}" type="presParOf" srcId="{B61AEBA5-EC4C-426E-BCEB-ECAED3A325E0}" destId="{F4EECDEE-A301-498A-AFC2-50DD8F2BF755}" srcOrd="5" destOrd="0" presId="urn:microsoft.com/office/officeart/2005/8/layout/radial6"/>
    <dgm:cxn modelId="{58CD0AAC-3381-40A0-B5C3-CA488B4F3EEA}" type="presParOf" srcId="{B61AEBA5-EC4C-426E-BCEB-ECAED3A325E0}" destId="{3A47FE66-C79F-4F8B-AC0C-1F8E32FAA53C}" srcOrd="6" destOrd="0" presId="urn:microsoft.com/office/officeart/2005/8/layout/radial6"/>
    <dgm:cxn modelId="{4369615C-BF96-4B46-86A1-1822308DC626}" type="presParOf" srcId="{B61AEBA5-EC4C-426E-BCEB-ECAED3A325E0}" destId="{36ACCDE1-BDEC-4675-85BA-AA8D0148A8C6}" srcOrd="7" destOrd="0" presId="urn:microsoft.com/office/officeart/2005/8/layout/radial6"/>
    <dgm:cxn modelId="{DB057EBC-2958-4518-9779-BFB025A7CB48}" type="presParOf" srcId="{B61AEBA5-EC4C-426E-BCEB-ECAED3A325E0}" destId="{A33F2A3F-B7B1-4D55-9C17-34854D457126}" srcOrd="8" destOrd="0" presId="urn:microsoft.com/office/officeart/2005/8/layout/radial6"/>
    <dgm:cxn modelId="{E712F640-9FB7-479B-8047-D3A8300DA635}" type="presParOf" srcId="{B61AEBA5-EC4C-426E-BCEB-ECAED3A325E0}" destId="{BF5D08C6-9778-479F-90EC-11F4CD36C2CF}" srcOrd="9" destOrd="0" presId="urn:microsoft.com/office/officeart/2005/8/layout/radial6"/>
    <dgm:cxn modelId="{70DB94D9-820F-4626-9989-8B4FB0D4C75E}" type="presParOf" srcId="{B61AEBA5-EC4C-426E-BCEB-ECAED3A325E0}" destId="{FE1A08A2-17F8-4427-BCF6-CF7ED135751C}" srcOrd="10" destOrd="0" presId="urn:microsoft.com/office/officeart/2005/8/layout/radial6"/>
    <dgm:cxn modelId="{1F7C3822-CC4B-43A2-8FED-1813DFAE5441}" type="presParOf" srcId="{B61AEBA5-EC4C-426E-BCEB-ECAED3A325E0}" destId="{40778E16-FD40-4C3A-8AAB-DC4B49757386}" srcOrd="11" destOrd="0" presId="urn:microsoft.com/office/officeart/2005/8/layout/radial6"/>
    <dgm:cxn modelId="{43238603-A4E4-449F-9997-776621922407}" type="presParOf" srcId="{B61AEBA5-EC4C-426E-BCEB-ECAED3A325E0}" destId="{340F4A5D-650E-4C52-8BD7-BA6F11AB49E4}" srcOrd="12" destOrd="0" presId="urn:microsoft.com/office/officeart/2005/8/layout/radial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A809BD-AED9-4BF7-B717-B98DBAE4EF4E}">
      <dsp:nvSpPr>
        <dsp:cNvPr id="0" name=""/>
        <dsp:cNvSpPr/>
      </dsp:nvSpPr>
      <dsp:spPr>
        <a:xfrm>
          <a:off x="2001667" y="1338"/>
          <a:ext cx="1082787" cy="703811"/>
        </a:xfrm>
        <a:prstGeom prst="roundRect">
          <a:avLst/>
        </a:prstGeom>
        <a:gradFill rotWithShape="0">
          <a:gsLst>
            <a:gs pos="0">
              <a:schemeClr val="accent2">
                <a:hueOff val="0"/>
                <a:satOff val="0"/>
                <a:lumOff val="0"/>
                <a:alphaOff val="0"/>
                <a:shade val="85000"/>
                <a:satMod val="130000"/>
              </a:schemeClr>
            </a:gs>
            <a:gs pos="34000">
              <a:schemeClr val="accent2">
                <a:hueOff val="0"/>
                <a:satOff val="0"/>
                <a:lumOff val="0"/>
                <a:alphaOff val="0"/>
                <a:shade val="87000"/>
                <a:satMod val="125000"/>
              </a:schemeClr>
            </a:gs>
            <a:gs pos="70000">
              <a:schemeClr val="accent2">
                <a:hueOff val="0"/>
                <a:satOff val="0"/>
                <a:lumOff val="0"/>
                <a:alphaOff val="0"/>
                <a:tint val="100000"/>
                <a:shade val="90000"/>
                <a:satMod val="130000"/>
              </a:schemeClr>
            </a:gs>
            <a:gs pos="100000">
              <a:schemeClr val="accent2">
                <a:hueOff val="0"/>
                <a:satOff val="0"/>
                <a:lumOff val="0"/>
                <a:alphaOff val="0"/>
                <a:tint val="100000"/>
                <a:shade val="100000"/>
                <a:satMod val="110000"/>
              </a:schemeClr>
            </a:gs>
          </a:gsLst>
          <a:path path="circle">
            <a:fillToRect l="100000" t="100000" r="100000" b="100000"/>
          </a:path>
        </a:gradFill>
        <a:ln>
          <a:noFill/>
        </a:ln>
        <a:effectLst>
          <a:outerShdw blurRad="38100" dist="25400" dir="2700000" algn="br" rotWithShape="0">
            <a:srgbClr val="000000">
              <a:alpha val="60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IN" sz="1400" b="0" kern="1200" cap="none" spc="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Political </a:t>
          </a:r>
        </a:p>
      </dsp:txBody>
      <dsp:txXfrm>
        <a:off x="2036024" y="35695"/>
        <a:ext cx="1014073" cy="635097"/>
      </dsp:txXfrm>
    </dsp:sp>
    <dsp:sp modelId="{2DF13FA5-0044-4E0C-A3F2-17F8F9BA9C2B}">
      <dsp:nvSpPr>
        <dsp:cNvPr id="0" name=""/>
        <dsp:cNvSpPr/>
      </dsp:nvSpPr>
      <dsp:spPr>
        <a:xfrm>
          <a:off x="884942" y="353244"/>
          <a:ext cx="3316236" cy="3316236"/>
        </a:xfrm>
        <a:custGeom>
          <a:avLst/>
          <a:gdLst/>
          <a:ahLst/>
          <a:cxnLst/>
          <a:rect l="0" t="0" r="0" b="0"/>
          <a:pathLst>
            <a:path>
              <a:moveTo>
                <a:pt x="2335712" y="144770"/>
              </a:moveTo>
              <a:arcTo wR="1658118" hR="1658118" stAng="17647214" swAng="923991"/>
            </a:path>
          </a:pathLst>
        </a:custGeom>
        <a:noFill/>
        <a:ln w="12700" cap="flat" cmpd="sng" algn="ctr">
          <a:solidFill>
            <a:schemeClr val="accent2">
              <a:hueOff val="0"/>
              <a:satOff val="0"/>
              <a:lumOff val="0"/>
              <a:alphaOff val="0"/>
            </a:schemeClr>
          </a:solidFill>
          <a:prstDash val="solid"/>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sp>
    <dsp:sp modelId="{DFF0AEBF-8924-4EF9-8D2E-039DF3252918}">
      <dsp:nvSpPr>
        <dsp:cNvPr id="0" name=""/>
        <dsp:cNvSpPr/>
      </dsp:nvSpPr>
      <dsp:spPr>
        <a:xfrm>
          <a:off x="3437639" y="830397"/>
          <a:ext cx="1082787" cy="703811"/>
        </a:xfrm>
        <a:prstGeom prst="roundRect">
          <a:avLst/>
        </a:prstGeom>
        <a:gradFill rotWithShape="0">
          <a:gsLst>
            <a:gs pos="0">
              <a:schemeClr val="accent3">
                <a:hueOff val="0"/>
                <a:satOff val="0"/>
                <a:lumOff val="0"/>
                <a:alphaOff val="0"/>
                <a:shade val="85000"/>
                <a:satMod val="130000"/>
              </a:schemeClr>
            </a:gs>
            <a:gs pos="34000">
              <a:schemeClr val="accent3">
                <a:hueOff val="0"/>
                <a:satOff val="0"/>
                <a:lumOff val="0"/>
                <a:alphaOff val="0"/>
                <a:shade val="87000"/>
                <a:satMod val="125000"/>
              </a:schemeClr>
            </a:gs>
            <a:gs pos="70000">
              <a:schemeClr val="accent3">
                <a:hueOff val="0"/>
                <a:satOff val="0"/>
                <a:lumOff val="0"/>
                <a:alphaOff val="0"/>
                <a:tint val="100000"/>
                <a:shade val="90000"/>
                <a:satMod val="130000"/>
              </a:schemeClr>
            </a:gs>
            <a:gs pos="100000">
              <a:schemeClr val="accent3">
                <a:hueOff val="0"/>
                <a:satOff val="0"/>
                <a:lumOff val="0"/>
                <a:alphaOff val="0"/>
                <a:tint val="100000"/>
                <a:shade val="100000"/>
                <a:satMod val="110000"/>
              </a:schemeClr>
            </a:gs>
          </a:gsLst>
          <a:path path="circle">
            <a:fillToRect l="100000" t="100000" r="100000" b="100000"/>
          </a:path>
        </a:gradFill>
        <a:ln>
          <a:noFill/>
        </a:ln>
        <a:effectLst>
          <a:outerShdw blurRad="38100" dist="25400" dir="2700000" algn="br" rotWithShape="0">
            <a:srgbClr val="000000">
              <a:alpha val="60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IN" sz="1400" b="0" kern="1200" cap="none" spc="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Economical</a:t>
          </a:r>
        </a:p>
      </dsp:txBody>
      <dsp:txXfrm>
        <a:off x="3471996" y="864754"/>
        <a:ext cx="1014073" cy="635097"/>
      </dsp:txXfrm>
    </dsp:sp>
    <dsp:sp modelId="{A0F17C45-2020-48B8-9DD4-AEEB92CB7E33}">
      <dsp:nvSpPr>
        <dsp:cNvPr id="0" name=""/>
        <dsp:cNvSpPr/>
      </dsp:nvSpPr>
      <dsp:spPr>
        <a:xfrm>
          <a:off x="884942" y="353244"/>
          <a:ext cx="3316236" cy="3316236"/>
        </a:xfrm>
        <a:custGeom>
          <a:avLst/>
          <a:gdLst/>
          <a:ahLst/>
          <a:cxnLst/>
          <a:rect l="0" t="0" r="0" b="0"/>
          <a:pathLst>
            <a:path>
              <a:moveTo>
                <a:pt x="3290392" y="1366507"/>
              </a:moveTo>
              <a:arcTo wR="1658118" hR="1658118" stAng="20992247" swAng="1215506"/>
            </a:path>
          </a:pathLst>
        </a:custGeom>
        <a:noFill/>
        <a:ln w="12700" cap="flat" cmpd="sng" algn="ctr">
          <a:solidFill>
            <a:schemeClr val="accent3">
              <a:hueOff val="0"/>
              <a:satOff val="0"/>
              <a:lumOff val="0"/>
              <a:alphaOff val="0"/>
            </a:schemeClr>
          </a:solidFill>
          <a:prstDash val="solid"/>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sp>
    <dsp:sp modelId="{DE87A990-A1B2-461E-90A1-0293C0784390}">
      <dsp:nvSpPr>
        <dsp:cNvPr id="0" name=""/>
        <dsp:cNvSpPr/>
      </dsp:nvSpPr>
      <dsp:spPr>
        <a:xfrm>
          <a:off x="3437639" y="2488515"/>
          <a:ext cx="1082787" cy="703811"/>
        </a:xfrm>
        <a:prstGeom prst="roundRect">
          <a:avLst/>
        </a:prstGeom>
        <a:gradFill rotWithShape="0">
          <a:gsLst>
            <a:gs pos="0">
              <a:schemeClr val="accent4">
                <a:hueOff val="0"/>
                <a:satOff val="0"/>
                <a:lumOff val="0"/>
                <a:alphaOff val="0"/>
                <a:shade val="85000"/>
                <a:satMod val="130000"/>
              </a:schemeClr>
            </a:gs>
            <a:gs pos="34000">
              <a:schemeClr val="accent4">
                <a:hueOff val="0"/>
                <a:satOff val="0"/>
                <a:lumOff val="0"/>
                <a:alphaOff val="0"/>
                <a:shade val="87000"/>
                <a:satMod val="125000"/>
              </a:schemeClr>
            </a:gs>
            <a:gs pos="70000">
              <a:schemeClr val="accent4">
                <a:hueOff val="0"/>
                <a:satOff val="0"/>
                <a:lumOff val="0"/>
                <a:alphaOff val="0"/>
                <a:tint val="100000"/>
                <a:shade val="90000"/>
                <a:satMod val="130000"/>
              </a:schemeClr>
            </a:gs>
            <a:gs pos="100000">
              <a:schemeClr val="accent4">
                <a:hueOff val="0"/>
                <a:satOff val="0"/>
                <a:lumOff val="0"/>
                <a:alphaOff val="0"/>
                <a:tint val="100000"/>
                <a:shade val="100000"/>
                <a:satMod val="110000"/>
              </a:schemeClr>
            </a:gs>
          </a:gsLst>
          <a:path path="circle">
            <a:fillToRect l="100000" t="100000" r="100000" b="100000"/>
          </a:path>
        </a:gradFill>
        <a:ln>
          <a:noFill/>
        </a:ln>
        <a:effectLst>
          <a:outerShdw blurRad="38100" dist="25400" dir="2700000" algn="br" rotWithShape="0">
            <a:srgbClr val="000000">
              <a:alpha val="60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IN" sz="1400" b="0" kern="1200" cap="none" spc="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Social</a:t>
          </a:r>
        </a:p>
      </dsp:txBody>
      <dsp:txXfrm>
        <a:off x="3471996" y="2522872"/>
        <a:ext cx="1014073" cy="635097"/>
      </dsp:txXfrm>
    </dsp:sp>
    <dsp:sp modelId="{F1A39032-5559-42DC-89E5-F031A7D79D87}">
      <dsp:nvSpPr>
        <dsp:cNvPr id="0" name=""/>
        <dsp:cNvSpPr/>
      </dsp:nvSpPr>
      <dsp:spPr>
        <a:xfrm>
          <a:off x="884942" y="353244"/>
          <a:ext cx="3316236" cy="3316236"/>
        </a:xfrm>
        <a:custGeom>
          <a:avLst/>
          <a:gdLst/>
          <a:ahLst/>
          <a:cxnLst/>
          <a:rect l="0" t="0" r="0" b="0"/>
          <a:pathLst>
            <a:path>
              <a:moveTo>
                <a:pt x="2713259" y="2937193"/>
              </a:moveTo>
              <a:arcTo wR="1658118" hR="1658118" stAng="3028795" swAng="923991"/>
            </a:path>
          </a:pathLst>
        </a:custGeom>
        <a:noFill/>
        <a:ln w="12700" cap="flat" cmpd="sng" algn="ctr">
          <a:solidFill>
            <a:schemeClr val="accent4">
              <a:hueOff val="0"/>
              <a:satOff val="0"/>
              <a:lumOff val="0"/>
              <a:alphaOff val="0"/>
            </a:schemeClr>
          </a:solidFill>
          <a:prstDash val="solid"/>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sp>
    <dsp:sp modelId="{BA981C05-C0FA-4E70-8DEE-796A119C4B44}">
      <dsp:nvSpPr>
        <dsp:cNvPr id="0" name=""/>
        <dsp:cNvSpPr/>
      </dsp:nvSpPr>
      <dsp:spPr>
        <a:xfrm>
          <a:off x="2001667" y="3317574"/>
          <a:ext cx="1082787" cy="703811"/>
        </a:xfrm>
        <a:prstGeom prst="roundRect">
          <a:avLst/>
        </a:prstGeom>
        <a:gradFill rotWithShape="0">
          <a:gsLst>
            <a:gs pos="0">
              <a:schemeClr val="accent5">
                <a:hueOff val="0"/>
                <a:satOff val="0"/>
                <a:lumOff val="0"/>
                <a:alphaOff val="0"/>
                <a:shade val="85000"/>
                <a:satMod val="130000"/>
              </a:schemeClr>
            </a:gs>
            <a:gs pos="34000">
              <a:schemeClr val="accent5">
                <a:hueOff val="0"/>
                <a:satOff val="0"/>
                <a:lumOff val="0"/>
                <a:alphaOff val="0"/>
                <a:shade val="87000"/>
                <a:satMod val="125000"/>
              </a:schemeClr>
            </a:gs>
            <a:gs pos="70000">
              <a:schemeClr val="accent5">
                <a:hueOff val="0"/>
                <a:satOff val="0"/>
                <a:lumOff val="0"/>
                <a:alphaOff val="0"/>
                <a:tint val="100000"/>
                <a:shade val="90000"/>
                <a:satMod val="130000"/>
              </a:schemeClr>
            </a:gs>
            <a:gs pos="100000">
              <a:schemeClr val="accent5">
                <a:hueOff val="0"/>
                <a:satOff val="0"/>
                <a:lumOff val="0"/>
                <a:alphaOff val="0"/>
                <a:tint val="100000"/>
                <a:shade val="100000"/>
                <a:satMod val="110000"/>
              </a:schemeClr>
            </a:gs>
          </a:gsLst>
          <a:path path="circle">
            <a:fillToRect l="100000" t="100000" r="100000" b="100000"/>
          </a:path>
        </a:gradFill>
        <a:ln>
          <a:noFill/>
        </a:ln>
        <a:effectLst>
          <a:outerShdw blurRad="38100" dist="25400" dir="2700000" algn="br" rotWithShape="0">
            <a:srgbClr val="000000">
              <a:alpha val="60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IN" sz="1400" b="0" kern="1200" cap="none" spc="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Technological</a:t>
          </a:r>
        </a:p>
      </dsp:txBody>
      <dsp:txXfrm>
        <a:off x="2036024" y="3351931"/>
        <a:ext cx="1014073" cy="635097"/>
      </dsp:txXfrm>
    </dsp:sp>
    <dsp:sp modelId="{45FB6D92-10E1-4DB2-BEDD-B3FE1AFE8C7F}">
      <dsp:nvSpPr>
        <dsp:cNvPr id="0" name=""/>
        <dsp:cNvSpPr/>
      </dsp:nvSpPr>
      <dsp:spPr>
        <a:xfrm>
          <a:off x="884942" y="353244"/>
          <a:ext cx="3316236" cy="3316236"/>
        </a:xfrm>
        <a:custGeom>
          <a:avLst/>
          <a:gdLst/>
          <a:ahLst/>
          <a:cxnLst/>
          <a:rect l="0" t="0" r="0" b="0"/>
          <a:pathLst>
            <a:path>
              <a:moveTo>
                <a:pt x="980523" y="3171466"/>
              </a:moveTo>
              <a:arcTo wR="1658118" hR="1658118" stAng="6847214" swAng="923991"/>
            </a:path>
          </a:pathLst>
        </a:custGeom>
        <a:noFill/>
        <a:ln w="12700" cap="flat" cmpd="sng" algn="ctr">
          <a:solidFill>
            <a:schemeClr val="accent5">
              <a:hueOff val="0"/>
              <a:satOff val="0"/>
              <a:lumOff val="0"/>
              <a:alphaOff val="0"/>
            </a:schemeClr>
          </a:solidFill>
          <a:prstDash val="solid"/>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sp>
    <dsp:sp modelId="{A87B50AF-F180-406F-96DE-857440A48106}">
      <dsp:nvSpPr>
        <dsp:cNvPr id="0" name=""/>
        <dsp:cNvSpPr/>
      </dsp:nvSpPr>
      <dsp:spPr>
        <a:xfrm>
          <a:off x="565694" y="2488515"/>
          <a:ext cx="1082787" cy="703811"/>
        </a:xfrm>
        <a:prstGeom prst="roundRect">
          <a:avLst/>
        </a:prstGeom>
        <a:gradFill rotWithShape="0">
          <a:gsLst>
            <a:gs pos="0">
              <a:schemeClr val="accent6">
                <a:hueOff val="0"/>
                <a:satOff val="0"/>
                <a:lumOff val="0"/>
                <a:alphaOff val="0"/>
                <a:shade val="85000"/>
                <a:satMod val="130000"/>
              </a:schemeClr>
            </a:gs>
            <a:gs pos="34000">
              <a:schemeClr val="accent6">
                <a:hueOff val="0"/>
                <a:satOff val="0"/>
                <a:lumOff val="0"/>
                <a:alphaOff val="0"/>
                <a:shade val="87000"/>
                <a:satMod val="125000"/>
              </a:schemeClr>
            </a:gs>
            <a:gs pos="70000">
              <a:schemeClr val="accent6">
                <a:hueOff val="0"/>
                <a:satOff val="0"/>
                <a:lumOff val="0"/>
                <a:alphaOff val="0"/>
                <a:tint val="100000"/>
                <a:shade val="90000"/>
                <a:satMod val="130000"/>
              </a:schemeClr>
            </a:gs>
            <a:gs pos="100000">
              <a:schemeClr val="accent6">
                <a:hueOff val="0"/>
                <a:satOff val="0"/>
                <a:lumOff val="0"/>
                <a:alphaOff val="0"/>
                <a:tint val="100000"/>
                <a:shade val="100000"/>
                <a:satMod val="110000"/>
              </a:schemeClr>
            </a:gs>
          </a:gsLst>
          <a:path path="circle">
            <a:fillToRect l="100000" t="100000" r="100000" b="100000"/>
          </a:path>
        </a:gradFill>
        <a:ln>
          <a:noFill/>
        </a:ln>
        <a:effectLst>
          <a:outerShdw blurRad="38100" dist="25400" dir="2700000" algn="br" rotWithShape="0">
            <a:srgbClr val="000000">
              <a:alpha val="60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IN" sz="1400" b="0" kern="1200" cap="none" spc="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Legal</a:t>
          </a:r>
        </a:p>
      </dsp:txBody>
      <dsp:txXfrm>
        <a:off x="600051" y="2522872"/>
        <a:ext cx="1014073" cy="635097"/>
      </dsp:txXfrm>
    </dsp:sp>
    <dsp:sp modelId="{2F400E1F-F170-4ED6-8E27-83C4292B23A8}">
      <dsp:nvSpPr>
        <dsp:cNvPr id="0" name=""/>
        <dsp:cNvSpPr/>
      </dsp:nvSpPr>
      <dsp:spPr>
        <a:xfrm>
          <a:off x="884942" y="353244"/>
          <a:ext cx="3316236" cy="3316236"/>
        </a:xfrm>
        <a:custGeom>
          <a:avLst/>
          <a:gdLst/>
          <a:ahLst/>
          <a:cxnLst/>
          <a:rect l="0" t="0" r="0" b="0"/>
          <a:pathLst>
            <a:path>
              <a:moveTo>
                <a:pt x="25844" y="1949729"/>
              </a:moveTo>
              <a:arcTo wR="1658118" hR="1658118" stAng="10192247" swAng="1215506"/>
            </a:path>
          </a:pathLst>
        </a:custGeom>
        <a:noFill/>
        <a:ln w="12700" cap="flat" cmpd="sng" algn="ctr">
          <a:solidFill>
            <a:schemeClr val="accent6">
              <a:hueOff val="0"/>
              <a:satOff val="0"/>
              <a:lumOff val="0"/>
              <a:alphaOff val="0"/>
            </a:schemeClr>
          </a:solidFill>
          <a:prstDash val="solid"/>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sp>
    <dsp:sp modelId="{FC3DE8A8-ECD0-4C7C-8373-AD99E574C253}">
      <dsp:nvSpPr>
        <dsp:cNvPr id="0" name=""/>
        <dsp:cNvSpPr/>
      </dsp:nvSpPr>
      <dsp:spPr>
        <a:xfrm>
          <a:off x="565694" y="830397"/>
          <a:ext cx="1082787" cy="703811"/>
        </a:xfrm>
        <a:prstGeom prst="roundRect">
          <a:avLst/>
        </a:prstGeom>
        <a:gradFill rotWithShape="0">
          <a:gsLst>
            <a:gs pos="0">
              <a:schemeClr val="accent2">
                <a:hueOff val="0"/>
                <a:satOff val="0"/>
                <a:lumOff val="0"/>
                <a:alphaOff val="0"/>
                <a:shade val="85000"/>
                <a:satMod val="130000"/>
              </a:schemeClr>
            </a:gs>
            <a:gs pos="34000">
              <a:schemeClr val="accent2">
                <a:hueOff val="0"/>
                <a:satOff val="0"/>
                <a:lumOff val="0"/>
                <a:alphaOff val="0"/>
                <a:shade val="87000"/>
                <a:satMod val="125000"/>
              </a:schemeClr>
            </a:gs>
            <a:gs pos="70000">
              <a:schemeClr val="accent2">
                <a:hueOff val="0"/>
                <a:satOff val="0"/>
                <a:lumOff val="0"/>
                <a:alphaOff val="0"/>
                <a:tint val="100000"/>
                <a:shade val="90000"/>
                <a:satMod val="130000"/>
              </a:schemeClr>
            </a:gs>
            <a:gs pos="100000">
              <a:schemeClr val="accent2">
                <a:hueOff val="0"/>
                <a:satOff val="0"/>
                <a:lumOff val="0"/>
                <a:alphaOff val="0"/>
                <a:tint val="100000"/>
                <a:shade val="100000"/>
                <a:satMod val="110000"/>
              </a:schemeClr>
            </a:gs>
          </a:gsLst>
          <a:path path="circle">
            <a:fillToRect l="100000" t="100000" r="100000" b="100000"/>
          </a:path>
        </a:gradFill>
        <a:ln>
          <a:noFill/>
        </a:ln>
        <a:effectLst>
          <a:outerShdw blurRad="38100" dist="25400" dir="2700000" algn="br" rotWithShape="0">
            <a:srgbClr val="000000">
              <a:alpha val="60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IN" sz="1400" b="0" kern="1200" cap="none" spc="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Environmental</a:t>
          </a:r>
        </a:p>
      </dsp:txBody>
      <dsp:txXfrm>
        <a:off x="600051" y="864754"/>
        <a:ext cx="1014073" cy="635097"/>
      </dsp:txXfrm>
    </dsp:sp>
    <dsp:sp modelId="{34130B80-335A-4F72-BBBD-8C1380CBBD7B}">
      <dsp:nvSpPr>
        <dsp:cNvPr id="0" name=""/>
        <dsp:cNvSpPr/>
      </dsp:nvSpPr>
      <dsp:spPr>
        <a:xfrm>
          <a:off x="884942" y="353244"/>
          <a:ext cx="3316236" cy="3316236"/>
        </a:xfrm>
        <a:custGeom>
          <a:avLst/>
          <a:gdLst/>
          <a:ahLst/>
          <a:cxnLst/>
          <a:rect l="0" t="0" r="0" b="0"/>
          <a:pathLst>
            <a:path>
              <a:moveTo>
                <a:pt x="602976" y="379043"/>
              </a:moveTo>
              <a:arcTo wR="1658118" hR="1658118" stAng="13828795" swAng="923991"/>
            </a:path>
          </a:pathLst>
        </a:custGeom>
        <a:noFill/>
        <a:ln w="12700" cap="flat" cmpd="sng" algn="ctr">
          <a:solidFill>
            <a:schemeClr val="accent2">
              <a:hueOff val="0"/>
              <a:satOff val="0"/>
              <a:lumOff val="0"/>
              <a:alphaOff val="0"/>
            </a:schemeClr>
          </a:solidFill>
          <a:prstDash val="solid"/>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0F4A5D-650E-4C52-8BD7-BA6F11AB49E4}">
      <dsp:nvSpPr>
        <dsp:cNvPr id="0" name=""/>
        <dsp:cNvSpPr/>
      </dsp:nvSpPr>
      <dsp:spPr>
        <a:xfrm>
          <a:off x="3480497" y="462660"/>
          <a:ext cx="3097404" cy="3097404"/>
        </a:xfrm>
        <a:prstGeom prst="blockArc">
          <a:avLst>
            <a:gd name="adj1" fmla="val 10800000"/>
            <a:gd name="adj2" fmla="val 16200000"/>
            <a:gd name="adj3" fmla="val 4635"/>
          </a:avLst>
        </a:prstGeom>
        <a:solidFill>
          <a:schemeClr val="accent4">
            <a:hueOff val="943321"/>
            <a:satOff val="7007"/>
            <a:lumOff val="15686"/>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F5D08C6-9778-479F-90EC-11F4CD36C2CF}">
      <dsp:nvSpPr>
        <dsp:cNvPr id="0" name=""/>
        <dsp:cNvSpPr/>
      </dsp:nvSpPr>
      <dsp:spPr>
        <a:xfrm>
          <a:off x="3480497" y="462660"/>
          <a:ext cx="3097404" cy="3097404"/>
        </a:xfrm>
        <a:prstGeom prst="blockArc">
          <a:avLst>
            <a:gd name="adj1" fmla="val 5400000"/>
            <a:gd name="adj2" fmla="val 10800000"/>
            <a:gd name="adj3" fmla="val 4635"/>
          </a:avLst>
        </a:prstGeom>
        <a:solidFill>
          <a:schemeClr val="accent4">
            <a:hueOff val="628881"/>
            <a:satOff val="4671"/>
            <a:lumOff val="10457"/>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A47FE66-C79F-4F8B-AC0C-1F8E32FAA53C}">
      <dsp:nvSpPr>
        <dsp:cNvPr id="0" name=""/>
        <dsp:cNvSpPr/>
      </dsp:nvSpPr>
      <dsp:spPr>
        <a:xfrm>
          <a:off x="3480497" y="462660"/>
          <a:ext cx="3097404" cy="3097404"/>
        </a:xfrm>
        <a:prstGeom prst="blockArc">
          <a:avLst>
            <a:gd name="adj1" fmla="val 0"/>
            <a:gd name="adj2" fmla="val 5400000"/>
            <a:gd name="adj3" fmla="val 4635"/>
          </a:avLst>
        </a:prstGeom>
        <a:solidFill>
          <a:schemeClr val="accent4">
            <a:hueOff val="314440"/>
            <a:satOff val="2336"/>
            <a:lumOff val="5229"/>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08069D4-A765-4131-A25F-C959B4594E3A}">
      <dsp:nvSpPr>
        <dsp:cNvPr id="0" name=""/>
        <dsp:cNvSpPr/>
      </dsp:nvSpPr>
      <dsp:spPr>
        <a:xfrm>
          <a:off x="3480497" y="462660"/>
          <a:ext cx="3097404" cy="3097404"/>
        </a:xfrm>
        <a:prstGeom prst="blockArc">
          <a:avLst>
            <a:gd name="adj1" fmla="val 16200000"/>
            <a:gd name="adj2" fmla="val 0"/>
            <a:gd name="adj3" fmla="val 4635"/>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D3DD8A6-F886-4A83-8A15-0C0DB79AF3F5}">
      <dsp:nvSpPr>
        <dsp:cNvPr id="0" name=""/>
        <dsp:cNvSpPr/>
      </dsp:nvSpPr>
      <dsp:spPr>
        <a:xfrm>
          <a:off x="4317057" y="1299219"/>
          <a:ext cx="1424285" cy="1424285"/>
        </a:xfrm>
        <a:prstGeom prst="ellipse">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IN" sz="2200" kern="1200" dirty="0">
              <a:latin typeface="Times New Roman" panose="02020603050405020304" pitchFamily="18" charset="0"/>
              <a:cs typeface="Times New Roman" panose="02020603050405020304" pitchFamily="18" charset="0"/>
            </a:rPr>
            <a:t>Cause Of Problem </a:t>
          </a:r>
        </a:p>
      </dsp:txBody>
      <dsp:txXfrm>
        <a:off x="4525639" y="1507801"/>
        <a:ext cx="1007121" cy="1007121"/>
      </dsp:txXfrm>
    </dsp:sp>
    <dsp:sp modelId="{1525AEF4-5CA5-4AC6-8D32-4018F5EE293E}">
      <dsp:nvSpPr>
        <dsp:cNvPr id="0" name=""/>
        <dsp:cNvSpPr/>
      </dsp:nvSpPr>
      <dsp:spPr>
        <a:xfrm>
          <a:off x="4530700" y="52"/>
          <a:ext cx="996999" cy="996999"/>
        </a:xfrm>
        <a:prstGeom prst="ellipse">
          <a:avLst/>
        </a:prstGeom>
        <a:solidFill>
          <a:schemeClr val="accent4">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IN" sz="1200" kern="1200" dirty="0">
              <a:latin typeface="Times New Roman" panose="02020603050405020304" pitchFamily="18" charset="0"/>
              <a:cs typeface="Times New Roman" panose="02020603050405020304" pitchFamily="18" charset="0"/>
            </a:rPr>
            <a:t>Manpower</a:t>
          </a:r>
        </a:p>
      </dsp:txBody>
      <dsp:txXfrm>
        <a:off x="4676707" y="146059"/>
        <a:ext cx="704985" cy="704985"/>
      </dsp:txXfrm>
    </dsp:sp>
    <dsp:sp modelId="{938C48C5-9CFF-4AAE-B8AE-D27279F4C0AE}">
      <dsp:nvSpPr>
        <dsp:cNvPr id="0" name=""/>
        <dsp:cNvSpPr/>
      </dsp:nvSpPr>
      <dsp:spPr>
        <a:xfrm>
          <a:off x="6043510" y="1512862"/>
          <a:ext cx="996999" cy="996999"/>
        </a:xfrm>
        <a:prstGeom prst="ellipse">
          <a:avLst/>
        </a:prstGeom>
        <a:solidFill>
          <a:schemeClr val="accent4">
            <a:hueOff val="314440"/>
            <a:satOff val="2336"/>
            <a:lumOff val="522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IN" sz="1200" kern="1200" dirty="0">
              <a:latin typeface="Times New Roman" panose="02020603050405020304" pitchFamily="18" charset="0"/>
              <a:cs typeface="Times New Roman" panose="02020603050405020304" pitchFamily="18" charset="0"/>
            </a:rPr>
            <a:t>Machine</a:t>
          </a:r>
        </a:p>
      </dsp:txBody>
      <dsp:txXfrm>
        <a:off x="6189517" y="1658869"/>
        <a:ext cx="704985" cy="704985"/>
      </dsp:txXfrm>
    </dsp:sp>
    <dsp:sp modelId="{36ACCDE1-BDEC-4675-85BA-AA8D0148A8C6}">
      <dsp:nvSpPr>
        <dsp:cNvPr id="0" name=""/>
        <dsp:cNvSpPr/>
      </dsp:nvSpPr>
      <dsp:spPr>
        <a:xfrm>
          <a:off x="4530700" y="3025672"/>
          <a:ext cx="996999" cy="996999"/>
        </a:xfrm>
        <a:prstGeom prst="ellipse">
          <a:avLst/>
        </a:prstGeom>
        <a:solidFill>
          <a:schemeClr val="accent4">
            <a:hueOff val="628881"/>
            <a:satOff val="4671"/>
            <a:lumOff val="10457"/>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IN" sz="1200" kern="1200" dirty="0">
              <a:latin typeface="Times New Roman" panose="02020603050405020304" pitchFamily="18" charset="0"/>
              <a:cs typeface="Times New Roman" panose="02020603050405020304" pitchFamily="18" charset="0"/>
            </a:rPr>
            <a:t>Material</a:t>
          </a:r>
        </a:p>
      </dsp:txBody>
      <dsp:txXfrm>
        <a:off x="4676707" y="3171679"/>
        <a:ext cx="704985" cy="704985"/>
      </dsp:txXfrm>
    </dsp:sp>
    <dsp:sp modelId="{FE1A08A2-17F8-4427-BCF6-CF7ED135751C}">
      <dsp:nvSpPr>
        <dsp:cNvPr id="0" name=""/>
        <dsp:cNvSpPr/>
      </dsp:nvSpPr>
      <dsp:spPr>
        <a:xfrm>
          <a:off x="3017889" y="1512862"/>
          <a:ext cx="996999" cy="996999"/>
        </a:xfrm>
        <a:prstGeom prst="ellipse">
          <a:avLst/>
        </a:prstGeom>
        <a:solidFill>
          <a:schemeClr val="accent4">
            <a:hueOff val="943321"/>
            <a:satOff val="7007"/>
            <a:lumOff val="1568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IN" sz="1200" kern="1200" dirty="0">
              <a:latin typeface="Times New Roman" panose="02020603050405020304" pitchFamily="18" charset="0"/>
              <a:cs typeface="Times New Roman" panose="02020603050405020304" pitchFamily="18" charset="0"/>
            </a:rPr>
            <a:t>Method</a:t>
          </a:r>
        </a:p>
      </dsp:txBody>
      <dsp:txXfrm>
        <a:off x="3163896" y="1658869"/>
        <a:ext cx="704985" cy="704985"/>
      </dsp:txXfrm>
    </dsp:sp>
  </dsp:spTree>
</dsp:drawing>
</file>

<file path=ppt/diagrams/layout1.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5EE2545-F7C8-43DF-BEC3-31E45EB6E615}" type="datetimeFigureOut">
              <a:rPr lang="en-IN" smtClean="0"/>
              <a:t>31-10-2022</a:t>
            </a:fld>
            <a:endParaRPr lang="en-IN"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3ADF4E1-F755-43C8-9399-E43AF5454F3F}" type="slidenum">
              <a:rPr lang="en-IN" smtClean="0"/>
              <a:t>‹#›</a:t>
            </a:fld>
            <a:endParaRPr lang="en-IN" dirty="0"/>
          </a:p>
        </p:txBody>
      </p:sp>
    </p:spTree>
    <p:extLst>
      <p:ext uri="{BB962C8B-B14F-4D97-AF65-F5344CB8AC3E}">
        <p14:creationId xmlns:p14="http://schemas.microsoft.com/office/powerpoint/2010/main" val="29884936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dirty="0"/>
              <a:t>In this presentation, </a:t>
            </a:r>
            <a:r>
              <a:rPr lang="en-US" dirty="0"/>
              <a:t>The management team of Force Brands understands that if the reasons for the decrease in profits are not investigated and resolved, the business rate may continue to decrease, putting the presence of the organization in the future. On the one hand, they hired them as an expert to help them determine the origin and consequences of the problem (to reduce profits), and to create a solution that will help them improve the situation.</a:t>
            </a:r>
            <a:endParaRPr lang="en-IN" dirty="0"/>
          </a:p>
        </p:txBody>
      </p:sp>
      <p:sp>
        <p:nvSpPr>
          <p:cNvPr id="4" name="Slide Number Placeholder 3"/>
          <p:cNvSpPr>
            <a:spLocks noGrp="1"/>
          </p:cNvSpPr>
          <p:nvPr>
            <p:ph type="sldNum" sz="quarter" idx="5"/>
          </p:nvPr>
        </p:nvSpPr>
        <p:spPr/>
        <p:txBody>
          <a:bodyPr/>
          <a:lstStyle/>
          <a:p>
            <a:fld id="{13ADF4E1-F755-43C8-9399-E43AF5454F3F}" type="slidenum">
              <a:rPr lang="en-IN" smtClean="0"/>
              <a:t>3</a:t>
            </a:fld>
            <a:endParaRPr lang="en-IN" dirty="0"/>
          </a:p>
        </p:txBody>
      </p:sp>
    </p:spTree>
    <p:extLst>
      <p:ext uri="{BB962C8B-B14F-4D97-AF65-F5344CB8AC3E}">
        <p14:creationId xmlns:p14="http://schemas.microsoft.com/office/powerpoint/2010/main" val="25860989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t-shirt maker, which employs about 50 people, has struggled due to a drop in t-shirt purchases as customers work from home in large numbers and large public events. Before the epidemic, the group had spread north to 150 regions around the world. Men's clothing, especially fashion, has been one of the hardest hit business areas during the pandemic as work from home approaches and second hand restrictions have reduced interest in fashion and regulatory reform.</a:t>
            </a:r>
            <a:endParaRPr lang="en-IN" dirty="0"/>
          </a:p>
        </p:txBody>
      </p:sp>
      <p:sp>
        <p:nvSpPr>
          <p:cNvPr id="4" name="Slide Number Placeholder 3"/>
          <p:cNvSpPr>
            <a:spLocks noGrp="1"/>
          </p:cNvSpPr>
          <p:nvPr>
            <p:ph type="sldNum" sz="quarter" idx="5"/>
          </p:nvPr>
        </p:nvSpPr>
        <p:spPr/>
        <p:txBody>
          <a:bodyPr/>
          <a:lstStyle/>
          <a:p>
            <a:fld id="{13ADF4E1-F755-43C8-9399-E43AF5454F3F}" type="slidenum">
              <a:rPr lang="en-IN" smtClean="0"/>
              <a:t>4</a:t>
            </a:fld>
            <a:endParaRPr lang="en-IN" dirty="0"/>
          </a:p>
        </p:txBody>
      </p:sp>
    </p:spTree>
    <p:extLst>
      <p:ext uri="{BB962C8B-B14F-4D97-AF65-F5344CB8AC3E}">
        <p14:creationId xmlns:p14="http://schemas.microsoft.com/office/powerpoint/2010/main" val="20180126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solidFill>
                  <a:schemeClr val="tx1"/>
                </a:solidFill>
                <a:latin typeface="+mn-lt"/>
                <a:cs typeface="Times New Roman" panose="02020603050405020304" pitchFamily="18" charset="0"/>
              </a:rPr>
              <a:t>There is no doubt that the following surge in consumer spending will lead to A decline in business profits that are :</a:t>
            </a:r>
          </a:p>
          <a:p>
            <a:pPr algn="just">
              <a:buFont typeface="Wingdings" panose="05000000000000000000" pitchFamily="2" charset="2"/>
              <a:buChar char="Ø"/>
            </a:pPr>
            <a:r>
              <a:rPr lang="en-US" sz="1100" dirty="0">
                <a:solidFill>
                  <a:schemeClr val="tx1"/>
                </a:solidFill>
                <a:effectLst/>
                <a:latin typeface="+mn-lt"/>
                <a:ea typeface="Calibri" panose="020F0502020204030204" pitchFamily="34" charset="0"/>
                <a:cs typeface="Times New Roman" panose="02020603050405020304" pitchFamily="18" charset="0"/>
              </a:rPr>
              <a:t>S</a:t>
            </a:r>
            <a:r>
              <a:rPr lang="en-US" sz="1100" spc="-65" dirty="0">
                <a:solidFill>
                  <a:schemeClr val="tx1"/>
                </a:solidFill>
                <a:effectLst/>
                <a:latin typeface="+mn-lt"/>
                <a:ea typeface="Calibri" panose="020F0502020204030204" pitchFamily="34" charset="0"/>
                <a:cs typeface="Times New Roman" panose="02020603050405020304" pitchFamily="18" charset="0"/>
              </a:rPr>
              <a:t>u</a:t>
            </a:r>
            <a:r>
              <a:rPr lang="en-US" sz="1100" dirty="0">
                <a:solidFill>
                  <a:schemeClr val="tx1"/>
                </a:solidFill>
                <a:effectLst/>
                <a:latin typeface="+mn-lt"/>
                <a:ea typeface="Calibri" panose="020F0502020204030204" pitchFamily="34" charset="0"/>
                <a:cs typeface="Times New Roman" panose="02020603050405020304" pitchFamily="18" charset="0"/>
              </a:rPr>
              <a:t>pply</a:t>
            </a:r>
            <a:r>
              <a:rPr lang="en-US" sz="1100" spc="-165" dirty="0">
                <a:solidFill>
                  <a:schemeClr val="tx1"/>
                </a:solidFill>
                <a:effectLst/>
                <a:latin typeface="+mn-lt"/>
                <a:ea typeface="Calibri" panose="020F0502020204030204" pitchFamily="34" charset="0"/>
                <a:cs typeface="Times New Roman" panose="02020603050405020304" pitchFamily="18" charset="0"/>
              </a:rPr>
              <a:t> </a:t>
            </a:r>
            <a:r>
              <a:rPr lang="en-US" sz="1100" dirty="0">
                <a:solidFill>
                  <a:schemeClr val="tx1"/>
                </a:solidFill>
                <a:effectLst/>
                <a:latin typeface="+mn-lt"/>
                <a:ea typeface="Calibri" panose="020F0502020204030204" pitchFamily="34" charset="0"/>
                <a:cs typeface="Times New Roman" panose="02020603050405020304" pitchFamily="18" charset="0"/>
              </a:rPr>
              <a:t>ch</a:t>
            </a:r>
            <a:r>
              <a:rPr lang="en-US" sz="1100" spc="5" dirty="0">
                <a:solidFill>
                  <a:schemeClr val="tx1"/>
                </a:solidFill>
                <a:effectLst/>
                <a:latin typeface="+mn-lt"/>
                <a:ea typeface="Calibri" panose="020F0502020204030204" pitchFamily="34" charset="0"/>
                <a:cs typeface="Times New Roman" panose="02020603050405020304" pitchFamily="18" charset="0"/>
              </a:rPr>
              <a:t>a</a:t>
            </a:r>
            <a:r>
              <a:rPr lang="en-US" sz="1100" spc="-70" dirty="0">
                <a:solidFill>
                  <a:schemeClr val="tx1"/>
                </a:solidFill>
                <a:effectLst/>
                <a:latin typeface="+mn-lt"/>
                <a:ea typeface="Calibri" panose="020F0502020204030204" pitchFamily="34" charset="0"/>
                <a:cs typeface="Times New Roman" panose="02020603050405020304" pitchFamily="18" charset="0"/>
              </a:rPr>
              <a:t>i</a:t>
            </a:r>
            <a:r>
              <a:rPr lang="en-US" sz="1100" dirty="0">
                <a:solidFill>
                  <a:schemeClr val="tx1"/>
                </a:solidFill>
                <a:effectLst/>
                <a:latin typeface="+mn-lt"/>
                <a:ea typeface="Calibri" panose="020F0502020204030204" pitchFamily="34" charset="0"/>
                <a:cs typeface="Times New Roman" panose="02020603050405020304" pitchFamily="18" charset="0"/>
              </a:rPr>
              <a:t>n</a:t>
            </a:r>
            <a:r>
              <a:rPr lang="en-US" sz="1100" spc="-160" dirty="0">
                <a:solidFill>
                  <a:schemeClr val="tx1"/>
                </a:solidFill>
                <a:effectLst/>
                <a:latin typeface="+mn-lt"/>
                <a:ea typeface="Calibri" panose="020F0502020204030204" pitchFamily="34" charset="0"/>
                <a:cs typeface="Times New Roman" panose="02020603050405020304" pitchFamily="18" charset="0"/>
              </a:rPr>
              <a:t> </a:t>
            </a:r>
            <a:r>
              <a:rPr lang="en-US" sz="1100" dirty="0">
                <a:solidFill>
                  <a:schemeClr val="tx1"/>
                </a:solidFill>
                <a:effectLst/>
                <a:latin typeface="+mn-lt"/>
                <a:ea typeface="Calibri" panose="020F0502020204030204" pitchFamily="34" charset="0"/>
                <a:cs typeface="Times New Roman" panose="02020603050405020304" pitchFamily="18" charset="0"/>
              </a:rPr>
              <a:t>issues: The company has 68 countries and territories and 89 stores around the world, including Ireland, Australia, the United States and Europe. Freedom, Loro Piano, Albina and Flake are among the brands in the TM Lewin company.</a:t>
            </a:r>
          </a:p>
          <a:p>
            <a:pPr algn="just">
              <a:buFont typeface="Wingdings" panose="05000000000000000000" pitchFamily="2" charset="2"/>
              <a:buChar char="Ø"/>
            </a:pPr>
            <a:r>
              <a:rPr lang="en-US" sz="1100" spc="-80" dirty="0">
                <a:solidFill>
                  <a:schemeClr val="tx1"/>
                </a:solidFill>
                <a:effectLst/>
                <a:latin typeface="+mn-lt"/>
                <a:ea typeface="Calibri" panose="020F0502020204030204" pitchFamily="34" charset="0"/>
                <a:cs typeface="Times New Roman" panose="02020603050405020304" pitchFamily="18" charset="0"/>
              </a:rPr>
              <a:t>Inflation: Higher</a:t>
            </a:r>
            <a:r>
              <a:rPr lang="en-US" sz="1100" dirty="0">
                <a:solidFill>
                  <a:schemeClr val="tx1"/>
                </a:solidFill>
                <a:effectLst/>
                <a:latin typeface="+mn-lt"/>
                <a:ea typeface="Calibri" panose="020F0502020204030204" pitchFamily="34" charset="0"/>
                <a:cs typeface="Times New Roman" panose="02020603050405020304" pitchFamily="18" charset="0"/>
              </a:rPr>
              <a:t> costs and transportation costs expect companies to reduce their profits or pass these costs on to buyers as higher business costs. Many companies, especially open partnerships and trust services for entrepreneurs, choose to increase their prices for the sake of their business.</a:t>
            </a:r>
            <a:endParaRPr lang="en-US" sz="1100" dirty="0">
              <a:solidFill>
                <a:schemeClr val="tx1"/>
              </a:solidFill>
              <a:latin typeface="+mn-lt"/>
              <a:ea typeface="Calibri" panose="020F0502020204030204" pitchFamily="34" charset="0"/>
              <a:cs typeface="Times New Roman" panose="02020603050405020304" pitchFamily="18" charset="0"/>
            </a:endParaRPr>
          </a:p>
          <a:p>
            <a:pPr algn="just">
              <a:buFont typeface="Wingdings" panose="05000000000000000000" pitchFamily="2" charset="2"/>
              <a:buChar char="Ø"/>
            </a:pPr>
            <a:r>
              <a:rPr lang="en-US" sz="1100" dirty="0">
                <a:solidFill>
                  <a:schemeClr val="tx1"/>
                </a:solidFill>
                <a:effectLst/>
                <a:latin typeface="+mn-lt"/>
                <a:ea typeface="Calibri" panose="020F0502020204030204" pitchFamily="34" charset="0"/>
                <a:cs typeface="Times New Roman" panose="02020603050405020304" pitchFamily="18" charset="0"/>
              </a:rPr>
              <a:t>C</a:t>
            </a:r>
            <a:r>
              <a:rPr lang="en-US" sz="1100" spc="-70" dirty="0">
                <a:solidFill>
                  <a:schemeClr val="tx1"/>
                </a:solidFill>
                <a:effectLst/>
                <a:latin typeface="+mn-lt"/>
                <a:ea typeface="Calibri" panose="020F0502020204030204" pitchFamily="34" charset="0"/>
                <a:cs typeface="Times New Roman" panose="02020603050405020304" pitchFamily="18" charset="0"/>
              </a:rPr>
              <a:t>u</a:t>
            </a:r>
            <a:r>
              <a:rPr lang="en-US" sz="1100" dirty="0">
                <a:solidFill>
                  <a:schemeClr val="tx1"/>
                </a:solidFill>
                <a:effectLst/>
                <a:latin typeface="+mn-lt"/>
                <a:ea typeface="Calibri" panose="020F0502020204030204" pitchFamily="34" charset="0"/>
                <a:cs typeface="Times New Roman" panose="02020603050405020304" pitchFamily="18" charset="0"/>
              </a:rPr>
              <a:t>rrent</a:t>
            </a:r>
            <a:r>
              <a:rPr lang="en-US" sz="1100" spc="-135" dirty="0">
                <a:solidFill>
                  <a:schemeClr val="tx1"/>
                </a:solidFill>
                <a:effectLst/>
                <a:latin typeface="+mn-lt"/>
                <a:ea typeface="Calibri" panose="020F0502020204030204" pitchFamily="34" charset="0"/>
                <a:cs typeface="Times New Roman" panose="02020603050405020304" pitchFamily="18" charset="0"/>
              </a:rPr>
              <a:t> </a:t>
            </a:r>
            <a:r>
              <a:rPr lang="en-US" sz="1100" dirty="0">
                <a:solidFill>
                  <a:schemeClr val="tx1"/>
                </a:solidFill>
                <a:effectLst/>
                <a:latin typeface="+mn-lt"/>
                <a:ea typeface="Calibri" panose="020F0502020204030204" pitchFamily="34" charset="0"/>
                <a:cs typeface="Times New Roman" panose="02020603050405020304" pitchFamily="18" charset="0"/>
              </a:rPr>
              <a:t>cost-of-liv</a:t>
            </a:r>
            <a:r>
              <a:rPr lang="en-US" sz="1100" spc="15" dirty="0">
                <a:solidFill>
                  <a:schemeClr val="tx1"/>
                </a:solidFill>
                <a:effectLst/>
                <a:latin typeface="+mn-lt"/>
                <a:ea typeface="Calibri" panose="020F0502020204030204" pitchFamily="34" charset="0"/>
                <a:cs typeface="Times New Roman" panose="02020603050405020304" pitchFamily="18" charset="0"/>
              </a:rPr>
              <a:t>i</a:t>
            </a:r>
            <a:r>
              <a:rPr lang="en-US" sz="1100" dirty="0">
                <a:solidFill>
                  <a:schemeClr val="tx1"/>
                </a:solidFill>
                <a:effectLst/>
                <a:latin typeface="+mn-lt"/>
                <a:ea typeface="Calibri" panose="020F0502020204030204" pitchFamily="34" charset="0"/>
                <a:cs typeface="Times New Roman" panose="02020603050405020304" pitchFamily="18" charset="0"/>
              </a:rPr>
              <a:t>ng</a:t>
            </a:r>
            <a:r>
              <a:rPr lang="en-US" sz="1100" spc="-155" dirty="0">
                <a:solidFill>
                  <a:schemeClr val="tx1"/>
                </a:solidFill>
                <a:effectLst/>
                <a:latin typeface="+mn-lt"/>
                <a:ea typeface="Calibri" panose="020F0502020204030204" pitchFamily="34" charset="0"/>
                <a:cs typeface="Times New Roman" panose="02020603050405020304" pitchFamily="18" charset="0"/>
              </a:rPr>
              <a:t> : In fact, even those who want to stay in business are looking for new things, the results of which will be used in their current work. If the store can't support the refund, their representatives will leave. This put the shippers in a difficult position. Paying their workers more, in that sense, spreads the benefits to those who are currently weak, or remain unemployed. Both are not good to show the opinion and respect of the buyer.</a:t>
            </a:r>
            <a:endParaRPr lang="en-IN" dirty="0">
              <a:solidFill>
                <a:schemeClr val="tx1"/>
              </a:solidFill>
              <a:latin typeface="+mn-lt"/>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13ADF4E1-F755-43C8-9399-E43AF5454F3F}" type="slidenum">
              <a:rPr lang="en-IN" smtClean="0"/>
              <a:t>5</a:t>
            </a:fld>
            <a:endParaRPr lang="en-IN" dirty="0"/>
          </a:p>
        </p:txBody>
      </p:sp>
    </p:spTree>
    <p:extLst>
      <p:ext uri="{BB962C8B-B14F-4D97-AF65-F5344CB8AC3E}">
        <p14:creationId xmlns:p14="http://schemas.microsoft.com/office/powerpoint/2010/main" val="2073209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dirty="0"/>
              <a:t>Political: </a:t>
            </a:r>
            <a:r>
              <a:rPr lang="en-US" dirty="0"/>
              <a:t>Around 650 of TM Lewin's 700 employees have been made redundant under the UK's Covid-19 workforce management plan, with stores closing temporarily throughout the pandemic. The 50 disgruntled agents worked for TM Lewin in the store's computer and network operations.</a:t>
            </a:r>
          </a:p>
          <a:p>
            <a:r>
              <a:rPr lang="en-US" dirty="0"/>
              <a:t>Economical: In the UK, the inflation was 1.94%. in 2019 is 1.7%. From about 2017, it increased about 3.1%. It should not exceed 2%, according to the guidelines of the Bank of Britain. Despite the fact that a little increase does not mean anything, it is a journey</a:t>
            </a:r>
            <a:r>
              <a:rPr lang="en-US" b="0" i="0" dirty="0">
                <a:solidFill>
                  <a:srgbClr val="222222"/>
                </a:solidFill>
                <a:effectLst/>
                <a:latin typeface="Times New Roman" panose="02020603050405020304" pitchFamily="18" charset="0"/>
                <a:cs typeface="Times New Roman" panose="02020603050405020304" pitchFamily="18" charset="0"/>
              </a:rPr>
              <a:t>(Bernanke, et al., 2018)</a:t>
            </a:r>
            <a:r>
              <a:rPr lang="en-US" dirty="0"/>
              <a:t>.</a:t>
            </a:r>
          </a:p>
          <a:p>
            <a:r>
              <a:rPr lang="en-US" dirty="0"/>
              <a:t>Social: Customers from high-income countries are more likely to buy branded products than gifts. Areas with moderate and low costs. The cost of things is very important. An accurate analysis of the customers and the operating area can help the company to sell.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Technological: Innovation ideas are great for customers, but they don't help small businesses. Since they have limited resources, setting up a secure site using complex innovations based on human intelligence is not practical. As more and more consumers want their goods delivered to their homes, small business establishments are struggling.</a:t>
            </a:r>
          </a:p>
          <a:p>
            <a:endParaRPr lang="en-US" dirty="0"/>
          </a:p>
          <a:p>
            <a:r>
              <a:rPr lang="en-US" dirty="0"/>
              <a:t>Environmental: Retail brands can show their conscience by reducing energy waste. They can reduce waste and follow the organization's internal and external hygiene standards while complying with local government welfare laws. This will help them maintain food quality and avoid bacterial infections.</a:t>
            </a:r>
          </a:p>
          <a:p>
            <a:r>
              <a:rPr lang="en-US" dirty="0"/>
              <a:t>Legal:  Many retail companies that have assembly departments source their raw materials from foreign countries. Also, they ship their products to customers all over the world. In general, issue regulations, product and import regulations, and unknown trade regulations may affect the business. For a retail company that operates worldwide, familiarity with neighborhood standards is important.</a:t>
            </a:r>
            <a:endParaRPr lang="en-IN" dirty="0"/>
          </a:p>
        </p:txBody>
      </p:sp>
      <p:sp>
        <p:nvSpPr>
          <p:cNvPr id="4" name="Slide Number Placeholder 3"/>
          <p:cNvSpPr>
            <a:spLocks noGrp="1"/>
          </p:cNvSpPr>
          <p:nvPr>
            <p:ph type="sldNum" sz="quarter" idx="5"/>
          </p:nvPr>
        </p:nvSpPr>
        <p:spPr/>
        <p:txBody>
          <a:bodyPr/>
          <a:lstStyle/>
          <a:p>
            <a:fld id="{13ADF4E1-F755-43C8-9399-E43AF5454F3F}" type="slidenum">
              <a:rPr lang="en-IN" smtClean="0"/>
              <a:t>6</a:t>
            </a:fld>
            <a:endParaRPr lang="en-IN" dirty="0"/>
          </a:p>
        </p:txBody>
      </p:sp>
    </p:spTree>
    <p:extLst>
      <p:ext uri="{BB962C8B-B14F-4D97-AF65-F5344CB8AC3E}">
        <p14:creationId xmlns:p14="http://schemas.microsoft.com/office/powerpoint/2010/main" val="32548284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t-shirt maker, which employs about 50 people, has struggled due to a drop in t-shirt purchases as customers work from home in large numbers and large public events. Before the pandemic, the group had spread north to 150 regions worldwide. Men's clothing, especially clothing, has been one of the hardest hit businesses during the pandemic as work from home approaches and temporary restrictions have reduced interest in suits and legal reforms(</a:t>
            </a:r>
            <a:r>
              <a:rPr lang="en-IN" b="0" i="0" dirty="0">
                <a:solidFill>
                  <a:srgbClr val="222222"/>
                </a:solidFill>
                <a:effectLst/>
                <a:latin typeface="Times New Roman" panose="02020603050405020304" pitchFamily="18" charset="0"/>
                <a:cs typeface="Times New Roman" panose="02020603050405020304" pitchFamily="18" charset="0"/>
              </a:rPr>
              <a:t>Zhang, Nakamura, and Sakurai, 2019)</a:t>
            </a:r>
            <a:r>
              <a:rPr lang="en-US" dirty="0"/>
              <a:t> </a:t>
            </a:r>
          </a:p>
          <a:p>
            <a:r>
              <a:rPr lang="en-US" dirty="0"/>
              <a:t>Regardless of how the company made great changes in the early stages of the disease, the impact of the epidemic on this famous English brand is devastating. The stress of the store network, the expansion and the cost of many things that are done every day affect the consumer spending and will lead to a decrease in profits for the association.</a:t>
            </a:r>
            <a:endParaRPr lang="en-IN" dirty="0"/>
          </a:p>
        </p:txBody>
      </p:sp>
      <p:sp>
        <p:nvSpPr>
          <p:cNvPr id="4" name="Slide Number Placeholder 3"/>
          <p:cNvSpPr>
            <a:spLocks noGrp="1"/>
          </p:cNvSpPr>
          <p:nvPr>
            <p:ph type="sldNum" sz="quarter" idx="5"/>
          </p:nvPr>
        </p:nvSpPr>
        <p:spPr/>
        <p:txBody>
          <a:bodyPr/>
          <a:lstStyle/>
          <a:p>
            <a:fld id="{13ADF4E1-F755-43C8-9399-E43AF5454F3F}" type="slidenum">
              <a:rPr lang="en-IN" smtClean="0"/>
              <a:t>7</a:t>
            </a:fld>
            <a:endParaRPr lang="en-IN" dirty="0"/>
          </a:p>
        </p:txBody>
      </p:sp>
    </p:spTree>
    <p:extLst>
      <p:ext uri="{BB962C8B-B14F-4D97-AF65-F5344CB8AC3E}">
        <p14:creationId xmlns:p14="http://schemas.microsoft.com/office/powerpoint/2010/main" val="12513835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dirty="0"/>
              <a:t>Manpower:</a:t>
            </a:r>
            <a:r>
              <a:rPr lang="en-US" dirty="0"/>
              <a:t>The t-shirt manufacturer, which employs about 50 people, has struggled due to reduced purchases of appropriate t-shirts as customers interact with limited and important social events.</a:t>
            </a:r>
          </a:p>
          <a:p>
            <a:r>
              <a:rPr lang="en-US" dirty="0"/>
              <a:t> </a:t>
            </a:r>
          </a:p>
          <a:p>
            <a:r>
              <a:rPr lang="en-US" dirty="0"/>
              <a:t>Machinery : Taking more time of the arm and needle alone </a:t>
            </a:r>
          </a:p>
          <a:p>
            <a:r>
              <a:rPr lang="en-US" dirty="0"/>
              <a:t>A sewing machine </a:t>
            </a:r>
          </a:p>
          <a:p>
            <a:r>
              <a:rPr lang="en-US" dirty="0"/>
              <a:t>A multi-needle knitting machine </a:t>
            </a:r>
          </a:p>
          <a:p>
            <a:r>
              <a:rPr lang="en-US" dirty="0"/>
              <a:t>Sewing machine with overlock closure </a:t>
            </a:r>
          </a:p>
          <a:p>
            <a:r>
              <a:rPr lang="en-US" dirty="0"/>
              <a:t>There are two types of locks: flat and chamber.</a:t>
            </a:r>
          </a:p>
          <a:p>
            <a:r>
              <a:rPr lang="en-US" dirty="0"/>
              <a:t>Materials: Cotton is a popular material for online shirt printing. Polyester, another popular material for custom shirts, is the most common material used in sportswear. The poly-cotton blend, which is usually a 50:50 blend of polyester and cotton, meets the best conditions - casual text and technology. This is another regular texture that is best suited for summer wear because it is very thick. It rarely seems like other things are talking.</a:t>
            </a:r>
          </a:p>
          <a:p>
            <a:r>
              <a:rPr lang="en-US" dirty="0"/>
              <a:t> </a:t>
            </a:r>
          </a:p>
          <a:p>
            <a:r>
              <a:rPr lang="en-US" dirty="0"/>
              <a:t>methods-shirt manufacturers receive orders from brands, overseas buyers and retailers. Customers buy fabric and give it to a designer to make them a shirt. Various items, such as sewing thread, buttons and iron inserts, were purchased from the worker. Since pressing the button is not necessary here, no button is bought. Qualified inspectors evaluate texture and aesthetics. Imperfect substances are separated from substances that make drugs. Material reduction begins as soon as the texture is identified and the sample is ready to use. The texture is placed on a flat surface. Designers or tailors use sewing machines to make shirts. To begin with, the shirt section is made. Buttons are placed on the collar, cuffs and front buttons in the last step. In these pages, the button is used. All stations are supported.</a:t>
            </a:r>
            <a:endParaRPr lang="en-IN" dirty="0"/>
          </a:p>
        </p:txBody>
      </p:sp>
      <p:sp>
        <p:nvSpPr>
          <p:cNvPr id="4" name="Slide Number Placeholder 3"/>
          <p:cNvSpPr>
            <a:spLocks noGrp="1"/>
          </p:cNvSpPr>
          <p:nvPr>
            <p:ph type="sldNum" sz="quarter" idx="5"/>
          </p:nvPr>
        </p:nvSpPr>
        <p:spPr/>
        <p:txBody>
          <a:bodyPr/>
          <a:lstStyle/>
          <a:p>
            <a:fld id="{13ADF4E1-F755-43C8-9399-E43AF5454F3F}" type="slidenum">
              <a:rPr lang="en-IN" smtClean="0"/>
              <a:t>8</a:t>
            </a:fld>
            <a:endParaRPr lang="en-IN" dirty="0"/>
          </a:p>
        </p:txBody>
      </p:sp>
    </p:spTree>
    <p:extLst>
      <p:ext uri="{BB962C8B-B14F-4D97-AF65-F5344CB8AC3E}">
        <p14:creationId xmlns:p14="http://schemas.microsoft.com/office/powerpoint/2010/main" val="17389244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Resources: Due to expansion, the demand for imports is high, so there has been a period of postponement of natural resources.</a:t>
            </a:r>
          </a:p>
          <a:p>
            <a:r>
              <a:rPr lang="en-US" dirty="0"/>
              <a:t>Work: Access to mobile phones and limited time has reduced the interest in clothing and apparel. Fast turnaround times can lead to department fatigue and increased demand.</a:t>
            </a:r>
          </a:p>
          <a:p>
            <a:r>
              <a:rPr lang="en-US" dirty="0"/>
              <a:t> </a:t>
            </a:r>
          </a:p>
          <a:p>
            <a:r>
              <a:rPr lang="en-US" dirty="0"/>
              <a:t>Organization: High turnover can be expensive and burdensome for their business. An incentive payout plan for their affiliates is a shot method to kill this wager.</a:t>
            </a:r>
          </a:p>
          <a:p>
            <a:r>
              <a:rPr lang="en-US" dirty="0"/>
              <a:t> </a:t>
            </a:r>
          </a:p>
          <a:p>
            <a:r>
              <a:rPr lang="en-US" dirty="0"/>
              <a:t>The problem: the results are reduced in performance </a:t>
            </a:r>
          </a:p>
          <a:p>
            <a:r>
              <a:rPr lang="en-US" dirty="0"/>
              <a:t> </a:t>
            </a:r>
          </a:p>
          <a:p>
            <a:r>
              <a:rPr lang="en-US" dirty="0"/>
              <a:t>Partners may not be useful or try not to participate in class </a:t>
            </a:r>
          </a:p>
          <a:p>
            <a:r>
              <a:rPr lang="en-US" dirty="0"/>
              <a:t> </a:t>
            </a:r>
          </a:p>
          <a:p>
            <a:r>
              <a:rPr lang="en-US" dirty="0"/>
              <a:t>Most applications require standard support for good performance, but when you're working hard and overloaded, security is often the most important thing to do. By the time things seem to be running smoothly for everyone, it's tempting to ignore regular support, and many companies are working on why full-time employees will use see potential problems.</a:t>
            </a:r>
            <a:endParaRPr lang="en-IN" dirty="0"/>
          </a:p>
        </p:txBody>
      </p:sp>
      <p:sp>
        <p:nvSpPr>
          <p:cNvPr id="4" name="Slide Number Placeholder 3"/>
          <p:cNvSpPr>
            <a:spLocks noGrp="1"/>
          </p:cNvSpPr>
          <p:nvPr>
            <p:ph type="sldNum" sz="quarter" idx="5"/>
          </p:nvPr>
        </p:nvSpPr>
        <p:spPr/>
        <p:txBody>
          <a:bodyPr/>
          <a:lstStyle/>
          <a:p>
            <a:fld id="{13ADF4E1-F755-43C8-9399-E43AF5454F3F}" type="slidenum">
              <a:rPr lang="en-IN" smtClean="0"/>
              <a:t>9</a:t>
            </a:fld>
            <a:endParaRPr lang="en-IN" dirty="0"/>
          </a:p>
        </p:txBody>
      </p:sp>
    </p:spTree>
    <p:extLst>
      <p:ext uri="{BB962C8B-B14F-4D97-AF65-F5344CB8AC3E}">
        <p14:creationId xmlns:p14="http://schemas.microsoft.com/office/powerpoint/2010/main" val="16183146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dirty="0"/>
              <a:t>Explore ways to reduce their costs before they disappear. Invest in precious metals, such as gold, oil, and silver. Stock prices have increased significantly during expansions, and they can profit from this if they buy inventory at low prices and resell them at high prices during expansions. Whatever frugalists' general assessment of the pros and cons of buying in bulk, this season can be a good opportunity to stock up on non-perishable food while they're on the money.</a:t>
            </a:r>
          </a:p>
          <a:p>
            <a:r>
              <a:rPr lang="en-US" b="0" dirty="0"/>
              <a:t> </a:t>
            </a:r>
          </a:p>
          <a:p>
            <a:r>
              <a:rPr lang="en-US" b="0" dirty="0"/>
              <a:t>Taxes, fines and customs processing time </a:t>
            </a:r>
          </a:p>
          <a:p>
            <a:r>
              <a:rPr lang="en-US" b="0" dirty="0"/>
              <a:t>Cannot achieve structure or compatibility </a:t>
            </a:r>
          </a:p>
          <a:p>
            <a:r>
              <a:rPr lang="en-US" b="0" dirty="0"/>
              <a:t>Port restrictions and delays in removing or moving goods </a:t>
            </a:r>
          </a:p>
          <a:p>
            <a:r>
              <a:rPr lang="en-US" b="0" dirty="0"/>
              <a:t>Threats to free development come from economic, environmental and political changes </a:t>
            </a:r>
          </a:p>
          <a:p>
            <a:r>
              <a:rPr lang="en-US" b="0" dirty="0"/>
              <a:t> </a:t>
            </a:r>
          </a:p>
          <a:p>
            <a:r>
              <a:rPr lang="en-US" b="0" dirty="0"/>
              <a:t>Price control is an important factor to prevent price pressure, which is whiteware strongly interested in rent guidelines and thresholds, as well as the basis of price containment in the foundation. Cutting the tank, which is currently at a height of 20%, will also be a logical step.</a:t>
            </a:r>
            <a:endParaRPr lang="en-IN" b="0" dirty="0"/>
          </a:p>
        </p:txBody>
      </p:sp>
      <p:sp>
        <p:nvSpPr>
          <p:cNvPr id="4" name="Slide Number Placeholder 3"/>
          <p:cNvSpPr>
            <a:spLocks noGrp="1"/>
          </p:cNvSpPr>
          <p:nvPr>
            <p:ph type="sldNum" sz="quarter" idx="5"/>
          </p:nvPr>
        </p:nvSpPr>
        <p:spPr/>
        <p:txBody>
          <a:bodyPr/>
          <a:lstStyle/>
          <a:p>
            <a:fld id="{13ADF4E1-F755-43C8-9399-E43AF5454F3F}" type="slidenum">
              <a:rPr lang="en-IN" smtClean="0"/>
              <a:t>10</a:t>
            </a:fld>
            <a:endParaRPr lang="en-IN" dirty="0"/>
          </a:p>
        </p:txBody>
      </p:sp>
    </p:spTree>
    <p:extLst>
      <p:ext uri="{BB962C8B-B14F-4D97-AF65-F5344CB8AC3E}">
        <p14:creationId xmlns:p14="http://schemas.microsoft.com/office/powerpoint/2010/main" val="6707082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Companies pay employees high wages and salaries while their employees struggle to earn enough money to cover those costs. This supported the reinstatement of the Labor's original plan of imposing "excessive compensation" on companies whose agents receive disproportionately high or unreasonable compensation.</a:t>
            </a:r>
            <a:endParaRPr lang="en-IN" dirty="0"/>
          </a:p>
          <a:p>
            <a:endParaRPr lang="en-IN" dirty="0"/>
          </a:p>
        </p:txBody>
      </p:sp>
      <p:sp>
        <p:nvSpPr>
          <p:cNvPr id="4" name="Slide Number Placeholder 3"/>
          <p:cNvSpPr>
            <a:spLocks noGrp="1"/>
          </p:cNvSpPr>
          <p:nvPr>
            <p:ph type="sldNum" sz="quarter" idx="5"/>
          </p:nvPr>
        </p:nvSpPr>
        <p:spPr/>
        <p:txBody>
          <a:bodyPr/>
          <a:lstStyle/>
          <a:p>
            <a:fld id="{13ADF4E1-F755-43C8-9399-E43AF5454F3F}" type="slidenum">
              <a:rPr lang="en-IN" smtClean="0"/>
              <a:t>11</a:t>
            </a:fld>
            <a:endParaRPr lang="en-IN" dirty="0"/>
          </a:p>
        </p:txBody>
      </p:sp>
    </p:spTree>
    <p:extLst>
      <p:ext uri="{BB962C8B-B14F-4D97-AF65-F5344CB8AC3E}">
        <p14:creationId xmlns:p14="http://schemas.microsoft.com/office/powerpoint/2010/main" val="15497749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management team of Force Brands believes that if the reasons for the decrease in profitability are not investigated and addressed, the business rate may continue to decrease, damaging the presence of the organization in the future. On the one hand, they have chosen an expert to help them determine the source and result of the problem (reduced productivity), and to create a solution or solutions that will enable them to cope with what is happening.</a:t>
            </a:r>
            <a:endParaRPr lang="en-IN" dirty="0"/>
          </a:p>
        </p:txBody>
      </p:sp>
      <p:sp>
        <p:nvSpPr>
          <p:cNvPr id="4" name="Slide Number Placeholder 3"/>
          <p:cNvSpPr>
            <a:spLocks noGrp="1"/>
          </p:cNvSpPr>
          <p:nvPr>
            <p:ph type="sldNum" sz="quarter" idx="5"/>
          </p:nvPr>
        </p:nvSpPr>
        <p:spPr/>
        <p:txBody>
          <a:bodyPr/>
          <a:lstStyle/>
          <a:p>
            <a:fld id="{13ADF4E1-F755-43C8-9399-E43AF5454F3F}" type="slidenum">
              <a:rPr lang="en-IN" smtClean="0"/>
              <a:t>12</a:t>
            </a:fld>
            <a:endParaRPr lang="en-IN" dirty="0"/>
          </a:p>
        </p:txBody>
      </p:sp>
    </p:spTree>
    <p:extLst>
      <p:ext uri="{BB962C8B-B14F-4D97-AF65-F5344CB8AC3E}">
        <p14:creationId xmlns:p14="http://schemas.microsoft.com/office/powerpoint/2010/main" val="37199058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AE90666-B1CE-4099-91AE-308868435C55}" type="datetimeFigureOut">
              <a:rPr lang="en-IN" smtClean="0"/>
              <a:t>31-10-2022</a:t>
            </a:fld>
            <a:endParaRPr lang="en-IN" dirty="0"/>
          </a:p>
        </p:txBody>
      </p:sp>
      <p:sp>
        <p:nvSpPr>
          <p:cNvPr id="5" name="Footer Placeholder 4"/>
          <p:cNvSpPr>
            <a:spLocks noGrp="1"/>
          </p:cNvSpPr>
          <p:nvPr>
            <p:ph type="ftr" sz="quarter" idx="11"/>
          </p:nvPr>
        </p:nvSpPr>
        <p:spPr/>
        <p:txBody>
          <a:bodyPr/>
          <a:lstStyle/>
          <a:p>
            <a:endParaRPr lang="en-IN" dirty="0"/>
          </a:p>
        </p:txBody>
      </p:sp>
      <p:sp>
        <p:nvSpPr>
          <p:cNvPr id="6" name="Slide Number Placeholder 5"/>
          <p:cNvSpPr>
            <a:spLocks noGrp="1"/>
          </p:cNvSpPr>
          <p:nvPr>
            <p:ph type="sldNum" sz="quarter" idx="12"/>
          </p:nvPr>
        </p:nvSpPr>
        <p:spPr/>
        <p:txBody>
          <a:bodyPr/>
          <a:lstStyle/>
          <a:p>
            <a:fld id="{BE28B280-3A92-4C54-9B73-D34CA42F35C7}" type="slidenum">
              <a:rPr lang="en-IN" smtClean="0"/>
              <a:t>‹#›</a:t>
            </a:fld>
            <a:endParaRPr lang="en-IN"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448892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AE90666-B1CE-4099-91AE-308868435C55}" type="datetimeFigureOut">
              <a:rPr lang="en-IN" smtClean="0"/>
              <a:t>31-10-2022</a:t>
            </a:fld>
            <a:endParaRPr lang="en-IN" dirty="0"/>
          </a:p>
        </p:txBody>
      </p:sp>
      <p:sp>
        <p:nvSpPr>
          <p:cNvPr id="5" name="Footer Placeholder 4"/>
          <p:cNvSpPr>
            <a:spLocks noGrp="1"/>
          </p:cNvSpPr>
          <p:nvPr>
            <p:ph type="ftr" sz="quarter" idx="11"/>
          </p:nvPr>
        </p:nvSpPr>
        <p:spPr/>
        <p:txBody>
          <a:bodyPr/>
          <a:lstStyle/>
          <a:p>
            <a:endParaRPr lang="en-IN" dirty="0"/>
          </a:p>
        </p:txBody>
      </p:sp>
      <p:sp>
        <p:nvSpPr>
          <p:cNvPr id="6" name="Slide Number Placeholder 5"/>
          <p:cNvSpPr>
            <a:spLocks noGrp="1"/>
          </p:cNvSpPr>
          <p:nvPr>
            <p:ph type="sldNum" sz="quarter" idx="12"/>
          </p:nvPr>
        </p:nvSpPr>
        <p:spPr/>
        <p:txBody>
          <a:bodyPr/>
          <a:lstStyle/>
          <a:p>
            <a:fld id="{BE28B280-3A92-4C54-9B73-D34CA42F35C7}" type="slidenum">
              <a:rPr lang="en-IN" smtClean="0"/>
              <a:t>‹#›</a:t>
            </a:fld>
            <a:endParaRPr lang="en-IN" dirty="0"/>
          </a:p>
        </p:txBody>
      </p:sp>
    </p:spTree>
    <p:extLst>
      <p:ext uri="{BB962C8B-B14F-4D97-AF65-F5344CB8AC3E}">
        <p14:creationId xmlns:p14="http://schemas.microsoft.com/office/powerpoint/2010/main" val="2138544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AE90666-B1CE-4099-91AE-308868435C55}" type="datetimeFigureOut">
              <a:rPr lang="en-IN" smtClean="0"/>
              <a:t>31-10-2022</a:t>
            </a:fld>
            <a:endParaRPr lang="en-IN" dirty="0"/>
          </a:p>
        </p:txBody>
      </p:sp>
      <p:sp>
        <p:nvSpPr>
          <p:cNvPr id="5" name="Footer Placeholder 4"/>
          <p:cNvSpPr>
            <a:spLocks noGrp="1"/>
          </p:cNvSpPr>
          <p:nvPr>
            <p:ph type="ftr" sz="quarter" idx="11"/>
          </p:nvPr>
        </p:nvSpPr>
        <p:spPr/>
        <p:txBody>
          <a:bodyPr/>
          <a:lstStyle/>
          <a:p>
            <a:endParaRPr lang="en-IN" dirty="0"/>
          </a:p>
        </p:txBody>
      </p:sp>
      <p:sp>
        <p:nvSpPr>
          <p:cNvPr id="6" name="Slide Number Placeholder 5"/>
          <p:cNvSpPr>
            <a:spLocks noGrp="1"/>
          </p:cNvSpPr>
          <p:nvPr>
            <p:ph type="sldNum" sz="quarter" idx="12"/>
          </p:nvPr>
        </p:nvSpPr>
        <p:spPr/>
        <p:txBody>
          <a:bodyPr/>
          <a:lstStyle/>
          <a:p>
            <a:fld id="{BE28B280-3A92-4C54-9B73-D34CA42F35C7}" type="slidenum">
              <a:rPr lang="en-IN" smtClean="0"/>
              <a:t>‹#›</a:t>
            </a:fld>
            <a:endParaRPr lang="en-IN"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856531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AE90666-B1CE-4099-91AE-308868435C55}" type="datetimeFigureOut">
              <a:rPr lang="en-IN" smtClean="0"/>
              <a:t>31-10-2022</a:t>
            </a:fld>
            <a:endParaRPr lang="en-IN" dirty="0"/>
          </a:p>
        </p:txBody>
      </p:sp>
      <p:sp>
        <p:nvSpPr>
          <p:cNvPr id="6" name="Footer Placeholder 5"/>
          <p:cNvSpPr>
            <a:spLocks noGrp="1"/>
          </p:cNvSpPr>
          <p:nvPr>
            <p:ph type="ftr" sz="quarter" idx="11"/>
          </p:nvPr>
        </p:nvSpPr>
        <p:spPr/>
        <p:txBody>
          <a:bodyPr/>
          <a:lstStyle/>
          <a:p>
            <a:endParaRPr lang="en-IN" dirty="0"/>
          </a:p>
        </p:txBody>
      </p:sp>
      <p:sp>
        <p:nvSpPr>
          <p:cNvPr id="7" name="Slide Number Placeholder 6"/>
          <p:cNvSpPr>
            <a:spLocks noGrp="1"/>
          </p:cNvSpPr>
          <p:nvPr>
            <p:ph type="sldNum" sz="quarter" idx="12"/>
          </p:nvPr>
        </p:nvSpPr>
        <p:spPr/>
        <p:txBody>
          <a:bodyPr/>
          <a:lstStyle/>
          <a:p>
            <a:fld id="{BE28B280-3A92-4C54-9B73-D34CA42F35C7}" type="slidenum">
              <a:rPr lang="en-IN" smtClean="0"/>
              <a:t>‹#›</a:t>
            </a:fld>
            <a:endParaRPr lang="en-IN" dirty="0"/>
          </a:p>
        </p:txBody>
      </p:sp>
    </p:spTree>
    <p:extLst>
      <p:ext uri="{BB962C8B-B14F-4D97-AF65-F5344CB8AC3E}">
        <p14:creationId xmlns:p14="http://schemas.microsoft.com/office/powerpoint/2010/main" val="16594010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AE90666-B1CE-4099-91AE-308868435C55}" type="datetimeFigureOut">
              <a:rPr lang="en-IN" smtClean="0"/>
              <a:t>31-10-2022</a:t>
            </a:fld>
            <a:endParaRPr lang="en-IN" dirty="0"/>
          </a:p>
        </p:txBody>
      </p:sp>
      <p:sp>
        <p:nvSpPr>
          <p:cNvPr id="8" name="Footer Placeholder 7"/>
          <p:cNvSpPr>
            <a:spLocks noGrp="1"/>
          </p:cNvSpPr>
          <p:nvPr>
            <p:ph type="ftr" sz="quarter" idx="11"/>
          </p:nvPr>
        </p:nvSpPr>
        <p:spPr/>
        <p:txBody>
          <a:bodyPr/>
          <a:lstStyle/>
          <a:p>
            <a:endParaRPr lang="en-IN" dirty="0"/>
          </a:p>
        </p:txBody>
      </p:sp>
      <p:sp>
        <p:nvSpPr>
          <p:cNvPr id="9" name="Slide Number Placeholder 8"/>
          <p:cNvSpPr>
            <a:spLocks noGrp="1"/>
          </p:cNvSpPr>
          <p:nvPr>
            <p:ph type="sldNum" sz="quarter" idx="12"/>
          </p:nvPr>
        </p:nvSpPr>
        <p:spPr/>
        <p:txBody>
          <a:bodyPr/>
          <a:lstStyle/>
          <a:p>
            <a:fld id="{BE28B280-3A92-4C54-9B73-D34CA42F35C7}" type="slidenum">
              <a:rPr lang="en-IN" smtClean="0"/>
              <a:t>‹#›</a:t>
            </a:fld>
            <a:endParaRPr lang="en-IN" dirty="0"/>
          </a:p>
        </p:txBody>
      </p:sp>
    </p:spTree>
    <p:extLst>
      <p:ext uri="{BB962C8B-B14F-4D97-AF65-F5344CB8AC3E}">
        <p14:creationId xmlns:p14="http://schemas.microsoft.com/office/powerpoint/2010/main" val="401072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AE90666-B1CE-4099-91AE-308868435C55}" type="datetimeFigureOut">
              <a:rPr lang="en-IN" smtClean="0"/>
              <a:t>31-10-2022</a:t>
            </a:fld>
            <a:endParaRPr lang="en-IN" dirty="0"/>
          </a:p>
        </p:txBody>
      </p:sp>
      <p:sp>
        <p:nvSpPr>
          <p:cNvPr id="4" name="Footer Placeholder 3"/>
          <p:cNvSpPr>
            <a:spLocks noGrp="1"/>
          </p:cNvSpPr>
          <p:nvPr>
            <p:ph type="ftr" sz="quarter" idx="11"/>
          </p:nvPr>
        </p:nvSpPr>
        <p:spPr/>
        <p:txBody>
          <a:bodyPr/>
          <a:lstStyle/>
          <a:p>
            <a:endParaRPr lang="en-IN" dirty="0"/>
          </a:p>
        </p:txBody>
      </p:sp>
      <p:sp>
        <p:nvSpPr>
          <p:cNvPr id="5" name="Slide Number Placeholder 4"/>
          <p:cNvSpPr>
            <a:spLocks noGrp="1"/>
          </p:cNvSpPr>
          <p:nvPr>
            <p:ph type="sldNum" sz="quarter" idx="12"/>
          </p:nvPr>
        </p:nvSpPr>
        <p:spPr/>
        <p:txBody>
          <a:bodyPr/>
          <a:lstStyle/>
          <a:p>
            <a:fld id="{BE28B280-3A92-4C54-9B73-D34CA42F35C7}" type="slidenum">
              <a:rPr lang="en-IN" smtClean="0"/>
              <a:t>‹#›</a:t>
            </a:fld>
            <a:endParaRPr lang="en-IN" dirty="0"/>
          </a:p>
        </p:txBody>
      </p:sp>
    </p:spTree>
    <p:extLst>
      <p:ext uri="{BB962C8B-B14F-4D97-AF65-F5344CB8AC3E}">
        <p14:creationId xmlns:p14="http://schemas.microsoft.com/office/powerpoint/2010/main" val="13309403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1AE90666-B1CE-4099-91AE-308868435C55}" type="datetimeFigureOut">
              <a:rPr lang="en-IN" smtClean="0"/>
              <a:t>31-10-2022</a:t>
            </a:fld>
            <a:endParaRPr lang="en-IN"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IN" dirty="0"/>
          </a:p>
        </p:txBody>
      </p:sp>
      <p:sp>
        <p:nvSpPr>
          <p:cNvPr id="9" name="Slide Number Placeholder 8"/>
          <p:cNvSpPr>
            <a:spLocks noGrp="1"/>
          </p:cNvSpPr>
          <p:nvPr>
            <p:ph type="sldNum" sz="quarter" idx="12"/>
          </p:nvPr>
        </p:nvSpPr>
        <p:spPr/>
        <p:txBody>
          <a:bodyPr/>
          <a:lstStyle/>
          <a:p>
            <a:fld id="{BE28B280-3A92-4C54-9B73-D34CA42F35C7}" type="slidenum">
              <a:rPr lang="en-IN" smtClean="0"/>
              <a:t>‹#›</a:t>
            </a:fld>
            <a:endParaRPr lang="en-IN" dirty="0"/>
          </a:p>
        </p:txBody>
      </p:sp>
    </p:spTree>
    <p:extLst>
      <p:ext uri="{BB962C8B-B14F-4D97-AF65-F5344CB8AC3E}">
        <p14:creationId xmlns:p14="http://schemas.microsoft.com/office/powerpoint/2010/main" val="31562085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1AE90666-B1CE-4099-91AE-308868435C55}" type="datetimeFigureOut">
              <a:rPr lang="en-IN" smtClean="0"/>
              <a:t>31-10-2022</a:t>
            </a:fld>
            <a:endParaRPr lang="en-IN" dirty="0"/>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IN"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BE28B280-3A92-4C54-9B73-D34CA42F35C7}" type="slidenum">
              <a:rPr lang="en-IN" smtClean="0"/>
              <a:t>‹#›</a:t>
            </a:fld>
            <a:endParaRPr lang="en-IN" dirty="0"/>
          </a:p>
        </p:txBody>
      </p:sp>
    </p:spTree>
    <p:extLst>
      <p:ext uri="{BB962C8B-B14F-4D97-AF65-F5344CB8AC3E}">
        <p14:creationId xmlns:p14="http://schemas.microsoft.com/office/powerpoint/2010/main" val="3801342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AE90666-B1CE-4099-91AE-308868435C55}" type="datetimeFigureOut">
              <a:rPr lang="en-IN" smtClean="0"/>
              <a:t>31-10-2022</a:t>
            </a:fld>
            <a:endParaRPr lang="en-IN" dirty="0"/>
          </a:p>
        </p:txBody>
      </p:sp>
      <p:sp>
        <p:nvSpPr>
          <p:cNvPr id="6" name="Footer Placeholder 5"/>
          <p:cNvSpPr>
            <a:spLocks noGrp="1"/>
          </p:cNvSpPr>
          <p:nvPr>
            <p:ph type="ftr" sz="quarter" idx="11"/>
          </p:nvPr>
        </p:nvSpPr>
        <p:spPr/>
        <p:txBody>
          <a:bodyPr/>
          <a:lstStyle/>
          <a:p>
            <a:endParaRPr lang="en-IN" dirty="0"/>
          </a:p>
        </p:txBody>
      </p:sp>
      <p:sp>
        <p:nvSpPr>
          <p:cNvPr id="7" name="Slide Number Placeholder 6"/>
          <p:cNvSpPr>
            <a:spLocks noGrp="1"/>
          </p:cNvSpPr>
          <p:nvPr>
            <p:ph type="sldNum" sz="quarter" idx="12"/>
          </p:nvPr>
        </p:nvSpPr>
        <p:spPr/>
        <p:txBody>
          <a:bodyPr/>
          <a:lstStyle/>
          <a:p>
            <a:fld id="{BE28B280-3A92-4C54-9B73-D34CA42F35C7}" type="slidenum">
              <a:rPr lang="en-IN" smtClean="0"/>
              <a:t>‹#›</a:t>
            </a:fld>
            <a:endParaRPr lang="en-IN" dirty="0"/>
          </a:p>
        </p:txBody>
      </p:sp>
    </p:spTree>
    <p:extLst>
      <p:ext uri="{BB962C8B-B14F-4D97-AF65-F5344CB8AC3E}">
        <p14:creationId xmlns:p14="http://schemas.microsoft.com/office/powerpoint/2010/main" val="4091763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AE90666-B1CE-4099-91AE-308868435C55}" type="datetimeFigureOut">
              <a:rPr lang="en-IN" smtClean="0"/>
              <a:t>31-10-2022</a:t>
            </a:fld>
            <a:endParaRPr lang="en-IN" dirty="0"/>
          </a:p>
        </p:txBody>
      </p:sp>
      <p:sp>
        <p:nvSpPr>
          <p:cNvPr id="5" name="Footer Placeholder 4"/>
          <p:cNvSpPr>
            <a:spLocks noGrp="1"/>
          </p:cNvSpPr>
          <p:nvPr>
            <p:ph type="ftr" sz="quarter" idx="11"/>
          </p:nvPr>
        </p:nvSpPr>
        <p:spPr/>
        <p:txBody>
          <a:bodyPr/>
          <a:lstStyle/>
          <a:p>
            <a:endParaRPr lang="en-IN" dirty="0"/>
          </a:p>
        </p:txBody>
      </p:sp>
      <p:sp>
        <p:nvSpPr>
          <p:cNvPr id="6" name="Slide Number Placeholder 5"/>
          <p:cNvSpPr>
            <a:spLocks noGrp="1"/>
          </p:cNvSpPr>
          <p:nvPr>
            <p:ph type="sldNum" sz="quarter" idx="12"/>
          </p:nvPr>
        </p:nvSpPr>
        <p:spPr/>
        <p:txBody>
          <a:bodyPr/>
          <a:lstStyle/>
          <a:p>
            <a:fld id="{BE28B280-3A92-4C54-9B73-D34CA42F35C7}" type="slidenum">
              <a:rPr lang="en-IN" smtClean="0"/>
              <a:t>‹#›</a:t>
            </a:fld>
            <a:endParaRPr lang="en-IN" dirty="0"/>
          </a:p>
        </p:txBody>
      </p:sp>
    </p:spTree>
    <p:extLst>
      <p:ext uri="{BB962C8B-B14F-4D97-AF65-F5344CB8AC3E}">
        <p14:creationId xmlns:p14="http://schemas.microsoft.com/office/powerpoint/2010/main" val="8712519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AE90666-B1CE-4099-91AE-308868435C55}" type="datetimeFigureOut">
              <a:rPr lang="en-IN" smtClean="0"/>
              <a:t>31-10-2022</a:t>
            </a:fld>
            <a:endParaRPr lang="en-IN" dirty="0"/>
          </a:p>
        </p:txBody>
      </p:sp>
      <p:sp>
        <p:nvSpPr>
          <p:cNvPr id="5" name="Footer Placeholder 4"/>
          <p:cNvSpPr>
            <a:spLocks noGrp="1"/>
          </p:cNvSpPr>
          <p:nvPr>
            <p:ph type="ftr" sz="quarter" idx="11"/>
          </p:nvPr>
        </p:nvSpPr>
        <p:spPr/>
        <p:txBody>
          <a:bodyPr/>
          <a:lstStyle/>
          <a:p>
            <a:endParaRPr lang="en-IN" dirty="0"/>
          </a:p>
        </p:txBody>
      </p:sp>
      <p:sp>
        <p:nvSpPr>
          <p:cNvPr id="6" name="Slide Number Placeholder 5"/>
          <p:cNvSpPr>
            <a:spLocks noGrp="1"/>
          </p:cNvSpPr>
          <p:nvPr>
            <p:ph type="sldNum" sz="quarter" idx="12"/>
          </p:nvPr>
        </p:nvSpPr>
        <p:spPr/>
        <p:txBody>
          <a:bodyPr/>
          <a:lstStyle/>
          <a:p>
            <a:fld id="{BE28B280-3A92-4C54-9B73-D34CA42F35C7}" type="slidenum">
              <a:rPr lang="en-IN" smtClean="0"/>
              <a:t>‹#›</a:t>
            </a:fld>
            <a:endParaRPr lang="en-IN" dirty="0"/>
          </a:p>
        </p:txBody>
      </p:sp>
    </p:spTree>
    <p:extLst>
      <p:ext uri="{BB962C8B-B14F-4D97-AF65-F5344CB8AC3E}">
        <p14:creationId xmlns:p14="http://schemas.microsoft.com/office/powerpoint/2010/main" val="26798266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1AE90666-B1CE-4099-91AE-308868435C55}" type="datetimeFigureOut">
              <a:rPr lang="en-IN" smtClean="0"/>
              <a:t>31-10-2022</a:t>
            </a:fld>
            <a:endParaRPr lang="en-IN" dirty="0"/>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IN" dirty="0"/>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BE28B280-3A92-4C54-9B73-D34CA42F35C7}" type="slidenum">
              <a:rPr lang="en-IN" smtClean="0"/>
              <a:t>‹#›</a:t>
            </a:fld>
            <a:endParaRPr lang="en-IN" dirty="0"/>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44395700"/>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B41467-CB1D-6D82-BFC9-003F80976761}"/>
              </a:ext>
            </a:extLst>
          </p:cNvPr>
          <p:cNvSpPr>
            <a:spLocks noGrp="1"/>
          </p:cNvSpPr>
          <p:nvPr>
            <p:ph type="ctrTitle"/>
          </p:nvPr>
        </p:nvSpPr>
        <p:spPr>
          <a:xfrm>
            <a:off x="1524000" y="2388093"/>
            <a:ext cx="9100457" cy="1121870"/>
          </a:xfrm>
        </p:spPr>
        <p:style>
          <a:lnRef idx="2">
            <a:schemeClr val="dk1"/>
          </a:lnRef>
          <a:fillRef idx="1">
            <a:schemeClr val="lt1"/>
          </a:fillRef>
          <a:effectRef idx="0">
            <a:schemeClr val="dk1"/>
          </a:effectRef>
          <a:fontRef idx="minor">
            <a:schemeClr val="dk1"/>
          </a:fontRef>
        </p:style>
        <p:txBody>
          <a:bodyPr>
            <a:normAutofit/>
          </a:bodyPr>
          <a:lstStyle/>
          <a:p>
            <a:pPr algn="ctr"/>
            <a:r>
              <a:rPr lang="en-US" sz="3600" spc="-105" dirty="0">
                <a:solidFill>
                  <a:srgbClr val="050303"/>
                </a:solidFill>
                <a:effectLst/>
                <a:latin typeface="Times New Roman" panose="02020603050405020304" pitchFamily="18" charset="0"/>
                <a:ea typeface="Arial" panose="020B0604020202020204" pitchFamily="34" charset="0"/>
                <a:cs typeface="Times New Roman" panose="02020603050405020304" pitchFamily="18" charset="0"/>
              </a:rPr>
              <a:t>D</a:t>
            </a:r>
            <a:r>
              <a:rPr lang="en-US" sz="3600" dirty="0">
                <a:solidFill>
                  <a:srgbClr val="1F1C18"/>
                </a:solidFill>
                <a:effectLst/>
                <a:latin typeface="Times New Roman" panose="02020603050405020304" pitchFamily="18" charset="0"/>
                <a:ea typeface="Arial" panose="020B0604020202020204" pitchFamily="34" charset="0"/>
                <a:cs typeface="Times New Roman" panose="02020603050405020304" pitchFamily="18" charset="0"/>
              </a:rPr>
              <a:t>e</a:t>
            </a:r>
            <a:r>
              <a:rPr lang="en-US" sz="3600" spc="-20" dirty="0">
                <a:solidFill>
                  <a:srgbClr val="1F1C18"/>
                </a:solidFill>
                <a:effectLst/>
                <a:latin typeface="Times New Roman" panose="02020603050405020304" pitchFamily="18" charset="0"/>
                <a:ea typeface="Arial" panose="020B0604020202020204" pitchFamily="34" charset="0"/>
                <a:cs typeface="Times New Roman" panose="02020603050405020304" pitchFamily="18" charset="0"/>
              </a:rPr>
              <a:t>c</a:t>
            </a:r>
            <a:r>
              <a:rPr lang="en-US" sz="3600" spc="-170" dirty="0">
                <a:solidFill>
                  <a:srgbClr val="050303"/>
                </a:solidFill>
                <a:effectLst/>
                <a:latin typeface="Times New Roman" panose="02020603050405020304" pitchFamily="18" charset="0"/>
                <a:ea typeface="Arial" panose="020B0604020202020204" pitchFamily="34" charset="0"/>
                <a:cs typeface="Times New Roman" panose="02020603050405020304" pitchFamily="18" charset="0"/>
              </a:rPr>
              <a:t>l</a:t>
            </a:r>
            <a:r>
              <a:rPr lang="en-US" sz="3600" spc="-140" dirty="0">
                <a:solidFill>
                  <a:srgbClr val="1F1C18"/>
                </a:solidFill>
                <a:effectLst/>
                <a:latin typeface="Times New Roman" panose="02020603050405020304" pitchFamily="18" charset="0"/>
                <a:ea typeface="Arial" panose="020B0604020202020204" pitchFamily="34" charset="0"/>
                <a:cs typeface="Times New Roman" panose="02020603050405020304" pitchFamily="18" charset="0"/>
              </a:rPr>
              <a:t>i</a:t>
            </a:r>
            <a:r>
              <a:rPr lang="en-US" sz="3600" spc="-45" dirty="0">
                <a:solidFill>
                  <a:srgbClr val="1F1C18"/>
                </a:solidFill>
                <a:effectLst/>
                <a:latin typeface="Times New Roman" panose="02020603050405020304" pitchFamily="18" charset="0"/>
                <a:ea typeface="Arial" panose="020B0604020202020204" pitchFamily="34" charset="0"/>
                <a:cs typeface="Times New Roman" panose="02020603050405020304" pitchFamily="18" charset="0"/>
              </a:rPr>
              <a:t>n</a:t>
            </a:r>
            <a:r>
              <a:rPr lang="en-US" sz="3600" spc="-65" dirty="0">
                <a:solidFill>
                  <a:srgbClr val="050303"/>
                </a:solidFill>
                <a:effectLst/>
                <a:latin typeface="Times New Roman" panose="02020603050405020304" pitchFamily="18" charset="0"/>
                <a:ea typeface="Arial" panose="020B0604020202020204" pitchFamily="34" charset="0"/>
                <a:cs typeface="Times New Roman" panose="02020603050405020304" pitchFamily="18" charset="0"/>
              </a:rPr>
              <a:t>i</a:t>
            </a:r>
            <a:r>
              <a:rPr lang="en-US" sz="3600" spc="-110" dirty="0">
                <a:solidFill>
                  <a:srgbClr val="1F1C18"/>
                </a:solidFill>
                <a:effectLst/>
                <a:latin typeface="Times New Roman" panose="02020603050405020304" pitchFamily="18" charset="0"/>
                <a:ea typeface="Arial" panose="020B0604020202020204" pitchFamily="34" charset="0"/>
                <a:cs typeface="Times New Roman" panose="02020603050405020304" pitchFamily="18" charset="0"/>
              </a:rPr>
              <a:t>n</a:t>
            </a:r>
            <a:r>
              <a:rPr lang="en-US" sz="3600" dirty="0">
                <a:solidFill>
                  <a:srgbClr val="1F1C18"/>
                </a:solidFill>
                <a:effectLst/>
                <a:latin typeface="Times New Roman" panose="02020603050405020304" pitchFamily="18" charset="0"/>
                <a:ea typeface="Arial" panose="020B0604020202020204" pitchFamily="34" charset="0"/>
                <a:cs typeface="Times New Roman" panose="02020603050405020304" pitchFamily="18" charset="0"/>
              </a:rPr>
              <a:t>g</a:t>
            </a:r>
            <a:r>
              <a:rPr lang="en-US" sz="3600" spc="-50" dirty="0">
                <a:solidFill>
                  <a:srgbClr val="1F1C18"/>
                </a:solidFill>
                <a:effectLst/>
                <a:latin typeface="Times New Roman" panose="02020603050405020304" pitchFamily="18" charset="0"/>
                <a:ea typeface="Arial" panose="020B0604020202020204" pitchFamily="34" charset="0"/>
                <a:cs typeface="Times New Roman" panose="02020603050405020304" pitchFamily="18" charset="0"/>
              </a:rPr>
              <a:t> </a:t>
            </a:r>
            <a:r>
              <a:rPr lang="en-US" sz="3600" dirty="0">
                <a:solidFill>
                  <a:srgbClr val="050303"/>
                </a:solidFill>
                <a:effectLst/>
                <a:latin typeface="Times New Roman" panose="02020603050405020304" pitchFamily="18" charset="0"/>
                <a:ea typeface="Arial" panose="020B0604020202020204" pitchFamily="34" charset="0"/>
                <a:cs typeface="Times New Roman" panose="02020603050405020304" pitchFamily="18" charset="0"/>
              </a:rPr>
              <a:t>P</a:t>
            </a:r>
            <a:r>
              <a:rPr lang="en-US" sz="3600" spc="5" dirty="0">
                <a:solidFill>
                  <a:srgbClr val="050303"/>
                </a:solidFill>
                <a:effectLst/>
                <a:latin typeface="Times New Roman" panose="02020603050405020304" pitchFamily="18" charset="0"/>
                <a:ea typeface="Arial" panose="020B0604020202020204" pitchFamily="34" charset="0"/>
                <a:cs typeface="Times New Roman" panose="02020603050405020304" pitchFamily="18" charset="0"/>
              </a:rPr>
              <a:t>r</a:t>
            </a:r>
            <a:r>
              <a:rPr lang="en-US" sz="3600" dirty="0">
                <a:solidFill>
                  <a:srgbClr val="1F1C18"/>
                </a:solidFill>
                <a:effectLst/>
                <a:latin typeface="Times New Roman" panose="02020603050405020304" pitchFamily="18" charset="0"/>
                <a:ea typeface="Arial" panose="020B0604020202020204" pitchFamily="34" charset="0"/>
                <a:cs typeface="Times New Roman" panose="02020603050405020304" pitchFamily="18" charset="0"/>
              </a:rPr>
              <a:t>ofitabil</a:t>
            </a:r>
            <a:r>
              <a:rPr lang="en-US" sz="3600" spc="-50" dirty="0">
                <a:solidFill>
                  <a:srgbClr val="1F1C18"/>
                </a:solidFill>
                <a:effectLst/>
                <a:latin typeface="Times New Roman" panose="02020603050405020304" pitchFamily="18" charset="0"/>
                <a:ea typeface="Arial" panose="020B0604020202020204" pitchFamily="34" charset="0"/>
                <a:cs typeface="Times New Roman" panose="02020603050405020304" pitchFamily="18" charset="0"/>
              </a:rPr>
              <a:t>i</a:t>
            </a:r>
            <a:r>
              <a:rPr lang="en-US" sz="3600" dirty="0">
                <a:solidFill>
                  <a:srgbClr val="1F1C18"/>
                </a:solidFill>
                <a:effectLst/>
                <a:latin typeface="Times New Roman" panose="02020603050405020304" pitchFamily="18" charset="0"/>
                <a:ea typeface="Arial" panose="020B0604020202020204" pitchFamily="34" charset="0"/>
                <a:cs typeface="Times New Roman" panose="02020603050405020304" pitchFamily="18" charset="0"/>
              </a:rPr>
              <a:t>ty</a:t>
            </a:r>
            <a:r>
              <a:rPr lang="en-US" sz="3600" spc="-15" dirty="0">
                <a:solidFill>
                  <a:srgbClr val="1F1C18"/>
                </a:solidFill>
                <a:effectLst/>
                <a:latin typeface="Times New Roman" panose="02020603050405020304" pitchFamily="18" charset="0"/>
                <a:ea typeface="Arial" panose="020B0604020202020204" pitchFamily="34" charset="0"/>
                <a:cs typeface="Times New Roman" panose="02020603050405020304" pitchFamily="18" charset="0"/>
              </a:rPr>
              <a:t> </a:t>
            </a:r>
            <a:r>
              <a:rPr lang="en-US" sz="3600" dirty="0">
                <a:solidFill>
                  <a:srgbClr val="1F1C18"/>
                </a:solidFill>
                <a:effectLst/>
                <a:latin typeface="Times New Roman" panose="02020603050405020304" pitchFamily="18" charset="0"/>
                <a:ea typeface="Arial" panose="020B0604020202020204" pitchFamily="34" charset="0"/>
                <a:cs typeface="Times New Roman" panose="02020603050405020304" pitchFamily="18" charset="0"/>
              </a:rPr>
              <a:t>at</a:t>
            </a:r>
            <a:r>
              <a:rPr lang="en-US" sz="3600" spc="-100" dirty="0">
                <a:solidFill>
                  <a:srgbClr val="1F1C18"/>
                </a:solidFill>
                <a:effectLst/>
                <a:latin typeface="Times New Roman" panose="02020603050405020304" pitchFamily="18" charset="0"/>
                <a:ea typeface="Arial" panose="020B0604020202020204" pitchFamily="34" charset="0"/>
                <a:cs typeface="Times New Roman" panose="02020603050405020304" pitchFamily="18" charset="0"/>
              </a:rPr>
              <a:t> </a:t>
            </a:r>
            <a:r>
              <a:rPr lang="en-US" sz="3600" b="1" dirty="0">
                <a:solidFill>
                  <a:srgbClr val="1F1C18"/>
                </a:solidFill>
                <a:effectLst/>
                <a:latin typeface="Times New Roman" panose="02020603050405020304" pitchFamily="18" charset="0"/>
                <a:ea typeface="Arial" panose="020B0604020202020204" pitchFamily="34" charset="0"/>
                <a:cs typeface="Times New Roman" panose="02020603050405020304" pitchFamily="18" charset="0"/>
              </a:rPr>
              <a:t>TM</a:t>
            </a:r>
            <a:r>
              <a:rPr lang="en-US" sz="3600" b="1" spc="-35" dirty="0">
                <a:solidFill>
                  <a:srgbClr val="1F1C18"/>
                </a:solidFill>
                <a:effectLst/>
                <a:latin typeface="Times New Roman" panose="02020603050405020304" pitchFamily="18" charset="0"/>
                <a:ea typeface="Arial" panose="020B0604020202020204" pitchFamily="34" charset="0"/>
                <a:cs typeface="Times New Roman" panose="02020603050405020304" pitchFamily="18" charset="0"/>
              </a:rPr>
              <a:t> </a:t>
            </a:r>
            <a:r>
              <a:rPr lang="en-US" sz="3600" spc="-90" dirty="0">
                <a:solidFill>
                  <a:srgbClr val="050303"/>
                </a:solidFill>
                <a:effectLst/>
                <a:latin typeface="Times New Roman" panose="02020603050405020304" pitchFamily="18" charset="0"/>
                <a:ea typeface="Arial" panose="020B0604020202020204" pitchFamily="34" charset="0"/>
                <a:cs typeface="Times New Roman" panose="02020603050405020304" pitchFamily="18" charset="0"/>
              </a:rPr>
              <a:t>L</a:t>
            </a:r>
            <a:r>
              <a:rPr lang="en-US" sz="3600" dirty="0">
                <a:solidFill>
                  <a:srgbClr val="1F1C18"/>
                </a:solidFill>
                <a:effectLst/>
                <a:latin typeface="Times New Roman" panose="02020603050405020304" pitchFamily="18" charset="0"/>
                <a:ea typeface="Arial" panose="020B0604020202020204" pitchFamily="34" charset="0"/>
                <a:cs typeface="Times New Roman" panose="02020603050405020304" pitchFamily="18" charset="0"/>
              </a:rPr>
              <a:t>ewin.</a:t>
            </a:r>
            <a:r>
              <a:rPr lang="en-US" sz="3600" spc="-30" dirty="0">
                <a:solidFill>
                  <a:srgbClr val="1F1C18"/>
                </a:solidFill>
                <a:effectLst/>
                <a:latin typeface="Times New Roman" panose="02020603050405020304" pitchFamily="18" charset="0"/>
                <a:ea typeface="Arial" panose="020B0604020202020204" pitchFamily="34" charset="0"/>
                <a:cs typeface="Times New Roman" panose="02020603050405020304" pitchFamily="18" charset="0"/>
              </a:rPr>
              <a:t> </a:t>
            </a:r>
            <a:r>
              <a:rPr lang="en-US" sz="3600" dirty="0">
                <a:solidFill>
                  <a:srgbClr val="1F1C18"/>
                </a:solidFill>
                <a:effectLst/>
                <a:latin typeface="Times New Roman" panose="02020603050405020304" pitchFamily="18" charset="0"/>
                <a:ea typeface="Arial" panose="020B0604020202020204" pitchFamily="34" charset="0"/>
                <a:cs typeface="Times New Roman" panose="02020603050405020304" pitchFamily="18" charset="0"/>
              </a:rPr>
              <a:t>UK</a:t>
            </a:r>
            <a:endParaRPr lang="en-IN" sz="3600" dirty="0">
              <a:latin typeface="Times New Roman" panose="02020603050405020304" pitchFamily="18" charset="0"/>
              <a:cs typeface="Times New Roman" panose="02020603050405020304" pitchFamily="18" charset="0"/>
            </a:endParaRPr>
          </a:p>
        </p:txBody>
      </p:sp>
      <p:sp>
        <p:nvSpPr>
          <p:cNvPr id="3" name="Subtitle 2">
            <a:extLst>
              <a:ext uri="{FF2B5EF4-FFF2-40B4-BE49-F238E27FC236}">
                <a16:creationId xmlns:a16="http://schemas.microsoft.com/office/drawing/2014/main" id="{E714BEB6-E786-411A-A29D-E3FDAAC74CC9}"/>
              </a:ext>
            </a:extLst>
          </p:cNvPr>
          <p:cNvSpPr>
            <a:spLocks noGrp="1"/>
          </p:cNvSpPr>
          <p:nvPr>
            <p:ph type="subTitle" idx="1"/>
          </p:nvPr>
        </p:nvSpPr>
        <p:spPr>
          <a:xfrm>
            <a:off x="1064871" y="4409954"/>
            <a:ext cx="3912545" cy="1724628"/>
          </a:xfrm>
        </p:spPr>
        <p:style>
          <a:lnRef idx="2">
            <a:schemeClr val="dk1"/>
          </a:lnRef>
          <a:fillRef idx="1">
            <a:schemeClr val="lt1"/>
          </a:fillRef>
          <a:effectRef idx="0">
            <a:schemeClr val="dk1"/>
          </a:effectRef>
          <a:fontRef idx="minor">
            <a:schemeClr val="dk1"/>
          </a:fontRef>
        </p:style>
        <p:txBody>
          <a:bodyPr>
            <a:normAutofit fontScale="55000" lnSpcReduction="20000"/>
          </a:bodyPr>
          <a:lstStyle/>
          <a:p>
            <a:r>
              <a:rPr lang="en-IN" dirty="0"/>
              <a:t>Module: problem solving and decision making</a:t>
            </a:r>
          </a:p>
          <a:p>
            <a:r>
              <a:rPr lang="en-IN" dirty="0"/>
              <a:t>Module code: bmsw4004</a:t>
            </a:r>
          </a:p>
          <a:p>
            <a:r>
              <a:rPr lang="en-IN" dirty="0"/>
              <a:t>Lecturer name: </a:t>
            </a:r>
            <a:r>
              <a:rPr lang="en-IN" dirty="0" err="1"/>
              <a:t>chijioke</a:t>
            </a:r>
            <a:r>
              <a:rPr lang="en-IN" dirty="0"/>
              <a:t> </a:t>
            </a:r>
            <a:r>
              <a:rPr lang="en-IN" dirty="0" err="1"/>
              <a:t>uba</a:t>
            </a:r>
            <a:endParaRPr lang="en-IN" dirty="0"/>
          </a:p>
          <a:p>
            <a:r>
              <a:rPr lang="en-IN" dirty="0"/>
              <a:t>Student name: Ana Maria </a:t>
            </a:r>
            <a:r>
              <a:rPr lang="en-IN" dirty="0" err="1"/>
              <a:t>ioana</a:t>
            </a:r>
            <a:endParaRPr lang="en-IN" dirty="0"/>
          </a:p>
          <a:p>
            <a:r>
              <a:rPr lang="en-IN" dirty="0"/>
              <a:t>Student ID: 2130078</a:t>
            </a:r>
          </a:p>
        </p:txBody>
      </p:sp>
    </p:spTree>
    <p:extLst>
      <p:ext uri="{BB962C8B-B14F-4D97-AF65-F5344CB8AC3E}">
        <p14:creationId xmlns:p14="http://schemas.microsoft.com/office/powerpoint/2010/main" val="16128873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BBEEE7-AEA1-C767-CC74-424A815D109F}"/>
              </a:ext>
            </a:extLst>
          </p:cNvPr>
          <p:cNvSpPr>
            <a:spLocks noGrp="1"/>
          </p:cNvSpPr>
          <p:nvPr>
            <p:ph type="title"/>
          </p:nvPr>
        </p:nvSpPr>
        <p:spPr/>
        <p:style>
          <a:lnRef idx="2">
            <a:schemeClr val="accent2"/>
          </a:lnRef>
          <a:fillRef idx="1">
            <a:schemeClr val="lt1"/>
          </a:fillRef>
          <a:effectRef idx="0">
            <a:schemeClr val="accent2"/>
          </a:effectRef>
          <a:fontRef idx="minor">
            <a:schemeClr val="dk1"/>
          </a:fontRef>
        </p:style>
        <p:txBody>
          <a:bodyPr/>
          <a:lstStyle/>
          <a:p>
            <a:r>
              <a:rPr lang="en-IN" dirty="0">
                <a:latin typeface="Times New Roman" panose="02020603050405020304" pitchFamily="18" charset="0"/>
                <a:cs typeface="Times New Roman" panose="02020603050405020304" pitchFamily="18" charset="0"/>
              </a:rPr>
              <a:t>Table of content</a:t>
            </a:r>
          </a:p>
        </p:txBody>
      </p:sp>
      <p:sp>
        <p:nvSpPr>
          <p:cNvPr id="3" name="Content Placeholder 2">
            <a:extLst>
              <a:ext uri="{FF2B5EF4-FFF2-40B4-BE49-F238E27FC236}">
                <a16:creationId xmlns:a16="http://schemas.microsoft.com/office/drawing/2014/main" id="{386138C4-9772-4403-1510-74F39E4B95A2}"/>
              </a:ext>
            </a:extLst>
          </p:cNvPr>
          <p:cNvSpPr>
            <a:spLocks noGrp="1"/>
          </p:cNvSpPr>
          <p:nvPr>
            <p:ph idx="1"/>
          </p:nvPr>
        </p:nvSpPr>
        <p:spPr>
          <a:xfrm>
            <a:off x="1097280" y="1845734"/>
            <a:ext cx="10058400" cy="3782180"/>
          </a:xfrm>
        </p:spPr>
        <p:style>
          <a:lnRef idx="2">
            <a:schemeClr val="accent2"/>
          </a:lnRef>
          <a:fillRef idx="1">
            <a:schemeClr val="lt1"/>
          </a:fillRef>
          <a:effectRef idx="0">
            <a:schemeClr val="accent2"/>
          </a:effectRef>
          <a:fontRef idx="minor">
            <a:schemeClr val="dk1"/>
          </a:fontRef>
        </p:style>
        <p:txBody>
          <a:bodyPr/>
          <a:lstStyle/>
          <a:p>
            <a:r>
              <a:rPr lang="en-IN" dirty="0">
                <a:latin typeface="Times New Roman" panose="02020603050405020304" pitchFamily="18" charset="0"/>
                <a:cs typeface="Times New Roman" panose="02020603050405020304" pitchFamily="18" charset="0"/>
              </a:rPr>
              <a:t>Introduction</a:t>
            </a:r>
          </a:p>
          <a:p>
            <a:r>
              <a:rPr lang="en-IN" dirty="0">
                <a:latin typeface="Times New Roman" panose="02020603050405020304" pitchFamily="18" charset="0"/>
                <a:cs typeface="Times New Roman" panose="02020603050405020304" pitchFamily="18" charset="0"/>
              </a:rPr>
              <a:t>Nature and impact on employees and the organisation</a:t>
            </a:r>
          </a:p>
          <a:p>
            <a:r>
              <a:rPr lang="en-IN" dirty="0">
                <a:latin typeface="Times New Roman" panose="02020603050405020304" pitchFamily="18" charset="0"/>
                <a:cs typeface="Times New Roman" panose="02020603050405020304" pitchFamily="18" charset="0"/>
              </a:rPr>
              <a:t>Impact on the employees and the organisation</a:t>
            </a:r>
          </a:p>
          <a:p>
            <a:r>
              <a:rPr lang="en-IN" dirty="0">
                <a:latin typeface="Times New Roman" panose="02020603050405020304" pitchFamily="18" charset="0"/>
                <a:cs typeface="Times New Roman" panose="02020603050405020304" pitchFamily="18" charset="0"/>
              </a:rPr>
              <a:t>PESTLE Analysis of the macroenvironmental factors</a:t>
            </a:r>
          </a:p>
          <a:p>
            <a:r>
              <a:rPr lang="en-IN" dirty="0">
                <a:latin typeface="Times New Roman" panose="02020603050405020304" pitchFamily="18" charset="0"/>
                <a:cs typeface="Times New Roman" panose="02020603050405020304" pitchFamily="18" charset="0"/>
              </a:rPr>
              <a:t>Fish bone diagram for cause and effect </a:t>
            </a:r>
          </a:p>
          <a:p>
            <a:r>
              <a:rPr lang="en-US" sz="2000" dirty="0">
                <a:solidFill>
                  <a:srgbClr val="4F4B44"/>
                </a:solidFill>
                <a:effectLst/>
                <a:latin typeface="Times New Roman" panose="02020603050405020304" pitchFamily="18" charset="0"/>
                <a:ea typeface="Calibri" panose="020F0502020204030204" pitchFamily="34" charset="0"/>
                <a:cs typeface="Times New Roman" panose="02020603050405020304" pitchFamily="18" charset="0"/>
              </a:rPr>
              <a:t>Alternative</a:t>
            </a:r>
            <a:r>
              <a:rPr lang="en-US" sz="2000" spc="75" dirty="0">
                <a:solidFill>
                  <a:srgbClr val="4F4B44"/>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spc="-5" dirty="0">
                <a:solidFill>
                  <a:srgbClr val="4F4B44"/>
                </a:solidFill>
                <a:effectLst/>
                <a:latin typeface="Times New Roman" panose="02020603050405020304" pitchFamily="18" charset="0"/>
                <a:ea typeface="Calibri" panose="020F0502020204030204" pitchFamily="34" charset="0"/>
                <a:cs typeface="Times New Roman" panose="02020603050405020304" pitchFamily="18" charset="0"/>
              </a:rPr>
              <a:t>Sol</a:t>
            </a:r>
            <a:r>
              <a:rPr lang="en-US" sz="2000" spc="-10" dirty="0">
                <a:solidFill>
                  <a:srgbClr val="4F4B44"/>
                </a:solidFill>
                <a:effectLst/>
                <a:latin typeface="Times New Roman" panose="02020603050405020304" pitchFamily="18" charset="0"/>
                <a:ea typeface="Calibri" panose="020F0502020204030204" pitchFamily="34" charset="0"/>
                <a:cs typeface="Times New Roman" panose="02020603050405020304" pitchFamily="18" charset="0"/>
              </a:rPr>
              <a:t>utions</a:t>
            </a:r>
            <a:r>
              <a:rPr lang="en-US" sz="2000" spc="35" dirty="0">
                <a:solidFill>
                  <a:srgbClr val="4F4B44"/>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a:solidFill>
                  <a:srgbClr val="4F4B44"/>
                </a:solidFill>
                <a:effectLst/>
                <a:latin typeface="Times New Roman" panose="02020603050405020304" pitchFamily="18" charset="0"/>
                <a:ea typeface="Calibri" panose="020F0502020204030204" pitchFamily="34" charset="0"/>
                <a:cs typeface="Times New Roman" panose="02020603050405020304" pitchFamily="18" charset="0"/>
              </a:rPr>
              <a:t>To</a:t>
            </a:r>
            <a:r>
              <a:rPr lang="en-US" sz="2000" spc="-40" dirty="0">
                <a:solidFill>
                  <a:srgbClr val="4F4B44"/>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a:solidFill>
                  <a:srgbClr val="3D3B34"/>
                </a:solidFill>
                <a:effectLst/>
                <a:latin typeface="Times New Roman" panose="02020603050405020304" pitchFamily="18" charset="0"/>
                <a:ea typeface="Calibri" panose="020F0502020204030204" pitchFamily="34" charset="0"/>
                <a:cs typeface="Times New Roman" panose="02020603050405020304" pitchFamily="18" charset="0"/>
              </a:rPr>
              <a:t>The </a:t>
            </a:r>
            <a:r>
              <a:rPr lang="en-US" sz="2000" spc="-5" dirty="0">
                <a:solidFill>
                  <a:srgbClr val="4F4B44"/>
                </a:solidFill>
                <a:effectLst/>
                <a:latin typeface="Times New Roman" panose="02020603050405020304" pitchFamily="18" charset="0"/>
                <a:ea typeface="Calibri" panose="020F0502020204030204" pitchFamily="34" charset="0"/>
                <a:cs typeface="Times New Roman" panose="02020603050405020304" pitchFamily="18" charset="0"/>
              </a:rPr>
              <a:t>Problem</a:t>
            </a:r>
            <a:endParaRPr lang="en-IN" sz="2000" spc="-5" dirty="0">
              <a:solidFill>
                <a:srgbClr val="4F4B44"/>
              </a:solidFill>
              <a:effectLst/>
              <a:latin typeface="Times New Roman" panose="02020603050405020304" pitchFamily="18" charset="0"/>
              <a:ea typeface="Calibri" panose="020F0502020204030204" pitchFamily="34" charset="0"/>
              <a:cs typeface="Times New Roman" panose="02020603050405020304" pitchFamily="18" charset="0"/>
            </a:endParaRPr>
          </a:p>
          <a:p>
            <a:r>
              <a:rPr lang="en-IN" spc="-5" dirty="0">
                <a:solidFill>
                  <a:srgbClr val="4F4B44"/>
                </a:solidFill>
                <a:latin typeface="Times New Roman" panose="02020603050405020304" pitchFamily="18" charset="0"/>
                <a:cs typeface="Times New Roman" panose="02020603050405020304" pitchFamily="18" charset="0"/>
              </a:rPr>
              <a:t>Conclusion </a:t>
            </a:r>
          </a:p>
          <a:p>
            <a:r>
              <a:rPr lang="en-IN" spc="-5" dirty="0">
                <a:solidFill>
                  <a:srgbClr val="4F4B44"/>
                </a:solidFill>
                <a:latin typeface="Times New Roman" panose="02020603050405020304" pitchFamily="18" charset="0"/>
                <a:cs typeface="Times New Roman" panose="02020603050405020304" pitchFamily="18" charset="0"/>
              </a:rPr>
              <a:t>References</a:t>
            </a:r>
          </a:p>
          <a:p>
            <a:endParaRPr lang="en-IN" dirty="0"/>
          </a:p>
        </p:txBody>
      </p:sp>
    </p:spTree>
    <p:extLst>
      <p:ext uri="{BB962C8B-B14F-4D97-AF65-F5344CB8AC3E}">
        <p14:creationId xmlns:p14="http://schemas.microsoft.com/office/powerpoint/2010/main" val="8068966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0D8E3F-59A8-620C-BF80-8D1E318D70FC}"/>
              </a:ext>
            </a:extLst>
          </p:cNvPr>
          <p:cNvSpPr>
            <a:spLocks noGrp="1"/>
          </p:cNvSpPr>
          <p:nvPr>
            <p:ph type="title"/>
          </p:nvPr>
        </p:nvSpPr>
        <p:spPr>
          <a:xfrm>
            <a:off x="1097280" y="286603"/>
            <a:ext cx="6076406" cy="1450757"/>
          </a:xfrm>
        </p:spPr>
        <p:style>
          <a:lnRef idx="2">
            <a:schemeClr val="accent2"/>
          </a:lnRef>
          <a:fillRef idx="1">
            <a:schemeClr val="lt1"/>
          </a:fillRef>
          <a:effectRef idx="0">
            <a:schemeClr val="accent2"/>
          </a:effectRef>
          <a:fontRef idx="minor">
            <a:schemeClr val="dk1"/>
          </a:fontRef>
        </p:style>
        <p:txBody>
          <a:bodyPr/>
          <a:lstStyle/>
          <a:p>
            <a:r>
              <a:rPr lang="en-IN" dirty="0">
                <a:latin typeface="Times New Roman" panose="02020603050405020304" pitchFamily="18" charset="0"/>
                <a:cs typeface="Times New Roman" panose="02020603050405020304" pitchFamily="18" charset="0"/>
              </a:rPr>
              <a:t>Introduction</a:t>
            </a:r>
          </a:p>
        </p:txBody>
      </p:sp>
      <p:sp>
        <p:nvSpPr>
          <p:cNvPr id="3" name="Content Placeholder 2">
            <a:extLst>
              <a:ext uri="{FF2B5EF4-FFF2-40B4-BE49-F238E27FC236}">
                <a16:creationId xmlns:a16="http://schemas.microsoft.com/office/drawing/2014/main" id="{9937A80B-3478-7BF2-B5A9-27095FB31A24}"/>
              </a:ext>
            </a:extLst>
          </p:cNvPr>
          <p:cNvSpPr>
            <a:spLocks noGrp="1"/>
          </p:cNvSpPr>
          <p:nvPr>
            <p:ph idx="1"/>
          </p:nvPr>
        </p:nvSpPr>
        <p:spPr>
          <a:xfrm>
            <a:off x="1097280" y="1845734"/>
            <a:ext cx="6076406" cy="3640666"/>
          </a:xfrm>
        </p:spPr>
        <p:style>
          <a:lnRef idx="2">
            <a:schemeClr val="accent2"/>
          </a:lnRef>
          <a:fillRef idx="1">
            <a:schemeClr val="lt1"/>
          </a:fillRef>
          <a:effectRef idx="0">
            <a:schemeClr val="accent2"/>
          </a:effectRef>
          <a:fontRef idx="minor">
            <a:schemeClr val="dk1"/>
          </a:fontRef>
        </p:style>
        <p:txBody>
          <a:bodyPr>
            <a:normAutofit/>
          </a:bodyPr>
          <a:lstStyle/>
          <a:p>
            <a:r>
              <a:rPr lang="en-IN" dirty="0">
                <a:latin typeface="Times New Roman" panose="02020603050405020304" pitchFamily="18" charset="0"/>
                <a:cs typeface="Times New Roman" panose="02020603050405020304" pitchFamily="18" charset="0"/>
              </a:rPr>
              <a:t>The presentation will cover the following objectives:</a:t>
            </a:r>
          </a:p>
          <a:p>
            <a:pPr algn="just">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Discussion on the analysis of the nature and impact of complex tests on employees and their teams.</a:t>
            </a:r>
          </a:p>
          <a:p>
            <a:pPr algn="just">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A PESTLE analysis of macro-environmental components works in a complex environment. </a:t>
            </a:r>
          </a:p>
          <a:p>
            <a:pPr algn="just">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Condition-based research and logical outcomes in the analysis of complex questions using spine diagrams. </a:t>
            </a:r>
          </a:p>
          <a:p>
            <a:pPr algn="just">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The analysis of the problem structure can lead to the selection of the best response among these possible outcomes.</a:t>
            </a:r>
            <a:endParaRPr lang="en-IN" dirty="0">
              <a:latin typeface="Times New Roman" panose="02020603050405020304" pitchFamily="18" charset="0"/>
              <a:cs typeface="Times New Roman" panose="02020603050405020304" pitchFamily="18" charset="0"/>
            </a:endParaRPr>
          </a:p>
          <a:p>
            <a:endParaRPr lang="en-IN"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5802D6D2-0291-C051-4298-EB8CBDBA09DB}"/>
              </a:ext>
            </a:extLst>
          </p:cNvPr>
          <p:cNvPicPr>
            <a:picLocks noChangeAspect="1"/>
          </p:cNvPicPr>
          <p:nvPr/>
        </p:nvPicPr>
        <p:blipFill>
          <a:blip r:embed="rId3"/>
          <a:stretch>
            <a:fillRect/>
          </a:stretch>
        </p:blipFill>
        <p:spPr>
          <a:xfrm>
            <a:off x="7515225" y="1845734"/>
            <a:ext cx="4171950" cy="2009775"/>
          </a:xfrm>
          <a:prstGeom prst="rect">
            <a:avLst/>
          </a:prstGeom>
        </p:spPr>
      </p:pic>
    </p:spTree>
    <p:extLst>
      <p:ext uri="{BB962C8B-B14F-4D97-AF65-F5344CB8AC3E}">
        <p14:creationId xmlns:p14="http://schemas.microsoft.com/office/powerpoint/2010/main" val="36636723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821473-7379-3AFF-0F4E-460A1B43B4FB}"/>
              </a:ext>
            </a:extLst>
          </p:cNvPr>
          <p:cNvSpPr>
            <a:spLocks noGrp="1"/>
          </p:cNvSpPr>
          <p:nvPr>
            <p:ph type="title"/>
          </p:nvPr>
        </p:nvSpPr>
        <p:spPr/>
        <p:style>
          <a:lnRef idx="2">
            <a:schemeClr val="dk1"/>
          </a:lnRef>
          <a:fillRef idx="1">
            <a:schemeClr val="lt1"/>
          </a:fillRef>
          <a:effectRef idx="0">
            <a:schemeClr val="dk1"/>
          </a:effectRef>
          <a:fontRef idx="minor">
            <a:schemeClr val="dk1"/>
          </a:fontRef>
        </p:style>
        <p:txBody>
          <a:bodyPr/>
          <a:lstStyle/>
          <a:p>
            <a:r>
              <a:rPr lang="en-IN" dirty="0">
                <a:latin typeface="Times New Roman" panose="02020603050405020304" pitchFamily="18" charset="0"/>
                <a:cs typeface="Times New Roman" panose="02020603050405020304" pitchFamily="18" charset="0"/>
              </a:rPr>
              <a:t>Nature and impact on employees and the organisation</a:t>
            </a:r>
          </a:p>
        </p:txBody>
      </p:sp>
      <p:sp>
        <p:nvSpPr>
          <p:cNvPr id="3" name="Content Placeholder 2">
            <a:extLst>
              <a:ext uri="{FF2B5EF4-FFF2-40B4-BE49-F238E27FC236}">
                <a16:creationId xmlns:a16="http://schemas.microsoft.com/office/drawing/2014/main" id="{FE28E5A5-07CF-2318-95C9-6D8E7E300446}"/>
              </a:ext>
            </a:extLst>
          </p:cNvPr>
          <p:cNvSpPr>
            <a:spLocks noGrp="1"/>
          </p:cNvSpPr>
          <p:nvPr>
            <p:ph idx="1"/>
          </p:nvPr>
        </p:nvSpPr>
        <p:spPr>
          <a:xfrm>
            <a:off x="1097280" y="1845734"/>
            <a:ext cx="5749834" cy="3662437"/>
          </a:xfrm>
        </p:spPr>
        <p:style>
          <a:lnRef idx="2">
            <a:schemeClr val="dk1"/>
          </a:lnRef>
          <a:fillRef idx="1">
            <a:schemeClr val="lt1"/>
          </a:fillRef>
          <a:effectRef idx="0">
            <a:schemeClr val="dk1"/>
          </a:effectRef>
          <a:fontRef idx="minor">
            <a:schemeClr val="dk1"/>
          </a:fontRef>
        </p:style>
        <p:txBody>
          <a:bodyPr>
            <a:normAutofit/>
          </a:bodyPr>
          <a:lstStyle/>
          <a:p>
            <a:r>
              <a:rPr lang="en-IN" b="1" dirty="0">
                <a:latin typeface="Times New Roman" panose="02020603050405020304" pitchFamily="18" charset="0"/>
                <a:cs typeface="Times New Roman" panose="02020603050405020304" pitchFamily="18" charset="0"/>
              </a:rPr>
              <a:t>Nature:</a:t>
            </a:r>
          </a:p>
          <a:p>
            <a:pPr algn="just">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Growing expansion is a source of conflict for both consumers and consumers. </a:t>
            </a:r>
          </a:p>
          <a:p>
            <a:pPr algn="just">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Although retailers are making special efforts to reduce the cost of development, the expansion of transportation, energy, material costs, and stoppages motivate them to support costs. </a:t>
            </a:r>
          </a:p>
          <a:p>
            <a:pPr algn="just">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However, the subsidy can lead to the front when customers encounter financial problems such as the problem of the cost of many things every day.</a:t>
            </a:r>
            <a:endParaRPr lang="en-IN" dirty="0">
              <a:latin typeface="Times New Roman" panose="02020603050405020304" pitchFamily="18" charset="0"/>
              <a:cs typeface="Times New Roman" panose="02020603050405020304" pitchFamily="18" charset="0"/>
            </a:endParaRPr>
          </a:p>
          <a:p>
            <a:pPr marL="0" indent="0">
              <a:buNone/>
            </a:pPr>
            <a:endParaRPr lang="en-IN" b="1" dirty="0">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8AD40F8B-6D1B-671A-9FDE-07C103692C45}"/>
              </a:ext>
            </a:extLst>
          </p:cNvPr>
          <p:cNvPicPr>
            <a:picLocks noChangeAspect="1"/>
          </p:cNvPicPr>
          <p:nvPr/>
        </p:nvPicPr>
        <p:blipFill>
          <a:blip r:embed="rId3"/>
          <a:stretch>
            <a:fillRect/>
          </a:stretch>
        </p:blipFill>
        <p:spPr>
          <a:xfrm>
            <a:off x="7060202" y="1887395"/>
            <a:ext cx="4206512" cy="3124837"/>
          </a:xfrm>
          <a:prstGeom prst="rect">
            <a:avLst/>
          </a:prstGeom>
        </p:spPr>
      </p:pic>
    </p:spTree>
    <p:extLst>
      <p:ext uri="{BB962C8B-B14F-4D97-AF65-F5344CB8AC3E}">
        <p14:creationId xmlns:p14="http://schemas.microsoft.com/office/powerpoint/2010/main" val="6836530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D0BFEA-9043-EFBA-8FB4-39375214637E}"/>
              </a:ext>
            </a:extLst>
          </p:cNvPr>
          <p:cNvSpPr>
            <a:spLocks noGrp="1"/>
          </p:cNvSpPr>
          <p:nvPr>
            <p:ph type="title"/>
          </p:nvPr>
        </p:nvSpPr>
        <p:spPr>
          <a:xfrm>
            <a:off x="1097281" y="286603"/>
            <a:ext cx="7589520" cy="1450757"/>
          </a:xfrm>
        </p:spPr>
        <p:style>
          <a:lnRef idx="2">
            <a:schemeClr val="accent2"/>
          </a:lnRef>
          <a:fillRef idx="1">
            <a:schemeClr val="lt1"/>
          </a:fillRef>
          <a:effectRef idx="0">
            <a:schemeClr val="accent2"/>
          </a:effectRef>
          <a:fontRef idx="minor">
            <a:schemeClr val="dk1"/>
          </a:fontRef>
        </p:style>
        <p:txBody>
          <a:bodyPr/>
          <a:lstStyle/>
          <a:p>
            <a:r>
              <a:rPr lang="en-IN" dirty="0">
                <a:latin typeface="Times New Roman" panose="02020603050405020304" pitchFamily="18" charset="0"/>
                <a:cs typeface="Times New Roman" panose="02020603050405020304" pitchFamily="18" charset="0"/>
              </a:rPr>
              <a:t>Impact on the employees and the organisation</a:t>
            </a:r>
          </a:p>
        </p:txBody>
      </p:sp>
      <p:sp>
        <p:nvSpPr>
          <p:cNvPr id="3" name="Content Placeholder 2">
            <a:extLst>
              <a:ext uri="{FF2B5EF4-FFF2-40B4-BE49-F238E27FC236}">
                <a16:creationId xmlns:a16="http://schemas.microsoft.com/office/drawing/2014/main" id="{68F1E413-2563-E93D-406A-277EA7804516}"/>
              </a:ext>
            </a:extLst>
          </p:cNvPr>
          <p:cNvSpPr>
            <a:spLocks noGrp="1"/>
          </p:cNvSpPr>
          <p:nvPr>
            <p:ph idx="1"/>
          </p:nvPr>
        </p:nvSpPr>
        <p:spPr>
          <a:xfrm>
            <a:off x="1097281" y="1878392"/>
            <a:ext cx="7676606" cy="2192866"/>
          </a:xfrm>
        </p:spPr>
        <p:style>
          <a:lnRef idx="2">
            <a:schemeClr val="accent2"/>
          </a:lnRef>
          <a:fillRef idx="1">
            <a:schemeClr val="lt1"/>
          </a:fillRef>
          <a:effectRef idx="0">
            <a:schemeClr val="accent2"/>
          </a:effectRef>
          <a:fontRef idx="minor">
            <a:schemeClr val="dk1"/>
          </a:fontRef>
        </p:style>
        <p:txBody>
          <a:bodyPr/>
          <a:lstStyle/>
          <a:p>
            <a:pPr algn="just"/>
            <a:r>
              <a:rPr lang="en-US" dirty="0">
                <a:solidFill>
                  <a:schemeClr val="tx1"/>
                </a:solidFill>
                <a:latin typeface="Times New Roman" panose="02020603050405020304" pitchFamily="18" charset="0"/>
                <a:cs typeface="Times New Roman" panose="02020603050405020304" pitchFamily="18" charset="0"/>
              </a:rPr>
              <a:t>There is no doubt that the following surge in consumer spending will lead to A decline in business profits that are :</a:t>
            </a:r>
          </a:p>
          <a:p>
            <a:pPr algn="just">
              <a:buFont typeface="Wingdings" panose="05000000000000000000" pitchFamily="2" charset="2"/>
              <a:buChar char="Ø"/>
            </a:pPr>
            <a:r>
              <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a:t>
            </a:r>
            <a:r>
              <a:rPr lang="en-US" sz="1800" spc="-65"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u</a:t>
            </a:r>
            <a:r>
              <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pply</a:t>
            </a:r>
            <a:r>
              <a:rPr lang="en-US" sz="1800" spc="-165"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ch</a:t>
            </a:r>
            <a:r>
              <a:rPr lang="en-US" sz="1800" spc="5"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7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a:t>
            </a:r>
            <a:r>
              <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n</a:t>
            </a:r>
            <a:r>
              <a:rPr lang="en-US" sz="1800" spc="-16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issues</a:t>
            </a:r>
          </a:p>
          <a:p>
            <a:pPr algn="just">
              <a:buFont typeface="Wingdings" panose="05000000000000000000" pitchFamily="2" charset="2"/>
              <a:buChar char="Ø"/>
            </a:pPr>
            <a:r>
              <a:rPr lang="en-US" sz="1800" spc="-8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a:t>
            </a:r>
            <a:r>
              <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nflation</a:t>
            </a:r>
            <a:endParaRPr lang="en-US" sz="1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just">
              <a:buFont typeface="Wingdings" panose="05000000000000000000" pitchFamily="2" charset="2"/>
              <a:buChar char="Ø"/>
            </a:pPr>
            <a:r>
              <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a:t>
            </a:r>
            <a:r>
              <a:rPr lang="en-US" sz="1800" spc="-7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u</a:t>
            </a:r>
            <a:r>
              <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rrent</a:t>
            </a:r>
            <a:r>
              <a:rPr lang="en-US" sz="1800" spc="-135"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cost-of-liv</a:t>
            </a:r>
            <a:r>
              <a:rPr lang="en-US" sz="1800" spc="15"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a:t>
            </a:r>
            <a:r>
              <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ng</a:t>
            </a:r>
            <a:r>
              <a:rPr lang="en-US" sz="1800" spc="-155"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IN" dirty="0">
              <a:solidFill>
                <a:schemeClr val="tx1"/>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6677DCD0-1DCE-5E5F-D58B-BFB4622E100A}"/>
              </a:ext>
            </a:extLst>
          </p:cNvPr>
          <p:cNvPicPr>
            <a:picLocks noChangeAspect="1"/>
          </p:cNvPicPr>
          <p:nvPr/>
        </p:nvPicPr>
        <p:blipFill>
          <a:blip r:embed="rId3"/>
          <a:stretch>
            <a:fillRect/>
          </a:stretch>
        </p:blipFill>
        <p:spPr>
          <a:xfrm>
            <a:off x="9088211" y="1878392"/>
            <a:ext cx="2876550" cy="2228850"/>
          </a:xfrm>
          <a:prstGeom prst="rect">
            <a:avLst/>
          </a:prstGeom>
        </p:spPr>
      </p:pic>
      <p:pic>
        <p:nvPicPr>
          <p:cNvPr id="5" name="Picture 4">
            <a:extLst>
              <a:ext uri="{FF2B5EF4-FFF2-40B4-BE49-F238E27FC236}">
                <a16:creationId xmlns:a16="http://schemas.microsoft.com/office/drawing/2014/main" id="{BC3DC05C-2180-2757-598E-0B399C395555}"/>
              </a:ext>
            </a:extLst>
          </p:cNvPr>
          <p:cNvPicPr>
            <a:picLocks noChangeAspect="1"/>
          </p:cNvPicPr>
          <p:nvPr/>
        </p:nvPicPr>
        <p:blipFill>
          <a:blip r:embed="rId4"/>
          <a:stretch>
            <a:fillRect/>
          </a:stretch>
        </p:blipFill>
        <p:spPr>
          <a:xfrm>
            <a:off x="1287236" y="4117826"/>
            <a:ext cx="3848100" cy="2228850"/>
          </a:xfrm>
          <a:prstGeom prst="rect">
            <a:avLst/>
          </a:prstGeom>
        </p:spPr>
      </p:pic>
    </p:spTree>
    <p:extLst>
      <p:ext uri="{BB962C8B-B14F-4D97-AF65-F5344CB8AC3E}">
        <p14:creationId xmlns:p14="http://schemas.microsoft.com/office/powerpoint/2010/main" val="40043472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937850-3120-ED4E-77E9-A973F8E334C2}"/>
              </a:ext>
            </a:extLst>
          </p:cNvPr>
          <p:cNvSpPr>
            <a:spLocks noGrp="1"/>
          </p:cNvSpPr>
          <p:nvPr>
            <p:ph type="title"/>
          </p:nvPr>
        </p:nvSpPr>
        <p:spPr>
          <a:xfrm>
            <a:off x="2773680" y="210403"/>
            <a:ext cx="7056120" cy="1450757"/>
          </a:xfrm>
        </p:spPr>
        <p:style>
          <a:lnRef idx="2">
            <a:schemeClr val="dk1"/>
          </a:lnRef>
          <a:fillRef idx="1">
            <a:schemeClr val="lt1"/>
          </a:fillRef>
          <a:effectRef idx="0">
            <a:schemeClr val="dk1"/>
          </a:effectRef>
          <a:fontRef idx="minor">
            <a:schemeClr val="dk1"/>
          </a:fontRef>
        </p:style>
        <p:txBody>
          <a:bodyPr/>
          <a:lstStyle/>
          <a:p>
            <a:r>
              <a:rPr lang="en-IN" dirty="0">
                <a:latin typeface="Times New Roman" panose="02020603050405020304" pitchFamily="18" charset="0"/>
                <a:cs typeface="Times New Roman" panose="02020603050405020304" pitchFamily="18" charset="0"/>
              </a:rPr>
              <a:t>PESTLE Analysis of the macroenvironmental factors </a:t>
            </a:r>
          </a:p>
        </p:txBody>
      </p:sp>
      <p:graphicFrame>
        <p:nvGraphicFramePr>
          <p:cNvPr id="6" name="Content Placeholder 5">
            <a:extLst>
              <a:ext uri="{FF2B5EF4-FFF2-40B4-BE49-F238E27FC236}">
                <a16:creationId xmlns:a16="http://schemas.microsoft.com/office/drawing/2014/main" id="{4251E322-12B6-29E4-8233-2AF471C1103C}"/>
              </a:ext>
            </a:extLst>
          </p:cNvPr>
          <p:cNvGraphicFramePr>
            <a:graphicFrameLocks noGrp="1"/>
          </p:cNvGraphicFramePr>
          <p:nvPr>
            <p:ph idx="1"/>
            <p:extLst>
              <p:ext uri="{D42A27DB-BD31-4B8C-83A1-F6EECF244321}">
                <p14:modId xmlns:p14="http://schemas.microsoft.com/office/powerpoint/2010/main" val="2179072338"/>
              </p:ext>
            </p:extLst>
          </p:nvPr>
        </p:nvGraphicFramePr>
        <p:xfrm>
          <a:off x="3552939" y="1754777"/>
          <a:ext cx="5086122" cy="40227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360485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EEDA71-881D-9D13-9E07-1C6B08569FE9}"/>
              </a:ext>
            </a:extLst>
          </p:cNvPr>
          <p:cNvSpPr>
            <a:spLocks noGrp="1"/>
          </p:cNvSpPr>
          <p:nvPr>
            <p:ph type="title"/>
          </p:nvPr>
        </p:nvSpPr>
        <p:spPr/>
        <p:style>
          <a:lnRef idx="2">
            <a:schemeClr val="dk1"/>
          </a:lnRef>
          <a:fillRef idx="1">
            <a:schemeClr val="lt1"/>
          </a:fillRef>
          <a:effectRef idx="0">
            <a:schemeClr val="dk1"/>
          </a:effectRef>
          <a:fontRef idx="minor">
            <a:schemeClr val="dk1"/>
          </a:fontRef>
        </p:style>
        <p:txBody>
          <a:bodyPr/>
          <a:lstStyle/>
          <a:p>
            <a:r>
              <a:rPr lang="en-IN" dirty="0">
                <a:latin typeface="Times New Roman" panose="02020603050405020304" pitchFamily="18" charset="0"/>
                <a:cs typeface="Times New Roman" panose="02020603050405020304" pitchFamily="18" charset="0"/>
              </a:rPr>
              <a:t>Fish bone diagram for cause and effect</a:t>
            </a:r>
          </a:p>
        </p:txBody>
      </p:sp>
      <p:sp>
        <p:nvSpPr>
          <p:cNvPr id="3" name="Content Placeholder 2">
            <a:extLst>
              <a:ext uri="{FF2B5EF4-FFF2-40B4-BE49-F238E27FC236}">
                <a16:creationId xmlns:a16="http://schemas.microsoft.com/office/drawing/2014/main" id="{A127944D-CBCA-A871-58B9-72943522CC50}"/>
              </a:ext>
            </a:extLst>
          </p:cNvPr>
          <p:cNvSpPr>
            <a:spLocks noGrp="1"/>
          </p:cNvSpPr>
          <p:nvPr>
            <p:ph idx="1"/>
          </p:nvPr>
        </p:nvSpPr>
        <p:spPr>
          <a:xfrm>
            <a:off x="1097280" y="1845734"/>
            <a:ext cx="5945777" cy="4228495"/>
          </a:xfrm>
        </p:spPr>
        <p:style>
          <a:lnRef idx="2">
            <a:schemeClr val="dk1"/>
          </a:lnRef>
          <a:fillRef idx="1">
            <a:schemeClr val="lt1"/>
          </a:fillRef>
          <a:effectRef idx="0">
            <a:schemeClr val="dk1"/>
          </a:effectRef>
          <a:fontRef idx="minor">
            <a:schemeClr val="dk1"/>
          </a:fontRef>
        </p:style>
        <p:txBody>
          <a:bodyPr>
            <a:normAutofit lnSpcReduction="10000"/>
          </a:bodyPr>
          <a:lstStyle/>
          <a:p>
            <a:pPr algn="just"/>
            <a:r>
              <a:rPr lang="en-IN" b="1" dirty="0">
                <a:latin typeface="Times New Roman" panose="02020603050405020304" pitchFamily="18" charset="0"/>
                <a:cs typeface="Times New Roman" panose="02020603050405020304" pitchFamily="18" charset="0"/>
              </a:rPr>
              <a:t>Step 1 The problem: </a:t>
            </a:r>
            <a:r>
              <a:rPr lang="en-IN" dirty="0">
                <a:latin typeface="Times New Roman" panose="02020603050405020304" pitchFamily="18" charset="0"/>
                <a:cs typeface="Times New Roman" panose="02020603050405020304" pitchFamily="18" charset="0"/>
              </a:rPr>
              <a:t>As discussed earlier, the problem for the business is </a:t>
            </a:r>
            <a:r>
              <a:rPr lang="en-US" dirty="0">
                <a:latin typeface="Times New Roman" panose="02020603050405020304" pitchFamily="18" charset="0"/>
                <a:cs typeface="Times New Roman" panose="02020603050405020304" pitchFamily="18" charset="0"/>
              </a:rPr>
              <a:t>Men's clothing, especially fashion clothing, has been one of the most difficult business areas during this pandemic, as domestic regulation and second-hand restrictions have reduced interest in clothing and regulatory reform. </a:t>
            </a:r>
          </a:p>
          <a:p>
            <a:pPr algn="just"/>
            <a:r>
              <a:rPr lang="en-US" dirty="0">
                <a:latin typeface="Times New Roman" panose="02020603050405020304" pitchFamily="18" charset="0"/>
                <a:cs typeface="Times New Roman" panose="02020603050405020304" pitchFamily="18" charset="0"/>
              </a:rPr>
              <a:t>Regardless of how the company has made great progress in the early stages of the disease, the impact of the epidemic on this well-known English brand is devastating.</a:t>
            </a:r>
          </a:p>
          <a:p>
            <a:pPr algn="just"/>
            <a:r>
              <a:rPr lang="en-US" dirty="0">
                <a:latin typeface="Times New Roman" panose="02020603050405020304" pitchFamily="18" charset="0"/>
                <a:cs typeface="Times New Roman" panose="02020603050405020304" pitchFamily="18" charset="0"/>
              </a:rPr>
              <a:t>The stress of the store network, the expansion and the cost of many things that are done every day affect the consumer spending and will lead to a decrease in profits for the association.</a:t>
            </a:r>
            <a:endParaRPr lang="en-IN"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F06DC436-F110-5B17-7567-0302394CB607}"/>
              </a:ext>
            </a:extLst>
          </p:cNvPr>
          <p:cNvPicPr>
            <a:picLocks noChangeAspect="1"/>
          </p:cNvPicPr>
          <p:nvPr/>
        </p:nvPicPr>
        <p:blipFill>
          <a:blip r:embed="rId3"/>
          <a:stretch>
            <a:fillRect/>
          </a:stretch>
        </p:blipFill>
        <p:spPr>
          <a:xfrm>
            <a:off x="7137551" y="1755503"/>
            <a:ext cx="4956478" cy="3346994"/>
          </a:xfrm>
          <a:prstGeom prst="rect">
            <a:avLst/>
          </a:prstGeom>
        </p:spPr>
      </p:pic>
    </p:spTree>
    <p:extLst>
      <p:ext uri="{BB962C8B-B14F-4D97-AF65-F5344CB8AC3E}">
        <p14:creationId xmlns:p14="http://schemas.microsoft.com/office/powerpoint/2010/main" val="3248512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45527F-10F6-E67E-26ED-F4FD1BBC48F3}"/>
              </a:ext>
            </a:extLst>
          </p:cNvPr>
          <p:cNvSpPr>
            <a:spLocks noGrp="1"/>
          </p:cNvSpPr>
          <p:nvPr>
            <p:ph type="title"/>
          </p:nvPr>
        </p:nvSpPr>
        <p:spPr>
          <a:xfrm>
            <a:off x="1097280" y="243060"/>
            <a:ext cx="10058400" cy="1450757"/>
          </a:xfrm>
        </p:spPr>
        <p:style>
          <a:lnRef idx="2">
            <a:schemeClr val="dk1"/>
          </a:lnRef>
          <a:fillRef idx="1">
            <a:schemeClr val="lt1"/>
          </a:fillRef>
          <a:effectRef idx="0">
            <a:schemeClr val="dk1"/>
          </a:effectRef>
          <a:fontRef idx="minor">
            <a:schemeClr val="dk1"/>
          </a:fontRef>
        </p:style>
        <p:txBody>
          <a:bodyPr/>
          <a:lstStyle/>
          <a:p>
            <a:r>
              <a:rPr lang="en-IN" dirty="0">
                <a:latin typeface="Times New Roman" panose="02020603050405020304" pitchFamily="18" charset="0"/>
                <a:cs typeface="Times New Roman" panose="02020603050405020304" pitchFamily="18" charset="0"/>
              </a:rPr>
              <a:t>Step 2 The category of causes </a:t>
            </a:r>
          </a:p>
        </p:txBody>
      </p:sp>
      <p:graphicFrame>
        <p:nvGraphicFramePr>
          <p:cNvPr id="4" name="Content Placeholder 3">
            <a:extLst>
              <a:ext uri="{FF2B5EF4-FFF2-40B4-BE49-F238E27FC236}">
                <a16:creationId xmlns:a16="http://schemas.microsoft.com/office/drawing/2014/main" id="{FCDC6FA0-61A1-D35F-28EF-29D1290DB396}"/>
              </a:ext>
            </a:extLst>
          </p:cNvPr>
          <p:cNvGraphicFramePr>
            <a:graphicFrameLocks noGrp="1"/>
          </p:cNvGraphicFramePr>
          <p:nvPr>
            <p:ph idx="1"/>
            <p:extLst>
              <p:ext uri="{D42A27DB-BD31-4B8C-83A1-F6EECF244321}">
                <p14:modId xmlns:p14="http://schemas.microsoft.com/office/powerpoint/2010/main" val="1123369607"/>
              </p:ext>
            </p:extLst>
          </p:nvPr>
        </p:nvGraphicFramePr>
        <p:xfrm>
          <a:off x="1096963" y="1846263"/>
          <a:ext cx="10058400" cy="40227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017262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89A3C0-8FBB-9975-CA36-6252B97EF4F8}"/>
              </a:ext>
            </a:extLst>
          </p:cNvPr>
          <p:cNvSpPr>
            <a:spLocks noGrp="1"/>
          </p:cNvSpPr>
          <p:nvPr>
            <p:ph type="title"/>
          </p:nvPr>
        </p:nvSpPr>
        <p:spPr/>
        <p:style>
          <a:lnRef idx="2">
            <a:schemeClr val="dk1"/>
          </a:lnRef>
          <a:fillRef idx="1">
            <a:schemeClr val="lt1"/>
          </a:fillRef>
          <a:effectRef idx="0">
            <a:schemeClr val="dk1"/>
          </a:effectRef>
          <a:fontRef idx="minor">
            <a:schemeClr val="dk1"/>
          </a:fontRef>
        </p:style>
        <p:txBody>
          <a:bodyPr/>
          <a:lstStyle/>
          <a:p>
            <a:r>
              <a:rPr lang="en-IN" dirty="0">
                <a:latin typeface="Times New Roman" panose="02020603050405020304" pitchFamily="18" charset="0"/>
                <a:cs typeface="Times New Roman" panose="02020603050405020304" pitchFamily="18" charset="0"/>
              </a:rPr>
              <a:t>Step 3 Name the causes</a:t>
            </a:r>
          </a:p>
        </p:txBody>
      </p:sp>
      <p:pic>
        <p:nvPicPr>
          <p:cNvPr id="4" name="Content Placeholder 3">
            <a:extLst>
              <a:ext uri="{FF2B5EF4-FFF2-40B4-BE49-F238E27FC236}">
                <a16:creationId xmlns:a16="http://schemas.microsoft.com/office/drawing/2014/main" id="{FFC62639-3538-A206-AA96-2919DC405DEC}"/>
              </a:ext>
            </a:extLst>
          </p:cNvPr>
          <p:cNvPicPr>
            <a:picLocks noGrp="1" noChangeAspect="1"/>
          </p:cNvPicPr>
          <p:nvPr>
            <p:ph idx="1"/>
          </p:nvPr>
        </p:nvPicPr>
        <p:blipFill>
          <a:blip r:embed="rId3"/>
          <a:stretch>
            <a:fillRect/>
          </a:stretch>
        </p:blipFill>
        <p:spPr>
          <a:xfrm>
            <a:off x="1097280" y="1834924"/>
            <a:ext cx="5671457" cy="3914775"/>
          </a:xfrm>
          <a:prstGeom prst="rect">
            <a:avLst/>
          </a:prstGeom>
        </p:spPr>
      </p:pic>
      <p:sp>
        <p:nvSpPr>
          <p:cNvPr id="5" name="TextBox 4">
            <a:extLst>
              <a:ext uri="{FF2B5EF4-FFF2-40B4-BE49-F238E27FC236}">
                <a16:creationId xmlns:a16="http://schemas.microsoft.com/office/drawing/2014/main" id="{8101516C-886D-B39A-1C61-1103D6E1B434}"/>
              </a:ext>
            </a:extLst>
          </p:cNvPr>
          <p:cNvSpPr txBox="1"/>
          <p:nvPr/>
        </p:nvSpPr>
        <p:spPr>
          <a:xfrm>
            <a:off x="7308669" y="1834924"/>
            <a:ext cx="3786051" cy="424731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just"/>
            <a:r>
              <a:rPr lang="en-IN" b="1" dirty="0">
                <a:latin typeface="Times New Roman" panose="02020603050405020304" pitchFamily="18" charset="0"/>
                <a:cs typeface="Times New Roman" panose="02020603050405020304" pitchFamily="18" charset="0"/>
              </a:rPr>
              <a:t>Materials</a:t>
            </a:r>
            <a:r>
              <a:rPr lang="en-IN" dirty="0">
                <a:latin typeface="Times New Roman" panose="02020603050405020304" pitchFamily="18" charset="0"/>
                <a:cs typeface="Times New Roman" panose="02020603050405020304" pitchFamily="18" charset="0"/>
              </a:rPr>
              <a:t>: due to the inflation, the import duty is high so there has been a delay in delivery of raw materials.</a:t>
            </a:r>
          </a:p>
          <a:p>
            <a:pPr algn="just"/>
            <a:r>
              <a:rPr lang="en-IN" b="1" dirty="0">
                <a:latin typeface="Times New Roman" panose="02020603050405020304" pitchFamily="18" charset="0"/>
                <a:cs typeface="Times New Roman" panose="02020603050405020304" pitchFamily="18" charset="0"/>
              </a:rPr>
              <a:t>Manpower</a:t>
            </a:r>
            <a:r>
              <a:rPr lang="en-IN"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work from home and time limits have reduced the interest in suits and clothes.</a:t>
            </a:r>
          </a:p>
          <a:p>
            <a:pPr algn="just"/>
            <a:r>
              <a:rPr lang="en-US" b="1" dirty="0">
                <a:latin typeface="Times New Roman" panose="02020603050405020304" pitchFamily="18" charset="0"/>
                <a:cs typeface="Times New Roman" panose="02020603050405020304" pitchFamily="18" charset="0"/>
              </a:rPr>
              <a:t>Machine: Most</a:t>
            </a:r>
            <a:r>
              <a:rPr lang="en-US" dirty="0">
                <a:latin typeface="Times New Roman" panose="02020603050405020304" pitchFamily="18" charset="0"/>
                <a:cs typeface="Times New Roman" panose="02020603050405020304" pitchFamily="18" charset="0"/>
              </a:rPr>
              <a:t> equipment requires regular maintenance to function properly, but preventative maintenance is often the only thing that needs to be done when it's not working properly.</a:t>
            </a:r>
          </a:p>
          <a:p>
            <a:pPr algn="just"/>
            <a:r>
              <a:rPr lang="en-US" b="1" dirty="0">
                <a:latin typeface="Times New Roman" panose="02020603050405020304" pitchFamily="18" charset="0"/>
                <a:cs typeface="Times New Roman" panose="02020603050405020304" pitchFamily="18" charset="0"/>
              </a:rPr>
              <a:t>Methods: </a:t>
            </a:r>
            <a:r>
              <a:rPr lang="en-US" dirty="0">
                <a:latin typeface="Times New Roman" panose="02020603050405020304" pitchFamily="18" charset="0"/>
                <a:cs typeface="Times New Roman" panose="02020603050405020304" pitchFamily="18" charset="0"/>
              </a:rPr>
              <a:t>Fast turnaround times can lead to department fatigue and increased demand. Partners may not be useful or try not to participate in class.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392171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A82F04-65E2-4442-4F6E-6417BC732CBA}"/>
              </a:ext>
            </a:extLst>
          </p:cNvPr>
          <p:cNvSpPr>
            <a:spLocks noGrp="1"/>
          </p:cNvSpPr>
          <p:nvPr>
            <p:ph type="title"/>
          </p:nvPr>
        </p:nvSpPr>
        <p:spPr/>
        <p:style>
          <a:lnRef idx="2">
            <a:schemeClr val="dk1"/>
          </a:lnRef>
          <a:fillRef idx="1">
            <a:schemeClr val="lt1"/>
          </a:fillRef>
          <a:effectRef idx="0">
            <a:schemeClr val="dk1"/>
          </a:effectRef>
          <a:fontRef idx="minor">
            <a:schemeClr val="dk1"/>
          </a:fontRef>
        </p:style>
        <p:txBody>
          <a:bodyPr>
            <a:normAutofit fontScale="90000"/>
          </a:bodyPr>
          <a:lstStyle/>
          <a:p>
            <a:r>
              <a:rPr lang="en-US" sz="5400" dirty="0">
                <a:solidFill>
                  <a:srgbClr val="4F4B44"/>
                </a:solidFill>
                <a:effectLst/>
                <a:latin typeface="Times New Roman" panose="02020603050405020304" pitchFamily="18" charset="0"/>
                <a:ea typeface="Calibri" panose="020F0502020204030204" pitchFamily="34" charset="0"/>
                <a:cs typeface="Times New Roman" panose="02020603050405020304" pitchFamily="18" charset="0"/>
              </a:rPr>
              <a:t>Alternative</a:t>
            </a:r>
            <a:r>
              <a:rPr lang="en-US" sz="5400" spc="75" dirty="0">
                <a:solidFill>
                  <a:srgbClr val="4F4B44"/>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5400" spc="-5" dirty="0">
                <a:solidFill>
                  <a:srgbClr val="4F4B44"/>
                </a:solidFill>
                <a:effectLst/>
                <a:latin typeface="Times New Roman" panose="02020603050405020304" pitchFamily="18" charset="0"/>
                <a:ea typeface="Calibri" panose="020F0502020204030204" pitchFamily="34" charset="0"/>
                <a:cs typeface="Times New Roman" panose="02020603050405020304" pitchFamily="18" charset="0"/>
              </a:rPr>
              <a:t>Sol</a:t>
            </a:r>
            <a:r>
              <a:rPr lang="en-US" sz="5400" spc="-10" dirty="0">
                <a:solidFill>
                  <a:srgbClr val="4F4B44"/>
                </a:solidFill>
                <a:effectLst/>
                <a:latin typeface="Times New Roman" panose="02020603050405020304" pitchFamily="18" charset="0"/>
                <a:ea typeface="Calibri" panose="020F0502020204030204" pitchFamily="34" charset="0"/>
                <a:cs typeface="Times New Roman" panose="02020603050405020304" pitchFamily="18" charset="0"/>
              </a:rPr>
              <a:t>utions</a:t>
            </a:r>
            <a:r>
              <a:rPr lang="en-US" sz="5400" spc="35" dirty="0">
                <a:solidFill>
                  <a:srgbClr val="4F4B44"/>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5400" dirty="0">
                <a:solidFill>
                  <a:srgbClr val="4F4B44"/>
                </a:solidFill>
                <a:effectLst/>
                <a:latin typeface="Times New Roman" panose="02020603050405020304" pitchFamily="18" charset="0"/>
                <a:ea typeface="Calibri" panose="020F0502020204030204" pitchFamily="34" charset="0"/>
                <a:cs typeface="Times New Roman" panose="02020603050405020304" pitchFamily="18" charset="0"/>
              </a:rPr>
              <a:t>To</a:t>
            </a:r>
            <a:r>
              <a:rPr lang="en-US" sz="5400" spc="-40" dirty="0">
                <a:solidFill>
                  <a:srgbClr val="4F4B44"/>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5400" dirty="0">
                <a:solidFill>
                  <a:srgbClr val="3D3B34"/>
                </a:solidFill>
                <a:effectLst/>
                <a:latin typeface="Times New Roman" panose="02020603050405020304" pitchFamily="18" charset="0"/>
                <a:ea typeface="Calibri" panose="020F0502020204030204" pitchFamily="34" charset="0"/>
                <a:cs typeface="Times New Roman" panose="02020603050405020304" pitchFamily="18" charset="0"/>
              </a:rPr>
              <a:t>The </a:t>
            </a:r>
            <a:r>
              <a:rPr lang="en-US" sz="5400" spc="-5" dirty="0">
                <a:solidFill>
                  <a:srgbClr val="4F4B44"/>
                </a:solidFill>
                <a:effectLst/>
                <a:latin typeface="Times New Roman" panose="02020603050405020304" pitchFamily="18" charset="0"/>
                <a:ea typeface="Calibri" panose="020F0502020204030204" pitchFamily="34" charset="0"/>
                <a:cs typeface="Times New Roman" panose="02020603050405020304" pitchFamily="18" charset="0"/>
              </a:rPr>
              <a:t>Problem</a:t>
            </a:r>
            <a:endParaRPr lang="en-IN" sz="54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9B03DE5E-7C82-0BD5-0F66-EB095544A563}"/>
              </a:ext>
            </a:extLst>
          </p:cNvPr>
          <p:cNvSpPr>
            <a:spLocks noGrp="1"/>
          </p:cNvSpPr>
          <p:nvPr>
            <p:ph idx="1"/>
          </p:nvPr>
        </p:nvSpPr>
        <p:spPr>
          <a:xfrm>
            <a:off x="1097280" y="1845734"/>
            <a:ext cx="10058400" cy="2791580"/>
          </a:xfrm>
        </p:spPr>
        <p:style>
          <a:lnRef idx="2">
            <a:schemeClr val="dk1"/>
          </a:lnRef>
          <a:fillRef idx="1">
            <a:schemeClr val="lt1"/>
          </a:fillRef>
          <a:effectRef idx="0">
            <a:schemeClr val="dk1"/>
          </a:effectRef>
          <a:fontRef idx="minor">
            <a:schemeClr val="dk1"/>
          </a:fontRef>
        </p:style>
        <p:txBody>
          <a:bodyPr>
            <a:normAutofit lnSpcReduction="10000"/>
          </a:bodyPr>
          <a:lstStyle/>
          <a:p>
            <a:pPr algn="just">
              <a:buFont typeface="Wingdings" panose="05000000000000000000" pitchFamily="2" charset="2"/>
              <a:buChar char="Ø"/>
            </a:pPr>
            <a:r>
              <a:rPr lang="en-US" b="0" dirty="0">
                <a:latin typeface="Times New Roman" panose="02020603050405020304" pitchFamily="18" charset="0"/>
                <a:cs typeface="Times New Roman" panose="02020603050405020304" pitchFamily="18" charset="0"/>
              </a:rPr>
              <a:t>Explore ways to reduce their costs before they disappear. Invest in precious metals, such as gold, oil, and silver. Stock prices have increased significantly during expansions, and they can profit from this if they buy inventory at low prices and resell them at high prices during expansions. </a:t>
            </a:r>
            <a:endParaRPr lang="en-US"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US" b="0" dirty="0">
                <a:latin typeface="Times New Roman" panose="02020603050405020304" pitchFamily="18" charset="0"/>
                <a:cs typeface="Times New Roman" panose="02020603050405020304" pitchFamily="18" charset="0"/>
              </a:rPr>
              <a:t>Taxes, fines and customs processing time, Cannot achieve structure or compatibility, Port restrictions and delays in removing or moving goods </a:t>
            </a:r>
          </a:p>
          <a:p>
            <a:pPr algn="just">
              <a:buFont typeface="Wingdings" panose="05000000000000000000" pitchFamily="2" charset="2"/>
              <a:buChar char="Ø"/>
            </a:pPr>
            <a:r>
              <a:rPr lang="en-US" b="0" dirty="0">
                <a:latin typeface="Times New Roman" panose="02020603050405020304" pitchFamily="18" charset="0"/>
                <a:cs typeface="Times New Roman" panose="02020603050405020304" pitchFamily="18" charset="0"/>
              </a:rPr>
              <a:t>Price control is an important factor to prevent price pressure, which is whiteware strongly interested in rent guidelines and thresholds, as well as the basis of price containment in the foundation. Cutting the tank, which is currently at a height of 20%, will also be a logical step</a:t>
            </a:r>
            <a:r>
              <a:rPr lang="en-US" b="0" i="0" dirty="0">
                <a:solidFill>
                  <a:srgbClr val="222222"/>
                </a:solidFill>
                <a:effectLst/>
                <a:latin typeface="Times New Roman" panose="02020603050405020304" pitchFamily="18" charset="0"/>
                <a:cs typeface="Times New Roman" panose="02020603050405020304" pitchFamily="18" charset="0"/>
              </a:rPr>
              <a:t> (Glick, Leduc, and Pepper, 2022)</a:t>
            </a:r>
            <a:r>
              <a:rPr lang="en-US" b="0" dirty="0">
                <a:latin typeface="Times New Roman" panose="02020603050405020304" pitchFamily="18" charset="0"/>
                <a:cs typeface="Times New Roman" panose="02020603050405020304" pitchFamily="18" charset="0"/>
              </a:rPr>
              <a:t>.</a:t>
            </a:r>
            <a:endParaRPr lang="en-IN" b="0"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endParaRPr lang="en-US" b="0"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632682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6CF90B-02C0-D3E8-5002-25283CD86D8E}"/>
              </a:ext>
            </a:extLst>
          </p:cNvPr>
          <p:cNvSpPr>
            <a:spLocks noGrp="1"/>
          </p:cNvSpPr>
          <p:nvPr>
            <p:ph type="title"/>
          </p:nvPr>
        </p:nvSpPr>
        <p:spPr/>
        <p:style>
          <a:lnRef idx="2">
            <a:schemeClr val="dk1"/>
          </a:lnRef>
          <a:fillRef idx="1">
            <a:schemeClr val="lt1"/>
          </a:fillRef>
          <a:effectRef idx="0">
            <a:schemeClr val="dk1"/>
          </a:effectRef>
          <a:fontRef idx="minor">
            <a:schemeClr val="dk1"/>
          </a:fontRef>
        </p:style>
        <p:txBody>
          <a:bodyPr/>
          <a:lstStyle/>
          <a:p>
            <a:r>
              <a:rPr lang="en-IN" dirty="0">
                <a:latin typeface="Times New Roman" panose="02020603050405020304" pitchFamily="18" charset="0"/>
                <a:cs typeface="Times New Roman" panose="02020603050405020304" pitchFamily="18" charset="0"/>
              </a:rPr>
              <a:t>Best Appropriate Solution</a:t>
            </a:r>
          </a:p>
        </p:txBody>
      </p:sp>
      <p:sp>
        <p:nvSpPr>
          <p:cNvPr id="3" name="Content Placeholder 2">
            <a:extLst>
              <a:ext uri="{FF2B5EF4-FFF2-40B4-BE49-F238E27FC236}">
                <a16:creationId xmlns:a16="http://schemas.microsoft.com/office/drawing/2014/main" id="{EF3D6546-89C2-3095-DD3D-AFD893F896B9}"/>
              </a:ext>
            </a:extLst>
          </p:cNvPr>
          <p:cNvSpPr>
            <a:spLocks noGrp="1"/>
          </p:cNvSpPr>
          <p:nvPr>
            <p:ph idx="1"/>
          </p:nvPr>
        </p:nvSpPr>
        <p:spPr>
          <a:xfrm>
            <a:off x="1097280" y="1845734"/>
            <a:ext cx="10058400" cy="1104295"/>
          </a:xfrm>
        </p:spPr>
        <p:style>
          <a:lnRef idx="2">
            <a:schemeClr val="dk1"/>
          </a:lnRef>
          <a:fillRef idx="1">
            <a:schemeClr val="lt1"/>
          </a:fillRef>
          <a:effectRef idx="0">
            <a:schemeClr val="dk1"/>
          </a:effectRef>
          <a:fontRef idx="minor">
            <a:schemeClr val="dk1"/>
          </a:fontRef>
        </p:style>
        <p:txBody>
          <a:bodyPr/>
          <a:lstStyle/>
          <a:p>
            <a:r>
              <a:rPr lang="en-US" dirty="0">
                <a:latin typeface="Times New Roman" panose="02020603050405020304" pitchFamily="18" charset="0"/>
                <a:cs typeface="Times New Roman" panose="02020603050405020304" pitchFamily="18" charset="0"/>
              </a:rPr>
              <a:t>Price control is an important factor to prevent price pressure, which is why they are strongly interested in rent guidelines and thresholds, as well as the basis of price containment in the foundation. </a:t>
            </a:r>
          </a:p>
        </p:txBody>
      </p:sp>
    </p:spTree>
    <p:extLst>
      <p:ext uri="{BB962C8B-B14F-4D97-AF65-F5344CB8AC3E}">
        <p14:creationId xmlns:p14="http://schemas.microsoft.com/office/powerpoint/2010/main" val="19198826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FE6D3D-707E-399C-29F3-F86C54E93FC2}"/>
              </a:ext>
            </a:extLst>
          </p:cNvPr>
          <p:cNvSpPr>
            <a:spLocks noGrp="1"/>
          </p:cNvSpPr>
          <p:nvPr>
            <p:ph type="title"/>
          </p:nvPr>
        </p:nvSpPr>
        <p:spPr/>
        <p:style>
          <a:lnRef idx="2">
            <a:schemeClr val="dk1"/>
          </a:lnRef>
          <a:fillRef idx="1">
            <a:schemeClr val="lt1"/>
          </a:fillRef>
          <a:effectRef idx="0">
            <a:schemeClr val="dk1"/>
          </a:effectRef>
          <a:fontRef idx="minor">
            <a:schemeClr val="dk1"/>
          </a:fontRef>
        </p:style>
        <p:txBody>
          <a:bodyPr/>
          <a:lstStyle/>
          <a:p>
            <a:r>
              <a:rPr lang="en-IN" dirty="0">
                <a:latin typeface="Times New Roman" panose="02020603050405020304" pitchFamily="18" charset="0"/>
                <a:cs typeface="Times New Roman" panose="02020603050405020304" pitchFamily="18" charset="0"/>
              </a:rPr>
              <a:t>Conclusion</a:t>
            </a:r>
          </a:p>
        </p:txBody>
      </p:sp>
      <p:sp>
        <p:nvSpPr>
          <p:cNvPr id="3" name="Content Placeholder 2">
            <a:extLst>
              <a:ext uri="{FF2B5EF4-FFF2-40B4-BE49-F238E27FC236}">
                <a16:creationId xmlns:a16="http://schemas.microsoft.com/office/drawing/2014/main" id="{D848F60A-0D5E-A87A-FC69-2A33DC08496D}"/>
              </a:ext>
            </a:extLst>
          </p:cNvPr>
          <p:cNvSpPr>
            <a:spLocks noGrp="1"/>
          </p:cNvSpPr>
          <p:nvPr>
            <p:ph idx="1"/>
          </p:nvPr>
        </p:nvSpPr>
        <p:spPr>
          <a:xfrm>
            <a:off x="1097280" y="1845734"/>
            <a:ext cx="10058400" cy="2737152"/>
          </a:xfrm>
        </p:spPr>
        <p:style>
          <a:lnRef idx="2">
            <a:schemeClr val="dk1"/>
          </a:lnRef>
          <a:fillRef idx="1">
            <a:schemeClr val="lt1"/>
          </a:fillRef>
          <a:effectRef idx="0">
            <a:schemeClr val="dk1"/>
          </a:effectRef>
          <a:fontRef idx="minor">
            <a:schemeClr val="dk1"/>
          </a:fontRef>
        </p:style>
        <p:txBody>
          <a:bodyPr>
            <a:normAutofit fontScale="92500" lnSpcReduction="10000"/>
          </a:bodyPr>
          <a:lstStyle/>
          <a:p>
            <a:pPr algn="just">
              <a:buFont typeface="Wingdings" panose="05000000000000000000" pitchFamily="2" charset="2"/>
              <a:buChar char="Ø"/>
            </a:pPr>
            <a:r>
              <a:rPr lang="en-IN" dirty="0">
                <a:latin typeface="Times New Roman" panose="02020603050405020304" pitchFamily="18" charset="0"/>
                <a:cs typeface="Times New Roman" panose="02020603050405020304" pitchFamily="18" charset="0"/>
              </a:rPr>
              <a:t>The presentation had covered the following objectives:</a:t>
            </a:r>
          </a:p>
          <a:p>
            <a:pPr algn="just">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Discussions in preparation for the analysis of the nature and impact of complex tests on employees and their members.</a:t>
            </a:r>
          </a:p>
          <a:p>
            <a:pPr algn="just">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PESTLE Analysis of Macro-Environmental Resources Working in Diverse Situations. </a:t>
            </a:r>
          </a:p>
          <a:p>
            <a:pPr algn="just">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Situation-based research and logical outcomes in the analysis of complex questions using a spine chart. </a:t>
            </a:r>
          </a:p>
          <a:p>
            <a:pPr algn="just">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The analysis of problem solving can be focused entirely on choosing the best solution among the possible outcomes.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876498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DDC84-4E61-66C1-C17A-24730FEB1ACD}"/>
              </a:ext>
            </a:extLst>
          </p:cNvPr>
          <p:cNvSpPr>
            <a:spLocks noGrp="1"/>
          </p:cNvSpPr>
          <p:nvPr>
            <p:ph type="title"/>
          </p:nvPr>
        </p:nvSpPr>
        <p:spPr/>
        <p:style>
          <a:lnRef idx="2">
            <a:schemeClr val="accent2"/>
          </a:lnRef>
          <a:fillRef idx="1">
            <a:schemeClr val="lt1"/>
          </a:fillRef>
          <a:effectRef idx="0">
            <a:schemeClr val="accent2"/>
          </a:effectRef>
          <a:fontRef idx="minor">
            <a:schemeClr val="dk1"/>
          </a:fontRef>
        </p:style>
        <p:txBody>
          <a:bodyPr/>
          <a:lstStyle/>
          <a:p>
            <a:r>
              <a:rPr lang="en-IN" dirty="0">
                <a:latin typeface="Times New Roman" panose="02020603050405020304" pitchFamily="18" charset="0"/>
                <a:cs typeface="Times New Roman" panose="02020603050405020304" pitchFamily="18" charset="0"/>
              </a:rPr>
              <a:t>Reference</a:t>
            </a:r>
          </a:p>
        </p:txBody>
      </p:sp>
      <p:sp>
        <p:nvSpPr>
          <p:cNvPr id="3" name="Content Placeholder 2">
            <a:extLst>
              <a:ext uri="{FF2B5EF4-FFF2-40B4-BE49-F238E27FC236}">
                <a16:creationId xmlns:a16="http://schemas.microsoft.com/office/drawing/2014/main" id="{24E17699-2E9B-EF14-AFB9-1232CF7EC474}"/>
              </a:ext>
            </a:extLst>
          </p:cNvPr>
          <p:cNvSpPr>
            <a:spLocks noGrp="1"/>
          </p:cNvSpPr>
          <p:nvPr>
            <p:ph idx="1"/>
          </p:nvPr>
        </p:nvSpPr>
        <p:spPr/>
        <p:style>
          <a:lnRef idx="2">
            <a:schemeClr val="accent2"/>
          </a:lnRef>
          <a:fillRef idx="1">
            <a:schemeClr val="lt1"/>
          </a:fillRef>
          <a:effectRef idx="0">
            <a:schemeClr val="accent2"/>
          </a:effectRef>
          <a:fontRef idx="minor">
            <a:schemeClr val="dk1"/>
          </a:fontRef>
        </p:style>
        <p:txBody>
          <a:bodyPr/>
          <a:lstStyle/>
          <a:p>
            <a:r>
              <a:rPr lang="en-IN" b="0" i="0" dirty="0">
                <a:solidFill>
                  <a:srgbClr val="222222"/>
                </a:solidFill>
                <a:effectLst/>
                <a:latin typeface="Times New Roman" panose="02020603050405020304" pitchFamily="18" charset="0"/>
                <a:cs typeface="Times New Roman" panose="02020603050405020304" pitchFamily="18" charset="0"/>
              </a:rPr>
              <a:t>Zhang, H., Nakamura, T. and Sakurai, K., 2019, August. Security and trust issues on digital supply chain. In </a:t>
            </a:r>
            <a:r>
              <a:rPr lang="en-IN" b="0" i="1" dirty="0">
                <a:solidFill>
                  <a:srgbClr val="222222"/>
                </a:solidFill>
                <a:effectLst/>
                <a:latin typeface="Times New Roman" panose="02020603050405020304" pitchFamily="18" charset="0"/>
                <a:cs typeface="Times New Roman" panose="02020603050405020304" pitchFamily="18" charset="0"/>
              </a:rPr>
              <a:t>2019 IEEE Intl Conf on Dependable, Autonomic and Secure Computing, Intl Conf on Pervasive Intelligence and Computing, Intl Conf on Cloud and Big Data Computing, Intl Conf on Cyber Science and Technology Congress (DASC/PiCom/CBDCom/CyberSciTech)</a:t>
            </a:r>
            <a:r>
              <a:rPr lang="en-IN" b="0" i="0" dirty="0">
                <a:solidFill>
                  <a:srgbClr val="222222"/>
                </a:solidFill>
                <a:effectLst/>
                <a:latin typeface="Times New Roman" panose="02020603050405020304" pitchFamily="18" charset="0"/>
                <a:cs typeface="Times New Roman" panose="02020603050405020304" pitchFamily="18" charset="0"/>
              </a:rPr>
              <a:t> (pp. 338-343). IEEE.</a:t>
            </a:r>
          </a:p>
          <a:p>
            <a:r>
              <a:rPr lang="en-US" b="0" i="0" dirty="0">
                <a:solidFill>
                  <a:srgbClr val="222222"/>
                </a:solidFill>
                <a:effectLst/>
                <a:latin typeface="Times New Roman" panose="02020603050405020304" pitchFamily="18" charset="0"/>
                <a:cs typeface="Times New Roman" panose="02020603050405020304" pitchFamily="18" charset="0"/>
              </a:rPr>
              <a:t>Bernanke, B.S., Laubach, T., Mishkin, F.S. and Posen, A.S., 2018. Inflation targeting. In </a:t>
            </a:r>
            <a:r>
              <a:rPr lang="en-US" b="0" i="1" dirty="0">
                <a:solidFill>
                  <a:srgbClr val="222222"/>
                </a:solidFill>
                <a:effectLst/>
                <a:latin typeface="Times New Roman" panose="02020603050405020304" pitchFamily="18" charset="0"/>
                <a:cs typeface="Times New Roman" panose="02020603050405020304" pitchFamily="18" charset="0"/>
              </a:rPr>
              <a:t>Inflation Targeting</a:t>
            </a:r>
            <a:r>
              <a:rPr lang="en-US" b="0" i="0" dirty="0">
                <a:solidFill>
                  <a:srgbClr val="222222"/>
                </a:solidFill>
                <a:effectLst/>
                <a:latin typeface="Times New Roman" panose="02020603050405020304" pitchFamily="18" charset="0"/>
                <a:cs typeface="Times New Roman" panose="02020603050405020304" pitchFamily="18" charset="0"/>
              </a:rPr>
              <a:t>. Princeton University Press.</a:t>
            </a:r>
            <a:endParaRPr lang="en-IN" dirty="0">
              <a:solidFill>
                <a:srgbClr val="222222"/>
              </a:solidFill>
              <a:latin typeface="Times New Roman" panose="02020603050405020304" pitchFamily="18" charset="0"/>
              <a:cs typeface="Times New Roman" panose="02020603050405020304" pitchFamily="18" charset="0"/>
            </a:endParaRPr>
          </a:p>
          <a:p>
            <a:r>
              <a:rPr lang="en-US" b="0" i="0" dirty="0">
                <a:solidFill>
                  <a:srgbClr val="222222"/>
                </a:solidFill>
                <a:effectLst/>
                <a:latin typeface="Times New Roman" panose="02020603050405020304" pitchFamily="18" charset="0"/>
                <a:cs typeface="Times New Roman" panose="02020603050405020304" pitchFamily="18" charset="0"/>
              </a:rPr>
              <a:t>Glick, R., Leduc, S. and Pepper, M., 2022. Will Workers Demand Cost-of-Living Adjustments?. </a:t>
            </a:r>
            <a:r>
              <a:rPr lang="en-US" b="0" i="1" dirty="0">
                <a:solidFill>
                  <a:srgbClr val="222222"/>
                </a:solidFill>
                <a:effectLst/>
                <a:latin typeface="Times New Roman" panose="02020603050405020304" pitchFamily="18" charset="0"/>
                <a:cs typeface="Times New Roman" panose="02020603050405020304" pitchFamily="18" charset="0"/>
              </a:rPr>
              <a:t>FRBSF Economic Letter</a:t>
            </a:r>
            <a:r>
              <a:rPr lang="en-US" b="0" i="0" dirty="0">
                <a:solidFill>
                  <a:srgbClr val="222222"/>
                </a:solidFill>
                <a:effectLst/>
                <a:latin typeface="Times New Roman" panose="02020603050405020304" pitchFamily="18" charset="0"/>
                <a:cs typeface="Times New Roman" panose="02020603050405020304" pitchFamily="18" charset="0"/>
              </a:rPr>
              <a:t>, </a:t>
            </a:r>
            <a:r>
              <a:rPr lang="en-US" b="0" i="1" dirty="0">
                <a:solidFill>
                  <a:srgbClr val="222222"/>
                </a:solidFill>
                <a:effectLst/>
                <a:latin typeface="Times New Roman" panose="02020603050405020304" pitchFamily="18" charset="0"/>
                <a:cs typeface="Times New Roman" panose="02020603050405020304" pitchFamily="18" charset="0"/>
              </a:rPr>
              <a:t>2022</a:t>
            </a:r>
            <a:r>
              <a:rPr lang="en-US" b="0" i="0" dirty="0">
                <a:solidFill>
                  <a:srgbClr val="222222"/>
                </a:solidFill>
                <a:effectLst/>
                <a:latin typeface="Times New Roman" panose="02020603050405020304" pitchFamily="18" charset="0"/>
                <a:cs typeface="Times New Roman" panose="02020603050405020304" pitchFamily="18" charset="0"/>
              </a:rPr>
              <a:t>(21), pp.1-6.</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69279676"/>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0</TotalTime>
  <Words>2565</Words>
  <Application>Microsoft Office PowerPoint</Application>
  <PresentationFormat>Widescreen</PresentationFormat>
  <Paragraphs>124</Paragraphs>
  <Slides>13</Slides>
  <Notes>10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Calibri</vt:lpstr>
      <vt:lpstr>Calibri Light</vt:lpstr>
      <vt:lpstr>Times New Roman</vt:lpstr>
      <vt:lpstr>Wingdings</vt:lpstr>
      <vt:lpstr>Retrospect</vt:lpstr>
      <vt:lpstr>Declining Profitability at TM Lewin. UK</vt:lpstr>
      <vt:lpstr>Table of content</vt:lpstr>
      <vt:lpstr>Introduction</vt:lpstr>
      <vt:lpstr>Nature and impact on employees and the organisation</vt:lpstr>
      <vt:lpstr>Impact on the employees and the organisation</vt:lpstr>
      <vt:lpstr>PESTLE Analysis of the macroenvironmental factors </vt:lpstr>
      <vt:lpstr>Fish bone diagram for cause and effect</vt:lpstr>
      <vt:lpstr>Step 2 The category of causes </vt:lpstr>
      <vt:lpstr>Step 3 Name the causes</vt:lpstr>
      <vt:lpstr>Alternative Solutions To The Problem</vt:lpstr>
      <vt:lpstr>Best Appropriate Solution</vt:lpstr>
      <vt:lpstr>Conclusion</vt:lpstr>
      <vt:lpstr>Reference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2022-10-30T11:40:50Z</dcterms:created>
  <dcterms:modified xsi:type="dcterms:W3CDTF">2022-10-31T04:35:05Z</dcterms:modified>
</cp:coreProperties>
</file>