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Radley" charset="1" panose="00000500000000000000"/>
      <p:regular r:id="rId20"/>
    </p:embeddedFont>
    <p:embeddedFont>
      <p:font typeface="Radley Italics" charset="1" panose="00000500000000000000"/>
      <p:regular r:id="rId21"/>
    </p:embeddedFont>
    <p:embeddedFont>
      <p:font typeface="Open Sans" charset="1" panose="020B0606030504020204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linkedin.com/pulse/how-hilton-keeps-its-employees-happy-five-employee-tips-bybee-cpa/" TargetMode="External" Type="http://schemas.openxmlformats.org/officeDocument/2006/relationships/hyperlink"/><Relationship Id="rId2" Target="https://www.lano.io/blog/what-is-the-employee-lifecycle-and-why-is-it-important" TargetMode="External" Type="http://schemas.openxmlformats.org/officeDocument/2006/relationships/hyperlink"/><Relationship Id="rId3" Target="https://www.lano.io/blog/what-is-the-employee-lifecycle-and-why-is-it-important" TargetMode="External" Type="http://schemas.openxmlformats.org/officeDocument/2006/relationships/hyperlink"/><Relationship Id="rId4" Target="https://www.lano.io/blog/what-is-the-employee-lifecycle-and-why-is-it-important" TargetMode="External" Type="http://schemas.openxmlformats.org/officeDocument/2006/relationships/hyperlink"/><Relationship Id="rId5" Target="https://theorgchart.com/resources/employee-life-cycle/#htoc-the-7-stages-of-the-employee-life-cycle" TargetMode="External" Type="http://schemas.openxmlformats.org/officeDocument/2006/relationships/hyperlink"/><Relationship Id="rId6" Target="https://www.cipd.org/en/views-and-insights/thought-leadership/insight/using-technology-to-improve-hiring-and-onboarding/" TargetMode="External" Type="http://schemas.openxmlformats.org/officeDocument/2006/relationships/hyperlink"/><Relationship Id="rId7" Target="https://www.cipd.org/en/views-and-insights/thought-leadership/insight/using-technology-to-improve-hiring-and-onboarding/" TargetMode="External" Type="http://schemas.openxmlformats.org/officeDocument/2006/relationships/hyperlink"/><Relationship Id="rId8" Target="https://www.cipd.org/en/views-and-insights/thought-leadership/insight/using-technology-to-improve-hiring-and-onboarding/" TargetMode="External" Type="http://schemas.openxmlformats.org/officeDocument/2006/relationships/hyperlink"/><Relationship Id="rId9" Target="https://aithor.com/essay-examples/training-and-development-program-hilton-hotels-essay#21-orientation-and-onboarding" TargetMode="External" Type="http://schemas.openxmlformats.org/officeDocument/2006/relationships/hyperlink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uk.indeed.com/hire/c/info/employee-life-cycle" TargetMode="External" Type="http://schemas.openxmlformats.org/officeDocument/2006/relationships/hyperlink"/><Relationship Id="rId3" Target="https://www.forbes.com/sites/heidilynnekurter/2019/09/19/how-hilton-reduced-their-time-to-hire-from-43-days-down-to-5/" TargetMode="External" Type="http://schemas.openxmlformats.org/officeDocument/2006/relationships/hyperlink"/><Relationship Id="rId4" Target="https://jobs.hilton.com/us/en/MDP" TargetMode="External" Type="http://schemas.openxmlformats.org/officeDocument/2006/relationships/hyperlink"/><Relationship Id="rId5" Target="https://jobs.hilton.com/us/en/MDP" TargetMode="External" Type="http://schemas.openxmlformats.org/officeDocument/2006/relationships/hyperlink"/><Relationship Id="rId6" Target="https://jobs.hilton.com/us/en/MDP" TargetMode="External" Type="http://schemas.openxmlformats.org/officeDocument/2006/relationships/hyperlink"/><Relationship Id="rId7" Target="https://jobs.hilton.com/us/en/MDP" TargetMode="External" Type="http://schemas.openxmlformats.org/officeDocument/2006/relationships/hyperlink"/><Relationship Id="rId8" Target="https://hiltonglobalfoundation.hilton.com/career-development/international-youth-foundation" TargetMode="External" Type="http://schemas.openxmlformats.org/officeDocument/2006/relationships/hyperlink"/><Relationship Id="rId9" Target="https://www.greatplacetowork.com/resources/blog/hilton-no-1-worlds-best-2025" TargetMode="External" Type="http://schemas.openxmlformats.org/officeDocument/2006/relationships/hyperlink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youtube.com/watch?v=6KuL3QMgM84" TargetMode="External" Type="http://schemas.openxmlformats.org/officeDocument/2006/relationships/hyperlink"/><Relationship Id="rId2" Target="https://www.peoplehr.com/en-gb/resources/blog/exit-interviews/" TargetMode="External" Type="http://schemas.openxmlformats.org/officeDocument/2006/relationships/hyperlink"/><Relationship Id="rId3" Target="https://www.peoplehr.com/en-gb/resources/blog/exit-interviews/" TargetMode="External" Type="http://schemas.openxmlformats.org/officeDocument/2006/relationships/hyperlink"/><Relationship Id="rId4" Target="https://www.peoplehr.com/en-gb/resources/blog/exit-interviews/" TargetMode="External" Type="http://schemas.openxmlformats.org/officeDocument/2006/relationships/hyperlink"/><Relationship Id="rId5" Target="https://www.achievers.com/gb/blog/employee-engagement-models/" TargetMode="External" Type="http://schemas.openxmlformats.org/officeDocument/2006/relationships/hyperlink"/><Relationship Id="rId6" Target="https://www.achievers.com/gb/blog/employee-engagement-models/" TargetMode="External" Type="http://schemas.openxmlformats.org/officeDocument/2006/relationships/hyperlink"/><Relationship Id="rId7" Target="https://www.achievers.com/gb/blog/employee-engagement-models/" TargetMode="External" Type="http://schemas.openxmlformats.org/officeDocument/2006/relationships/hyperlink"/><Relationship Id="rId8" Target="https://prezi.com/p5cvmtps2rhs/hilton-performance-review/" TargetMode="External" Type="http://schemas.openxmlformats.org/officeDocument/2006/relationships/hyperlink"/><Relationship Id="rId9" Target="https://prezi.com/p5cvmtps2rhs/hilton-performance-review/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>
  <p:cSld>
    <p:bg>
      <p:bgPr>
        <a:solidFill>
          <a:srgbClr val="C0D1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492504" y="-2406016"/>
            <a:ext cx="16040420" cy="16040420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559239" y="3293159"/>
            <a:ext cx="12667382" cy="15264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481"/>
              </a:lnSpc>
            </a:pPr>
            <a:r>
              <a:rPr lang="en-US" sz="8915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The Employee Lifecycle 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4359304" y="488689"/>
            <a:ext cx="2513081" cy="2513081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9" id="9"/>
          <p:cNvSpPr/>
          <p:nvPr/>
        </p:nvSpPr>
        <p:spPr>
          <a:xfrm>
            <a:off x="-1700579" y="1028700"/>
            <a:ext cx="773390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none" len="sm" w="sm"/>
            <a:tailEnd type="oval" len="lg" w="lg"/>
          </a:ln>
        </p:spPr>
      </p:sp>
      <p:sp>
        <p:nvSpPr>
          <p:cNvPr name="AutoShape 10" id="10"/>
          <p:cNvSpPr/>
          <p:nvPr/>
        </p:nvSpPr>
        <p:spPr>
          <a:xfrm>
            <a:off x="11230885" y="9258300"/>
            <a:ext cx="7770392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none" len="sm" w="sm"/>
          </a:ln>
        </p:spPr>
      </p:sp>
      <p:grpSp>
        <p:nvGrpSpPr>
          <p:cNvPr name="Group 11" id="11"/>
          <p:cNvGrpSpPr/>
          <p:nvPr/>
        </p:nvGrpSpPr>
        <p:grpSpPr>
          <a:xfrm rot="0">
            <a:off x="1629410" y="7236435"/>
            <a:ext cx="1586288" cy="1586288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559239" y="4768374"/>
            <a:ext cx="7147421" cy="1653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Personnel Resourcing and Development (BMIH4010) 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Natalie Brailsford 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Lucy Davies 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2518236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C0D1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51015" y="-2876710"/>
            <a:ext cx="16040420" cy="16040420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5211909" y="1733052"/>
            <a:ext cx="7864182" cy="9559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67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AI Declaration 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3076091" y="710993"/>
            <a:ext cx="2513081" cy="2513081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9" id="9"/>
          <p:cNvSpPr/>
          <p:nvPr/>
        </p:nvSpPr>
        <p:spPr>
          <a:xfrm>
            <a:off x="-1700579" y="1028700"/>
            <a:ext cx="773390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none" len="sm" w="sm"/>
            <a:tailEnd type="oval" len="lg" w="lg"/>
          </a:ln>
        </p:spPr>
      </p:sp>
      <p:sp>
        <p:nvSpPr>
          <p:cNvPr name="AutoShape 10" id="10"/>
          <p:cNvSpPr/>
          <p:nvPr/>
        </p:nvSpPr>
        <p:spPr>
          <a:xfrm>
            <a:off x="11230885" y="9258300"/>
            <a:ext cx="7770392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none" len="sm" w="sm"/>
          </a:ln>
        </p:spPr>
      </p:sp>
      <p:grpSp>
        <p:nvGrpSpPr>
          <p:cNvPr name="Group 11" id="11"/>
          <p:cNvGrpSpPr/>
          <p:nvPr/>
        </p:nvGrpSpPr>
        <p:grpSpPr>
          <a:xfrm rot="0">
            <a:off x="2740932" y="6266276"/>
            <a:ext cx="1586288" cy="1586288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4920084" y="3147874"/>
            <a:ext cx="7864182" cy="46405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19"/>
              </a:lnSpc>
              <a:spcBef>
                <a:spcPct val="0"/>
              </a:spcBef>
            </a:pPr>
            <a:r>
              <a:rPr lang="en-US" sz="32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I confirm that I have not used any AI tools in the research and creation of this assignment. I confirm that I have not presented any AI generated materials as my own work. I confirm I have copies of my drafts, notes and other resources I used, which I may be asked to provide in evidence.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740084" y="-5661115"/>
            <a:ext cx="14522629" cy="14522629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3384836"/>
            <a:ext cx="3517329" cy="3517329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8" id="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oval" len="lg" w="lg"/>
          </a:ln>
        </p:spPr>
      </p:sp>
      <p:grpSp>
        <p:nvGrpSpPr>
          <p:cNvPr name="Group 9" id="9"/>
          <p:cNvGrpSpPr/>
          <p:nvPr/>
        </p:nvGrpSpPr>
        <p:grpSpPr>
          <a:xfrm rot="0">
            <a:off x="3153796" y="6668639"/>
            <a:ext cx="1586288" cy="1586288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5907445" y="257300"/>
            <a:ext cx="12187909" cy="960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38"/>
              </a:lnSpc>
            </a:pPr>
            <a:r>
              <a:rPr lang="en-US" sz="567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The Employee Lifecycle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283024" y="1837622"/>
            <a:ext cx="9436749" cy="4044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26109" indent="-313054" lvl="1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HR model that identifies the different stages of an employees career within an organisation (Indeed, 2026) </a:t>
            </a:r>
          </a:p>
          <a:p>
            <a:pPr algn="l">
              <a:lnSpc>
                <a:spcPts val="4059"/>
              </a:lnSpc>
            </a:pPr>
          </a:p>
          <a:p>
            <a:pPr algn="l" marL="626109" indent="-313054" lvl="1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 Beneficial to organisations as it can enhance wellbeing, increase productivity and allow a company to develop and grow (Bohrer, 2023) </a:t>
            </a:r>
          </a:p>
          <a:p>
            <a:pPr algn="ctr">
              <a:lnSpc>
                <a:spcPts val="364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245194" y="-1345629"/>
            <a:ext cx="3517329" cy="3517329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4882213" y="-1345629"/>
            <a:ext cx="13341342" cy="13341342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8" id="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oval" len="lg" w="lg"/>
          </a:ln>
        </p:spPr>
      </p:sp>
      <p:grpSp>
        <p:nvGrpSpPr>
          <p:cNvPr name="Group 9" id="9"/>
          <p:cNvGrpSpPr/>
          <p:nvPr/>
        </p:nvGrpSpPr>
        <p:grpSpPr>
          <a:xfrm rot="0">
            <a:off x="17259300" y="3262130"/>
            <a:ext cx="1586288" cy="1586288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-695307" y="2699670"/>
            <a:ext cx="8824641" cy="4963861"/>
          </a:xfrm>
          <a:custGeom>
            <a:avLst/>
            <a:gdLst/>
            <a:ahLst/>
            <a:cxnLst/>
            <a:rect r="r" b="b" t="t" l="l"/>
            <a:pathLst>
              <a:path h="4963861" w="8824641">
                <a:moveTo>
                  <a:pt x="0" y="0"/>
                </a:moveTo>
                <a:lnTo>
                  <a:pt x="8824641" y="0"/>
                </a:lnTo>
                <a:lnTo>
                  <a:pt x="8824641" y="4963860"/>
                </a:lnTo>
                <a:lnTo>
                  <a:pt x="0" y="4963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883821" y="1040765"/>
            <a:ext cx="5687857" cy="10521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80"/>
              </a:lnSpc>
            </a:pPr>
            <a:r>
              <a:rPr lang="en-US" sz="62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 Hilton Hotels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393042" y="2613945"/>
            <a:ext cx="6145622" cy="3766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58579" indent="-329290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9000 worldwide hotels</a:t>
            </a:r>
          </a:p>
          <a:p>
            <a:pPr algn="l">
              <a:lnSpc>
                <a:spcPts val="4270"/>
              </a:lnSpc>
            </a:pPr>
          </a:p>
          <a:p>
            <a:pPr algn="l" marL="658579" indent="-329290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Cater to the different wants and needs of the customer </a:t>
            </a:r>
          </a:p>
          <a:p>
            <a:pPr algn="l">
              <a:lnSpc>
                <a:spcPts val="4270"/>
              </a:lnSpc>
            </a:pPr>
          </a:p>
          <a:p>
            <a:pPr algn="l" marL="658579" indent="-329290" lvl="1">
              <a:lnSpc>
                <a:spcPts val="4270"/>
              </a:lnSpc>
              <a:spcBef>
                <a:spcPct val="0"/>
              </a:spcBef>
              <a:buFont typeface="Arial"/>
              <a:buChar char="•"/>
            </a:pPr>
            <a:r>
              <a:rPr lang="en-US" sz="305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Priorities both staff and guest happiness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245194" y="-1345629"/>
            <a:ext cx="3517329" cy="3517329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129662" y="7824967"/>
            <a:ext cx="8028675" cy="802867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8" id="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oval" len="lg" w="lg"/>
          </a:ln>
        </p:spPr>
      </p:sp>
      <p:grpSp>
        <p:nvGrpSpPr>
          <p:cNvPr name="Group 9" id="9"/>
          <p:cNvGrpSpPr/>
          <p:nvPr/>
        </p:nvGrpSpPr>
        <p:grpSpPr>
          <a:xfrm rot="0">
            <a:off x="13276242" y="-767852"/>
            <a:ext cx="1586288" cy="1586288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2723284" y="738262"/>
            <a:ext cx="580876" cy="580876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319138" y="-516499"/>
            <a:ext cx="1083582" cy="1083582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4468411" y="443258"/>
            <a:ext cx="8807832" cy="1292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Attraction 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532521" y="2989948"/>
            <a:ext cx="5611479" cy="4248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Capturing the interest of potential employees through brand reputation and job advertisements</a:t>
            </a:r>
          </a:p>
          <a:p>
            <a:pPr algn="l">
              <a:lnSpc>
                <a:spcPts val="4200"/>
              </a:lnSpc>
            </a:pP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No direct engagement between employee and organisation  (Henry, 2024)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835856" y="3002489"/>
            <a:ext cx="4745449" cy="416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4" indent="-323847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Hiltons generous employee benefits and dedication to developing every individuals career makes them desirable employers (Kitterman, 2025) 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245194" y="-1345629"/>
            <a:ext cx="3517329" cy="3517329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4437604" y="3967038"/>
            <a:ext cx="8028675" cy="802867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8" id="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oval" len="lg" w="lg"/>
          </a:ln>
        </p:spPr>
      </p:sp>
      <p:grpSp>
        <p:nvGrpSpPr>
          <p:cNvPr name="Group 9" id="9"/>
          <p:cNvGrpSpPr/>
          <p:nvPr/>
        </p:nvGrpSpPr>
        <p:grpSpPr>
          <a:xfrm rot="0">
            <a:off x="17259300" y="3262130"/>
            <a:ext cx="1586288" cy="1586288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6444417" y="270161"/>
            <a:ext cx="5399166" cy="1292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Recruitment  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357247" y="2799271"/>
            <a:ext cx="1167768" cy="1167768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4252105" y="2359486"/>
            <a:ext cx="10723941" cy="7567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8" indent="-323849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Advertise on a range of social media platforms to increase visibility </a:t>
            </a:r>
          </a:p>
          <a:p>
            <a:pPr algn="l" marL="647698" indent="-323849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Utilise AI tools such as Hirevue </a:t>
            </a:r>
          </a:p>
          <a:p>
            <a:pPr algn="l" marL="647698" indent="-323849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Use of AI programme ‘Unilever’ that combines video footage and gaming </a:t>
            </a:r>
          </a:p>
          <a:p>
            <a:pPr algn="l" marL="647698" indent="-323849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If successful, are invited to an On site interview (Kurter, 2019)</a:t>
            </a:r>
          </a:p>
          <a:p>
            <a:pPr algn="l">
              <a:lnSpc>
                <a:spcPts val="4199"/>
              </a:lnSpc>
            </a:pPr>
          </a:p>
          <a:p>
            <a:pPr algn="l">
              <a:lnSpc>
                <a:spcPts val="4199"/>
              </a:lnSpc>
            </a:pPr>
          </a:p>
          <a:p>
            <a:pPr algn="l" marL="647698" indent="-323849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Technology and AI streamlines the recruitment process, allowing organisations to save time and money (CIPD, 2021)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</a:p>
        </p:txBody>
      </p:sp>
      <p:grpSp>
        <p:nvGrpSpPr>
          <p:cNvPr name="Group 17" id="17"/>
          <p:cNvGrpSpPr/>
          <p:nvPr/>
        </p:nvGrpSpPr>
        <p:grpSpPr>
          <a:xfrm rot="0">
            <a:off x="16703137" y="4848418"/>
            <a:ext cx="884551" cy="884551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42612" y="394769"/>
            <a:ext cx="6880458" cy="6880458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1523108" y="2540483"/>
            <a:ext cx="3517329" cy="3517329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8" id="8"/>
          <p:cNvSpPr/>
          <p:nvPr/>
        </p:nvSpPr>
        <p:spPr>
          <a:xfrm>
            <a:off x="1028700" y="9225341"/>
            <a:ext cx="1618544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oval" len="lg" w="lg"/>
          </a:ln>
        </p:spPr>
      </p:sp>
      <p:grpSp>
        <p:nvGrpSpPr>
          <p:cNvPr name="Group 9" id="9"/>
          <p:cNvGrpSpPr/>
          <p:nvPr/>
        </p:nvGrpSpPr>
        <p:grpSpPr>
          <a:xfrm rot="0">
            <a:off x="-557588" y="7275227"/>
            <a:ext cx="1586288" cy="1586288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3608568" y="2907982"/>
            <a:ext cx="5155022" cy="1471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Orientation where staff members learn crucial background information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608568" y="5086350"/>
            <a:ext cx="5155022" cy="2462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Range of learning strategies that provide knowledge about company policies, procedures and expectations (Aithor, 2024)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525590" y="2907982"/>
            <a:ext cx="5155022" cy="1471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VR to create an immersive training experiences (Meta Quest, 2021)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525590" y="5086350"/>
            <a:ext cx="5917022" cy="2462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Hayes and Ninemeier (2009, p. 139) highlight how a successful orientation is crucial as it can determine the relationship between staff and organisation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5758503" y="51372"/>
            <a:ext cx="5103813" cy="1292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39"/>
              </a:lnSpc>
              <a:spcBef>
                <a:spcPct val="0"/>
              </a:spcBef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Onboarding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417447" y="7372841"/>
            <a:ext cx="8028675" cy="8028675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5" id="5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oval" len="lg" w="lg"/>
          </a:ln>
        </p:spPr>
      </p:sp>
      <p:grpSp>
        <p:nvGrpSpPr>
          <p:cNvPr name="Group 6" id="6"/>
          <p:cNvGrpSpPr/>
          <p:nvPr/>
        </p:nvGrpSpPr>
        <p:grpSpPr>
          <a:xfrm rot="0">
            <a:off x="322038" y="-1115182"/>
            <a:ext cx="2230365" cy="2230365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3222732" y="102602"/>
            <a:ext cx="11253392" cy="1292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Development 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2570311" y="2977014"/>
            <a:ext cx="3086100" cy="1034820"/>
            <a:chOff x="0" y="0"/>
            <a:chExt cx="812800" cy="27254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272545"/>
            </a:xfrm>
            <a:custGeom>
              <a:avLst/>
              <a:gdLst/>
              <a:ahLst/>
              <a:cxnLst/>
              <a:rect r="r" b="b" t="t" l="l"/>
              <a:pathLst>
                <a:path h="272545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44604"/>
                  </a:lnTo>
                  <a:cubicBezTo>
                    <a:pt x="812800" y="178536"/>
                    <a:pt x="799321" y="211079"/>
                    <a:pt x="775327" y="235072"/>
                  </a:cubicBezTo>
                  <a:cubicBezTo>
                    <a:pt x="751333" y="259066"/>
                    <a:pt x="718791" y="272545"/>
                    <a:pt x="684859" y="272545"/>
                  </a:cubicBezTo>
                  <a:lnTo>
                    <a:pt x="127941" y="272545"/>
                  </a:lnTo>
                  <a:cubicBezTo>
                    <a:pt x="94009" y="272545"/>
                    <a:pt x="61467" y="259066"/>
                    <a:pt x="37473" y="235072"/>
                  </a:cubicBezTo>
                  <a:cubicBezTo>
                    <a:pt x="13479" y="211079"/>
                    <a:pt x="0" y="178536"/>
                    <a:pt x="0" y="144604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812800" cy="31064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2552403" y="4190856"/>
            <a:ext cx="3486328" cy="4096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Mentoring schemes where new hires are paired with experienced workers</a:t>
            </a:r>
          </a:p>
          <a:p>
            <a:pPr algn="ctr">
              <a:lnSpc>
                <a:spcPts val="3640"/>
              </a:lnSpc>
            </a:pPr>
          </a:p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Beneficial as can increase job satisfaction and comfort (Hayes and Ninemeier, 2009)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862982" y="3126123"/>
            <a:ext cx="2470340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Mentoring 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2407751" y="3032851"/>
            <a:ext cx="3086100" cy="1034820"/>
            <a:chOff x="0" y="0"/>
            <a:chExt cx="812800" cy="27254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272545"/>
            </a:xfrm>
            <a:custGeom>
              <a:avLst/>
              <a:gdLst/>
              <a:ahLst/>
              <a:cxnLst/>
              <a:rect r="r" b="b" t="t" l="l"/>
              <a:pathLst>
                <a:path h="272545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44604"/>
                  </a:lnTo>
                  <a:cubicBezTo>
                    <a:pt x="812800" y="178536"/>
                    <a:pt x="799321" y="211079"/>
                    <a:pt x="775327" y="235072"/>
                  </a:cubicBezTo>
                  <a:cubicBezTo>
                    <a:pt x="751333" y="259066"/>
                    <a:pt x="718791" y="272545"/>
                    <a:pt x="684859" y="272545"/>
                  </a:cubicBezTo>
                  <a:lnTo>
                    <a:pt x="127941" y="272545"/>
                  </a:lnTo>
                  <a:cubicBezTo>
                    <a:pt x="94009" y="272545"/>
                    <a:pt x="61467" y="259066"/>
                    <a:pt x="37473" y="235072"/>
                  </a:cubicBezTo>
                  <a:cubicBezTo>
                    <a:pt x="13479" y="211079"/>
                    <a:pt x="0" y="178536"/>
                    <a:pt x="0" y="144604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812800" cy="31064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2207637" y="4239121"/>
            <a:ext cx="3731805" cy="3181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Passport to success scheme that has eight modules centered around hospitality. Teaches key skills for the hospitality sector and life (Hilton Global Foundation, 2023)</a:t>
            </a: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 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716667" y="2966176"/>
            <a:ext cx="2563909" cy="11123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6"/>
              </a:lnSpc>
            </a:pPr>
            <a:r>
              <a:rPr lang="en-US" sz="3197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Passport to success 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7457397" y="2977014"/>
            <a:ext cx="3135195" cy="1090657"/>
            <a:chOff x="0" y="0"/>
            <a:chExt cx="825730" cy="287251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25730" cy="287251"/>
            </a:xfrm>
            <a:custGeom>
              <a:avLst/>
              <a:gdLst/>
              <a:ahLst/>
              <a:cxnLst/>
              <a:rect r="r" b="b" t="t" l="l"/>
              <a:pathLst>
                <a:path h="287251" w="825730">
                  <a:moveTo>
                    <a:pt x="125937" y="0"/>
                  </a:moveTo>
                  <a:lnTo>
                    <a:pt x="699793" y="0"/>
                  </a:lnTo>
                  <a:cubicBezTo>
                    <a:pt x="769346" y="0"/>
                    <a:pt x="825730" y="56384"/>
                    <a:pt x="825730" y="125937"/>
                  </a:cubicBezTo>
                  <a:lnTo>
                    <a:pt x="825730" y="161314"/>
                  </a:lnTo>
                  <a:cubicBezTo>
                    <a:pt x="825730" y="230867"/>
                    <a:pt x="769346" y="287251"/>
                    <a:pt x="699793" y="287251"/>
                  </a:cubicBezTo>
                  <a:lnTo>
                    <a:pt x="125937" y="287251"/>
                  </a:lnTo>
                  <a:cubicBezTo>
                    <a:pt x="92537" y="287251"/>
                    <a:pt x="60504" y="273983"/>
                    <a:pt x="36886" y="250365"/>
                  </a:cubicBezTo>
                  <a:cubicBezTo>
                    <a:pt x="13268" y="226747"/>
                    <a:pt x="0" y="194715"/>
                    <a:pt x="0" y="161314"/>
                  </a:cubicBezTo>
                  <a:lnTo>
                    <a:pt x="0" y="125937"/>
                  </a:lnTo>
                  <a:cubicBezTo>
                    <a:pt x="0" y="56384"/>
                    <a:pt x="56384" y="0"/>
                    <a:pt x="125937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57150"/>
              <a:ext cx="825730" cy="3444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20"/>
                </a:lnSpc>
              </a:pPr>
              <a:r>
                <a:rPr lang="en-US" sz="2800">
                  <a:solidFill>
                    <a:srgbClr val="000000"/>
                  </a:solidFill>
                  <a:latin typeface="Radley"/>
                  <a:ea typeface="Radley"/>
                  <a:cs typeface="Radley"/>
                  <a:sym typeface="Radley"/>
                </a:rPr>
                <a:t>Performance reviews </a:t>
              </a: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7281831" y="4239121"/>
            <a:ext cx="3486328" cy="2267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Bi annual performance reviews that indicate areas of excellence and improvement (Mayer, 2014) 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245194" y="-1345629"/>
            <a:ext cx="3517329" cy="3517329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5129662" y="7824967"/>
            <a:ext cx="8028675" cy="802867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8" id="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oval" len="lg" w="lg"/>
          </a:ln>
        </p:spPr>
      </p:sp>
      <p:grpSp>
        <p:nvGrpSpPr>
          <p:cNvPr name="Group 9" id="9"/>
          <p:cNvGrpSpPr/>
          <p:nvPr/>
        </p:nvGrpSpPr>
        <p:grpSpPr>
          <a:xfrm rot="0">
            <a:off x="13276242" y="-767852"/>
            <a:ext cx="1586288" cy="1586288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-424821" y="-148634"/>
            <a:ext cx="1934140" cy="1934140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738262" y="2171700"/>
            <a:ext cx="580876" cy="580876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4350506" y="100568"/>
            <a:ext cx="8807832" cy="1292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Retention 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221037" y="2323782"/>
            <a:ext cx="7937301" cy="2066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8" indent="-323849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Mattina (2026) highlights the importance of Zingers employee engagement module in the modern day workplace. Hilton utilise this framework  (Bybee, 2022)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21037" y="5312500"/>
            <a:ext cx="7707962" cy="15430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4" indent="-323847" lvl="1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Management development programme that aims to prepare first time supervisors and managers in hospitality (Hilton, 2022)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42612" y="394769"/>
            <a:ext cx="6880458" cy="6880458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1523108" y="2540483"/>
            <a:ext cx="3517329" cy="3517329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8" id="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oval" len="lg" w="lg"/>
          </a:ln>
        </p:spPr>
      </p:sp>
      <p:grpSp>
        <p:nvGrpSpPr>
          <p:cNvPr name="Group 9" id="9"/>
          <p:cNvGrpSpPr/>
          <p:nvPr/>
        </p:nvGrpSpPr>
        <p:grpSpPr>
          <a:xfrm rot="0">
            <a:off x="-557588" y="7275227"/>
            <a:ext cx="1586288" cy="1586288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3976712" y="2756098"/>
            <a:ext cx="10334577" cy="154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8" indent="-323849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Often use exit interviews. Allows HR to gather valuable insight. Helps to create a more productive and satisfied workplace (Newsome, 2024)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700232" y="251894"/>
            <a:ext cx="6476512" cy="1292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Separation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866247" y="5095875"/>
            <a:ext cx="10555505" cy="101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8" indent="-323849" lvl="1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Employees within the separation process must return any Hilton property and their team member account is deleted 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C0D1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34499" y="-3416758"/>
            <a:ext cx="16040420" cy="16040420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5988599" y="650748"/>
            <a:ext cx="6310801" cy="9559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67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Conclusion</a:t>
            </a: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 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3076091" y="710993"/>
            <a:ext cx="2513081" cy="2513081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9" id="9"/>
          <p:cNvSpPr/>
          <p:nvPr/>
        </p:nvSpPr>
        <p:spPr>
          <a:xfrm>
            <a:off x="-1700579" y="1028700"/>
            <a:ext cx="7733905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none" len="sm" w="sm"/>
            <a:tailEnd type="oval" len="lg" w="lg"/>
          </a:ln>
        </p:spPr>
      </p:sp>
      <p:sp>
        <p:nvSpPr>
          <p:cNvPr name="AutoShape 10" id="10"/>
          <p:cNvSpPr/>
          <p:nvPr/>
        </p:nvSpPr>
        <p:spPr>
          <a:xfrm>
            <a:off x="11230885" y="9258300"/>
            <a:ext cx="7770392" cy="0"/>
          </a:xfrm>
          <a:prstGeom prst="line">
            <a:avLst/>
          </a:prstGeom>
          <a:ln cap="flat" w="38100">
            <a:solidFill>
              <a:srgbClr val="2E3A44"/>
            </a:solidFill>
            <a:prstDash val="solid"/>
            <a:headEnd type="oval" len="lg" w="lg"/>
            <a:tailEnd type="none" len="sm" w="sm"/>
          </a:ln>
        </p:spPr>
      </p:sp>
      <p:grpSp>
        <p:nvGrpSpPr>
          <p:cNvPr name="Group 11" id="11"/>
          <p:cNvGrpSpPr/>
          <p:nvPr/>
        </p:nvGrpSpPr>
        <p:grpSpPr>
          <a:xfrm rot="0">
            <a:off x="2740932" y="6266276"/>
            <a:ext cx="1586288" cy="1586288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5117545" y="2640514"/>
            <a:ext cx="7958546" cy="4248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Hilton recognises and understand the importance of honouring every stage of the employee cycle to ensure their employees are engaged, satisfied and developing their careers forward. </a:t>
            </a:r>
          </a:p>
          <a:p>
            <a:pPr algn="l">
              <a:lnSpc>
                <a:spcPts val="4200"/>
              </a:lnSpc>
            </a:pPr>
          </a:p>
          <a:p>
            <a:pPr algn="l" marL="647700" indent="-323850" lvl="1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L</a:t>
            </a: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owers turnover and creates valuable employees 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417447" y="7372841"/>
            <a:ext cx="8028675" cy="8028675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888072" y="646670"/>
            <a:ext cx="764060" cy="76406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359883" y="-1115182"/>
            <a:ext cx="2230365" cy="2230365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6117899" y="3067771"/>
            <a:ext cx="9525" cy="2247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85"/>
              </a:lnSpc>
              <a:spcBef>
                <a:spcPct val="0"/>
              </a:spcBef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3270102" y="253160"/>
            <a:ext cx="8086031" cy="1005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26"/>
              </a:lnSpc>
              <a:spcBef>
                <a:spcPct val="0"/>
              </a:spcBef>
            </a:pPr>
            <a:r>
              <a:rPr lang="en-US" sz="5875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Reference List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9427" y="3405905"/>
            <a:ext cx="18288000" cy="10191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2" tooltip="https://www.lano.io/blog/what-is-the-employee-lifecycle-and-why-is-it-important"/>
              </a:rPr>
              <a:t>Bohrer, L. (2023) ‘What is the employee lifecycle and why is it important?’ </a:t>
            </a:r>
            <a:r>
              <a:rPr lang="en-US" sz="2999" i="true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3" tooltip="https://www.lano.io/blog/what-is-the-employee-lifecycle-and-why-is-it-important"/>
              </a:rPr>
              <a:t>Lano Blog, </a:t>
            </a: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www.lano.io/blog/what-is-the-employee-lifecycle-and-why-is-it-important"/>
              </a:rPr>
              <a:t>20 October. Available at: https://www.lano.io/blog/what-is-the-employee-lifecycle-and-why-is-it-important (Accessed: 11 April 2026)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00471" y="8448943"/>
            <a:ext cx="18127623" cy="2066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Henry, K. (2024) Employee Life Cycle: What it is, Stages and Management. Available at: </a:t>
            </a: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5" tooltip="https://theorgchart.com/resources/employee-life-cycle/#htoc-the-7-stages-of-the-employee-life-cycle"/>
              </a:rPr>
              <a:t>https://theorgchart.com/resources/employee-life-cycle/#htoc-the-7-stages-of-the-employee-life-cycle</a:t>
            </a: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 (Accessed: 12 April 2026) 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179427" y="6582266"/>
            <a:ext cx="18207811" cy="1581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6" tooltip="https://www.cipd.org/en/views-and-insights/thought-leadership/insight/using-technology-to-improve-hiring-and-onboarding/"/>
              </a:rPr>
              <a:t>CIPD (2021) </a:t>
            </a:r>
            <a:r>
              <a:rPr lang="en-US" sz="3000" i="true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7" tooltip="https://www.cipd.org/en/views-and-insights/thought-leadership/insight/using-technology-to-improve-hiring-and-onboarding/"/>
              </a:rPr>
              <a:t>Using technology to improve hiring and onboarding. </a:t>
            </a: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8" tooltip="https://www.cipd.org/en/views-and-insights/thought-leadership/insight/using-technology-to-improve-hiring-and-onboarding/"/>
              </a:rPr>
              <a:t>Available at:  https://www.cipd.org/en/views-and-insights/thought-leadership/insight/using-technology-to-improve-hiring-and-onboarding/ (Accessed: 15 April 2026)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00471" y="1572501"/>
            <a:ext cx="18207811" cy="1581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9" tooltip="https://aithor.com/essay-examples/training-and-development-program-hilton-hotels-essay#21-orientation-and-onboarding"/>
              </a:rPr>
              <a:t>Aithor (2024)Training and Development Program: Hilton Hotels Essay. Available at: https://aithor.com/essay-examples/training-and-development-program-hilton-hotels-essay#21-orientation-and-onboarding (Accessed: 15 April 2026)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0471" y="4658285"/>
            <a:ext cx="17259300" cy="1581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10" tooltip="https://www.linkedin.com/pulse/how-hilton-keeps-its-employees-happy-five-employee-tips-bybee-cpa/"/>
              </a:rPr>
              <a:t>Bybee, N. (2022) How Hilton Keeps its Employees Happy (And Five Employee Retention Tips for the Hospitality Industry). Available at: https://www.linkedin.com/pulse/how-hilton-keeps-its-employees-happy-five-employee-tips-bybee-cpa/ (Accessed: 16 April 2026)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59883" y="-1115182"/>
            <a:ext cx="2230365" cy="2230365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888072" y="646670"/>
            <a:ext cx="764060" cy="76406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2417447" y="7372841"/>
            <a:ext cx="8028675" cy="8028675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3270102" y="396189"/>
            <a:ext cx="8086031" cy="1005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26"/>
              </a:lnSpc>
              <a:spcBef>
                <a:spcPct val="0"/>
              </a:spcBef>
            </a:pPr>
            <a:r>
              <a:rPr lang="en-US" sz="5875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Reference List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65063" y="5846810"/>
            <a:ext cx="17587268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2" tooltip="https://uk.indeed.com/hire/c/info/employee-life-cycle"/>
              </a:rPr>
              <a:t>Indeed (2026) A complete guide to the employee life cycle. Available at: https://uk.indeed.com/hire/c/info/employee-life-cycle (Accessed: 11 April 2026)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9942" y="7008860"/>
            <a:ext cx="18288000" cy="1581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3" tooltip="https://www.forbes.com/sites/heidilynnekurter/2019/09/19/how-hilton-reduced-their-time-to-hire-from-43-days-down-to-5/"/>
              </a:rPr>
              <a:t>Kurter, H.L. (2019) How Hilton Reduced Their Time To Hire From 43 Days Down To 5. Available at: https://www.forbes.com/sites/heidilynnekurter/2019/09/19/how-hilton-reduced-their-time-to-hire-from-43-days-down-to-5/ (Accessed: April 15 2026)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89467" y="2780993"/>
            <a:ext cx="17572389" cy="16955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jobs.hilton.com/us/en/MDP"/>
              </a:rPr>
              <a:t>Hilton. (2022) </a:t>
            </a:r>
            <a:r>
              <a:rPr lang="en-US" sz="3000" i="true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5" tooltip="https://jobs.hilton.com/us/en/MDP"/>
              </a:rPr>
              <a:t>HILTON MANAGEMENT</a:t>
            </a: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 </a:t>
            </a:r>
            <a:r>
              <a:rPr lang="en-US" sz="3000" i="true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6" tooltip="https://jobs.hilton.com/us/en/MDP"/>
              </a:rPr>
              <a:t>DEVELOPMENT PROGRAM (MDP). </a:t>
            </a: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7" tooltip="https://jobs.hilton.com/us/en/MDP"/>
              </a:rPr>
              <a:t>Available at: https://jobs.hilton.com/us/en/MDP (Accessed: 15 April 2026)</a:t>
            </a:r>
          </a:p>
          <a:p>
            <a:pPr algn="ctr">
              <a:lnSpc>
                <a:spcPts val="5238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179942" y="4119941"/>
            <a:ext cx="18288000" cy="1581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8" tooltip="https://hiltonglobalfoundation.hilton.com/career-development/international-youth-foundation"/>
              </a:rPr>
              <a:t>Hilton Global Foundation. (2023) International Youth Foundation. Available at: https://hiltonglobalfoundation.hilton.com/career-development/international-youth-foundation (Accessed: 16 April 2026)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79942" y="8705850"/>
            <a:ext cx="18288000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9" tooltip="https://www.greatplacetowork.com/resources/blog/hilton-no-1-worlds-best-2025"/>
              </a:rPr>
              <a:t>Kitterman, T. (2025) What Makes Hilton the No. 1 Workplace in the World. Available at: https://www.greatplacetowork.com/resources/blog/hilton-no-1-worlds-best-2025 (Accessed: 12 April 2026)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89467" y="1515421"/>
            <a:ext cx="15360253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Heyes, D.K. and Neiemeier J.D. (2009) Human resources management in the hospitality industry. Hoboken, N.J. 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59883" y="-1115182"/>
            <a:ext cx="2230365" cy="2230365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888072" y="646670"/>
            <a:ext cx="764060" cy="76406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2417447" y="7372841"/>
            <a:ext cx="8028675" cy="8028675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3270102" y="440467"/>
            <a:ext cx="8086031" cy="1005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26"/>
              </a:lnSpc>
              <a:spcBef>
                <a:spcPct val="0"/>
              </a:spcBef>
            </a:pPr>
            <a:r>
              <a:rPr lang="en-US" sz="5875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Reference List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9942" y="6461081"/>
            <a:ext cx="18108058" cy="17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2" tooltip="https://www.peoplehr.com/en-gb/resources/blog/exit-interviews/"/>
              </a:rPr>
              <a:t>Newsome, R. (2024) </a:t>
            </a:r>
            <a:r>
              <a:rPr lang="en-US" sz="3000" i="true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3" tooltip="https://www.peoplehr.com/en-gb/resources/blog/exit-interviews/"/>
              </a:rPr>
              <a:t>Exit Interviews: Their Purpose &amp; Best Practices. </a:t>
            </a: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www.peoplehr.com/en-gb/resources/blog/exit-interviews/"/>
              </a:rPr>
              <a:t>Available at: https://www.peoplehr.com/en-gb/resources/blog/exit-interviews/ (Accessed: 16 April 2026) </a:t>
            </a:r>
          </a:p>
          <a:p>
            <a:pPr algn="ctr">
              <a:lnSpc>
                <a:spcPts val="5832"/>
              </a:lnSpc>
              <a:spcBef>
                <a:spcPct val="0"/>
              </a:spcBef>
            </a:pPr>
            <a:r>
              <a:rPr lang="en-US" sz="416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9942" y="1934021"/>
            <a:ext cx="18108058" cy="16593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5"/>
              </a:lnSpc>
            </a:pPr>
            <a:r>
              <a:rPr lang="en-US" sz="2996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5" tooltip="https://www.achievers.com/gb/blog/employee-engagement-models/"/>
              </a:rPr>
              <a:t>Mattina, R. (2026) </a:t>
            </a:r>
            <a:r>
              <a:rPr lang="en-US" sz="2996" i="true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6" tooltip="https://www.achievers.com/gb/blog/employee-engagement-models/"/>
              </a:rPr>
              <a:t>5 employee engagement models for today’s global workforce. </a:t>
            </a:r>
            <a:r>
              <a:rPr lang="en-US" sz="2996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7" tooltip="https://www.achievers.com/gb/blog/employee-engagement-models/"/>
              </a:rPr>
              <a:t>Available at: https://www.achievers.com/gb/blog/employee-engagement-models/ (Accessed: 15 April 2026</a:t>
            </a:r>
            <a:r>
              <a:rPr lang="en-US" sz="2996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)</a:t>
            </a:r>
          </a:p>
          <a:p>
            <a:pPr algn="ctr">
              <a:lnSpc>
                <a:spcPts val="5035"/>
              </a:lnSpc>
              <a:spcBef>
                <a:spcPct val="0"/>
              </a:spcBef>
            </a:pPr>
            <a:r>
              <a:rPr lang="en-US" sz="359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79942" y="3424862"/>
            <a:ext cx="18288000" cy="1581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8" tooltip="https://prezi.com/p5cvmtps2rhs/hilton-performance-review/"/>
              </a:rPr>
              <a:t>Mayer, H. (2014) Hilton - Performance Review. Available at: https://prezi.com/p5cvmtps2rhs/hilton-performance-review/ (Accessed: 15 April 2026) 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9" tooltip="https://prezi.com/p5cvmtps2rhs/hilton-performance-review/"/>
              </a:rPr>
              <a:t>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9942" y="4897311"/>
            <a:ext cx="18108058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10" tooltip="https://www.youtube.com/watch?v=6KuL3QMgM84"/>
              </a:rPr>
              <a:t>Meta Quest (2021) How Hilton Uses Virtual Reality for Training|Oculus for Business. Available at: https://www.youtube.com/watch?v=6KuL3QMgM84 (Accessed: 15 April 2026)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DAHHCXH1o2Y</dc:identifier>
  <dcterms:modified xsi:type="dcterms:W3CDTF">2011-08-01T06:04:30Z</dcterms:modified>
  <cp:revision>1</cp:revision>
  <dc:title>The Employee lifecycle </dc:title>
</cp:coreProperties>
</file>