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6"/>
  </p:notesMasterIdLst>
  <p:sldIdLst>
    <p:sldId id="257" r:id="rId3"/>
    <p:sldId id="268" r:id="rId4"/>
    <p:sldId id="26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7EFB40-A9D4-4919-BFFC-8517FD8AE9D0}" v="15" dt="2026-03-17T03:37:46.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3" d="100"/>
          <a:sy n="93" d="100"/>
        </p:scale>
        <p:origin x="302"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jou katek" userId="f376937a8f53a417" providerId="LiveId" clId="{64FCE381-7879-47D8-B59C-99AC29176BA7}"/>
    <pc:docChg chg="undo custSel delSld modSld">
      <pc:chgData name="Dajou katek" userId="f376937a8f53a417" providerId="LiveId" clId="{64FCE381-7879-47D8-B59C-99AC29176BA7}" dt="2026-03-17T03:55:50.572" v="654" actId="20577"/>
      <pc:docMkLst>
        <pc:docMk/>
      </pc:docMkLst>
      <pc:sldChg chg="del">
        <pc:chgData name="Dajou katek" userId="f376937a8f53a417" providerId="LiveId" clId="{64FCE381-7879-47D8-B59C-99AC29176BA7}" dt="2026-03-17T03:40:48.320" v="651" actId="2696"/>
        <pc:sldMkLst>
          <pc:docMk/>
          <pc:sldMk cId="3878526028" sldId="256"/>
        </pc:sldMkLst>
      </pc:sldChg>
      <pc:sldChg chg="modSp mod">
        <pc:chgData name="Dajou katek" userId="f376937a8f53a417" providerId="LiveId" clId="{64FCE381-7879-47D8-B59C-99AC29176BA7}" dt="2026-03-16T23:12:48.131" v="123"/>
        <pc:sldMkLst>
          <pc:docMk/>
          <pc:sldMk cId="455772223" sldId="257"/>
        </pc:sldMkLst>
        <pc:spChg chg="mod">
          <ac:chgData name="Dajou katek" userId="f376937a8f53a417" providerId="LiveId" clId="{64FCE381-7879-47D8-B59C-99AC29176BA7}" dt="2026-03-16T23:12:32.207" v="120" actId="27636"/>
          <ac:spMkLst>
            <pc:docMk/>
            <pc:sldMk cId="455772223" sldId="257"/>
            <ac:spMk id="2" creationId="{085D9339-F23D-B94B-A5B5-062646CA9453}"/>
          </ac:spMkLst>
        </pc:spChg>
        <pc:spChg chg="mod">
          <ac:chgData name="Dajou katek" userId="f376937a8f53a417" providerId="LiveId" clId="{64FCE381-7879-47D8-B59C-99AC29176BA7}" dt="2026-03-16T23:12:48.131" v="123"/>
          <ac:spMkLst>
            <pc:docMk/>
            <pc:sldMk cId="455772223" sldId="257"/>
            <ac:spMk id="3" creationId="{7EC40A6C-6061-1E79-FD68-3B1E5B6E7645}"/>
          </ac:spMkLst>
        </pc:spChg>
      </pc:sldChg>
      <pc:sldChg chg="addSp delSp modSp mod modClrScheme chgLayout">
        <pc:chgData name="Dajou katek" userId="f376937a8f53a417" providerId="LiveId" clId="{64FCE381-7879-47D8-B59C-99AC29176BA7}" dt="2026-03-17T03:41:19.212" v="652" actId="1076"/>
        <pc:sldMkLst>
          <pc:docMk/>
          <pc:sldMk cId="1144136145" sldId="268"/>
        </pc:sldMkLst>
        <pc:spChg chg="mod ord">
          <ac:chgData name="Dajou katek" userId="f376937a8f53a417" providerId="LiveId" clId="{64FCE381-7879-47D8-B59C-99AC29176BA7}" dt="2026-03-16T23:45:11.992" v="241" actId="207"/>
          <ac:spMkLst>
            <pc:docMk/>
            <pc:sldMk cId="1144136145" sldId="268"/>
            <ac:spMk id="2" creationId="{B9A4C608-6512-A837-272D-8F81F4F5716B}"/>
          </ac:spMkLst>
        </pc:spChg>
        <pc:spChg chg="add del mod">
          <ac:chgData name="Dajou katek" userId="f376937a8f53a417" providerId="LiveId" clId="{64FCE381-7879-47D8-B59C-99AC29176BA7}" dt="2026-03-16T23:35:03.612" v="187"/>
          <ac:spMkLst>
            <pc:docMk/>
            <pc:sldMk cId="1144136145" sldId="268"/>
            <ac:spMk id="7" creationId="{E93B5E92-8381-4909-22E5-090CEC53E591}"/>
          </ac:spMkLst>
        </pc:spChg>
        <pc:spChg chg="del mod">
          <ac:chgData name="Dajou katek" userId="f376937a8f53a417" providerId="LiveId" clId="{64FCE381-7879-47D8-B59C-99AC29176BA7}" dt="2026-03-16T22:11:56.646" v="9"/>
          <ac:spMkLst>
            <pc:docMk/>
            <pc:sldMk cId="1144136145" sldId="268"/>
            <ac:spMk id="8" creationId="{286D2029-FD6F-E199-43C6-499E650FADEB}"/>
          </ac:spMkLst>
        </pc:spChg>
        <pc:spChg chg="del mod">
          <ac:chgData name="Dajou katek" userId="f376937a8f53a417" providerId="LiveId" clId="{64FCE381-7879-47D8-B59C-99AC29176BA7}" dt="2026-03-16T23:50:03.351" v="277"/>
          <ac:spMkLst>
            <pc:docMk/>
            <pc:sldMk cId="1144136145" sldId="268"/>
            <ac:spMk id="9" creationId="{C3C69BA2-8CD0-5921-CC57-2B41DD2EBB46}"/>
          </ac:spMkLst>
        </pc:spChg>
        <pc:spChg chg="add del mod">
          <ac:chgData name="Dajou katek" userId="f376937a8f53a417" providerId="LiveId" clId="{64FCE381-7879-47D8-B59C-99AC29176BA7}" dt="2026-03-17T02:47:33.500" v="507" actId="20577"/>
          <ac:spMkLst>
            <pc:docMk/>
            <pc:sldMk cId="1144136145" sldId="268"/>
            <ac:spMk id="12" creationId="{D12996C2-736B-C767-A00A-FD1479F4B0CC}"/>
          </ac:spMkLst>
        </pc:spChg>
        <pc:spChg chg="add del mod">
          <ac:chgData name="Dajou katek" userId="f376937a8f53a417" providerId="LiveId" clId="{64FCE381-7879-47D8-B59C-99AC29176BA7}" dt="2026-03-17T03:41:19.212" v="652" actId="1076"/>
          <ac:spMkLst>
            <pc:docMk/>
            <pc:sldMk cId="1144136145" sldId="268"/>
            <ac:spMk id="14" creationId="{A2BDC5DC-9B9A-5B68-2FF6-F82CB5CA6623}"/>
          </ac:spMkLst>
        </pc:spChg>
        <pc:spChg chg="add del mod">
          <ac:chgData name="Dajou katek" userId="f376937a8f53a417" providerId="LiveId" clId="{64FCE381-7879-47D8-B59C-99AC29176BA7}" dt="2026-03-17T00:51:48.002" v="462" actId="478"/>
          <ac:spMkLst>
            <pc:docMk/>
            <pc:sldMk cId="1144136145" sldId="268"/>
            <ac:spMk id="16" creationId="{96D288DF-88B7-82C8-39FC-0C9AC423983E}"/>
          </ac:spMkLst>
        </pc:spChg>
        <pc:spChg chg="add mod">
          <ac:chgData name="Dajou katek" userId="f376937a8f53a417" providerId="LiveId" clId="{64FCE381-7879-47D8-B59C-99AC29176BA7}" dt="2026-03-17T00:03:14.116" v="340" actId="20577"/>
          <ac:spMkLst>
            <pc:docMk/>
            <pc:sldMk cId="1144136145" sldId="268"/>
            <ac:spMk id="17" creationId="{0E9F0FB1-597E-92D8-F9BE-FE794D144E01}"/>
          </ac:spMkLst>
        </pc:spChg>
        <pc:spChg chg="add del mod">
          <ac:chgData name="Dajou katek" userId="f376937a8f53a417" providerId="LiveId" clId="{64FCE381-7879-47D8-B59C-99AC29176BA7}" dt="2026-03-16T23:53:16.745" v="295"/>
          <ac:spMkLst>
            <pc:docMk/>
            <pc:sldMk cId="1144136145" sldId="268"/>
            <ac:spMk id="19" creationId="{380EB8D1-F850-0595-F7BF-883F5705BE26}"/>
          </ac:spMkLst>
        </pc:spChg>
        <pc:spChg chg="add mod">
          <ac:chgData name="Dajou katek" userId="f376937a8f53a417" providerId="LiveId" clId="{64FCE381-7879-47D8-B59C-99AC29176BA7}" dt="2026-03-17T03:33:37.472" v="600" actId="5793"/>
          <ac:spMkLst>
            <pc:docMk/>
            <pc:sldMk cId="1144136145" sldId="268"/>
            <ac:spMk id="21" creationId="{A8AA0CE0-E031-B335-4D83-3EDFA00E1CA0}"/>
          </ac:spMkLst>
        </pc:spChg>
        <pc:spChg chg="mod">
          <ac:chgData name="Dajou katek" userId="f376937a8f53a417" providerId="LiveId" clId="{64FCE381-7879-47D8-B59C-99AC29176BA7}" dt="2026-03-17T03:30:49.182" v="570" actId="1076"/>
          <ac:spMkLst>
            <pc:docMk/>
            <pc:sldMk cId="1144136145" sldId="268"/>
            <ac:spMk id="22" creationId="{669D4630-3CA1-7F74-8BBC-B838E70F7394}"/>
          </ac:spMkLst>
        </pc:spChg>
        <pc:spChg chg="del mod">
          <ac:chgData name="Dajou katek" userId="f376937a8f53a417" providerId="LiveId" clId="{64FCE381-7879-47D8-B59C-99AC29176BA7}" dt="2026-03-16T23:48:11.853" v="251" actId="478"/>
          <ac:spMkLst>
            <pc:docMk/>
            <pc:sldMk cId="1144136145" sldId="268"/>
            <ac:spMk id="24" creationId="{FBF9D164-50E2-3902-621D-D95874EED506}"/>
          </ac:spMkLst>
        </pc:spChg>
        <pc:spChg chg="add mod">
          <ac:chgData name="Dajou katek" userId="f376937a8f53a417" providerId="LiveId" clId="{64FCE381-7879-47D8-B59C-99AC29176BA7}" dt="2026-03-17T00:08:30.444" v="377" actId="12"/>
          <ac:spMkLst>
            <pc:docMk/>
            <pc:sldMk cId="1144136145" sldId="268"/>
            <ac:spMk id="25" creationId="{FF3470AB-ABA4-7B60-EBE7-FA37557502D6}"/>
          </ac:spMkLst>
        </pc:spChg>
        <pc:spChg chg="add del mod">
          <ac:chgData name="Dajou katek" userId="f376937a8f53a417" providerId="LiveId" clId="{64FCE381-7879-47D8-B59C-99AC29176BA7}" dt="2026-03-17T03:31:01.679" v="571" actId="1076"/>
          <ac:spMkLst>
            <pc:docMk/>
            <pc:sldMk cId="1144136145" sldId="268"/>
            <ac:spMk id="26" creationId="{C94D9751-D2FB-D1F1-8C54-23B16D07C235}"/>
          </ac:spMkLst>
        </pc:spChg>
        <pc:spChg chg="add del mod">
          <ac:chgData name="Dajou katek" userId="f376937a8f53a417" providerId="LiveId" clId="{64FCE381-7879-47D8-B59C-99AC29176BA7}" dt="2026-03-17T00:20:02.114" v="431"/>
          <ac:spMkLst>
            <pc:docMk/>
            <pc:sldMk cId="1144136145" sldId="268"/>
            <ac:spMk id="28" creationId="{62361199-3908-B0D3-A396-2112B28633EC}"/>
          </ac:spMkLst>
        </pc:spChg>
        <pc:spChg chg="add mod">
          <ac:chgData name="Dajou katek" userId="f376937a8f53a417" providerId="LiveId" clId="{64FCE381-7879-47D8-B59C-99AC29176BA7}" dt="2026-03-17T00:08:54.707" v="378" actId="12"/>
          <ac:spMkLst>
            <pc:docMk/>
            <pc:sldMk cId="1144136145" sldId="268"/>
            <ac:spMk id="29" creationId="{7B8C7960-C18A-0364-A7F5-8976DBA1FB9A}"/>
          </ac:spMkLst>
        </pc:spChg>
        <pc:spChg chg="mod">
          <ac:chgData name="Dajou katek" userId="f376937a8f53a417" providerId="LiveId" clId="{64FCE381-7879-47D8-B59C-99AC29176BA7}" dt="2026-03-17T03:33:09.296" v="595" actId="1076"/>
          <ac:spMkLst>
            <pc:docMk/>
            <pc:sldMk cId="1144136145" sldId="268"/>
            <ac:spMk id="30" creationId="{5200BB6B-3724-ED6E-9252-6BAED6FCC7A9}"/>
          </ac:spMkLst>
        </pc:spChg>
        <pc:spChg chg="add mod">
          <ac:chgData name="Dajou katek" userId="f376937a8f53a417" providerId="LiveId" clId="{64FCE381-7879-47D8-B59C-99AC29176BA7}" dt="2026-03-17T00:23:41.846" v="453" actId="1076"/>
          <ac:spMkLst>
            <pc:docMk/>
            <pc:sldMk cId="1144136145" sldId="268"/>
            <ac:spMk id="31" creationId="{8F9C8C4C-5225-6FE0-A9D3-F90E44D625F8}"/>
          </ac:spMkLst>
        </pc:spChg>
        <pc:spChg chg="mod">
          <ac:chgData name="Dajou katek" userId="f376937a8f53a417" providerId="LiveId" clId="{64FCE381-7879-47D8-B59C-99AC29176BA7}" dt="2026-03-17T00:09:16.672" v="379" actId="255"/>
          <ac:spMkLst>
            <pc:docMk/>
            <pc:sldMk cId="1144136145" sldId="268"/>
            <ac:spMk id="33" creationId="{9638FB2E-52FC-D828-AA65-E34F7661C134}"/>
          </ac:spMkLst>
        </pc:spChg>
        <pc:spChg chg="add mod">
          <ac:chgData name="Dajou katek" userId="f376937a8f53a417" providerId="LiveId" clId="{64FCE381-7879-47D8-B59C-99AC29176BA7}" dt="2026-03-17T01:30:12.153" v="499" actId="14100"/>
          <ac:spMkLst>
            <pc:docMk/>
            <pc:sldMk cId="1144136145" sldId="268"/>
            <ac:spMk id="34" creationId="{21F0470B-9B10-6EB2-0F76-53E66B47F1AE}"/>
          </ac:spMkLst>
        </pc:spChg>
        <pc:spChg chg="add del mod">
          <ac:chgData name="Dajou katek" userId="f376937a8f53a417" providerId="LiveId" clId="{64FCE381-7879-47D8-B59C-99AC29176BA7}" dt="2026-03-17T03:21:37.901" v="528"/>
          <ac:spMkLst>
            <pc:docMk/>
            <pc:sldMk cId="1144136145" sldId="268"/>
            <ac:spMk id="35" creationId="{7BD8E24F-673F-7429-6EF7-AB2A54F558CB}"/>
          </ac:spMkLst>
        </pc:spChg>
        <pc:spChg chg="mod">
          <ac:chgData name="Dajou katek" userId="f376937a8f53a417" providerId="LiveId" clId="{64FCE381-7879-47D8-B59C-99AC29176BA7}" dt="2026-03-17T03:30:28.598" v="568" actId="1076"/>
          <ac:spMkLst>
            <pc:docMk/>
            <pc:sldMk cId="1144136145" sldId="268"/>
            <ac:spMk id="36" creationId="{920AD705-B2B1-FBF6-9D9E-EAB206A934BB}"/>
          </ac:spMkLst>
        </pc:spChg>
        <pc:spChg chg="add mod">
          <ac:chgData name="Dajou katek" userId="f376937a8f53a417" providerId="LiveId" clId="{64FCE381-7879-47D8-B59C-99AC29176BA7}" dt="2026-03-17T03:33:00.543" v="594" actId="12"/>
          <ac:spMkLst>
            <pc:docMk/>
            <pc:sldMk cId="1144136145" sldId="268"/>
            <ac:spMk id="37" creationId="{4F202B24-0B65-1A4C-6E65-A06EAB03C9CB}"/>
          </ac:spMkLst>
        </pc:spChg>
        <pc:spChg chg="add mod">
          <ac:chgData name="Dajou katek" userId="f376937a8f53a417" providerId="LiveId" clId="{64FCE381-7879-47D8-B59C-99AC29176BA7}" dt="2026-03-17T03:32:45.763" v="593" actId="20577"/>
          <ac:spMkLst>
            <pc:docMk/>
            <pc:sldMk cId="1144136145" sldId="268"/>
            <ac:spMk id="38" creationId="{F6AFFD28-E5ED-ED79-CB19-52A8D2E9FFEA}"/>
          </ac:spMkLst>
        </pc:spChg>
        <pc:spChg chg="mod">
          <ac:chgData name="Dajou katek" userId="f376937a8f53a417" providerId="LiveId" clId="{64FCE381-7879-47D8-B59C-99AC29176BA7}" dt="2026-03-16T23:45:24.980" v="242" actId="207"/>
          <ac:spMkLst>
            <pc:docMk/>
            <pc:sldMk cId="1144136145" sldId="268"/>
            <ac:spMk id="39" creationId="{B77B2469-6EEE-30FD-A12D-D7B421D94CAE}"/>
          </ac:spMkLst>
        </pc:spChg>
        <pc:spChg chg="mod">
          <ac:chgData name="Dajou katek" userId="f376937a8f53a417" providerId="LiveId" clId="{64FCE381-7879-47D8-B59C-99AC29176BA7}" dt="2026-03-17T03:23:31.896" v="529" actId="1076"/>
          <ac:spMkLst>
            <pc:docMk/>
            <pc:sldMk cId="1144136145" sldId="268"/>
            <ac:spMk id="40" creationId="{F4B8E431-AE5D-DAC9-D2ED-7116AAA6B1F9}"/>
          </ac:spMkLst>
        </pc:spChg>
        <pc:spChg chg="add del mod">
          <ac:chgData name="Dajou katek" userId="f376937a8f53a417" providerId="LiveId" clId="{64FCE381-7879-47D8-B59C-99AC29176BA7}" dt="2026-03-17T03:18:12.196" v="511"/>
          <ac:spMkLst>
            <pc:docMk/>
            <pc:sldMk cId="1144136145" sldId="268"/>
            <ac:spMk id="42" creationId="{A26BBD6F-61B5-5B27-83C5-407D0BA56870}"/>
          </ac:spMkLst>
        </pc:spChg>
        <pc:spChg chg="add del mod">
          <ac:chgData name="Dajou katek" userId="f376937a8f53a417" providerId="LiveId" clId="{64FCE381-7879-47D8-B59C-99AC29176BA7}" dt="2026-03-16T23:50:18.109" v="278" actId="1076"/>
          <ac:spMkLst>
            <pc:docMk/>
            <pc:sldMk cId="1144136145" sldId="268"/>
            <ac:spMk id="44" creationId="{B100D6B5-5146-F4CE-789D-B7FE377B4BD2}"/>
          </ac:spMkLst>
        </pc:spChg>
        <pc:spChg chg="mod">
          <ac:chgData name="Dajou katek" userId="f376937a8f53a417" providerId="LiveId" clId="{64FCE381-7879-47D8-B59C-99AC29176BA7}" dt="2026-03-16T23:49:06.879" v="275" actId="1076"/>
          <ac:spMkLst>
            <pc:docMk/>
            <pc:sldMk cId="1144136145" sldId="268"/>
            <ac:spMk id="45" creationId="{313AE0DE-D61C-EF2C-BB42-E156BFE37CD9}"/>
          </ac:spMkLst>
        </pc:spChg>
        <pc:spChg chg="mod">
          <ac:chgData name="Dajou katek" userId="f376937a8f53a417" providerId="LiveId" clId="{64FCE381-7879-47D8-B59C-99AC29176BA7}" dt="2026-03-17T03:30:11.727" v="567" actId="1076"/>
          <ac:spMkLst>
            <pc:docMk/>
            <pc:sldMk cId="1144136145" sldId="268"/>
            <ac:spMk id="53" creationId="{365CB81A-A905-3B0C-B11F-81C48D4402B0}"/>
          </ac:spMkLst>
        </pc:spChg>
        <pc:picChg chg="del">
          <ac:chgData name="Dajou katek" userId="f376937a8f53a417" providerId="LiveId" clId="{64FCE381-7879-47D8-B59C-99AC29176BA7}" dt="2026-03-16T22:58:39.783" v="71" actId="478"/>
          <ac:picMkLst>
            <pc:docMk/>
            <pc:sldMk cId="1144136145" sldId="268"/>
            <ac:picMk id="3" creationId="{00E03FC1-E890-E3A3-0B7A-9456CA207DD3}"/>
          </ac:picMkLst>
        </pc:picChg>
        <pc:picChg chg="mod ord">
          <ac:chgData name="Dajou katek" userId="f376937a8f53a417" providerId="LiveId" clId="{64FCE381-7879-47D8-B59C-99AC29176BA7}" dt="2026-03-16T22:45:28.491" v="37" actId="700"/>
          <ac:picMkLst>
            <pc:docMk/>
            <pc:sldMk cId="1144136145" sldId="268"/>
            <ac:picMk id="4" creationId="{4CBB7B42-6CAA-90FF-CD85-29F75D9B3462}"/>
          </ac:picMkLst>
        </pc:picChg>
        <pc:picChg chg="del mod">
          <ac:chgData name="Dajou katek" userId="f376937a8f53a417" providerId="LiveId" clId="{64FCE381-7879-47D8-B59C-99AC29176BA7}" dt="2026-03-16T23:39:30.167" v="220" actId="478"/>
          <ac:picMkLst>
            <pc:docMk/>
            <pc:sldMk cId="1144136145" sldId="268"/>
            <ac:picMk id="5" creationId="{2D77B89D-A2AC-E020-6C63-1E91486C170D}"/>
          </ac:picMkLst>
        </pc:picChg>
        <pc:picChg chg="del">
          <ac:chgData name="Dajou katek" userId="f376937a8f53a417" providerId="LiveId" clId="{64FCE381-7879-47D8-B59C-99AC29176BA7}" dt="2026-03-16T22:50:56.738" v="55" actId="478"/>
          <ac:picMkLst>
            <pc:docMk/>
            <pc:sldMk cId="1144136145" sldId="268"/>
            <ac:picMk id="6" creationId="{E6E1DCB7-7BAA-C106-E2CE-B797FD4AB9B4}"/>
          </ac:picMkLst>
        </pc:picChg>
        <pc:picChg chg="add mod">
          <ac:chgData name="Dajou katek" userId="f376937a8f53a417" providerId="LiveId" clId="{64FCE381-7879-47D8-B59C-99AC29176BA7}" dt="2026-03-16T23:41:19.706" v="229" actId="14100"/>
          <ac:picMkLst>
            <pc:docMk/>
            <pc:sldMk cId="1144136145" sldId="268"/>
            <ac:picMk id="11" creationId="{753A3B14-7C51-4E2A-9759-EA9E44C7E039}"/>
          </ac:picMkLst>
        </pc:picChg>
        <pc:picChg chg="add mod">
          <ac:chgData name="Dajou katek" userId="f376937a8f53a417" providerId="LiveId" clId="{64FCE381-7879-47D8-B59C-99AC29176BA7}" dt="2026-03-16T23:42:13.500" v="232" actId="14100"/>
          <ac:picMkLst>
            <pc:docMk/>
            <pc:sldMk cId="1144136145" sldId="268"/>
            <ac:picMk id="15" creationId="{4681A1FC-1FB7-5E44-DA12-467EC29EC315}"/>
          </ac:picMkLst>
        </pc:picChg>
        <pc:picChg chg="del mod">
          <ac:chgData name="Dajou katek" userId="f376937a8f53a417" providerId="LiveId" clId="{64FCE381-7879-47D8-B59C-99AC29176BA7}" dt="2026-03-17T00:22:22.978" v="435" actId="478"/>
          <ac:picMkLst>
            <pc:docMk/>
            <pc:sldMk cId="1144136145" sldId="268"/>
            <ac:picMk id="50" creationId="{86F15321-138F-6F30-BC9B-DE1C8588B23A}"/>
          </ac:picMkLst>
        </pc:picChg>
      </pc:sldChg>
      <pc:sldChg chg="addSp delSp modSp mod">
        <pc:chgData name="Dajou katek" userId="f376937a8f53a417" providerId="LiveId" clId="{64FCE381-7879-47D8-B59C-99AC29176BA7}" dt="2026-03-17T03:55:50.572" v="654" actId="20577"/>
        <pc:sldMkLst>
          <pc:docMk/>
          <pc:sldMk cId="142157190" sldId="269"/>
        </pc:sldMkLst>
        <pc:spChg chg="mod">
          <ac:chgData name="Dajou katek" userId="f376937a8f53a417" providerId="LiveId" clId="{64FCE381-7879-47D8-B59C-99AC29176BA7}" dt="2026-03-17T03:39:41.202" v="647" actId="20577"/>
          <ac:spMkLst>
            <pc:docMk/>
            <pc:sldMk cId="142157190" sldId="269"/>
            <ac:spMk id="2" creationId="{81434FE9-BC76-1546-817B-E0A322D42705}"/>
          </ac:spMkLst>
        </pc:spChg>
        <pc:spChg chg="mod">
          <ac:chgData name="Dajou katek" userId="f376937a8f53a417" providerId="LiveId" clId="{64FCE381-7879-47D8-B59C-99AC29176BA7}" dt="2026-03-17T03:55:50.572" v="654" actId="20577"/>
          <ac:spMkLst>
            <pc:docMk/>
            <pc:sldMk cId="142157190" sldId="269"/>
            <ac:spMk id="3" creationId="{D7781AA5-CE08-9AF4-85A9-50E0A273F523}"/>
          </ac:spMkLst>
        </pc:spChg>
        <pc:picChg chg="add del mod">
          <ac:chgData name="Dajou katek" userId="f376937a8f53a417" providerId="LiveId" clId="{64FCE381-7879-47D8-B59C-99AC29176BA7}" dt="2026-03-17T03:37:17.073" v="624" actId="22"/>
          <ac:picMkLst>
            <pc:docMk/>
            <pc:sldMk cId="142157190" sldId="269"/>
            <ac:picMk id="5" creationId="{B146445B-4DEC-FAD9-694B-BB152E425C9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E438F-C6FE-403A-A954-592CC8DE9C40}"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DCBCF4-41CA-4E70-82A6-1E02C444221E}" type="slidenum">
              <a:rPr lang="en-GB" smtClean="0"/>
              <a:t>‹#›</a:t>
            </a:fld>
            <a:endParaRPr lang="en-GB"/>
          </a:p>
        </p:txBody>
      </p:sp>
    </p:spTree>
    <p:extLst>
      <p:ext uri="{BB962C8B-B14F-4D97-AF65-F5344CB8AC3E}">
        <p14:creationId xmlns:p14="http://schemas.microsoft.com/office/powerpoint/2010/main" val="322460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973CB5-4A23-4DC8-A6F3-650F5CE2689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7669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0207A-44BA-5138-E0CF-222258559F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47A7D1-2B7B-89F1-1E16-7AB6D685DC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CA03B5-C3D1-D903-1917-B82FC4681AA8}"/>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5" name="Footer Placeholder 4">
            <a:extLst>
              <a:ext uri="{FF2B5EF4-FFF2-40B4-BE49-F238E27FC236}">
                <a16:creationId xmlns:a16="http://schemas.microsoft.com/office/drawing/2014/main" id="{2374B952-FB25-0B12-3A1F-E8F355BBF3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0C5E2-285F-8FAB-B38D-3DBFB6DBD60B}"/>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558929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4320-3782-4081-DF44-669D225232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A65607-834C-0788-D9FE-A74B28C959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4E0E8-F178-7559-6B71-7006F19C7F3E}"/>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5" name="Footer Placeholder 4">
            <a:extLst>
              <a:ext uri="{FF2B5EF4-FFF2-40B4-BE49-F238E27FC236}">
                <a16:creationId xmlns:a16="http://schemas.microsoft.com/office/drawing/2014/main" id="{31A447E4-D057-9C38-1B8E-5AF95DD3CE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6D5AC-5BED-B47E-C3F9-06ED7B03FDB4}"/>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2096577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BEDFB-1559-C554-CE40-E886F5A90D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E5A498-10F8-422E-41F1-B2F8B92252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A5F918-FF4D-0F76-4E6B-DB10638600F9}"/>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5" name="Footer Placeholder 4">
            <a:extLst>
              <a:ext uri="{FF2B5EF4-FFF2-40B4-BE49-F238E27FC236}">
                <a16:creationId xmlns:a16="http://schemas.microsoft.com/office/drawing/2014/main" id="{233A84F9-C3F0-8DBB-EBDC-141CBE5B7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1E9FD1-3213-9F9C-E479-99DFEBFA2FAB}"/>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1032421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A264F-0D7D-4E6A-7B87-6F87DF6EAF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BFEF26-FE27-9043-BB7E-7041EFC328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6B894B-7168-BAE2-66AE-0C20738EC6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E0CF6F-183C-1084-A4DB-8A8C41FEE5BC}"/>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6" name="Footer Placeholder 5">
            <a:extLst>
              <a:ext uri="{FF2B5EF4-FFF2-40B4-BE49-F238E27FC236}">
                <a16:creationId xmlns:a16="http://schemas.microsoft.com/office/drawing/2014/main" id="{2F93CD5F-CA94-A446-CE3B-6AA6EBC39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5F5A0F-4CF8-6190-FFD5-B51363B7322F}"/>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4182703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4B70A-4EE7-1C91-2EDF-2E7565DE2B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BB33B-C56B-56EF-01B7-0C945BFE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E3E6C0-A877-800E-144B-A850BAE6A6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2F078D-D353-5F7B-0135-E72D61519E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6B05B1-D685-C91E-FE9A-4C8F12BFAB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9CDEC8-C2A9-E79B-9D10-F0C6167D94C8}"/>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8" name="Footer Placeholder 7">
            <a:extLst>
              <a:ext uri="{FF2B5EF4-FFF2-40B4-BE49-F238E27FC236}">
                <a16:creationId xmlns:a16="http://schemas.microsoft.com/office/drawing/2014/main" id="{26F862F1-D739-216D-D792-09FE7D8BC1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0A6C14-F12E-90A2-5AF1-E84D35464AD5}"/>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4024418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81977-C7BA-FD57-15C1-A81A130FAD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1553D6-B621-37A8-134C-C0ABDE6FC84E}"/>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4" name="Footer Placeholder 3">
            <a:extLst>
              <a:ext uri="{FF2B5EF4-FFF2-40B4-BE49-F238E27FC236}">
                <a16:creationId xmlns:a16="http://schemas.microsoft.com/office/drawing/2014/main" id="{CCFB9930-A09C-7DC2-F861-249B7B6A1D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722874-E0A9-3C9B-A884-68B9B7D1E982}"/>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2577434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2163F1-CB7D-3BA0-C1E0-A96EC353E700}"/>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3" name="Footer Placeholder 2">
            <a:extLst>
              <a:ext uri="{FF2B5EF4-FFF2-40B4-BE49-F238E27FC236}">
                <a16:creationId xmlns:a16="http://schemas.microsoft.com/office/drawing/2014/main" id="{E1341631-F233-E5D2-B5E0-F143BEEFCC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3233A6-5602-7E4B-332C-1CE21BD5D4E5}"/>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3483809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5C56A-6294-E78E-93D1-8372F7E20E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82F428-EA15-EBCC-C1D5-EA2F8F3A19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6D6944-C795-5A89-DCB8-1536E19327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51F707-D783-9C39-FF64-0F8E954E57E3}"/>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6" name="Footer Placeholder 5">
            <a:extLst>
              <a:ext uri="{FF2B5EF4-FFF2-40B4-BE49-F238E27FC236}">
                <a16:creationId xmlns:a16="http://schemas.microsoft.com/office/drawing/2014/main" id="{3B9A9F6B-61B4-3767-D44B-170035D771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BBA8C3-CBFD-3D65-6819-D6F2F13A2F65}"/>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2628232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9E8F-273C-80D2-3AFC-EA81010F6C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96A677-1DE2-3C3F-AB62-5F30A9D93B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5661D2-FE23-9680-B60B-BED64EEEC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A30534-28E5-7418-EE1E-D4FB0BA4FADA}"/>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6" name="Footer Placeholder 5">
            <a:extLst>
              <a:ext uri="{FF2B5EF4-FFF2-40B4-BE49-F238E27FC236}">
                <a16:creationId xmlns:a16="http://schemas.microsoft.com/office/drawing/2014/main" id="{14196CC1-BF71-B37B-AF6F-4F5356E9FB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53D06E-AB96-E0E9-E8C9-32E8F33B8858}"/>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3265338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0F42B-CAD8-EACA-0271-1A9C99288B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AC34BA-0360-0304-9836-25CF838B3F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F62755-5A3A-98D1-C285-93982A3E355B}"/>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5" name="Footer Placeholder 4">
            <a:extLst>
              <a:ext uri="{FF2B5EF4-FFF2-40B4-BE49-F238E27FC236}">
                <a16:creationId xmlns:a16="http://schemas.microsoft.com/office/drawing/2014/main" id="{1D6438A7-2807-09C0-DABE-048643EC95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52F63-290B-1822-953F-76519FFC263D}"/>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2661828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10866A-03FB-D382-BBCD-8E0F4A471D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836EA-9F71-516F-FCEF-F8E43BCDBE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A5FF9-AFB6-87BD-AD90-D8FE51119DEA}"/>
              </a:ext>
            </a:extLst>
          </p:cNvPr>
          <p:cNvSpPr>
            <a:spLocks noGrp="1"/>
          </p:cNvSpPr>
          <p:nvPr>
            <p:ph type="dt" sz="half" idx="10"/>
          </p:nvPr>
        </p:nvSpPr>
        <p:spPr/>
        <p:txBody>
          <a:bodyPr/>
          <a:lstStyle/>
          <a:p>
            <a:fld id="{A232EB2E-29CD-4704-BF84-56D85BD7A11F}" type="datetimeFigureOut">
              <a:rPr lang="en-GB" smtClean="0"/>
              <a:t>14/03/2026</a:t>
            </a:fld>
            <a:endParaRPr lang="en-GB"/>
          </a:p>
        </p:txBody>
      </p:sp>
      <p:sp>
        <p:nvSpPr>
          <p:cNvPr id="5" name="Footer Placeholder 4">
            <a:extLst>
              <a:ext uri="{FF2B5EF4-FFF2-40B4-BE49-F238E27FC236}">
                <a16:creationId xmlns:a16="http://schemas.microsoft.com/office/drawing/2014/main" id="{C5628A78-197A-4232-6E2B-3B7F56D17F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F9592-02A3-8490-DA11-E5E99A9F071E}"/>
              </a:ext>
            </a:extLst>
          </p:cNvPr>
          <p:cNvSpPr>
            <a:spLocks noGrp="1"/>
          </p:cNvSpPr>
          <p:nvPr>
            <p:ph type="sldNum" sz="quarter" idx="12"/>
          </p:nvPr>
        </p:nvSpPr>
        <p:spPr/>
        <p:txBody>
          <a:bodyPr/>
          <a:lstStyle/>
          <a:p>
            <a:fld id="{99DB529A-D319-4A55-8C9A-8BF214EAC7E8}" type="slidenum">
              <a:rPr lang="en-GB" smtClean="0"/>
              <a:t>‹#›</a:t>
            </a:fld>
            <a:endParaRPr lang="en-GB"/>
          </a:p>
        </p:txBody>
      </p:sp>
    </p:spTree>
    <p:extLst>
      <p:ext uri="{BB962C8B-B14F-4D97-AF65-F5344CB8AC3E}">
        <p14:creationId xmlns:p14="http://schemas.microsoft.com/office/powerpoint/2010/main" val="736603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589508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C923FC-2B65-4AC0-910B-B787F8BC2BE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600BCA-54BE-4792-AA52-CC998B3EF323}" type="slidenum">
              <a:rPr lang="en-GB" smtClean="0"/>
              <a:t>‹#›</a:t>
            </a:fld>
            <a:endParaRPr lang="en-GB"/>
          </a:p>
        </p:txBody>
      </p:sp>
    </p:spTree>
    <p:extLst>
      <p:ext uri="{BB962C8B-B14F-4D97-AF65-F5344CB8AC3E}">
        <p14:creationId xmlns:p14="http://schemas.microsoft.com/office/powerpoint/2010/main" val="1729488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685559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4158885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539356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5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28251317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0000782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6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4094220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91014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7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3251357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E0BE55-0A88-9003-BAE2-42D36B8C81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0F2B15-4742-712D-81D2-AFB0B5CCE7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47FE6B-C5DB-DCEB-0364-0E8BE11FE8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232EB2E-29CD-4704-BF84-56D85BD7A11F}" type="datetimeFigureOut">
              <a:rPr lang="en-GB" smtClean="0"/>
              <a:t>14/03/2026</a:t>
            </a:fld>
            <a:endParaRPr lang="en-GB"/>
          </a:p>
        </p:txBody>
      </p:sp>
      <p:sp>
        <p:nvSpPr>
          <p:cNvPr id="5" name="Footer Placeholder 4">
            <a:extLst>
              <a:ext uri="{FF2B5EF4-FFF2-40B4-BE49-F238E27FC236}">
                <a16:creationId xmlns:a16="http://schemas.microsoft.com/office/drawing/2014/main" id="{967252C4-CB3E-294C-7DAE-28B9C27807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2D2683F-E312-77F4-0933-D22DA360DA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DB529A-D319-4A55-8C9A-8BF214EAC7E8}" type="slidenum">
              <a:rPr lang="en-GB" smtClean="0"/>
              <a:t>‹#›</a:t>
            </a:fld>
            <a:endParaRPr lang="en-GB"/>
          </a:p>
        </p:txBody>
      </p:sp>
    </p:spTree>
    <p:extLst>
      <p:ext uri="{BB962C8B-B14F-4D97-AF65-F5344CB8AC3E}">
        <p14:creationId xmlns:p14="http://schemas.microsoft.com/office/powerpoint/2010/main" val="27981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23909"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40" name="Rounded Rectangle 39"/>
          <p:cNvSpPr/>
          <p:nvPr userDrawn="1"/>
        </p:nvSpPr>
        <p:spPr>
          <a:xfrm>
            <a:off x="3174705" y="966481"/>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42" name="Rounded Rectangle 41"/>
          <p:cNvSpPr/>
          <p:nvPr userDrawn="1"/>
        </p:nvSpPr>
        <p:spPr>
          <a:xfrm>
            <a:off x="6225500"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64" name="Rounded Rectangle 63"/>
          <p:cNvSpPr/>
          <p:nvPr userDrawn="1"/>
        </p:nvSpPr>
        <p:spPr>
          <a:xfrm>
            <a:off x="9276296"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grpSp>
        <p:nvGrpSpPr>
          <p:cNvPr id="66" name="Group 65"/>
          <p:cNvGrpSpPr/>
          <p:nvPr userDrawn="1"/>
        </p:nvGrpSpPr>
        <p:grpSpPr>
          <a:xfrm rot="10800000">
            <a:off x="-10167" y="6542684"/>
            <a:ext cx="12202167" cy="312964"/>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dirty="0">
                <a:ln>
                  <a:noFill/>
                </a:ln>
                <a:solidFill>
                  <a:schemeClr val="accent1"/>
                </a:solidFill>
              </a:endParaRPr>
            </a:p>
          </p:txBody>
        </p:sp>
      </p:grpSp>
      <p:sp>
        <p:nvSpPr>
          <p:cNvPr id="70" name="Text Box 14"/>
          <p:cNvSpPr txBox="1">
            <a:spLocks noChangeArrowheads="1"/>
          </p:cNvSpPr>
          <p:nvPr userDrawn="1"/>
        </p:nvSpPr>
        <p:spPr bwMode="auto">
          <a:xfrm>
            <a:off x="278644" y="6699235"/>
            <a:ext cx="1051773" cy="68726"/>
          </a:xfrm>
          <a:prstGeom prst="rect">
            <a:avLst/>
          </a:prstGeom>
          <a:noFill/>
          <a:ln w="9525">
            <a:noFill/>
            <a:miter lim="800000"/>
            <a:headEnd/>
            <a:tailEnd/>
          </a:ln>
          <a:effectLst/>
        </p:spPr>
        <p:txBody>
          <a:bodyPr wrap="square" lIns="16312" tIns="8154" rIns="16312" bIns="8154">
            <a:spAutoFit/>
          </a:bodyPr>
          <a:lstStyle/>
          <a:p>
            <a:pPr eaLnBrk="0" hangingPunct="0">
              <a:lnSpc>
                <a:spcPct val="65000"/>
              </a:lnSpc>
              <a:spcBef>
                <a:spcPct val="50000"/>
              </a:spcBef>
              <a:defRPr/>
            </a:pPr>
            <a:r>
              <a:rPr lang="en-US" sz="12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19"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2029" y="2351"/>
            <a:ext cx="12195942" cy="85834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dirty="0">
                  <a:ln>
                    <a:noFill/>
                  </a:ln>
                  <a:solidFill>
                    <a:schemeClr val="accent1"/>
                  </a:solidFill>
                </a:endParaRPr>
              </a:p>
            </p:txBody>
          </p:sp>
        </p:grpSp>
      </p:grpSp>
    </p:spTree>
    <p:extLst>
      <p:ext uri="{BB962C8B-B14F-4D97-AF65-F5344CB8AC3E}">
        <p14:creationId xmlns:p14="http://schemas.microsoft.com/office/powerpoint/2010/main" val="3840265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xStyles>
    <p:titleStyle>
      <a:lvl1pPr algn="ctr" defTabSz="914208" rtl="0" eaLnBrk="1" latinLnBrk="0" hangingPunct="1">
        <a:spcBef>
          <a:spcPct val="0"/>
        </a:spcBef>
        <a:buNone/>
        <a:defRPr sz="1833" kern="1200">
          <a:solidFill>
            <a:schemeClr val="bg1"/>
          </a:solidFill>
          <a:latin typeface="Trebuchet MS" pitchFamily="34" charset="0"/>
          <a:ea typeface="+mj-ea"/>
          <a:cs typeface="+mj-cs"/>
        </a:defRPr>
      </a:lvl1pPr>
    </p:titleStyle>
    <p:bodyStyle>
      <a:lvl1pPr marL="342828" indent="-342828" algn="l" defTabSz="914208" rtl="0" eaLnBrk="1" latinLnBrk="0" hangingPunct="1">
        <a:spcBef>
          <a:spcPct val="20000"/>
        </a:spcBef>
        <a:buFont typeface="Arial" pitchFamily="34" charset="0"/>
        <a:buChar char="•"/>
        <a:defRPr sz="3208" kern="1200">
          <a:solidFill>
            <a:schemeClr val="tx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tx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tx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208" rtl="0" eaLnBrk="1" latinLnBrk="0" hangingPunct="1">
        <a:defRPr sz="1791" kern="1200">
          <a:solidFill>
            <a:schemeClr val="tx1"/>
          </a:solidFill>
          <a:latin typeface="+mn-lt"/>
          <a:ea typeface="+mn-ea"/>
          <a:cs typeface="+mn-cs"/>
        </a:defRPr>
      </a:lvl1pPr>
      <a:lvl2pPr marL="457104" algn="l" defTabSz="914208" rtl="0" eaLnBrk="1" latinLnBrk="0" hangingPunct="1">
        <a:defRPr sz="1791" kern="1200">
          <a:solidFill>
            <a:schemeClr val="tx1"/>
          </a:solidFill>
          <a:latin typeface="+mn-lt"/>
          <a:ea typeface="+mn-ea"/>
          <a:cs typeface="+mn-cs"/>
        </a:defRPr>
      </a:lvl2pPr>
      <a:lvl3pPr marL="914208" algn="l" defTabSz="914208" rtl="0" eaLnBrk="1" latinLnBrk="0" hangingPunct="1">
        <a:defRPr sz="1791" kern="1200">
          <a:solidFill>
            <a:schemeClr val="tx1"/>
          </a:solidFill>
          <a:latin typeface="+mn-lt"/>
          <a:ea typeface="+mn-ea"/>
          <a:cs typeface="+mn-cs"/>
        </a:defRPr>
      </a:lvl3pPr>
      <a:lvl4pPr marL="1371312" algn="l" defTabSz="914208" rtl="0" eaLnBrk="1" latinLnBrk="0" hangingPunct="1">
        <a:defRPr sz="1791" kern="1200">
          <a:solidFill>
            <a:schemeClr val="tx1"/>
          </a:solidFill>
          <a:latin typeface="+mn-lt"/>
          <a:ea typeface="+mn-ea"/>
          <a:cs typeface="+mn-cs"/>
        </a:defRPr>
      </a:lvl4pPr>
      <a:lvl5pPr marL="1828416" algn="l" defTabSz="914208" rtl="0" eaLnBrk="1" latinLnBrk="0" hangingPunct="1">
        <a:defRPr sz="1791" kern="1200">
          <a:solidFill>
            <a:schemeClr val="tx1"/>
          </a:solidFill>
          <a:latin typeface="+mn-lt"/>
          <a:ea typeface="+mn-ea"/>
          <a:cs typeface="+mn-cs"/>
        </a:defRPr>
      </a:lvl5pPr>
      <a:lvl6pPr marL="2285520" algn="l" defTabSz="914208" rtl="0" eaLnBrk="1" latinLnBrk="0" hangingPunct="1">
        <a:defRPr sz="1791" kern="1200">
          <a:solidFill>
            <a:schemeClr val="tx1"/>
          </a:solidFill>
          <a:latin typeface="+mn-lt"/>
          <a:ea typeface="+mn-ea"/>
          <a:cs typeface="+mn-cs"/>
        </a:defRPr>
      </a:lvl6pPr>
      <a:lvl7pPr marL="2742624" algn="l" defTabSz="914208" rtl="0" eaLnBrk="1" latinLnBrk="0" hangingPunct="1">
        <a:defRPr sz="1791" kern="1200">
          <a:solidFill>
            <a:schemeClr val="tx1"/>
          </a:solidFill>
          <a:latin typeface="+mn-lt"/>
          <a:ea typeface="+mn-ea"/>
          <a:cs typeface="+mn-cs"/>
        </a:defRPr>
      </a:lvl7pPr>
      <a:lvl8pPr marL="3199728" algn="l" defTabSz="914208" rtl="0" eaLnBrk="1" latinLnBrk="0" hangingPunct="1">
        <a:defRPr sz="1791" kern="1200">
          <a:solidFill>
            <a:schemeClr val="tx1"/>
          </a:solidFill>
          <a:latin typeface="+mn-lt"/>
          <a:ea typeface="+mn-ea"/>
          <a:cs typeface="+mn-cs"/>
        </a:defRPr>
      </a:lvl8pPr>
      <a:lvl9pPr marL="3656832" algn="l" defTabSz="914208" rtl="0" eaLnBrk="1" latinLnBrk="0" hangingPunct="1">
        <a:defRPr sz="1791"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assets.publishing.service.gov.uk/media/5a7f6122e5274a2e87db57f9/23902777_Care_Act_Book.pdf" TargetMode="External"/><Relationship Id="rId13" Type="http://schemas.openxmlformats.org/officeDocument/2006/relationships/hyperlink" Target="https://doi.org/10.1136/spcare-2019-mariecuriepalliativecare.51" TargetMode="External"/><Relationship Id="rId18" Type="http://schemas.openxmlformats.org/officeDocument/2006/relationships/hyperlink" Target="https://www.nice.org.uk/guidance/ng22?utm_source=copilot.com" TargetMode="External"/><Relationship Id="rId3" Type="http://schemas.openxmlformats.org/officeDocument/2006/relationships/hyperlink" Target="https://www.ageuk.org.uk/siteassets/documents/reports-and-publications/reports-and-briefings/health--wellbeing/state-of-health-and-care/state-of-health-care-of-older-people-in-england-2025.pdf?utm_source=copilot.com" TargetMode="External"/><Relationship Id="rId7" Type="http://schemas.openxmlformats.org/officeDocument/2006/relationships/hyperlink" Target="https://carelearning.org.uk/qualifications/level-3-extended-hsc/hsc-dm1/1-1-explain-the-importance-of-empowering-individuals/?utm_source=chatgpt.com" TargetMode="External"/><Relationship Id="rId12" Type="http://schemas.openxmlformats.org/officeDocument/2006/relationships/hyperlink" Target="https://iomh.co.uk/what-is-empowerment-in-health-and-social-care-definition-importance-examples-practice/?utm_source=chatgpt.com" TargetMode="External"/><Relationship Id="rId17" Type="http://schemas.openxmlformats.org/officeDocument/2006/relationships/hyperlink" Target="https://doi.org/10.1111/hex.12408" TargetMode="External"/><Relationship Id="rId2" Type="http://schemas.openxmlformats.org/officeDocument/2006/relationships/hyperlink" Target="https://www.ageuk.org.uk/siteassets/documents/reports-and-publications/reports-and-briefings/health--wellbeing/age-uk-briefing-state-of-health-and-care-july-2023-abridged-version.pdf" TargetMode="External"/><Relationship Id="rId16" Type="http://schemas.openxmlformats.org/officeDocument/2006/relationships/hyperlink" Target="https://doi.org/10.1177/0969733020948115" TargetMode="External"/><Relationship Id="rId20" Type="http://schemas.openxmlformats.org/officeDocument/2006/relationships/hyperlink" Target="https://doi.org/10.1002/14651858.CD013088.pub2" TargetMode="External"/><Relationship Id="rId1" Type="http://schemas.openxmlformats.org/officeDocument/2006/relationships/slideLayout" Target="../slideLayouts/slideLayout13.xml"/><Relationship Id="rId6" Type="http://schemas.openxmlformats.org/officeDocument/2006/relationships/hyperlink" Target="https://doi.org/10.1017/S0144686X18000193" TargetMode="External"/><Relationship Id="rId11" Type="http://schemas.openxmlformats.org/officeDocument/2006/relationships/hyperlink" Target="https://www.gov.uk/government/publications/care-act-statutory-guidance/care-and-support-statutory-guidance?utm_source=copilot.com" TargetMode="External"/><Relationship Id="rId5" Type="http://schemas.openxmlformats.org/officeDocument/2006/relationships/hyperlink" Target="https://www.bgs.org.uk/resources/evidence-synthesis-for-older-adults?utm_source=chatgpt.com" TargetMode="External"/><Relationship Id="rId15" Type="http://schemas.openxmlformats.org/officeDocument/2006/relationships/hyperlink" Target="https://www.ons.gov.uk/peoplepopulationandcommunity/birthsdeathsandmarriages/ageing/datasets/olderpeoplelivingincarehomesandchangesovertimeenglandandwalescensus2021" TargetMode="External"/><Relationship Id="rId10" Type="http://schemas.openxmlformats.org/officeDocument/2006/relationships/hyperlink" Target="https://doi.org/10.1017/S0144686X25100123" TargetMode="External"/><Relationship Id="rId19" Type="http://schemas.openxmlformats.org/officeDocument/2006/relationships/hyperlink" Target="https://www.england.nhs.uk/2019/01/long-term-plan/" TargetMode="External"/><Relationship Id="rId4" Type="http://schemas.openxmlformats.org/officeDocument/2006/relationships/hyperlink" Target="https://doi.org/10.1186/s12877-024-05399-y" TargetMode="External"/><Relationship Id="rId9" Type="http://schemas.openxmlformats.org/officeDocument/2006/relationships/hyperlink" Target="https://doi.org/10.1080/10447318.2022.2041908" TargetMode="External"/><Relationship Id="rId14" Type="http://schemas.openxmlformats.org/officeDocument/2006/relationships/hyperlink" Target="https://www.ons.gov.uk/peoplepopulationandcommunity/birthsdeathsandmarriages/ag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1120F9-089A-917F-8A97-084A09B7BD8C}"/>
              </a:ext>
            </a:extLst>
          </p:cNvPr>
          <p:cNvPicPr>
            <a:picLocks noChangeAspect="1"/>
          </p:cNvPicPr>
          <p:nvPr/>
        </p:nvPicPr>
        <p:blipFill>
          <a:blip r:embed="rId2"/>
          <a:stretch>
            <a:fillRect/>
          </a:stretch>
        </p:blipFill>
        <p:spPr>
          <a:xfrm>
            <a:off x="118535" y="521515"/>
            <a:ext cx="4518780" cy="1457475"/>
          </a:xfrm>
          <a:prstGeom prst="rect">
            <a:avLst/>
          </a:prstGeom>
        </p:spPr>
      </p:pic>
      <p:sp>
        <p:nvSpPr>
          <p:cNvPr id="2" name="Title 1">
            <a:extLst>
              <a:ext uri="{FF2B5EF4-FFF2-40B4-BE49-F238E27FC236}">
                <a16:creationId xmlns:a16="http://schemas.microsoft.com/office/drawing/2014/main" id="{085D9339-F23D-B94B-A5B5-062646CA9453}"/>
              </a:ext>
            </a:extLst>
          </p:cNvPr>
          <p:cNvSpPr>
            <a:spLocks noGrp="1"/>
          </p:cNvSpPr>
          <p:nvPr>
            <p:ph type="ctrTitle"/>
          </p:nvPr>
        </p:nvSpPr>
        <p:spPr>
          <a:xfrm>
            <a:off x="1772605" y="969202"/>
            <a:ext cx="9107713" cy="2340568"/>
          </a:xfrm>
        </p:spPr>
        <p:txBody>
          <a:bodyPr>
            <a:normAutofit/>
          </a:bodyPr>
          <a:lstStyle/>
          <a:p>
            <a:pPr marL="0" marR="0" lvl="0" indent="0" algn="ctr" defTabSz="914208" rtl="0" eaLnBrk="1" fontAlgn="auto" latinLnBrk="0" hangingPunct="1">
              <a:lnSpc>
                <a:spcPct val="100000"/>
              </a:lnSpc>
              <a:spcBef>
                <a:spcPts val="0"/>
              </a:spcBef>
              <a:spcAft>
                <a:spcPts val="0"/>
              </a:spcAft>
              <a:tabLst/>
              <a:defRPr/>
            </a:pPr>
            <a:b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Student name: Dajou Kateka</a:t>
            </a:r>
            <a:b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Student ID: 2317142</a:t>
            </a:r>
            <a:b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b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7EC40A6C-6061-1E79-FD68-3B1E5B6E7645}"/>
              </a:ext>
            </a:extLst>
          </p:cNvPr>
          <p:cNvSpPr>
            <a:spLocks noGrp="1"/>
          </p:cNvSpPr>
          <p:nvPr>
            <p:ph type="subTitle" idx="1"/>
          </p:nvPr>
        </p:nvSpPr>
        <p:spPr>
          <a:xfrm>
            <a:off x="1577220" y="3141808"/>
            <a:ext cx="9650790" cy="2047607"/>
          </a:xfrm>
        </p:spPr>
        <p:txBody>
          <a:bodyPr>
            <a:normAutofit/>
          </a:bodyPr>
          <a:lstStyle/>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bg1"/>
                </a:solidFill>
                <a:effectLst/>
                <a:uLnTx/>
                <a:uFillTx/>
                <a:latin typeface="Arial" pitchFamily="34"/>
                <a:cs typeface="Arial" pitchFamily="34"/>
              </a:rPr>
              <a:t>Student </a:t>
            </a:r>
            <a:r>
              <a:rPr kumimoji="0" lang="en-GB" sz="2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Module name: Empowering the Older Person</a:t>
            </a:r>
            <a:br>
              <a:rPr kumimoji="0" lang="en-GB" sz="2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Module code: BMHP6027</a:t>
            </a:r>
            <a:br>
              <a:rPr kumimoji="0" lang="en-GB" sz="2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Lecturer’s name: Arif Ahmed</a:t>
            </a:r>
            <a:br>
              <a:rPr kumimoji="0" lang="en-GB" sz="2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4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ID: 2317142</a:t>
            </a:r>
          </a:p>
        </p:txBody>
      </p:sp>
      <p:sp>
        <p:nvSpPr>
          <p:cNvPr id="6" name="TextBox 5">
            <a:extLst>
              <a:ext uri="{FF2B5EF4-FFF2-40B4-BE49-F238E27FC236}">
                <a16:creationId xmlns:a16="http://schemas.microsoft.com/office/drawing/2014/main" id="{117452A3-F707-9A82-8CF2-151758DE4CF8}"/>
              </a:ext>
            </a:extLst>
          </p:cNvPr>
          <p:cNvSpPr txBox="1"/>
          <p:nvPr/>
        </p:nvSpPr>
        <p:spPr>
          <a:xfrm>
            <a:off x="1839687" y="5419875"/>
            <a:ext cx="8327570" cy="913327"/>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917" b="1"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Acknowledgement of the use of AI tools</a:t>
            </a:r>
          </a:p>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91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endParaRPr kumimoji="0" lang="en-GB" sz="91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5772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C608-6512-A837-272D-8F81F4F5716B}"/>
              </a:ext>
            </a:extLst>
          </p:cNvPr>
          <p:cNvSpPr>
            <a:spLocks noGrp="1"/>
          </p:cNvSpPr>
          <p:nvPr>
            <p:ph type="title"/>
          </p:nvPr>
        </p:nvSpPr>
        <p:spPr>
          <a:xfrm>
            <a:off x="0" y="130632"/>
            <a:ext cx="12126791" cy="725102"/>
          </a:xfrm>
        </p:spPr>
        <p:txBody>
          <a:bodyPr>
            <a:normAutofit/>
          </a:bodyPr>
          <a:lstStyle/>
          <a:p>
            <a:r>
              <a:rPr lang="en-GB" sz="1600" b="1" dirty="0">
                <a:solidFill>
                  <a:schemeClr val="tx2"/>
                </a:solidFill>
                <a:latin typeface="Arial" panose="020B0604020202020204" pitchFamily="34" charset="0"/>
                <a:cs typeface="Arial" panose="020B0604020202020204" pitchFamily="34" charset="0"/>
              </a:rPr>
              <a:t>Empowering the Older Person</a:t>
            </a:r>
          </a:p>
        </p:txBody>
      </p:sp>
      <p:pic>
        <p:nvPicPr>
          <p:cNvPr id="4" name="Content Placeholder 3">
            <a:extLst>
              <a:ext uri="{FF2B5EF4-FFF2-40B4-BE49-F238E27FC236}">
                <a16:creationId xmlns:a16="http://schemas.microsoft.com/office/drawing/2014/main" id="{4CBB7B42-6CAA-90FF-CD85-29F75D9B3462}"/>
              </a:ext>
            </a:extLst>
          </p:cNvPr>
          <p:cNvPicPr>
            <a:picLocks noGrp="1" noChangeAspect="1"/>
          </p:cNvPicPr>
          <p:nvPr>
            <p:ph idx="1"/>
          </p:nvPr>
        </p:nvPicPr>
        <p:blipFill>
          <a:blip r:embed="rId3"/>
          <a:stretch>
            <a:fillRect/>
          </a:stretch>
        </p:blipFill>
        <p:spPr>
          <a:prstGeom prst="rect">
            <a:avLst/>
          </a:prstGeom>
        </p:spPr>
      </p:pic>
      <p:sp>
        <p:nvSpPr>
          <p:cNvPr id="12" name="TextBox 11">
            <a:extLst>
              <a:ext uri="{FF2B5EF4-FFF2-40B4-BE49-F238E27FC236}">
                <a16:creationId xmlns:a16="http://schemas.microsoft.com/office/drawing/2014/main" id="{D12996C2-736B-C767-A00A-FD1479F4B0CC}"/>
              </a:ext>
            </a:extLst>
          </p:cNvPr>
          <p:cNvSpPr txBox="1"/>
          <p:nvPr/>
        </p:nvSpPr>
        <p:spPr>
          <a:xfrm>
            <a:off x="117766" y="2804941"/>
            <a:ext cx="2790742" cy="10618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to The IOMH (2025), that empowerment in health and social care is a fundamental principle that prioritise individuals in managing their own care and support.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Mental Health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Social</a:t>
            </a:r>
          </a:p>
        </p:txBody>
      </p:sp>
      <p:sp>
        <p:nvSpPr>
          <p:cNvPr id="14" name="TextBox 13">
            <a:extLst>
              <a:ext uri="{FF2B5EF4-FFF2-40B4-BE49-F238E27FC236}">
                <a16:creationId xmlns:a16="http://schemas.microsoft.com/office/drawing/2014/main" id="{A2BDC5DC-9B9A-5B68-2FF6-F82CB5CA6623}"/>
              </a:ext>
            </a:extLst>
          </p:cNvPr>
          <p:cNvSpPr txBox="1"/>
          <p:nvPr/>
        </p:nvSpPr>
        <p:spPr>
          <a:xfrm>
            <a:off x="127894" y="3844015"/>
            <a:ext cx="2765425" cy="7848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to Age UK (2023) that statistically in 2023 there are 11 million people aged over 65 in England. This is projected to increase by 10% in the next five years and by 32% by 2043 (1.1 and 3.5 million people respectively) (Age UK, 2023). </a:t>
            </a:r>
          </a:p>
        </p:txBody>
      </p:sp>
      <p:sp>
        <p:nvSpPr>
          <p:cNvPr id="22" name="TextBox 21">
            <a:extLst>
              <a:ext uri="{FF2B5EF4-FFF2-40B4-BE49-F238E27FC236}">
                <a16:creationId xmlns:a16="http://schemas.microsoft.com/office/drawing/2014/main" id="{669D4630-3CA1-7F74-8BBC-B838E70F7394}"/>
              </a:ext>
            </a:extLst>
          </p:cNvPr>
          <p:cNvSpPr txBox="1"/>
          <p:nvPr/>
        </p:nvSpPr>
        <p:spPr>
          <a:xfrm>
            <a:off x="3172060" y="4006106"/>
            <a:ext cx="2754903" cy="1343958"/>
          </a:xfrm>
          <a:prstGeom prst="rect">
            <a:avLst/>
          </a:prstGeom>
          <a:noFill/>
        </p:spPr>
        <p:txBody>
          <a:bodyPr wrap="square">
            <a:spAutoFit/>
          </a:bodyPr>
          <a:lstStyle/>
          <a:p>
            <a:pPr>
              <a:spcAft>
                <a:spcPts val="1100"/>
              </a:spcAft>
              <a:buNone/>
            </a:pPr>
            <a:r>
              <a:rPr lang="en-US" sz="900" b="1" dirty="0">
                <a:effectLst/>
                <a:latin typeface="Arial" panose="020B0604020202020204" pitchFamily="34" charset="0"/>
                <a:ea typeface="Century Schoolbook" panose="02040604050505020304" pitchFamily="18" charset="0"/>
                <a:cs typeface="Arial" panose="020B0604020202020204" pitchFamily="34" charset="0"/>
              </a:rPr>
              <a:t>Theory</a:t>
            </a:r>
            <a:endParaRPr lang="en-GB" sz="900" dirty="0">
              <a:effectLst/>
              <a:latin typeface="Arial" panose="020B0604020202020204" pitchFamily="34" charset="0"/>
              <a:ea typeface="Century Schoolbook" panose="02040604050505020304" pitchFamily="18" charset="0"/>
              <a:cs typeface="Arial" panose="020B0604020202020204" pitchFamily="34" charset="0"/>
            </a:endParaRPr>
          </a:p>
          <a:p>
            <a:pPr marL="171450" indent="-171450">
              <a:spcAft>
                <a:spcPts val="1100"/>
              </a:spcAft>
              <a:buFont typeface="Arial" panose="020B0604020202020204" pitchFamily="34" charset="0"/>
              <a:buChar char="•"/>
            </a:pPr>
            <a:r>
              <a:rPr lang="en-GB" sz="900" b="1" dirty="0">
                <a:effectLst/>
                <a:latin typeface="Arial" panose="020B0604020202020204" pitchFamily="34" charset="0"/>
                <a:ea typeface="Century Schoolbook" panose="02040604050505020304" pitchFamily="18" charset="0"/>
                <a:cs typeface="Arial" panose="020B0604020202020204" pitchFamily="34" charset="0"/>
              </a:rPr>
              <a:t>Person-Centred Care Theory</a:t>
            </a:r>
            <a:r>
              <a:rPr lang="en-GB" sz="900" dirty="0">
                <a:effectLst/>
                <a:latin typeface="Arial" panose="020B0604020202020204" pitchFamily="34" charset="0"/>
                <a:ea typeface="Century Schoolbook" panose="02040604050505020304" pitchFamily="18" charset="0"/>
                <a:cs typeface="Arial" panose="020B0604020202020204" pitchFamily="34" charset="0"/>
              </a:rPr>
              <a:t>: Respecting the individual’s values, preferences and life experiences (Moilanen, T., et al, 2021)</a:t>
            </a:r>
          </a:p>
          <a:p>
            <a:pPr marL="171450" indent="-171450">
              <a:spcAft>
                <a:spcPts val="1100"/>
              </a:spcAft>
              <a:buFont typeface="Arial" panose="020B0604020202020204" pitchFamily="34" charset="0"/>
              <a:buChar char="•"/>
            </a:pPr>
            <a:r>
              <a:rPr lang="en-GB" sz="900" b="1" dirty="0">
                <a:effectLst/>
                <a:latin typeface="Arial" panose="020B0604020202020204" pitchFamily="34" charset="0"/>
                <a:ea typeface="Century Schoolbook" panose="02040604050505020304" pitchFamily="18" charset="0"/>
                <a:cs typeface="Arial" panose="020B0604020202020204" pitchFamily="34" charset="0"/>
              </a:rPr>
              <a:t>Empowerment Theory</a:t>
            </a:r>
            <a:r>
              <a:rPr lang="en-GB" sz="900" dirty="0">
                <a:effectLst/>
                <a:latin typeface="Arial" panose="020B0604020202020204" pitchFamily="34" charset="0"/>
                <a:ea typeface="Century Schoolbook" panose="02040604050505020304" pitchFamily="18" charset="0"/>
                <a:cs typeface="Arial" panose="020B0604020202020204" pitchFamily="34" charset="0"/>
              </a:rPr>
              <a:t>: involved in decisions about their care and support(CAREY, M., 2019). </a:t>
            </a:r>
          </a:p>
        </p:txBody>
      </p:sp>
      <p:sp>
        <p:nvSpPr>
          <p:cNvPr id="26" name="TextBox 25">
            <a:extLst>
              <a:ext uri="{FF2B5EF4-FFF2-40B4-BE49-F238E27FC236}">
                <a16:creationId xmlns:a16="http://schemas.microsoft.com/office/drawing/2014/main" id="{C94D9751-D2FB-D1F1-8C54-23B16D07C235}"/>
              </a:ext>
            </a:extLst>
          </p:cNvPr>
          <p:cNvSpPr txBox="1"/>
          <p:nvPr/>
        </p:nvSpPr>
        <p:spPr>
          <a:xfrm>
            <a:off x="3216205" y="2125640"/>
            <a:ext cx="2837988" cy="1900520"/>
          </a:xfrm>
          <a:prstGeom prst="rect">
            <a:avLst/>
          </a:prstGeom>
          <a:noFill/>
        </p:spPr>
        <p:txBody>
          <a:bodyPr wrap="square">
            <a:spAutoFit/>
          </a:bodyPr>
          <a:lstStyle/>
          <a:p>
            <a:pPr>
              <a:spcAft>
                <a:spcPts val="1100"/>
              </a:spcAft>
              <a:buNone/>
            </a:pPr>
            <a:r>
              <a:rPr lang="en-US" sz="900" b="1" dirty="0">
                <a:effectLst/>
                <a:latin typeface="Arial" panose="020B0604020202020204" pitchFamily="34" charset="0"/>
                <a:ea typeface="Century Schoolbook" panose="02040604050505020304" pitchFamily="18" charset="0"/>
                <a:cs typeface="Arial" panose="020B0604020202020204" pitchFamily="34" charset="0"/>
              </a:rPr>
              <a:t>Policies</a:t>
            </a:r>
            <a:endParaRPr lang="en-GB" sz="900"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buNone/>
            </a:pPr>
            <a:r>
              <a:rPr lang="en-GB" sz="900" b="1" dirty="0">
                <a:effectLst/>
                <a:latin typeface="Arial" panose="020B0604020202020204" pitchFamily="34" charset="0"/>
                <a:ea typeface="Century Schoolbook" panose="02040604050505020304" pitchFamily="18" charset="0"/>
                <a:cs typeface="Arial" panose="020B0604020202020204" pitchFamily="34" charset="0"/>
              </a:rPr>
              <a:t>The Care Act 2014:</a:t>
            </a:r>
            <a:r>
              <a:rPr lang="en-GB" sz="900" dirty="0">
                <a:effectLst/>
                <a:latin typeface="Arial" panose="020B0604020202020204" pitchFamily="34" charset="0"/>
                <a:ea typeface="Century Schoolbook" panose="02040604050505020304" pitchFamily="18" charset="0"/>
                <a:cs typeface="Arial" panose="020B0604020202020204" pitchFamily="34" charset="0"/>
              </a:rPr>
              <a:t> wellbeing of individuals at the centre of care and support services.</a:t>
            </a:r>
          </a:p>
          <a:p>
            <a:pPr>
              <a:spcAft>
                <a:spcPts val="1100"/>
              </a:spcAft>
              <a:buNone/>
            </a:pPr>
            <a:r>
              <a:rPr lang="en-US" sz="900" b="1" dirty="0">
                <a:effectLst/>
                <a:latin typeface="Arial" panose="020B0604020202020204" pitchFamily="34" charset="0"/>
                <a:ea typeface="Century Schoolbook" panose="02040604050505020304" pitchFamily="18" charset="0"/>
                <a:cs typeface="Arial" panose="020B0604020202020204" pitchFamily="34" charset="0"/>
              </a:rPr>
              <a:t>The Equality Act 2010</a:t>
            </a:r>
            <a:r>
              <a:rPr lang="en-US" sz="900" dirty="0">
                <a:effectLst/>
                <a:latin typeface="Arial" panose="020B0604020202020204" pitchFamily="34" charset="0"/>
                <a:ea typeface="Century Schoolbook" panose="02040604050505020304" pitchFamily="18" charset="0"/>
                <a:cs typeface="Arial" panose="020B0604020202020204" pitchFamily="34" charset="0"/>
              </a:rPr>
              <a:t> protection from discrimination based such as age, disability, gender, race and religion.</a:t>
            </a:r>
          </a:p>
          <a:p>
            <a:pPr>
              <a:spcAft>
                <a:spcPts val="1100"/>
              </a:spcAft>
              <a:buNone/>
            </a:pPr>
            <a:r>
              <a:rPr lang="en-GB" sz="900" b="1" dirty="0">
                <a:effectLst/>
                <a:latin typeface="Arial" panose="020B0604020202020204" pitchFamily="34" charset="0"/>
                <a:ea typeface="Century Schoolbook" panose="02040604050505020304" pitchFamily="18" charset="0"/>
                <a:cs typeface="Arial" panose="020B0604020202020204" pitchFamily="34" charset="0"/>
              </a:rPr>
              <a:t>Human Rights Act 1998 </a:t>
            </a:r>
            <a:r>
              <a:rPr lang="en-GB" sz="900" dirty="0">
                <a:effectLst/>
                <a:latin typeface="Arial" panose="020B0604020202020204" pitchFamily="34" charset="0"/>
                <a:ea typeface="Century Schoolbook" panose="02040604050505020304" pitchFamily="18" charset="0"/>
                <a:cs typeface="Arial" panose="020B0604020202020204" pitchFamily="34" charset="0"/>
              </a:rPr>
              <a:t>Protects fundamental rights such as the right to life, freedom from inhumane treatment, and respect for private and family life.</a:t>
            </a:r>
          </a:p>
        </p:txBody>
      </p:sp>
      <p:sp>
        <p:nvSpPr>
          <p:cNvPr id="30" name="Text Placeholder 5">
            <a:extLst>
              <a:ext uri="{FF2B5EF4-FFF2-40B4-BE49-F238E27FC236}">
                <a16:creationId xmlns:a16="http://schemas.microsoft.com/office/drawing/2014/main" id="{5200BB6B-3724-ED6E-9252-6BAED6FCC7A9}"/>
              </a:ext>
            </a:extLst>
          </p:cNvPr>
          <p:cNvSpPr txBox="1">
            <a:spLocks/>
          </p:cNvSpPr>
          <p:nvPr/>
        </p:nvSpPr>
        <p:spPr>
          <a:xfrm>
            <a:off x="3185485" y="1637448"/>
            <a:ext cx="2801207" cy="33593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9pPr>
          </a:lstStyle>
          <a:p>
            <a:pPr marL="342900" marR="0" lvl="0" indent="-342900" algn="ctr" defTabSz="457200" rtl="0" eaLnBrk="1" fontAlgn="auto" latinLnBrk="0" hangingPunct="1">
              <a:lnSpc>
                <a:spcPct val="100000"/>
              </a:lnSpc>
              <a:spcBef>
                <a:spcPts val="1000"/>
              </a:spcBef>
              <a:spcAft>
                <a:spcPts val="0"/>
              </a:spcAft>
              <a:buClr>
                <a:srgbClr val="5B9BD5"/>
              </a:buClr>
              <a:buSzPct val="80000"/>
              <a:buFont typeface="Wingdings 3" charset="2"/>
              <a:buChar char=""/>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Policies and Theory</a:t>
            </a:r>
          </a:p>
        </p:txBody>
      </p:sp>
      <p:sp>
        <p:nvSpPr>
          <p:cNvPr id="33" name="TextBox 32">
            <a:extLst>
              <a:ext uri="{FF2B5EF4-FFF2-40B4-BE49-F238E27FC236}">
                <a16:creationId xmlns:a16="http://schemas.microsoft.com/office/drawing/2014/main" id="{9638FB2E-52FC-D828-AA65-E34F7661C134}"/>
              </a:ext>
            </a:extLst>
          </p:cNvPr>
          <p:cNvSpPr txBox="1"/>
          <p:nvPr/>
        </p:nvSpPr>
        <p:spPr>
          <a:xfrm>
            <a:off x="6207829" y="2253880"/>
            <a:ext cx="2765425" cy="1644040"/>
          </a:xfrm>
          <a:prstGeom prst="rect">
            <a:avLst/>
          </a:prstGeom>
          <a:noFill/>
        </p:spPr>
        <p:txBody>
          <a:bodyPr wrap="square">
            <a:spAutoFit/>
          </a:bodyPr>
          <a:lstStyle/>
          <a:p>
            <a:pPr>
              <a:spcAft>
                <a:spcPts val="1100"/>
              </a:spcAft>
              <a:buNone/>
            </a:pPr>
            <a:r>
              <a:rPr lang="en-US" sz="1000" b="1" dirty="0">
                <a:effectLst/>
                <a:latin typeface="Arial" panose="020B0604020202020204" pitchFamily="34" charset="0"/>
                <a:ea typeface="Century Schoolbook" panose="02040604050505020304" pitchFamily="18" charset="0"/>
                <a:cs typeface="Times New Roman" panose="02020603050405020304" pitchFamily="18" charset="0"/>
              </a:rPr>
              <a:t>Benefit</a:t>
            </a:r>
            <a:endParaRPr lang="en-GB" sz="1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171450" lvl="0" indent="-171450">
              <a:spcAft>
                <a:spcPts val="1100"/>
              </a:spcAft>
              <a:buFont typeface="Arial" panose="020B0604020202020204" pitchFamily="34" charset="0"/>
              <a:buChar char="•"/>
            </a:pPr>
            <a:r>
              <a:rPr lang="en-US" sz="900" dirty="0">
                <a:effectLst/>
                <a:latin typeface="Arial" panose="020B0604020202020204" pitchFamily="34" charset="0"/>
                <a:ea typeface="Century Schoolbook" panose="02040604050505020304" pitchFamily="18" charset="0"/>
                <a:cs typeface="Arial" panose="020B0604020202020204" pitchFamily="34" charset="0"/>
              </a:rPr>
              <a:t>Reduced hospital readmissions</a:t>
            </a:r>
            <a:endParaRPr lang="en-GB" sz="900" dirty="0">
              <a:effectLst/>
              <a:latin typeface="Arial" panose="020B0604020202020204" pitchFamily="34" charset="0"/>
              <a:ea typeface="Century Schoolbook" panose="02040604050505020304" pitchFamily="18" charset="0"/>
              <a:cs typeface="Arial" panose="020B0604020202020204" pitchFamily="34" charset="0"/>
            </a:endParaRPr>
          </a:p>
          <a:p>
            <a:pPr marL="171450" lvl="0" indent="-171450">
              <a:spcAft>
                <a:spcPts val="1100"/>
              </a:spcAft>
              <a:buFont typeface="Arial" panose="020B0604020202020204" pitchFamily="34" charset="0"/>
              <a:buChar char="•"/>
            </a:pPr>
            <a:r>
              <a:rPr lang="en-US" sz="900" dirty="0">
                <a:effectLst/>
                <a:latin typeface="Arial" panose="020B0604020202020204" pitchFamily="34" charset="0"/>
                <a:ea typeface="Century Schoolbook" panose="02040604050505020304" pitchFamily="18" charset="0"/>
                <a:cs typeface="Arial" panose="020B0604020202020204" pitchFamily="34" charset="0"/>
              </a:rPr>
              <a:t>Increased independence in daily activities</a:t>
            </a:r>
            <a:endParaRPr lang="en-GB" sz="900" dirty="0">
              <a:effectLst/>
              <a:latin typeface="Arial" panose="020B0604020202020204" pitchFamily="34" charset="0"/>
              <a:ea typeface="Century Schoolbook" panose="02040604050505020304" pitchFamily="18" charset="0"/>
              <a:cs typeface="Arial" panose="020B0604020202020204" pitchFamily="34" charset="0"/>
            </a:endParaRPr>
          </a:p>
          <a:p>
            <a:pPr marL="171450" lvl="0" indent="-171450">
              <a:spcAft>
                <a:spcPts val="1100"/>
              </a:spcAft>
              <a:buFont typeface="Arial" panose="020B0604020202020204" pitchFamily="34" charset="0"/>
              <a:buChar char="•"/>
            </a:pPr>
            <a:r>
              <a:rPr lang="en-US" sz="900" dirty="0">
                <a:effectLst/>
                <a:latin typeface="Arial" panose="020B0604020202020204" pitchFamily="34" charset="0"/>
                <a:ea typeface="Century Schoolbook" panose="02040604050505020304" pitchFamily="18" charset="0"/>
                <a:cs typeface="Arial" panose="020B0604020202020204" pitchFamily="34" charset="0"/>
              </a:rPr>
              <a:t>Reduced loneliness and social isolation</a:t>
            </a:r>
            <a:endParaRPr lang="en-GB" sz="900" dirty="0">
              <a:effectLst/>
              <a:latin typeface="Arial" panose="020B0604020202020204" pitchFamily="34" charset="0"/>
              <a:ea typeface="Century Schoolbook" panose="02040604050505020304" pitchFamily="18" charset="0"/>
              <a:cs typeface="Arial" panose="020B0604020202020204" pitchFamily="34" charset="0"/>
            </a:endParaRPr>
          </a:p>
          <a:p>
            <a:pPr marL="171450" lvl="0" indent="-171450">
              <a:spcAft>
                <a:spcPts val="1100"/>
              </a:spcAft>
              <a:buFont typeface="Arial" panose="020B0604020202020204" pitchFamily="34" charset="0"/>
              <a:buChar char="•"/>
            </a:pPr>
            <a:r>
              <a:rPr lang="en-US" sz="900" dirty="0">
                <a:effectLst/>
                <a:latin typeface="Arial" panose="020B0604020202020204" pitchFamily="34" charset="0"/>
                <a:ea typeface="Century Schoolbook" panose="02040604050505020304" pitchFamily="18" charset="0"/>
                <a:cs typeface="Arial" panose="020B0604020202020204" pitchFamily="34" charset="0"/>
              </a:rPr>
              <a:t>Better physical health</a:t>
            </a:r>
            <a:endParaRPr lang="en-GB" sz="900" dirty="0">
              <a:effectLst/>
              <a:latin typeface="Arial" panose="020B0604020202020204" pitchFamily="34" charset="0"/>
              <a:ea typeface="Century Schoolbook" panose="02040604050505020304" pitchFamily="18" charset="0"/>
              <a:cs typeface="Arial" panose="020B0604020202020204" pitchFamily="34" charset="0"/>
            </a:endParaRPr>
          </a:p>
          <a:p>
            <a:pPr marL="171450" indent="-171450">
              <a:buFont typeface="Arial" panose="020B0604020202020204" pitchFamily="34" charset="0"/>
              <a:buChar char="•"/>
            </a:pPr>
            <a:r>
              <a:rPr lang="en-US" sz="900" dirty="0">
                <a:effectLst/>
                <a:latin typeface="Arial" panose="020B0604020202020204" pitchFamily="34" charset="0"/>
                <a:ea typeface="Century Schoolbook" panose="02040604050505020304" pitchFamily="18" charset="0"/>
                <a:cs typeface="Arial" panose="020B0604020202020204" pitchFamily="34" charset="0"/>
              </a:rPr>
              <a:t>Improved </a:t>
            </a:r>
            <a:r>
              <a:rPr lang="en-US" sz="900" dirty="0">
                <a:effectLst/>
                <a:latin typeface="Arial" panose="020B0604020202020204" pitchFamily="34" charset="0"/>
                <a:ea typeface="Century Schoolbook" panose="02040604050505020304" pitchFamily="18" charset="0"/>
              </a:rPr>
              <a:t>access to services and information.</a:t>
            </a:r>
            <a:endPar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6" name="Text Placeholder 7">
            <a:extLst>
              <a:ext uri="{FF2B5EF4-FFF2-40B4-BE49-F238E27FC236}">
                <a16:creationId xmlns:a16="http://schemas.microsoft.com/office/drawing/2014/main" id="{920AD705-B2B1-FBF6-9D9E-EAB206A934BB}"/>
              </a:ext>
            </a:extLst>
          </p:cNvPr>
          <p:cNvSpPr txBox="1">
            <a:spLocks/>
          </p:cNvSpPr>
          <p:nvPr/>
        </p:nvSpPr>
        <p:spPr>
          <a:xfrm>
            <a:off x="3155395" y="5422237"/>
            <a:ext cx="2794000" cy="338546"/>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dk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dk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dk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9pPr>
          </a:lstStyle>
          <a:p>
            <a:pPr algn="ctr">
              <a:spcAft>
                <a:spcPts val="1100"/>
              </a:spcAft>
              <a:buNone/>
            </a:pPr>
            <a:r>
              <a:rPr lang="en-US" sz="1000" b="1" dirty="0">
                <a:effectLst/>
                <a:latin typeface="Arial" panose="020B0604020202020204" pitchFamily="34" charset="0"/>
                <a:ea typeface="Century Schoolbook" panose="02040604050505020304" pitchFamily="18" charset="0"/>
                <a:cs typeface="Times New Roman" panose="02020603050405020304" pitchFamily="18" charset="0"/>
              </a:rPr>
              <a:t>Effectiveness and benefit</a:t>
            </a:r>
            <a:endParaRPr lang="en-GB" sz="1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39" name="Text Placeholder 8">
            <a:extLst>
              <a:ext uri="{FF2B5EF4-FFF2-40B4-BE49-F238E27FC236}">
                <a16:creationId xmlns:a16="http://schemas.microsoft.com/office/drawing/2014/main" id="{B77B2469-6EEE-30FD-A12D-D7B421D94CAE}"/>
              </a:ext>
            </a:extLst>
          </p:cNvPr>
          <p:cNvSpPr txBox="1">
            <a:spLocks/>
          </p:cNvSpPr>
          <p:nvPr/>
        </p:nvSpPr>
        <p:spPr>
          <a:xfrm>
            <a:off x="9266512" y="2271620"/>
            <a:ext cx="2807451" cy="338546"/>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dk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dk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dk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Recommendations</a:t>
            </a:r>
          </a:p>
        </p:txBody>
      </p:sp>
      <p:sp>
        <p:nvSpPr>
          <p:cNvPr id="40" name="Text Placeholder 21">
            <a:extLst>
              <a:ext uri="{FF2B5EF4-FFF2-40B4-BE49-F238E27FC236}">
                <a16:creationId xmlns:a16="http://schemas.microsoft.com/office/drawing/2014/main" id="{F4B8E431-AE5D-DAC9-D2ED-7116AAA6B1F9}"/>
              </a:ext>
            </a:extLst>
          </p:cNvPr>
          <p:cNvSpPr txBox="1">
            <a:spLocks/>
          </p:cNvSpPr>
          <p:nvPr/>
        </p:nvSpPr>
        <p:spPr>
          <a:xfrm>
            <a:off x="140306" y="4773519"/>
            <a:ext cx="2778142" cy="357467"/>
          </a:xfrm>
          <a:prstGeom prst="rect">
            <a:avLst/>
          </a:prstGeom>
          <a:solidFill>
            <a:schemeClr val="accent1"/>
          </a:solidFill>
        </p:spPr>
        <p:txBody>
          <a:bodyPr/>
          <a:lstStyle>
            <a:lvl1pPr marL="342828" indent="-342828" algn="l" defTabSz="914208" rtl="0" eaLnBrk="1" latinLnBrk="0" hangingPunct="1">
              <a:spcBef>
                <a:spcPct val="20000"/>
              </a:spcBef>
              <a:buFont typeface="Arial" pitchFamily="34" charset="0"/>
              <a:buChar char="•"/>
              <a:defRPr sz="3208" kern="1200">
                <a:solidFill>
                  <a:schemeClr val="tx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tx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tx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208" rtl="0" eaLnBrk="1" fontAlgn="auto" latinLnBrk="0" hangingPunct="1">
              <a:lnSpc>
                <a:spcPct val="100000"/>
              </a:lnSpc>
              <a:spcBef>
                <a:spcPct val="20000"/>
              </a:spcBef>
              <a:spcAft>
                <a:spcPts val="0"/>
              </a:spcAft>
              <a:buClrTx/>
              <a:buSz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care, empowerment and support needs of older people</a:t>
            </a:r>
          </a:p>
        </p:txBody>
      </p:sp>
      <p:sp>
        <p:nvSpPr>
          <p:cNvPr id="44" name="TextBox 43">
            <a:extLst>
              <a:ext uri="{FF2B5EF4-FFF2-40B4-BE49-F238E27FC236}">
                <a16:creationId xmlns:a16="http://schemas.microsoft.com/office/drawing/2014/main" id="{B100D6B5-5146-F4CE-789D-B7FE377B4BD2}"/>
              </a:ext>
            </a:extLst>
          </p:cNvPr>
          <p:cNvSpPr txBox="1"/>
          <p:nvPr/>
        </p:nvSpPr>
        <p:spPr>
          <a:xfrm>
            <a:off x="6167439" y="6085231"/>
            <a:ext cx="2837988"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5" name="Text Placeholder 10">
            <a:extLst>
              <a:ext uri="{FF2B5EF4-FFF2-40B4-BE49-F238E27FC236}">
                <a16:creationId xmlns:a16="http://schemas.microsoft.com/office/drawing/2014/main" id="{313AE0DE-D61C-EF2C-BB42-E156BFE37CD9}"/>
              </a:ext>
            </a:extLst>
          </p:cNvPr>
          <p:cNvSpPr txBox="1">
            <a:spLocks/>
          </p:cNvSpPr>
          <p:nvPr/>
        </p:nvSpPr>
        <p:spPr>
          <a:xfrm>
            <a:off x="9248072" y="4204129"/>
            <a:ext cx="2815681" cy="345796"/>
          </a:xfrm>
          <a:prstGeom prst="rect">
            <a:avLst/>
          </a:prstGeom>
          <a:solidFill>
            <a:schemeClr val="accent1"/>
          </a:solidFill>
          <a:ln>
            <a:solidFill>
              <a:schemeClr val="accent1"/>
            </a:solidFill>
          </a:ln>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lt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lt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lt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Conclusions </a:t>
            </a:r>
          </a:p>
          <a:p>
            <a:pPr marL="342828" marR="0" lvl="0" indent="-342828" algn="ctr" defTabSz="914208"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8" b="0" i="0" u="none" strike="noStrike" kern="1200" cap="none" spc="0" normalizeH="0" baseline="0" noProof="0" dirty="0">
              <a:ln>
                <a:noFill/>
              </a:ln>
              <a:solidFill>
                <a:prstClr val="white"/>
              </a:solidFill>
              <a:effectLst/>
              <a:uLnTx/>
              <a:uFillTx/>
              <a:latin typeface="Calibri"/>
              <a:ea typeface="+mn-ea"/>
              <a:cs typeface="+mn-cs"/>
            </a:endParaRPr>
          </a:p>
        </p:txBody>
      </p:sp>
      <p:sp>
        <p:nvSpPr>
          <p:cNvPr id="53" name="TextBox 52">
            <a:extLst>
              <a:ext uri="{FF2B5EF4-FFF2-40B4-BE49-F238E27FC236}">
                <a16:creationId xmlns:a16="http://schemas.microsoft.com/office/drawing/2014/main" id="{365CB81A-A905-3B0C-B11F-81C48D4402B0}"/>
              </a:ext>
            </a:extLst>
          </p:cNvPr>
          <p:cNvSpPr txBox="1"/>
          <p:nvPr/>
        </p:nvSpPr>
        <p:spPr>
          <a:xfrm>
            <a:off x="3185485" y="5760783"/>
            <a:ext cx="2776815" cy="648896"/>
          </a:xfrm>
          <a:prstGeom prst="rect">
            <a:avLst/>
          </a:prstGeom>
          <a:noFill/>
        </p:spPr>
        <p:txBody>
          <a:bodyPr wrap="square" rtlCol="0">
            <a:spAutoFit/>
          </a:bodyPr>
          <a:lstStyle/>
          <a:p>
            <a:pPr lvl="0" algn="just">
              <a:spcAft>
                <a:spcPts val="1100"/>
              </a:spcAft>
            </a:pPr>
            <a:r>
              <a:rPr lang="en-US" sz="900" b="1" dirty="0">
                <a:effectLst/>
                <a:latin typeface="Arial" panose="020B0604020202020204" pitchFamily="34" charset="0"/>
                <a:ea typeface="Century Schoolbook" panose="02040604050505020304" pitchFamily="18" charset="0"/>
                <a:cs typeface="Arial" panose="020B0604020202020204" pitchFamily="34" charset="0"/>
              </a:rPr>
              <a:t>Effectiveness</a:t>
            </a:r>
          </a:p>
          <a:p>
            <a:pPr marL="171450" lvl="0" indent="-171450">
              <a:spcAft>
                <a:spcPts val="1100"/>
              </a:spcAft>
              <a:buFont typeface="Arial" panose="020B0604020202020204" pitchFamily="34" charset="0"/>
              <a:buChar char="•"/>
            </a:pPr>
            <a:r>
              <a:rPr lang="en-US" sz="900" dirty="0">
                <a:effectLst/>
                <a:latin typeface="Arial" panose="020B0604020202020204" pitchFamily="34" charset="0"/>
                <a:ea typeface="Century Schoolbook" panose="02040604050505020304" pitchFamily="18" charset="0"/>
                <a:cs typeface="Arial" panose="020B0604020202020204" pitchFamily="34" charset="0"/>
              </a:rPr>
              <a:t>Physical Activity and Rehabilitation </a:t>
            </a:r>
            <a:r>
              <a:rPr lang="en-US" sz="900" dirty="0" err="1">
                <a:effectLst/>
                <a:latin typeface="Arial" panose="020B0604020202020204" pitchFamily="34" charset="0"/>
                <a:ea typeface="Century Schoolbook" panose="02040604050505020304" pitchFamily="18" charset="0"/>
                <a:cs typeface="Arial" panose="020B0604020202020204" pitchFamily="34" charset="0"/>
              </a:rPr>
              <a:t>Programmes</a:t>
            </a:r>
            <a:r>
              <a:rPr lang="en-US" sz="900" dirty="0">
                <a:effectLst/>
                <a:latin typeface="Arial" panose="020B0604020202020204" pitchFamily="34" charset="0"/>
                <a:ea typeface="Century Schoolbook" panose="02040604050505020304" pitchFamily="18" charset="0"/>
                <a:cs typeface="Arial" panose="020B0604020202020204" pitchFamily="34" charset="0"/>
              </a:rPr>
              <a:t>: </a:t>
            </a:r>
          </a:p>
        </p:txBody>
      </p:sp>
      <p:pic>
        <p:nvPicPr>
          <p:cNvPr id="11" name="Picture 10">
            <a:extLst>
              <a:ext uri="{FF2B5EF4-FFF2-40B4-BE49-F238E27FC236}">
                <a16:creationId xmlns:a16="http://schemas.microsoft.com/office/drawing/2014/main" id="{753A3B14-7C51-4E2A-9759-EA9E44C7E039}"/>
              </a:ext>
            </a:extLst>
          </p:cNvPr>
          <p:cNvPicPr>
            <a:picLocks noChangeAspect="1"/>
          </p:cNvPicPr>
          <p:nvPr/>
        </p:nvPicPr>
        <p:blipFill>
          <a:blip r:embed="rId4"/>
          <a:stretch>
            <a:fillRect/>
          </a:stretch>
        </p:blipFill>
        <p:spPr>
          <a:xfrm>
            <a:off x="117310" y="952752"/>
            <a:ext cx="2812888" cy="1515372"/>
          </a:xfrm>
          <a:prstGeom prst="rect">
            <a:avLst/>
          </a:prstGeom>
        </p:spPr>
      </p:pic>
      <p:pic>
        <p:nvPicPr>
          <p:cNvPr id="15" name="Picture 14">
            <a:extLst>
              <a:ext uri="{FF2B5EF4-FFF2-40B4-BE49-F238E27FC236}">
                <a16:creationId xmlns:a16="http://schemas.microsoft.com/office/drawing/2014/main" id="{4681A1FC-1FB7-5E44-DA12-467EC29EC315}"/>
              </a:ext>
            </a:extLst>
          </p:cNvPr>
          <p:cNvPicPr>
            <a:picLocks noChangeAspect="1"/>
          </p:cNvPicPr>
          <p:nvPr/>
        </p:nvPicPr>
        <p:blipFill>
          <a:blip r:embed="rId5"/>
          <a:stretch>
            <a:fillRect/>
          </a:stretch>
        </p:blipFill>
        <p:spPr>
          <a:xfrm>
            <a:off x="9260713" y="952752"/>
            <a:ext cx="2819048" cy="1318868"/>
          </a:xfrm>
          <a:prstGeom prst="rect">
            <a:avLst/>
          </a:prstGeom>
        </p:spPr>
      </p:pic>
      <p:sp>
        <p:nvSpPr>
          <p:cNvPr id="17" name="Text Placeholder 10">
            <a:extLst>
              <a:ext uri="{FF2B5EF4-FFF2-40B4-BE49-F238E27FC236}">
                <a16:creationId xmlns:a16="http://schemas.microsoft.com/office/drawing/2014/main" id="{0E9F0FB1-597E-92D8-F9BE-FE794D144E01}"/>
              </a:ext>
            </a:extLst>
          </p:cNvPr>
          <p:cNvSpPr txBox="1">
            <a:spLocks/>
          </p:cNvSpPr>
          <p:nvPr/>
        </p:nvSpPr>
        <p:spPr>
          <a:xfrm>
            <a:off x="6224194" y="4167844"/>
            <a:ext cx="2815681" cy="345796"/>
          </a:xfrm>
          <a:prstGeom prst="rect">
            <a:avLst/>
          </a:prstGeom>
          <a:solidFill>
            <a:schemeClr val="accent1"/>
          </a:solidFill>
          <a:ln>
            <a:solidFill>
              <a:schemeClr val="accent1"/>
            </a:solidFill>
          </a:ln>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lt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lt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lt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Challenges</a:t>
            </a:r>
          </a:p>
          <a:p>
            <a:pPr marL="342828" marR="0" lvl="0" indent="-342828" defTabSz="914208" rtl="0" eaLnBrk="1" fontAlgn="auto" latinLnBrk="0" hangingPunct="1">
              <a:lnSpc>
                <a:spcPct val="100000"/>
              </a:lnSpc>
              <a:spcBef>
                <a:spcPct val="20000"/>
              </a:spcBef>
              <a:spcAft>
                <a:spcPts val="0"/>
              </a:spcAft>
              <a:buClrTx/>
              <a:buSzTx/>
              <a:buFont typeface="Arial" pitchFamily="34" charset="0"/>
              <a:buChar char="•"/>
              <a:tabLst/>
              <a:defRPr/>
            </a:pPr>
            <a:r>
              <a:rPr kumimoji="0" lang="en-GB" sz="3208" b="0" i="0" u="none" strike="noStrike" kern="1200" cap="none" spc="0" normalizeH="0" baseline="0" noProof="0" dirty="0">
                <a:ln>
                  <a:noFill/>
                </a:ln>
                <a:solidFill>
                  <a:prstClr val="white"/>
                </a:solidFill>
                <a:effectLst/>
                <a:uLnTx/>
                <a:uFillTx/>
                <a:latin typeface="Calibri"/>
                <a:ea typeface="+mn-ea"/>
                <a:cs typeface="+mn-cs"/>
              </a:rPr>
              <a:t>•	Physical</a:t>
            </a:r>
          </a:p>
        </p:txBody>
      </p:sp>
      <p:sp>
        <p:nvSpPr>
          <p:cNvPr id="21" name="TextBox 20">
            <a:extLst>
              <a:ext uri="{FF2B5EF4-FFF2-40B4-BE49-F238E27FC236}">
                <a16:creationId xmlns:a16="http://schemas.microsoft.com/office/drawing/2014/main" id="{A8AA0CE0-E031-B335-4D83-3EDFA00E1CA0}"/>
              </a:ext>
            </a:extLst>
          </p:cNvPr>
          <p:cNvSpPr txBox="1"/>
          <p:nvPr/>
        </p:nvSpPr>
        <p:spPr>
          <a:xfrm>
            <a:off x="6245218" y="969735"/>
            <a:ext cx="2773632" cy="1313116"/>
          </a:xfrm>
          <a:prstGeom prst="rect">
            <a:avLst/>
          </a:prstGeom>
          <a:noFill/>
        </p:spPr>
        <p:txBody>
          <a:bodyPr wrap="square">
            <a:spAutoFit/>
          </a:bodyPr>
          <a:lstStyle/>
          <a:p>
            <a:pPr marL="171450" indent="-171450">
              <a:lnSpc>
                <a:spcPct val="150000"/>
              </a:lnSpc>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900" dirty="0">
                <a:latin typeface="Arial" panose="020B0604020202020204" pitchFamily="34" charset="0"/>
                <a:ea typeface="Century Schoolbook" panose="02040604050505020304" pitchFamily="18" charset="0"/>
                <a:cs typeface="Arial" panose="020B0604020202020204" pitchFamily="34" charset="0"/>
              </a:rPr>
              <a:t>Social Participation and Community Interventions: social interventions</a:t>
            </a:r>
            <a:endParaRPr lang="en-GB" sz="9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Health Promotion and Preventive Care:.</a:t>
            </a:r>
          </a:p>
          <a:p>
            <a:pPr marL="171450" indent="-171450">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Technology and Digital Health Interventions:</a:t>
            </a:r>
          </a:p>
          <a:p>
            <a:pPr>
              <a:lnSpc>
                <a:spcPct val="150000"/>
              </a:lnSpc>
            </a:pPr>
            <a:endParaRPr lang="en-GB" sz="9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FF3470AB-ABA4-7B60-EBE7-FA37557502D6}"/>
              </a:ext>
            </a:extLst>
          </p:cNvPr>
          <p:cNvSpPr txBox="1"/>
          <p:nvPr/>
        </p:nvSpPr>
        <p:spPr>
          <a:xfrm>
            <a:off x="9295775" y="2659119"/>
            <a:ext cx="2730362" cy="1485022"/>
          </a:xfrm>
          <a:prstGeom prst="rect">
            <a:avLst/>
          </a:prstGeom>
          <a:noFill/>
        </p:spPr>
        <p:txBody>
          <a:bodyPr wrap="square">
            <a:spAutoFit/>
          </a:bodyPr>
          <a:lstStyle/>
          <a:p>
            <a:pPr lvl="0">
              <a:spcAft>
                <a:spcPts val="1100"/>
              </a:spcAft>
            </a:pPr>
            <a:r>
              <a:rPr lang="en-GB" sz="900" dirty="0">
                <a:effectLst/>
                <a:latin typeface="Arial" panose="020B0604020202020204" pitchFamily="34" charset="0"/>
                <a:ea typeface="Century Schoolbook" panose="02040604050505020304" pitchFamily="18" charset="0"/>
                <a:cs typeface="Arial" panose="020B0604020202020204" pitchFamily="34" charset="0"/>
              </a:rPr>
              <a:t>Strengthening Person-Centred Care by following the Care Act 2014 (Department of Health, 2014).</a:t>
            </a:r>
          </a:p>
          <a:p>
            <a:pPr lvl="0">
              <a:spcAft>
                <a:spcPts val="1100"/>
              </a:spcAft>
            </a:pPr>
            <a:r>
              <a:rPr lang="en-GB" sz="900" dirty="0">
                <a:effectLst/>
                <a:latin typeface="Arial" panose="020B0604020202020204" pitchFamily="34" charset="0"/>
                <a:ea typeface="Century Schoolbook" panose="02040604050505020304" pitchFamily="18" charset="0"/>
                <a:cs typeface="Arial" panose="020B0604020202020204" pitchFamily="34" charset="0"/>
              </a:rPr>
              <a:t>Expanding Community-Based Support Services (Age UK, 2022)</a:t>
            </a:r>
          </a:p>
          <a:p>
            <a:pPr lvl="0">
              <a:spcAft>
                <a:spcPts val="1100"/>
              </a:spcAft>
            </a:pPr>
            <a:r>
              <a:rPr lang="en-GB" sz="900" dirty="0">
                <a:effectLst/>
                <a:latin typeface="Arial" panose="020B0604020202020204" pitchFamily="34" charset="0"/>
                <a:ea typeface="Century Schoolbook" panose="02040604050505020304" pitchFamily="18" charset="0"/>
                <a:cs typeface="Arial" panose="020B0604020202020204" pitchFamily="34" charset="0"/>
              </a:rPr>
              <a:t>Enhancing Workforce Training and Staffing Levels</a:t>
            </a:r>
          </a:p>
          <a:p>
            <a:pPr lvl="0">
              <a:spcAft>
                <a:spcPts val="1100"/>
              </a:spcAft>
            </a:pPr>
            <a:r>
              <a:rPr lang="en-GB" sz="900" dirty="0">
                <a:effectLst/>
                <a:latin typeface="Arial" panose="020B0604020202020204" pitchFamily="34" charset="0"/>
                <a:ea typeface="Century Schoolbook" panose="02040604050505020304" pitchFamily="18" charset="0"/>
                <a:cs typeface="Arial" panose="020B0604020202020204" pitchFamily="34" charset="0"/>
              </a:rPr>
              <a:t>Promoting Digital Inclusion and Assistive Technology (NHS England, 2019).</a:t>
            </a:r>
          </a:p>
        </p:txBody>
      </p:sp>
      <p:sp>
        <p:nvSpPr>
          <p:cNvPr id="29" name="TextBox 28">
            <a:extLst>
              <a:ext uri="{FF2B5EF4-FFF2-40B4-BE49-F238E27FC236}">
                <a16:creationId xmlns:a16="http://schemas.microsoft.com/office/drawing/2014/main" id="{7B8C7960-C18A-0364-A7F5-8976DBA1FB9A}"/>
              </a:ext>
            </a:extLst>
          </p:cNvPr>
          <p:cNvSpPr txBox="1"/>
          <p:nvPr/>
        </p:nvSpPr>
        <p:spPr>
          <a:xfrm>
            <a:off x="6229159" y="4570416"/>
            <a:ext cx="2765425" cy="1343958"/>
          </a:xfrm>
          <a:prstGeom prst="rect">
            <a:avLst/>
          </a:prstGeom>
          <a:noFill/>
        </p:spPr>
        <p:txBody>
          <a:bodyPr wrap="square">
            <a:spAutoFit/>
          </a:bodyPr>
          <a:lstStyle/>
          <a:p>
            <a:pPr marL="171450" indent="-171450">
              <a:spcAft>
                <a:spcPts val="1100"/>
              </a:spcAft>
              <a:buFont typeface="Arial" panose="020B0604020202020204" pitchFamily="34" charset="0"/>
              <a:buChar char="•"/>
            </a:pPr>
            <a:r>
              <a:rPr lang="en-GB" sz="900" dirty="0">
                <a:effectLst/>
                <a:latin typeface="Arial" panose="020B0604020202020204" pitchFamily="34" charset="0"/>
                <a:ea typeface="Century Schoolbook" panose="02040604050505020304" pitchFamily="18" charset="0"/>
                <a:cs typeface="Arial" panose="020B0604020202020204" pitchFamily="34" charset="0"/>
              </a:rPr>
              <a:t>Physical Health Decline and Chronic Illness (NHS, 2023).</a:t>
            </a:r>
          </a:p>
          <a:p>
            <a:pPr marL="171450" indent="-171450">
              <a:spcAft>
                <a:spcPts val="1100"/>
              </a:spcAft>
              <a:buFont typeface="Arial" panose="020B0604020202020204" pitchFamily="34" charset="0"/>
              <a:buChar char="•"/>
            </a:pPr>
            <a:r>
              <a:rPr lang="en-GB" sz="900" dirty="0">
                <a:effectLst/>
                <a:latin typeface="Arial" panose="020B0604020202020204" pitchFamily="34" charset="0"/>
                <a:ea typeface="Century Schoolbook" panose="02040604050505020304" pitchFamily="18" charset="0"/>
                <a:cs typeface="Arial" panose="020B0604020202020204" pitchFamily="34" charset="0"/>
              </a:rPr>
              <a:t>Social Isolation and Loneliness (Age UK, 2022).</a:t>
            </a:r>
          </a:p>
          <a:p>
            <a:pPr marL="171450" indent="-171450">
              <a:spcAft>
                <a:spcPts val="1100"/>
              </a:spcAft>
              <a:buFont typeface="Arial" panose="020B0604020202020204" pitchFamily="34" charset="0"/>
              <a:buChar char="•"/>
            </a:pPr>
            <a:r>
              <a:rPr lang="en-GB" sz="900" dirty="0">
                <a:effectLst/>
                <a:latin typeface="Arial" panose="020B0604020202020204" pitchFamily="34" charset="0"/>
                <a:ea typeface="Century Schoolbook" panose="02040604050505020304" pitchFamily="18" charset="0"/>
                <a:cs typeface="Arial" panose="020B0604020202020204" pitchFamily="34" charset="0"/>
              </a:rPr>
              <a:t>Limited Access to Health and Social Care Services (Department of Health and Social Care, 2021).</a:t>
            </a:r>
          </a:p>
        </p:txBody>
      </p:sp>
      <p:sp>
        <p:nvSpPr>
          <p:cNvPr id="31" name="Text Placeholder 10">
            <a:extLst>
              <a:ext uri="{FF2B5EF4-FFF2-40B4-BE49-F238E27FC236}">
                <a16:creationId xmlns:a16="http://schemas.microsoft.com/office/drawing/2014/main" id="{8F9C8C4C-5225-6FE0-A9D3-F90E44D625F8}"/>
              </a:ext>
            </a:extLst>
          </p:cNvPr>
          <p:cNvSpPr txBox="1">
            <a:spLocks/>
          </p:cNvSpPr>
          <p:nvPr/>
        </p:nvSpPr>
        <p:spPr>
          <a:xfrm>
            <a:off x="102767" y="2446488"/>
            <a:ext cx="2815681" cy="345796"/>
          </a:xfrm>
          <a:prstGeom prst="rect">
            <a:avLst/>
          </a:prstGeom>
          <a:solidFill>
            <a:schemeClr val="accent1"/>
          </a:solidFill>
          <a:ln>
            <a:solidFill>
              <a:schemeClr val="accent1"/>
            </a:solidFill>
          </a:ln>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lt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lt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lt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Introduction</a:t>
            </a:r>
          </a:p>
          <a:p>
            <a:pPr marL="342828" marR="0" lvl="0" indent="-342828" algn="ctr" defTabSz="914208"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8" b="0" i="0" u="none" strike="noStrike" kern="1200" cap="none" spc="0" normalizeH="0" baseline="0" noProof="0" dirty="0">
              <a:ln>
                <a:noFill/>
              </a:ln>
              <a:solidFill>
                <a:prstClr val="white"/>
              </a:solidFill>
              <a:effectLst/>
              <a:uLnTx/>
              <a:uFillTx/>
              <a:latin typeface="Calibri"/>
              <a:ea typeface="+mn-ea"/>
              <a:cs typeface="+mn-cs"/>
            </a:endParaRPr>
          </a:p>
        </p:txBody>
      </p:sp>
      <p:sp>
        <p:nvSpPr>
          <p:cNvPr id="34" name="TextBox 33">
            <a:extLst>
              <a:ext uri="{FF2B5EF4-FFF2-40B4-BE49-F238E27FC236}">
                <a16:creationId xmlns:a16="http://schemas.microsoft.com/office/drawing/2014/main" id="{21F0470B-9B10-6EB2-0F76-53E66B47F1AE}"/>
              </a:ext>
            </a:extLst>
          </p:cNvPr>
          <p:cNvSpPr txBox="1"/>
          <p:nvPr/>
        </p:nvSpPr>
        <p:spPr>
          <a:xfrm>
            <a:off x="9260714" y="4600677"/>
            <a:ext cx="2776816" cy="1754326"/>
          </a:xfrm>
          <a:prstGeom prst="rect">
            <a:avLst/>
          </a:prstGeom>
          <a:noFill/>
        </p:spPr>
        <p:txBody>
          <a:bodyPr wrap="square">
            <a:spAutoFit/>
          </a:bodyPr>
          <a:lstStyle/>
          <a:p>
            <a:r>
              <a:rPr lang="en-GB" sz="900">
                <a:latin typeface="Arial" panose="020B0604020202020204" pitchFamily="34" charset="0"/>
                <a:cs typeface="Arial" panose="020B0604020202020204" pitchFamily="34" charset="0"/>
              </a:rPr>
              <a:t>Elderly individuals in the UK have various care requirements. It is important to offer suitable support, encouraging independence, to improve their wellbeing and quality of life, Policies such as the Care Act 2014 and initiatives like the NHS Long Term Plan aim to address these needs by promoting effective integration of services. Challenges like limited resources and a shortage of workers still impact on the provision of services. Innovations in health and social care services are essential to assist the increasing elderly population in the UK.</a:t>
            </a:r>
            <a:endParaRPr lang="en-GB" sz="9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4F202B24-0B65-1A4C-6E65-A06EAB03C9CB}"/>
              </a:ext>
            </a:extLst>
          </p:cNvPr>
          <p:cNvSpPr txBox="1"/>
          <p:nvPr/>
        </p:nvSpPr>
        <p:spPr>
          <a:xfrm>
            <a:off x="140306" y="5125989"/>
            <a:ext cx="2789892" cy="1313116"/>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Person-centred care customised to individual needs (NICE, 2015)</a:t>
            </a:r>
          </a:p>
          <a:p>
            <a:pPr marL="171450" indent="-171450">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Opportunities to participate in decision-making (Khan, A., et al (2019), (GOV UK, 2025)</a:t>
            </a:r>
          </a:p>
          <a:p>
            <a:pPr marL="171450" indent="-171450">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Community and social engagement to combat isolation (Age UK, 2025)</a:t>
            </a:r>
          </a:p>
        </p:txBody>
      </p:sp>
      <p:sp>
        <p:nvSpPr>
          <p:cNvPr id="38" name="TextBox 37">
            <a:extLst>
              <a:ext uri="{FF2B5EF4-FFF2-40B4-BE49-F238E27FC236}">
                <a16:creationId xmlns:a16="http://schemas.microsoft.com/office/drawing/2014/main" id="{F6AFFD28-E5ED-ED79-CB19-52A8D2E9FFEA}"/>
              </a:ext>
            </a:extLst>
          </p:cNvPr>
          <p:cNvSpPr txBox="1"/>
          <p:nvPr/>
        </p:nvSpPr>
        <p:spPr>
          <a:xfrm>
            <a:off x="3188724" y="952752"/>
            <a:ext cx="2773632" cy="482120"/>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Information, digital exclusion and advocacy: (Department of Health and Social Care, 2014).:</a:t>
            </a:r>
          </a:p>
        </p:txBody>
      </p:sp>
    </p:spTree>
    <p:extLst>
      <p:ext uri="{BB962C8B-B14F-4D97-AF65-F5344CB8AC3E}">
        <p14:creationId xmlns:p14="http://schemas.microsoft.com/office/powerpoint/2010/main" val="1144136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E50C4-3D6F-CAD9-2BB6-66DBDF287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434FE9-BC76-1546-817B-E0A322D42705}"/>
              </a:ext>
            </a:extLst>
          </p:cNvPr>
          <p:cNvSpPr>
            <a:spLocks noGrp="1"/>
          </p:cNvSpPr>
          <p:nvPr>
            <p:ph type="ctrTitle"/>
          </p:nvPr>
        </p:nvSpPr>
        <p:spPr>
          <a:xfrm>
            <a:off x="0" y="1"/>
            <a:ext cx="12100263" cy="396239"/>
          </a:xfrm>
        </p:spPr>
        <p:txBody>
          <a:bodyPr>
            <a:normAutofit fontScale="90000"/>
          </a:bodyPr>
          <a:lstStyle/>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a:t>
            </a:r>
            <a:r>
              <a:rPr kumimoji="0" lang="en-GB" sz="12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eferences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7781AA5-CE08-9AF4-85A9-50E0A273F523}"/>
              </a:ext>
            </a:extLst>
          </p:cNvPr>
          <p:cNvSpPr>
            <a:spLocks noGrp="1"/>
          </p:cNvSpPr>
          <p:nvPr>
            <p:ph type="subTitle" idx="1"/>
          </p:nvPr>
        </p:nvSpPr>
        <p:spPr>
          <a:xfrm>
            <a:off x="-45720" y="152402"/>
            <a:ext cx="12283439" cy="6043748"/>
          </a:xfrm>
        </p:spPr>
        <p:txBody>
          <a:bodyPr>
            <a:normAutofit fontScale="77500" lnSpcReduction="20000"/>
          </a:bodyPr>
          <a:lstStyle/>
          <a:p>
            <a:pPr algn="l">
              <a:lnSpc>
                <a:spcPct val="150000"/>
              </a:lnSpc>
            </a:pPr>
            <a:endParaRPr lang="en-GB" sz="1100" dirty="0">
              <a:latin typeface="Arial" panose="020B0604020202020204" pitchFamily="34" charset="0"/>
              <a:cs typeface="Arial" panose="020B0604020202020204" pitchFamily="34" charset="0"/>
            </a:endParaRPr>
          </a:p>
          <a:p>
            <a:pPr algn="l"/>
            <a:r>
              <a:rPr lang="en-US" sz="1400" dirty="0">
                <a:latin typeface="Arial" panose="020B0604020202020204" pitchFamily="34" charset="0"/>
                <a:cs typeface="Arial" panose="020B0604020202020204" pitchFamily="34" charset="0"/>
              </a:rPr>
              <a:t>Age UK (2023) </a:t>
            </a:r>
            <a:r>
              <a:rPr lang="en-US" sz="1400" i="1" dirty="0">
                <a:latin typeface="Arial" panose="020B0604020202020204" pitchFamily="34" charset="0"/>
                <a:cs typeface="Arial" panose="020B0604020202020204" pitchFamily="34" charset="0"/>
              </a:rPr>
              <a:t>The State of Health and Care of Older People, 2023</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2"/>
              </a:rPr>
              <a:t>https://www.ageuk.org.uk/siteassets/documents/reports-and-publications/reports-and-briefings/health--wellbeing/age-uk-briefing-state-of-health-and-care-july-2023-abridged-version.pdf</a:t>
            </a:r>
            <a:r>
              <a:rPr lang="en-US" sz="1400" dirty="0">
                <a:latin typeface="Arial" panose="020B0604020202020204" pitchFamily="34" charset="0"/>
                <a:cs typeface="Arial" panose="020B0604020202020204" pitchFamily="34" charset="0"/>
              </a:rPr>
              <a:t> (Accessed: 9 March 2026) </a:t>
            </a:r>
            <a:endParaRPr lang="en-GB" sz="1400" dirty="0">
              <a:latin typeface="Arial" panose="020B0604020202020204" pitchFamily="34" charset="0"/>
              <a:cs typeface="Arial" panose="020B0604020202020204" pitchFamily="34" charset="0"/>
            </a:endParaRPr>
          </a:p>
          <a:p>
            <a:pPr algn="l"/>
            <a:r>
              <a:rPr lang="en-US" sz="1400" dirty="0">
                <a:latin typeface="Arial" panose="020B0604020202020204" pitchFamily="34" charset="0"/>
                <a:cs typeface="Arial" panose="020B0604020202020204" pitchFamily="34" charset="0"/>
              </a:rPr>
              <a:t>Age UK (2025) </a:t>
            </a:r>
            <a:r>
              <a:rPr lang="en-US" sz="1400" i="1" dirty="0">
                <a:latin typeface="Arial" panose="020B0604020202020204" pitchFamily="34" charset="0"/>
                <a:cs typeface="Arial" panose="020B0604020202020204" pitchFamily="34" charset="0"/>
              </a:rPr>
              <a:t>The State of Health and Care of Older People in England 2025</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3"/>
              </a:rPr>
              <a:t>https://www.ageuk.org.uk/siteassets/documents/reports-and-publications/reports-and-briefings/health--wellbeing/state-of-health-and-care/state-of-health-care-of-older-people-in-england-2025.pdf?utm_source=copilot.com</a:t>
            </a:r>
            <a:r>
              <a:rPr lang="en-US" sz="1400" dirty="0">
                <a:latin typeface="Arial" panose="020B0604020202020204" pitchFamily="34" charset="0"/>
                <a:cs typeface="Arial" panose="020B0604020202020204" pitchFamily="34" charset="0"/>
              </a:rPr>
              <a:t> (Accessed:16 March 2026)</a:t>
            </a:r>
            <a:endParaRPr lang="en-GB" sz="1400" dirty="0">
              <a:latin typeface="Arial" panose="020B0604020202020204" pitchFamily="34" charset="0"/>
              <a:cs typeface="Arial" panose="020B0604020202020204" pitchFamily="34" charset="0"/>
            </a:endParaRPr>
          </a:p>
          <a:p>
            <a:pPr algn="l"/>
            <a:r>
              <a:rPr lang="en-US" sz="1400" dirty="0" err="1">
                <a:latin typeface="Arial" panose="020B0604020202020204" pitchFamily="34" charset="0"/>
                <a:cs typeface="Arial" panose="020B0604020202020204" pitchFamily="34" charset="0"/>
              </a:rPr>
              <a:t>Ashikali</a:t>
            </a:r>
            <a:r>
              <a:rPr lang="en-US" sz="1400" dirty="0">
                <a:latin typeface="Arial" panose="020B0604020202020204" pitchFamily="34" charset="0"/>
                <a:cs typeface="Arial" panose="020B0604020202020204" pitchFamily="34" charset="0"/>
              </a:rPr>
              <a:t>, E.-M., Ludwig, C., Graf, C., Ionita, I., &amp; </a:t>
            </a:r>
            <a:r>
              <a:rPr lang="en-US" sz="1400" dirty="0" err="1">
                <a:latin typeface="Arial" panose="020B0604020202020204" pitchFamily="34" charset="0"/>
                <a:cs typeface="Arial" panose="020B0604020202020204" pitchFamily="34" charset="0"/>
              </a:rPr>
              <a:t>Busnel</a:t>
            </a:r>
            <a:r>
              <a:rPr lang="en-US" sz="1400" dirty="0">
                <a:latin typeface="Arial" panose="020B0604020202020204" pitchFamily="34" charset="0"/>
                <a:cs typeface="Arial" panose="020B0604020202020204" pitchFamily="34" charset="0"/>
              </a:rPr>
              <a:t>, C. (2024). Application of the Medical Research Council guidance for complex interventions in the development of </a:t>
            </a:r>
            <a:r>
              <a:rPr lang="en-US" sz="1400" dirty="0" err="1">
                <a:latin typeface="Arial" panose="020B0604020202020204" pitchFamily="34" charset="0"/>
                <a:cs typeface="Arial" panose="020B0604020202020204" pitchFamily="34" charset="0"/>
              </a:rPr>
              <a:t>VIeSA</a:t>
            </a:r>
            <a:r>
              <a:rPr lang="en-US" sz="1400" dirty="0">
                <a:latin typeface="Arial" panose="020B0604020202020204" pitchFamily="34" charset="0"/>
                <a:cs typeface="Arial" panose="020B0604020202020204" pitchFamily="34" charset="0"/>
              </a:rPr>
              <a:t>, an intervention to support healthy ageing among community-dwelling older adults. BMC Geriatrics, 24(1), Article 830. </a:t>
            </a:r>
            <a:r>
              <a:rPr lang="en-US" sz="1400" u="sng" dirty="0">
                <a:latin typeface="Arial" panose="020B0604020202020204" pitchFamily="34" charset="0"/>
                <a:cs typeface="Arial" panose="020B0604020202020204" pitchFamily="34" charset="0"/>
                <a:hlinkClick r:id="rId4"/>
              </a:rPr>
              <a:t>https://doi.org/10.1186/s12877-024-05399-y</a:t>
            </a:r>
            <a:endParaRPr lang="en-GB" sz="1400" dirty="0">
              <a:latin typeface="Arial" panose="020B0604020202020204" pitchFamily="34" charset="0"/>
              <a:cs typeface="Arial" panose="020B0604020202020204" pitchFamily="34" charset="0"/>
            </a:endParaRPr>
          </a:p>
          <a:p>
            <a:pPr algn="l"/>
            <a:r>
              <a:rPr lang="en-US" sz="1400">
                <a:latin typeface="Arial" panose="020B0604020202020204" pitchFamily="34" charset="0"/>
                <a:cs typeface="Arial" panose="020B0604020202020204" pitchFamily="34" charset="0"/>
              </a:rPr>
              <a:t>British </a:t>
            </a:r>
            <a:r>
              <a:rPr lang="en-US" sz="1400" dirty="0">
                <a:latin typeface="Arial" panose="020B0604020202020204" pitchFamily="34" charset="0"/>
                <a:cs typeface="Arial" panose="020B0604020202020204" pitchFamily="34" charset="0"/>
              </a:rPr>
              <a:t>Geriatrics Society (2024) </a:t>
            </a:r>
            <a:r>
              <a:rPr lang="en-US" sz="1400" i="1" dirty="0">
                <a:latin typeface="Arial" panose="020B0604020202020204" pitchFamily="34" charset="0"/>
                <a:cs typeface="Arial" panose="020B0604020202020204" pitchFamily="34" charset="0"/>
              </a:rPr>
              <a:t>Evidence Synthesis for Older Adults</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5"/>
              </a:rPr>
              <a:t>https://www.bgs.org.uk/resources/evidence-synthesis-for-older-adults?utm_source=chatgpt.com</a:t>
            </a:r>
            <a:r>
              <a:rPr lang="en-US" sz="1400" b="1"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gn="l"/>
            <a:r>
              <a:rPr lang="en-US" sz="1400" dirty="0">
                <a:latin typeface="Arial" panose="020B0604020202020204" pitchFamily="34" charset="0"/>
                <a:cs typeface="Arial" panose="020B0604020202020204" pitchFamily="34" charset="0"/>
              </a:rPr>
              <a:t>CAREY, M. (2019). Some limits and political implications of participation within health and social care for older adults. Ageing and Society, 39(8), 1691–1708. </a:t>
            </a:r>
            <a:r>
              <a:rPr lang="en-US" sz="1400" u="sng" dirty="0">
                <a:latin typeface="Arial" panose="020B0604020202020204" pitchFamily="34" charset="0"/>
                <a:cs typeface="Arial" panose="020B0604020202020204" pitchFamily="34" charset="0"/>
                <a:hlinkClick r:id="rId6"/>
              </a:rPr>
              <a:t>https://doi.org/10.1017/S0144686X18000193</a:t>
            </a: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gn="l"/>
            <a:r>
              <a:rPr lang="en-US" sz="1400" dirty="0">
                <a:latin typeface="Arial" panose="020B0604020202020204" pitchFamily="34" charset="0"/>
                <a:cs typeface="Arial" panose="020B0604020202020204" pitchFamily="34" charset="0"/>
              </a:rPr>
              <a:t>Care Learning (2024) </a:t>
            </a:r>
            <a:r>
              <a:rPr lang="en-US" sz="1400" i="1" dirty="0">
                <a:latin typeface="Arial" panose="020B0604020202020204" pitchFamily="34" charset="0"/>
                <a:cs typeface="Arial" panose="020B0604020202020204" pitchFamily="34" charset="0"/>
              </a:rPr>
              <a:t>Explain the importance of empowering individuals.</a:t>
            </a:r>
            <a:r>
              <a:rPr lang="en-US" sz="1400" dirty="0">
                <a:latin typeface="Arial" panose="020B0604020202020204" pitchFamily="34" charset="0"/>
                <a:cs typeface="Arial" panose="020B0604020202020204" pitchFamily="34" charset="0"/>
              </a:rPr>
              <a:t> Available </a:t>
            </a:r>
            <a:r>
              <a:rPr lang="en-US" sz="1400" dirty="0" err="1">
                <a:latin typeface="Arial" panose="020B0604020202020204" pitchFamily="34" charset="0"/>
                <a:cs typeface="Arial" panose="020B0604020202020204" pitchFamily="34" charset="0"/>
              </a:rPr>
              <a:t>at:</a:t>
            </a:r>
            <a:r>
              <a:rPr lang="en-US" sz="1400" u="sng" dirty="0" err="1">
                <a:latin typeface="Arial" panose="020B0604020202020204" pitchFamily="34" charset="0"/>
                <a:cs typeface="Arial" panose="020B0604020202020204" pitchFamily="34" charset="0"/>
                <a:hlinkClick r:id="rId7"/>
              </a:rPr>
              <a:t>https</a:t>
            </a:r>
            <a:r>
              <a:rPr lang="en-US" sz="1400" u="sng" dirty="0">
                <a:latin typeface="Arial" panose="020B0604020202020204" pitchFamily="34" charset="0"/>
                <a:cs typeface="Arial" panose="020B0604020202020204" pitchFamily="34" charset="0"/>
                <a:hlinkClick r:id="rId7"/>
              </a:rPr>
              <a:t>://carelearning.org.uk/qualifications/level-3-extended-hsc/hsc-dm1/1-1-explain-the-importance-of-empowering-individuals/?utm_source=chatgpt.com</a:t>
            </a:r>
            <a:r>
              <a:rPr lang="en-US" sz="1400" dirty="0">
                <a:latin typeface="Arial" panose="020B0604020202020204" pitchFamily="34" charset="0"/>
                <a:cs typeface="Arial" panose="020B0604020202020204" pitchFamily="34" charset="0"/>
              </a:rPr>
              <a:t> (Accessed: 9 March 2026)</a:t>
            </a:r>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Department of Health (2014) </a:t>
            </a:r>
            <a:r>
              <a:rPr lang="en-GB" sz="1400" i="1" dirty="0">
                <a:latin typeface="Arial" panose="020B0604020202020204" pitchFamily="34" charset="0"/>
                <a:cs typeface="Arial" panose="020B0604020202020204" pitchFamily="34" charset="0"/>
              </a:rPr>
              <a:t>Care and Support Statutory Guidance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rPr>
              <a:t>https://assets.publishing.service.gov.uk/media/5a7f6122e5274a2e87db57f9/23902777_Care_Act_Book.pdf</a:t>
            </a:r>
            <a:r>
              <a:rPr lang="en-GB" sz="1400" dirty="0">
                <a:latin typeface="Arial" panose="020B0604020202020204" pitchFamily="34" charset="0"/>
                <a:cs typeface="Arial" panose="020B0604020202020204" pitchFamily="34" charset="0"/>
              </a:rPr>
              <a:t>  </a:t>
            </a:r>
          </a:p>
          <a:p>
            <a:pPr algn="l"/>
            <a:r>
              <a:rPr lang="en-GB" sz="1400" dirty="0">
                <a:latin typeface="Arial" panose="020B0604020202020204" pitchFamily="34" charset="0"/>
                <a:cs typeface="Arial" panose="020B0604020202020204" pitchFamily="34" charset="0"/>
              </a:rPr>
              <a:t>Dong, Y., &amp; Dong, H. (2023). Design Empowering Active Aging: A Resource-Based Design Toolkit. </a:t>
            </a:r>
            <a:r>
              <a:rPr lang="en-GB" sz="1400" i="1" dirty="0">
                <a:latin typeface="Arial" panose="020B0604020202020204" pitchFamily="34" charset="0"/>
                <a:cs typeface="Arial" panose="020B0604020202020204" pitchFamily="34" charset="0"/>
              </a:rPr>
              <a:t>International Journal of Human-Computer Interaction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39</a:t>
            </a:r>
            <a:r>
              <a:rPr lang="en-GB" sz="1400" dirty="0">
                <a:latin typeface="Arial" panose="020B0604020202020204" pitchFamily="34" charset="0"/>
                <a:cs typeface="Arial" panose="020B0604020202020204" pitchFamily="34" charset="0"/>
              </a:rPr>
              <a:t>(3), 601–611. </a:t>
            </a:r>
            <a:r>
              <a:rPr lang="en-GB" sz="1400" u="sng" dirty="0">
                <a:latin typeface="Arial" panose="020B0604020202020204" pitchFamily="34" charset="0"/>
                <a:cs typeface="Arial" panose="020B0604020202020204" pitchFamily="34" charset="0"/>
                <a:hlinkClick r:id="rId9"/>
              </a:rPr>
              <a:t>https://doi.org/10.1080/10447318.2022.2041908</a:t>
            </a:r>
            <a:endParaRPr lang="en-GB" sz="1400" dirty="0">
              <a:latin typeface="Arial" panose="020B0604020202020204" pitchFamily="34" charset="0"/>
              <a:cs typeface="Arial" panose="020B0604020202020204" pitchFamily="34" charset="0"/>
            </a:endParaRPr>
          </a:p>
          <a:p>
            <a:pPr algn="l"/>
            <a:r>
              <a:rPr lang="en-GB" sz="1400" dirty="0" err="1">
                <a:latin typeface="Arial" panose="020B0604020202020204" pitchFamily="34" charset="0"/>
                <a:cs typeface="Arial" panose="020B0604020202020204" pitchFamily="34" charset="0"/>
              </a:rPr>
              <a:t>Halamová</a:t>
            </a:r>
            <a:r>
              <a:rPr lang="en-GB" sz="1400" dirty="0">
                <a:latin typeface="Arial" panose="020B0604020202020204" pitchFamily="34" charset="0"/>
                <a:cs typeface="Arial" panose="020B0604020202020204" pitchFamily="34" charset="0"/>
              </a:rPr>
              <a:t>, L., </a:t>
            </a:r>
            <a:r>
              <a:rPr lang="en-GB" sz="1400" dirty="0" err="1">
                <a:latin typeface="Arial" panose="020B0604020202020204" pitchFamily="34" charset="0"/>
                <a:cs typeface="Arial" panose="020B0604020202020204" pitchFamily="34" charset="0"/>
              </a:rPr>
              <a:t>Locock</a:t>
            </a:r>
            <a:r>
              <a:rPr lang="en-GB" sz="1400" dirty="0">
                <a:latin typeface="Arial" panose="020B0604020202020204" pitchFamily="34" charset="0"/>
                <a:cs typeface="Arial" panose="020B0604020202020204" pitchFamily="34" charset="0"/>
              </a:rPr>
              <a:t>, L., Maclaren, A., Makin, S., &amp; Phillips, L. (2025). Involvement of older adults in shared decision-making on care transitions in the UK: an interpretative qualitative systematic review. Ageing and Society, 45(11), 2500–2525. </a:t>
            </a:r>
            <a:r>
              <a:rPr lang="en-GB" sz="1400" u="sng" dirty="0">
                <a:latin typeface="Arial" panose="020B0604020202020204" pitchFamily="34" charset="0"/>
                <a:cs typeface="Arial" panose="020B0604020202020204" pitchFamily="34" charset="0"/>
                <a:hlinkClick r:id="rId10"/>
              </a:rPr>
              <a:t>https://doi.org/10.1017/S0144686X25100123</a:t>
            </a:r>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GOV UK (2025) </a:t>
            </a:r>
            <a:r>
              <a:rPr lang="en-GB" sz="1400" i="1" dirty="0">
                <a:latin typeface="Arial" panose="020B0604020202020204" pitchFamily="34" charset="0"/>
                <a:cs typeface="Arial" panose="020B0604020202020204" pitchFamily="34" charset="0"/>
              </a:rPr>
              <a:t>Care and support statutory guidance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1"/>
              </a:rPr>
              <a:t>https://www.gov.uk/government/publications/care-act-statutory-guidance/care-and-support-statutory-guidance?utm_source=copilot.com</a:t>
            </a:r>
            <a:r>
              <a:rPr lang="en-GB" sz="1400" dirty="0">
                <a:latin typeface="Arial" panose="020B0604020202020204" pitchFamily="34" charset="0"/>
                <a:cs typeface="Arial" panose="020B0604020202020204" pitchFamily="34" charset="0"/>
              </a:rPr>
              <a:t> (Accessed:16 March 2026)</a:t>
            </a:r>
          </a:p>
          <a:p>
            <a:pPr algn="l"/>
            <a:r>
              <a:rPr lang="en-US" sz="1400" dirty="0">
                <a:latin typeface="Arial" panose="020B0604020202020204" pitchFamily="34" charset="0"/>
                <a:cs typeface="Arial" panose="020B0604020202020204" pitchFamily="34" charset="0"/>
              </a:rPr>
              <a:t>IOMH (2025) </a:t>
            </a:r>
            <a:r>
              <a:rPr lang="en-US" sz="1400" i="1" dirty="0">
                <a:latin typeface="Arial" panose="020B0604020202020204" pitchFamily="34" charset="0"/>
                <a:cs typeface="Arial" panose="020B0604020202020204" pitchFamily="34" charset="0"/>
              </a:rPr>
              <a:t>Empowerment in health and social care: definition and examples</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12"/>
              </a:rPr>
              <a:t>https://iomh.co.uk/what-is-empowerment-in-health-and-social-care-definition-importance-examples-practice/?utm_source=chatgpt.com</a:t>
            </a:r>
            <a:r>
              <a:rPr lang="en-US" sz="1400" dirty="0">
                <a:latin typeface="Arial" panose="020B0604020202020204" pitchFamily="34" charset="0"/>
                <a:cs typeface="Arial" panose="020B0604020202020204" pitchFamily="34" charset="0"/>
              </a:rPr>
              <a:t> (Accessed: 9 March 2026)</a:t>
            </a:r>
            <a:endParaRPr lang="en-GB" sz="1400" dirty="0">
              <a:latin typeface="Arial" panose="020B0604020202020204" pitchFamily="34" charset="0"/>
              <a:cs typeface="Arial" panose="020B0604020202020204" pitchFamily="34" charset="0"/>
            </a:endParaRPr>
          </a:p>
          <a:p>
            <a:pPr algn="l"/>
            <a:r>
              <a:rPr lang="en-US" sz="1400" dirty="0">
                <a:latin typeface="Arial" panose="020B0604020202020204" pitchFamily="34" charset="0"/>
                <a:cs typeface="Arial" panose="020B0604020202020204" pitchFamily="34" charset="0"/>
              </a:rPr>
              <a:t>Khan, A., Newman, A., Mann, M., &amp; Nelson, A. (2019). 51 The unmet health and social care needs of older caregivers: a systematic review. </a:t>
            </a:r>
            <a:r>
              <a:rPr lang="en-US" sz="1400" i="1" dirty="0">
                <a:latin typeface="Arial" panose="020B0604020202020204" pitchFamily="34" charset="0"/>
                <a:cs typeface="Arial" panose="020B0604020202020204" pitchFamily="34" charset="0"/>
              </a:rPr>
              <a:t>BMJ Supportive &amp; Palliative Care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9</a:t>
            </a:r>
            <a:r>
              <a:rPr lang="en-US" sz="1400" dirty="0">
                <a:latin typeface="Arial" panose="020B0604020202020204" pitchFamily="34" charset="0"/>
                <a:cs typeface="Arial" panose="020B0604020202020204" pitchFamily="34" charset="0"/>
              </a:rPr>
              <a:t>(Suppl 3), A20. </a:t>
            </a:r>
            <a:r>
              <a:rPr lang="en-US" sz="1400" u="sng" dirty="0">
                <a:latin typeface="Arial" panose="020B0604020202020204" pitchFamily="34" charset="0"/>
                <a:cs typeface="Arial" panose="020B0604020202020204" pitchFamily="34" charset="0"/>
                <a:hlinkClick r:id="rId13"/>
              </a:rPr>
              <a:t>https://doi.org/10.1136/spcare-2019-mariecuriepalliativecare.51</a:t>
            </a: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Office for National Statistics (2021) </a:t>
            </a:r>
            <a:r>
              <a:rPr lang="en-GB" sz="1400" i="1" dirty="0">
                <a:latin typeface="Arial" panose="020B0604020202020204" pitchFamily="34" charset="0"/>
                <a:cs typeface="Arial" panose="020B0604020202020204" pitchFamily="34" charset="0"/>
              </a:rPr>
              <a:t>Ageing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4"/>
              </a:rPr>
              <a:t>https://www.ons.gov.uk/peoplepopulationandcommunity/birthsdeathsandmarriages/ageing</a:t>
            </a:r>
            <a:r>
              <a:rPr lang="en-GB" sz="1400" dirty="0">
                <a:latin typeface="Arial" panose="020B0604020202020204" pitchFamily="34" charset="0"/>
                <a:cs typeface="Arial" panose="020B0604020202020204" pitchFamily="34" charset="0"/>
              </a:rPr>
              <a:t> (Accessed: 08/03/2026)</a:t>
            </a:r>
          </a:p>
          <a:p>
            <a:pPr algn="l"/>
            <a:r>
              <a:rPr lang="en-GB" sz="1400" dirty="0">
                <a:latin typeface="Arial" panose="020B0604020202020204" pitchFamily="34" charset="0"/>
                <a:cs typeface="Arial" panose="020B0604020202020204" pitchFamily="34" charset="0"/>
              </a:rPr>
              <a:t>Office for National Statistics (2023) </a:t>
            </a:r>
            <a:r>
              <a:rPr lang="en-GB" sz="1400" i="1" dirty="0">
                <a:latin typeface="Arial" panose="020B0604020202020204" pitchFamily="34" charset="0"/>
                <a:cs typeface="Arial" panose="020B0604020202020204" pitchFamily="34" charset="0"/>
              </a:rPr>
              <a:t>Older people living in care homes and changes over time, England and Wales, Census 2021</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5"/>
              </a:rPr>
              <a:t>https://www.ons.gov.uk/peoplepopulationandcommunity/birthsdeathsandmarriages/ageing/datasets/olderpeoplelivingincarehomesandchangesovertimeenglandandwalescensus2021</a:t>
            </a:r>
            <a:r>
              <a:rPr lang="en-GB" sz="1400" dirty="0">
                <a:latin typeface="Arial" panose="020B0604020202020204" pitchFamily="34" charset="0"/>
                <a:cs typeface="Arial" panose="020B0604020202020204" pitchFamily="34" charset="0"/>
              </a:rPr>
              <a:t> (06/03/2026)</a:t>
            </a:r>
          </a:p>
          <a:p>
            <a:pPr algn="l"/>
            <a:r>
              <a:rPr lang="nl-NL" sz="1400" dirty="0">
                <a:latin typeface="Arial" panose="020B0604020202020204" pitchFamily="34" charset="0"/>
                <a:cs typeface="Arial" panose="020B0604020202020204" pitchFamily="34" charset="0"/>
              </a:rPr>
              <a:t>Moilanen, T., Kangasniemi, M., Papinaho, O., Mynttinen, M., Siipi, H., Suominen, S., &amp; Suhonen, R. (2021). </a:t>
            </a:r>
            <a:r>
              <a:rPr lang="en-GB" sz="1400" dirty="0">
                <a:latin typeface="Arial" panose="020B0604020202020204" pitchFamily="34" charset="0"/>
                <a:cs typeface="Arial" panose="020B0604020202020204" pitchFamily="34" charset="0"/>
              </a:rPr>
              <a:t>Older people’s perceived autonomy in residential care: An integrative review. Nursing Ethics, 28(3), 414–434. </a:t>
            </a:r>
            <a:r>
              <a:rPr lang="en-GB" sz="1400" u="sng" dirty="0">
                <a:latin typeface="Arial" panose="020B0604020202020204" pitchFamily="34" charset="0"/>
                <a:cs typeface="Arial" panose="020B0604020202020204" pitchFamily="34" charset="0"/>
                <a:hlinkClick r:id="rId16"/>
              </a:rPr>
              <a:t>https://doi.org/10.1177/0969733020948115</a:t>
            </a: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Mc Grath, M., Clancy, K., &amp; Kenny, A. (2016). An exploration of strategies used by older people to obtain information about health‐ and social care services in the community. </a:t>
            </a:r>
            <a:r>
              <a:rPr lang="en-GB" sz="1400" i="1" dirty="0">
                <a:latin typeface="Arial" panose="020B0604020202020204" pitchFamily="34" charset="0"/>
                <a:cs typeface="Arial" panose="020B0604020202020204" pitchFamily="34" charset="0"/>
              </a:rPr>
              <a:t>Health Expectations: An International Journal of Public Participation in Health Care and Health Policy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19</a:t>
            </a:r>
            <a:r>
              <a:rPr lang="en-GB" sz="1400" dirty="0">
                <a:latin typeface="Arial" panose="020B0604020202020204" pitchFamily="34" charset="0"/>
                <a:cs typeface="Arial" panose="020B0604020202020204" pitchFamily="34" charset="0"/>
              </a:rPr>
              <a:t>(5), 1150–1159. </a:t>
            </a:r>
            <a:r>
              <a:rPr lang="en-GB" sz="1400" u="sng" dirty="0">
                <a:latin typeface="Arial" panose="020B0604020202020204" pitchFamily="34" charset="0"/>
                <a:cs typeface="Arial" panose="020B0604020202020204" pitchFamily="34" charset="0"/>
                <a:hlinkClick r:id="rId17"/>
              </a:rPr>
              <a:t>https://doi.org/10.1111/hex.12408</a:t>
            </a:r>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NICE (2015) </a:t>
            </a:r>
            <a:r>
              <a:rPr lang="en-GB" sz="1400" i="1" dirty="0">
                <a:latin typeface="Arial" panose="020B0604020202020204" pitchFamily="34" charset="0"/>
                <a:cs typeface="Arial" panose="020B0604020202020204" pitchFamily="34" charset="0"/>
              </a:rPr>
              <a:t>Older people with social care needs and multiple long-term conditions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8"/>
              </a:rPr>
              <a:t>https://www.nice.org.uk/guidance/ng22?utm_source=copilot.com</a:t>
            </a:r>
            <a:r>
              <a:rPr lang="en-GB" sz="1400" dirty="0">
                <a:latin typeface="Arial" panose="020B0604020202020204" pitchFamily="34" charset="0"/>
                <a:cs typeface="Arial" panose="020B0604020202020204" pitchFamily="34" charset="0"/>
              </a:rPr>
              <a:t> (16/03/2026)</a:t>
            </a:r>
          </a:p>
          <a:p>
            <a:pPr algn="l"/>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The NHS Long Term Plan</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9"/>
              </a:rPr>
              <a:t>https://www.england.nhs.uk/2019/01/long-term-plan/</a:t>
            </a:r>
            <a:r>
              <a:rPr lang="en-US"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08/03/2026)</a:t>
            </a:r>
          </a:p>
          <a:p>
            <a:pPr algn="l"/>
            <a:r>
              <a:rPr lang="en-GB" sz="1400" dirty="0">
                <a:latin typeface="Arial" panose="020B0604020202020204" pitchFamily="34" charset="0"/>
                <a:cs typeface="Arial" panose="020B0604020202020204" pitchFamily="34" charset="0"/>
              </a:rPr>
              <a:t>Sadler, E., </a:t>
            </a:r>
            <a:r>
              <a:rPr lang="en-GB" sz="1400" dirty="0" err="1">
                <a:latin typeface="Arial" panose="020B0604020202020204" pitchFamily="34" charset="0"/>
                <a:cs typeface="Arial" panose="020B0604020202020204" pitchFamily="34" charset="0"/>
              </a:rPr>
              <a:t>Khadjesari</a:t>
            </a:r>
            <a:r>
              <a:rPr lang="en-GB" sz="1400" dirty="0">
                <a:latin typeface="Arial" panose="020B0604020202020204" pitchFamily="34" charset="0"/>
                <a:cs typeface="Arial" panose="020B0604020202020204" pitchFamily="34" charset="0"/>
              </a:rPr>
              <a:t>, Z., Ziemann, A., Sheehan, K. J., Whitney, J., Wilson, D., </a:t>
            </a:r>
            <a:r>
              <a:rPr lang="en-GB" sz="1400" dirty="0" err="1">
                <a:latin typeface="Arial" panose="020B0604020202020204" pitchFamily="34" charset="0"/>
                <a:cs typeface="Arial" panose="020B0604020202020204" pitchFamily="34" charset="0"/>
              </a:rPr>
              <a:t>Bakolis</a:t>
            </a:r>
            <a:r>
              <a:rPr lang="en-GB" sz="1400" dirty="0">
                <a:latin typeface="Arial" panose="020B0604020202020204" pitchFamily="34" charset="0"/>
                <a:cs typeface="Arial" panose="020B0604020202020204" pitchFamily="34" charset="0"/>
              </a:rPr>
              <a:t>, I., </a:t>
            </a:r>
            <a:r>
              <a:rPr lang="en-GB" sz="1400" dirty="0" err="1">
                <a:latin typeface="Arial" panose="020B0604020202020204" pitchFamily="34" charset="0"/>
                <a:cs typeface="Arial" panose="020B0604020202020204" pitchFamily="34" charset="0"/>
              </a:rPr>
              <a:t>Sevdalis</a:t>
            </a:r>
            <a:r>
              <a:rPr lang="en-GB" sz="1400" dirty="0">
                <a:latin typeface="Arial" panose="020B0604020202020204" pitchFamily="34" charset="0"/>
                <a:cs typeface="Arial" panose="020B0604020202020204" pitchFamily="34" charset="0"/>
              </a:rPr>
              <a:t>, N., Sandall, J., Soukup, T., Corbett, T., Gonçalves-Bradley, D. C., &amp; Walker, D.-M. (2023). Case management for integrated care of older people with frailty in community settings. Cochrane Database of Systematic Reviews, 2023(5), CD013088. </a:t>
            </a:r>
            <a:r>
              <a:rPr lang="en-GB" sz="1400" u="sng" dirty="0">
                <a:latin typeface="Arial" panose="020B0604020202020204" pitchFamily="34" charset="0"/>
                <a:cs typeface="Arial" panose="020B0604020202020204" pitchFamily="34" charset="0"/>
                <a:hlinkClick r:id="rId20"/>
              </a:rPr>
              <a:t>https://doi.org/10.1002/14651858.CD013088.pub2</a:t>
            </a: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gn="l">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157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3232</TotalTime>
  <Words>1580</Words>
  <Application>Microsoft Office PowerPoint</Application>
  <PresentationFormat>Widescreen</PresentationFormat>
  <Paragraphs>71</Paragraphs>
  <Slides>3</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vt:i4>
      </vt:variant>
    </vt:vector>
  </HeadingPairs>
  <TitlesOfParts>
    <vt:vector size="13" baseType="lpstr">
      <vt:lpstr>Aptos</vt:lpstr>
      <vt:lpstr>Aptos Display</vt:lpstr>
      <vt:lpstr>Arial</vt:lpstr>
      <vt:lpstr>Calibri</vt:lpstr>
      <vt:lpstr>Century Schoolbook</vt:lpstr>
      <vt:lpstr>Times New Roman</vt:lpstr>
      <vt:lpstr>Trebuchet MS</vt:lpstr>
      <vt:lpstr>Wingdings 3</vt:lpstr>
      <vt:lpstr>Office Theme</vt:lpstr>
      <vt:lpstr>Without Quick Guides</vt:lpstr>
      <vt:lpstr> Student name: Dajou Kateka Student ID: 2317142  </vt:lpstr>
      <vt:lpstr>Empowering the Older Person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Dajou katek</dc:creator>
  <cp:lastModifiedBy>Dajou katek</cp:lastModifiedBy>
  <cp:revision>1</cp:revision>
  <dcterms:created xsi:type="dcterms:W3CDTF">2026-03-03T14:21:33Z</dcterms:created>
  <dcterms:modified xsi:type="dcterms:W3CDTF">2026-03-17T03:55:54Z</dcterms:modified>
</cp:coreProperties>
</file>