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661" r:id="rId2"/>
    <p:sldId id="256" r:id="rId3"/>
    <p:sldId id="662" r:id="rId4"/>
    <p:sldId id="283" r:id="rId5"/>
    <p:sldId id="681" r:id="rId6"/>
    <p:sldId id="682" r:id="rId7"/>
    <p:sldId id="683" r:id="rId8"/>
    <p:sldId id="684" r:id="rId9"/>
    <p:sldId id="685" r:id="rId10"/>
    <p:sldId id="686" r:id="rId11"/>
    <p:sldId id="334" r:id="rId12"/>
    <p:sldId id="372" r:id="rId13"/>
    <p:sldId id="687" r:id="rId14"/>
    <p:sldId id="688" r:id="rId15"/>
    <p:sldId id="264" r:id="rId16"/>
    <p:sldId id="265" r:id="rId17"/>
    <p:sldId id="320" r:id="rId18"/>
    <p:sldId id="321" r:id="rId19"/>
    <p:sldId id="322" r:id="rId20"/>
    <p:sldId id="323" r:id="rId21"/>
    <p:sldId id="324" r:id="rId22"/>
    <p:sldId id="325" r:id="rId23"/>
    <p:sldId id="332" r:id="rId24"/>
    <p:sldId id="658" r:id="rId25"/>
    <p:sldId id="659" r:id="rId26"/>
    <p:sldId id="691" r:id="rId27"/>
    <p:sldId id="660" r:id="rId28"/>
    <p:sldId id="693" r:id="rId29"/>
    <p:sldId id="690" r:id="rId30"/>
    <p:sldId id="69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80FD13-9E47-3442-A66D-1FD3409890D9}"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80E9ED-BAAD-6747-8952-890BA5C92FC5}" type="slidenum">
              <a:rPr lang="en-GB" smtClean="0"/>
              <a:t>‹#›</a:t>
            </a:fld>
            <a:endParaRPr lang="en-GB"/>
          </a:p>
        </p:txBody>
      </p:sp>
    </p:spTree>
    <p:extLst>
      <p:ext uri="{BB962C8B-B14F-4D97-AF65-F5344CB8AC3E}">
        <p14:creationId xmlns:p14="http://schemas.microsoft.com/office/powerpoint/2010/main" val="538076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 this slide together with class, inferring answers.  Next two slides can be done by class in groups.  When feedback, ask for justification of order.  Was it logic or vocabulary, grammar also?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8696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9486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 this slide together with class, inferring answers.  Next two slides can be done by class in groups.  When feedback, ask for justification of order.  Was it logic or vocabulary, grammar also?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0323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374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460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9765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in groups or pairs to think about how the information is ordered in the next three slides.  Feedback and discuss with class at the end of the task. </a:t>
            </a:r>
          </a:p>
          <a:p>
            <a:endParaRPr lang="en-US" dirty="0"/>
          </a:p>
          <a:p>
            <a:r>
              <a:rPr lang="en-US" dirty="0"/>
              <a:t>1 – CHRONOLOGICAL</a:t>
            </a:r>
          </a:p>
          <a:p>
            <a:r>
              <a:rPr lang="en-US" dirty="0"/>
              <a:t>2 – Cause and Effect</a:t>
            </a:r>
          </a:p>
          <a:p>
            <a:r>
              <a:rPr lang="en-US" dirty="0"/>
              <a:t>3 – Order of importance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1984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in groups or pairs to think about how the information is ordered in the next three slides.  Feedback and discuss with class at the end of the task. </a:t>
            </a:r>
          </a:p>
          <a:p>
            <a:endParaRPr lang="en-US" dirty="0"/>
          </a:p>
          <a:p>
            <a:r>
              <a:rPr lang="en-US" dirty="0"/>
              <a:t>1 – CHRONOLOGICAL</a:t>
            </a:r>
          </a:p>
          <a:p>
            <a:r>
              <a:rPr lang="en-US" dirty="0"/>
              <a:t>2 – Cause and Effect</a:t>
            </a:r>
          </a:p>
          <a:p>
            <a:r>
              <a:rPr lang="en-US" dirty="0"/>
              <a:t>3 – Order of importance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4547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101A7-63E9-8CF6-1B2F-45C2DAEBBD8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15DDD9D-C682-CFAA-EB5D-E1CA9671A7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F431364-640E-E2A0-136B-598B2B25EBD2}"/>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5" name="Footer Placeholder 4">
            <a:extLst>
              <a:ext uri="{FF2B5EF4-FFF2-40B4-BE49-F238E27FC236}">
                <a16:creationId xmlns:a16="http://schemas.microsoft.com/office/drawing/2014/main" id="{3A1DA253-AF13-37D4-4704-DBA67B38E3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010C1-254B-A268-4D91-74C3F1157379}"/>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3075393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C1B2-A553-02D9-D13B-A74BB64227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73970FB-B00B-9611-3037-F9AC132D72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61A6A8-710A-5D07-7F3A-7B1763715A88}"/>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5" name="Footer Placeholder 4">
            <a:extLst>
              <a:ext uri="{FF2B5EF4-FFF2-40B4-BE49-F238E27FC236}">
                <a16:creationId xmlns:a16="http://schemas.microsoft.com/office/drawing/2014/main" id="{DA7BEE41-2F5C-9367-191E-F13A2EBF8F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D3F82B-E583-0423-6670-03AB97E5B969}"/>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2334725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DE86-CE24-0FA1-CD1C-2FED3B55EF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E39C18E-FF00-F5A4-75AB-2BE09F1916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4882243-2776-938B-7305-4A365E807A86}"/>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5" name="Footer Placeholder 4">
            <a:extLst>
              <a:ext uri="{FF2B5EF4-FFF2-40B4-BE49-F238E27FC236}">
                <a16:creationId xmlns:a16="http://schemas.microsoft.com/office/drawing/2014/main" id="{4A7FF56F-12C2-37AC-AB08-EFEF49C7C0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267C0E-4391-1DCF-A498-6312E9310588}"/>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688696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390D3-01AA-ED84-A561-AA55F089247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DE7910-5CE0-5519-69ED-BC24954E76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D81574B-9099-3F21-EA52-806FFBCD76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809C6CD-5054-6682-DC92-756B1A54A862}"/>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6" name="Footer Placeholder 5">
            <a:extLst>
              <a:ext uri="{FF2B5EF4-FFF2-40B4-BE49-F238E27FC236}">
                <a16:creationId xmlns:a16="http://schemas.microsoft.com/office/drawing/2014/main" id="{8C13D9AC-101B-2A0B-0A2A-3743863BA0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FF33F5-1CBA-B04E-531D-D90DADC23F47}"/>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632465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245EC-39FF-CC61-B174-217432C5120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A1A2DD9-8EB7-0A11-CFB9-5D3EBAD210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29A7010-B66F-E85C-77D7-77A4178471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97E4340-E22B-4C44-35BC-3E5D5FF40B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399F795-E80B-DEB3-7992-63606F2F745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B613160-2FCF-94AB-4A86-D6B9983A6C72}"/>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8" name="Footer Placeholder 7">
            <a:extLst>
              <a:ext uri="{FF2B5EF4-FFF2-40B4-BE49-F238E27FC236}">
                <a16:creationId xmlns:a16="http://schemas.microsoft.com/office/drawing/2014/main" id="{3CEEF95D-6A77-7BDB-DE57-926050FEB8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97C157-85DA-0BA9-6584-2C497E35B206}"/>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3131414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73572-9605-C810-9036-D88CDB61904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20A5EAC-9CF9-8310-18CC-8FC3600D5A1A}"/>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4" name="Footer Placeholder 3">
            <a:extLst>
              <a:ext uri="{FF2B5EF4-FFF2-40B4-BE49-F238E27FC236}">
                <a16:creationId xmlns:a16="http://schemas.microsoft.com/office/drawing/2014/main" id="{9D45170F-3610-AB49-C37B-B269DC3761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2C7AAE-5EBE-93D3-3C8D-F3FF7996BED8}"/>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2643210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3EF346-1BE2-8EDE-90B9-8FE818ADB9D7}"/>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3" name="Footer Placeholder 2">
            <a:extLst>
              <a:ext uri="{FF2B5EF4-FFF2-40B4-BE49-F238E27FC236}">
                <a16:creationId xmlns:a16="http://schemas.microsoft.com/office/drawing/2014/main" id="{EC944261-6E22-DFBF-B936-C8005F286B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C2FCB4-88C0-F985-5DD2-63128969FD28}"/>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2939981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2CFCA-DB73-9FAD-B8ED-14B124319E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ACD184E-1660-B3FE-32A5-AF35711E2B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03C9236-7BC0-6484-5580-580ED9EFBE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654F2E-86AA-FC25-2D3C-F8E37C989811}"/>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6" name="Footer Placeholder 5">
            <a:extLst>
              <a:ext uri="{FF2B5EF4-FFF2-40B4-BE49-F238E27FC236}">
                <a16:creationId xmlns:a16="http://schemas.microsoft.com/office/drawing/2014/main" id="{124C44D2-3409-DFAC-EC8B-A0C8D4861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28C47F-B39D-8719-FF07-F2A95890BA65}"/>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2716330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65C77-B25D-A1B2-1413-E4D4C4F942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784C9BF-8241-90FA-CFAC-012F2F35A7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40228D-F8BC-092D-0E38-232DF6043C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61D369-5D2C-D6FC-2D5C-4EEA48773F29}"/>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6" name="Footer Placeholder 5">
            <a:extLst>
              <a:ext uri="{FF2B5EF4-FFF2-40B4-BE49-F238E27FC236}">
                <a16:creationId xmlns:a16="http://schemas.microsoft.com/office/drawing/2014/main" id="{200A3B88-4390-3F4B-E34A-14FCAEF687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74E4AF-8A37-F872-602E-4DC391B00EE0}"/>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114228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4223-3ADA-0F87-92F4-5029CCAD06C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4B277B2-13FC-0A60-95E6-C66512F4D4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B220E4-99A8-20A5-5C36-18B513BAB45C}"/>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5" name="Footer Placeholder 4">
            <a:extLst>
              <a:ext uri="{FF2B5EF4-FFF2-40B4-BE49-F238E27FC236}">
                <a16:creationId xmlns:a16="http://schemas.microsoft.com/office/drawing/2014/main" id="{9A5EBF23-B168-6150-3754-E6B6F363D9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5FCF2D-4D31-4452-EDAA-F46A3DA9B433}"/>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4237298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0BE5E4-427C-50AE-02DA-AEA66B6AD87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2A4D095-2BF0-1013-DF55-934D072389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1E626E-E82D-D58D-F1DB-26881BD26F03}"/>
              </a:ext>
            </a:extLst>
          </p:cNvPr>
          <p:cNvSpPr>
            <a:spLocks noGrp="1"/>
          </p:cNvSpPr>
          <p:nvPr>
            <p:ph type="dt" sz="half" idx="10"/>
          </p:nvPr>
        </p:nvSpPr>
        <p:spPr/>
        <p:txBody>
          <a:bodyPr/>
          <a:lstStyle/>
          <a:p>
            <a:fld id="{A1C5FF9A-A4FD-104A-8FC8-C23F111863E2}" type="datetimeFigureOut">
              <a:rPr lang="en-GB" smtClean="0"/>
              <a:t>08/04/2024</a:t>
            </a:fld>
            <a:endParaRPr lang="en-GB"/>
          </a:p>
        </p:txBody>
      </p:sp>
      <p:sp>
        <p:nvSpPr>
          <p:cNvPr id="5" name="Footer Placeholder 4">
            <a:extLst>
              <a:ext uri="{FF2B5EF4-FFF2-40B4-BE49-F238E27FC236}">
                <a16:creationId xmlns:a16="http://schemas.microsoft.com/office/drawing/2014/main" id="{9534159F-161B-8B49-5373-1CF0453E74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27296-FEF5-BFB4-8C8B-93D3F25D0E5B}"/>
              </a:ext>
            </a:extLst>
          </p:cNvPr>
          <p:cNvSpPr>
            <a:spLocks noGrp="1"/>
          </p:cNvSpPr>
          <p:nvPr>
            <p:ph type="sldNum" sz="quarter" idx="12"/>
          </p:nvPr>
        </p:nvSpPr>
        <p:spPr/>
        <p:txBody>
          <a:bodyPr/>
          <a:lstStyle/>
          <a:p>
            <a:fld id="{6EA604F4-3636-4B4A-A926-B6E3DE87B993}" type="slidenum">
              <a:rPr lang="en-GB" smtClean="0"/>
              <a:t>‹#›</a:t>
            </a:fld>
            <a:endParaRPr lang="en-GB"/>
          </a:p>
        </p:txBody>
      </p:sp>
    </p:spTree>
    <p:extLst>
      <p:ext uri="{BB962C8B-B14F-4D97-AF65-F5344CB8AC3E}">
        <p14:creationId xmlns:p14="http://schemas.microsoft.com/office/powerpoint/2010/main" val="17860457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09563" y="273353"/>
            <a:ext cx="10971684" cy="1145009"/>
          </a:xfrm>
          <a:prstGeom prst="rect">
            <a:avLst/>
          </a:prstGeom>
        </p:spPr>
        <p:txBody>
          <a:bodyPr lIns="0" tIns="0" rIns="0" bIns="0" anchor="ctr"/>
          <a:lstStyle/>
          <a:p>
            <a:pPr algn="ctr"/>
            <a:endParaRPr lang="en-GB" sz="3991" b="0" strike="noStrike" spc="-1">
              <a:solidFill>
                <a:srgbClr val="000000"/>
              </a:solidFill>
              <a:uFill>
                <a:solidFill>
                  <a:srgbClr val="FFFFFF"/>
                </a:solidFill>
              </a:uFill>
              <a:latin typeface="Arial"/>
            </a:endParaRPr>
          </a:p>
        </p:txBody>
      </p:sp>
      <p:sp>
        <p:nvSpPr>
          <p:cNvPr id="8" name="PlaceHolder 2"/>
          <p:cNvSpPr>
            <a:spLocks noGrp="1"/>
          </p:cNvSpPr>
          <p:nvPr>
            <p:ph type="body"/>
          </p:nvPr>
        </p:nvSpPr>
        <p:spPr>
          <a:xfrm>
            <a:off x="609563" y="1604841"/>
            <a:ext cx="10971684" cy="3977484"/>
          </a:xfrm>
          <a:prstGeom prst="rect">
            <a:avLst/>
          </a:prstGeom>
        </p:spPr>
        <p:txBody>
          <a:bodyPr lIns="0" tIns="0" rIns="0" bIns="0"/>
          <a:lstStyle/>
          <a:p>
            <a:endParaRPr lang="en-GB" sz="2903" b="0" strike="noStrike" spc="-1">
              <a:solidFill>
                <a:srgbClr val="000000"/>
              </a:solidFill>
              <a:uFill>
                <a:solidFill>
                  <a:srgbClr val="FFFFFF"/>
                </a:solidFill>
              </a:uFill>
              <a:latin typeface="Arial"/>
            </a:endParaRPr>
          </a:p>
        </p:txBody>
      </p:sp>
    </p:spTree>
    <p:extLst>
      <p:ext uri="{BB962C8B-B14F-4D97-AF65-F5344CB8AC3E}">
        <p14:creationId xmlns:p14="http://schemas.microsoft.com/office/powerpoint/2010/main" val="4208936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BCFBC6-E8CA-9F3F-3CBF-BF71972EBC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34EB068-C826-09DF-9095-5A277AFBCA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5EA742-0737-1C6A-AD7B-566FED15D5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C5FF9A-A4FD-104A-8FC8-C23F111863E2}" type="datetimeFigureOut">
              <a:rPr lang="en-GB" smtClean="0"/>
              <a:t>08/04/2024</a:t>
            </a:fld>
            <a:endParaRPr lang="en-GB"/>
          </a:p>
        </p:txBody>
      </p:sp>
      <p:sp>
        <p:nvSpPr>
          <p:cNvPr id="5" name="Footer Placeholder 4">
            <a:extLst>
              <a:ext uri="{FF2B5EF4-FFF2-40B4-BE49-F238E27FC236}">
                <a16:creationId xmlns:a16="http://schemas.microsoft.com/office/drawing/2014/main" id="{CB27F086-BBA6-FD21-4441-D4791297FF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30F76B2-553B-34A9-3A11-D7237C04BE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A604F4-3636-4B4A-A926-B6E3DE87B993}" type="slidenum">
              <a:rPr lang="en-GB" smtClean="0"/>
              <a:t>‹#›</a:t>
            </a:fld>
            <a:endParaRPr lang="en-GB"/>
          </a:p>
        </p:txBody>
      </p:sp>
    </p:spTree>
    <p:extLst>
      <p:ext uri="{BB962C8B-B14F-4D97-AF65-F5344CB8AC3E}">
        <p14:creationId xmlns:p14="http://schemas.microsoft.com/office/powerpoint/2010/main" val="2708532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highered.mcgraw-hill.com/sites/0070780412/student_view0/_____basic.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NLzKqujmdGk?si=lPEsklhcVc_hF1K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0C3282-452B-C216-EE79-EA00A5ECFB75}"/>
              </a:ext>
            </a:extLst>
          </p:cNvPr>
          <p:cNvSpPr txBox="1"/>
          <p:nvPr/>
        </p:nvSpPr>
        <p:spPr>
          <a:xfrm>
            <a:off x="485360" y="684910"/>
            <a:ext cx="11221280" cy="5940088"/>
          </a:xfrm>
          <a:prstGeom prst="rect">
            <a:avLst/>
          </a:prstGeom>
          <a:noFill/>
        </p:spPr>
        <p:txBody>
          <a:bodyPr wrap="square">
            <a:spAutoFit/>
          </a:bodyPr>
          <a:lstStyle/>
          <a:p>
            <a:r>
              <a:rPr kumimoji="0" lang="en-GB" sz="2400" b="1" i="0" u="none" strike="noStrike" kern="1200" cap="none" spc="0" normalizeH="0" baseline="0" noProof="0" dirty="0">
                <a:ln>
                  <a:noFill/>
                </a:ln>
                <a:solidFill>
                  <a:prstClr val="black"/>
                </a:solidFill>
                <a:effectLst/>
                <a:uLnTx/>
                <a:uFillTx/>
                <a:latin typeface="Helvetica" pitchFamily="2" charset="0"/>
              </a:rPr>
              <a:t>ACS Week </a:t>
            </a:r>
            <a:r>
              <a:rPr lang="en-GB" sz="2400" b="1" dirty="0">
                <a:solidFill>
                  <a:prstClr val="black"/>
                </a:solidFill>
                <a:latin typeface="Helvetica" pitchFamily="2" charset="0"/>
              </a:rPr>
              <a:t>8 (given in Week 9 due to Easter)</a:t>
            </a:r>
            <a:r>
              <a:rPr kumimoji="0" lang="en-GB" sz="2400" b="1" i="0" u="none" strike="noStrike" kern="1200" cap="none" spc="0" normalizeH="0" baseline="0" noProof="0" dirty="0">
                <a:ln>
                  <a:noFill/>
                </a:ln>
                <a:solidFill>
                  <a:prstClr val="black"/>
                </a:solidFill>
                <a:effectLst/>
                <a:uLnTx/>
                <a:uFillTx/>
                <a:latin typeface="Helvetica" pitchFamily="2" charset="0"/>
              </a:rPr>
              <a:t>   </a:t>
            </a:r>
            <a:r>
              <a:rPr kumimoji="0" lang="en-GB" sz="2400" b="0" i="0" u="none" strike="noStrike" kern="1200" cap="none" spc="0" normalizeH="0" baseline="0" noProof="0" dirty="0" err="1">
                <a:ln>
                  <a:noFill/>
                </a:ln>
                <a:solidFill>
                  <a:prstClr val="black"/>
                </a:solidFill>
                <a:effectLst/>
                <a:uLnTx/>
                <a:uFillTx/>
                <a:latin typeface="Helvetica" pitchFamily="2" charset="0"/>
              </a:rPr>
              <a:t>CertHE</a:t>
            </a:r>
            <a:r>
              <a:rPr kumimoji="0" lang="en-GB" sz="2400" b="0" i="0" u="none" strike="noStrike" kern="1200" cap="none" spc="0" normalizeH="0" baseline="0" noProof="0" dirty="0">
                <a:ln>
                  <a:noFill/>
                </a:ln>
                <a:solidFill>
                  <a:prstClr val="black"/>
                </a:solidFill>
                <a:effectLst/>
                <a:uLnTx/>
                <a:uFillTx/>
                <a:latin typeface="Helvetica" pitchFamily="2" charset="0"/>
              </a:rPr>
              <a:t> T1 </a:t>
            </a:r>
            <a:r>
              <a:rPr lang="en-GB" sz="2400" dirty="0">
                <a:solidFill>
                  <a:prstClr val="black"/>
                </a:solidFill>
                <a:latin typeface="Helvetica" pitchFamily="2" charset="0"/>
              </a:rPr>
              <a:t>Lecturer </a:t>
            </a:r>
            <a:r>
              <a:rPr kumimoji="0" lang="en-GB" sz="2400" b="0" i="0" u="none" strike="noStrike" kern="1200" cap="none" spc="0" normalizeH="0" baseline="0" noProof="0" dirty="0">
                <a:ln>
                  <a:noFill/>
                </a:ln>
                <a:solidFill>
                  <a:prstClr val="black"/>
                </a:solidFill>
                <a:effectLst/>
                <a:uLnTx/>
                <a:uFillTx/>
                <a:latin typeface="Helvetica" pitchFamily="2" charset="0"/>
              </a:rPr>
              <a:t>Tim Hopkins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Helvetic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Helvetica" pitchFamily="2" charset="0"/>
              </a:rPr>
              <a:t>Last Week (</a:t>
            </a:r>
            <a:r>
              <a:rPr lang="en-GB" sz="2400" dirty="0" err="1">
                <a:solidFill>
                  <a:prstClr val="black"/>
                </a:solidFill>
                <a:latin typeface="Helvetica" pitchFamily="2" charset="0"/>
              </a:rPr>
              <a:t>Wk</a:t>
            </a:r>
            <a:r>
              <a:rPr lang="en-GB" sz="2400" dirty="0">
                <a:solidFill>
                  <a:prstClr val="black"/>
                </a:solidFill>
                <a:latin typeface="Helvetica" pitchFamily="2" charset="0"/>
              </a:rPr>
              <a:t> 7) Summarising (with my colleague Anita)</a:t>
            </a:r>
            <a:br>
              <a:rPr lang="en-GB" sz="2400" dirty="0">
                <a:solidFill>
                  <a:prstClr val="black"/>
                </a:solidFill>
                <a:latin typeface="Helvetica" pitchFamily="2" charset="0"/>
              </a:rPr>
            </a:br>
            <a:endParaRPr lang="en-GB" sz="2400" dirty="0">
              <a:solidFill>
                <a:prstClr val="black"/>
              </a:solidFill>
              <a:latin typeface="Helvetic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solidFill>
                  <a:prstClr val="black"/>
                </a:solidFill>
                <a:latin typeface="Helvetica" pitchFamily="2" charset="0"/>
              </a:rPr>
              <a:t>This Week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solidFill>
                  <a:prstClr val="black"/>
                </a:solidFill>
                <a:latin typeface="Helvetica" pitchFamily="2" charset="0"/>
              </a:rPr>
              <a:t>Part 1</a:t>
            </a:r>
            <a:r>
              <a:rPr lang="en-GB" sz="2400" dirty="0">
                <a:solidFill>
                  <a:prstClr val="black"/>
                </a:solidFill>
                <a:latin typeface="Helvetica" pitchFamily="2" charset="0"/>
              </a:rPr>
              <a:t> </a:t>
            </a:r>
            <a:r>
              <a:rPr lang="en-GB" sz="2400" b="1" dirty="0">
                <a:solidFill>
                  <a:prstClr val="black"/>
                </a:solidFill>
                <a:latin typeface="Helvetica" pitchFamily="2" charset="0"/>
              </a:rPr>
              <a:t>Practice for In-class assessment – applying academic skills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Helvetica" pitchFamily="2" charset="0"/>
              </a:rPr>
              <a:t>1)Diagrammatic Note Taking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Helvetica" pitchFamily="2" charset="0"/>
              </a:rPr>
              <a:t>2)Paraphrasing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Helvetica" pitchFamily="2" charset="0"/>
              </a:rPr>
              <a:t>3)Writing an paragraph in an academic style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i="0" u="none" strike="noStrike" kern="1200" cap="none" spc="0" normalizeH="0" baseline="0" noProof="0" dirty="0">
              <a:ln>
                <a:noFill/>
              </a:ln>
              <a:solidFill>
                <a:srgbClr val="000000"/>
              </a:solidFill>
              <a:uLnTx/>
              <a:uFillTx/>
              <a:latin typeface="Helvetica" pitchFamily="2" charset="0"/>
            </a:endParaRPr>
          </a:p>
          <a:p>
            <a:r>
              <a:rPr lang="en-GB" sz="2400" b="1" dirty="0">
                <a:solidFill>
                  <a:srgbClr val="000000"/>
                </a:solidFill>
                <a:latin typeface="Helvetica" pitchFamily="2" charset="0"/>
              </a:rPr>
              <a:t>Part 2</a:t>
            </a:r>
            <a:r>
              <a:rPr lang="en-GB" sz="2400" dirty="0">
                <a:solidFill>
                  <a:srgbClr val="000000"/>
                </a:solidFill>
                <a:latin typeface="Helvetica" pitchFamily="2" charset="0"/>
              </a:rPr>
              <a:t> </a:t>
            </a:r>
            <a:r>
              <a:rPr lang="en-GB" sz="2400" b="1" dirty="0">
                <a:solidFill>
                  <a:srgbClr val="000000"/>
                </a:solidFill>
                <a:latin typeface="Helvetica" pitchFamily="2" charset="0"/>
              </a:rPr>
              <a:t>In-class assessment – 45 minutes</a:t>
            </a:r>
          </a:p>
          <a:p>
            <a:endParaRPr kumimoji="0" lang="en-GB" sz="2400" i="0" u="none" strike="noStrike" kern="1200" cap="none" spc="0" normalizeH="0" baseline="0" noProof="0" dirty="0">
              <a:ln>
                <a:noFill/>
              </a:ln>
              <a:solidFill>
                <a:srgbClr val="000000"/>
              </a:solidFill>
              <a:uLnTx/>
              <a:uFillTx/>
              <a:latin typeface="Helvetica" pitchFamily="2" charset="0"/>
            </a:endParaRPr>
          </a:p>
          <a:p>
            <a:r>
              <a:rPr kumimoji="0" lang="en-GB" sz="2400" i="0" u="none" strike="noStrike" kern="1200" cap="none" spc="0" normalizeH="0" baseline="0" noProof="0" dirty="0">
                <a:ln>
                  <a:noFill/>
                </a:ln>
                <a:solidFill>
                  <a:srgbClr val="000000"/>
                </a:solidFill>
                <a:uLnTx/>
                <a:uFillTx/>
                <a:latin typeface="Helvetica" pitchFamily="2" charset="0"/>
              </a:rPr>
              <a:t>Writing Paragraphs; Academic Style – how to structure </a:t>
            </a:r>
            <a:r>
              <a:rPr lang="en-GB" sz="2400" dirty="0">
                <a:solidFill>
                  <a:srgbClr val="000000"/>
                </a:solidFill>
                <a:latin typeface="Helvetica" pitchFamily="2" charset="0"/>
              </a:rPr>
              <a:t>and write a paragraph.</a:t>
            </a:r>
          </a:p>
          <a:p>
            <a:r>
              <a:rPr kumimoji="0" lang="en-GB" sz="2400" i="0" u="none" strike="noStrike" kern="1200" cap="none" spc="0" normalizeH="0" baseline="0" noProof="0" dirty="0">
                <a:ln>
                  <a:noFill/>
                </a:ln>
                <a:solidFill>
                  <a:srgbClr val="000000"/>
                </a:solidFill>
                <a:uLnTx/>
                <a:uFillTx/>
                <a:latin typeface="Helvetica" pitchFamily="2" charset="0"/>
              </a:rPr>
              <a:t>How to identify topic sentences, supporting sentences and concluding sentences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Helvetica" pitchFamily="2" charset="0"/>
              </a:rPr>
              <a:t>How to write a good topic sentence to start a paragraph.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solidFill>
                <a:prstClr val="black"/>
              </a:solidFill>
              <a:latin typeface="Helvetica" pitchFamily="2" charset="0"/>
            </a:endParaRPr>
          </a:p>
          <a:p>
            <a:endParaRPr lang="en-GB" sz="1000" dirty="0">
              <a:solidFill>
                <a:prstClr val="black"/>
              </a:solidFill>
              <a:latin typeface="Helvetica" pitchFamily="2" charset="0"/>
            </a:endParaRPr>
          </a:p>
        </p:txBody>
      </p:sp>
    </p:spTree>
    <p:extLst>
      <p:ext uri="{BB962C8B-B14F-4D97-AF65-F5344CB8AC3E}">
        <p14:creationId xmlns:p14="http://schemas.microsoft.com/office/powerpoint/2010/main" val="248470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EC54B2-1E62-8C91-709B-63FBE7149F2C}"/>
              </a:ext>
            </a:extLst>
          </p:cNvPr>
          <p:cNvSpPr txBox="1"/>
          <p:nvPr/>
        </p:nvSpPr>
        <p:spPr>
          <a:xfrm>
            <a:off x="788276" y="819807"/>
            <a:ext cx="10733164" cy="7294305"/>
          </a:xfrm>
          <a:prstGeom prst="rect">
            <a:avLst/>
          </a:prstGeom>
          <a:noFill/>
        </p:spPr>
        <p:txBody>
          <a:bodyPr wrap="square" rtlCol="0">
            <a:spAutoFit/>
          </a:bodyPr>
          <a:lstStyle/>
          <a:p>
            <a:r>
              <a:rPr lang="en-GB" sz="2000" b="1" dirty="0"/>
              <a:t>Part 1  Practice for Assessment </a:t>
            </a:r>
          </a:p>
          <a:p>
            <a:endParaRPr lang="en-GB" sz="2000" b="1" dirty="0"/>
          </a:p>
          <a:p>
            <a:r>
              <a:rPr lang="en-GB" sz="2000" b="1" dirty="0"/>
              <a:t>What is the assessment?</a:t>
            </a:r>
          </a:p>
          <a:p>
            <a:endParaRPr lang="en-GB" dirty="0">
              <a:effectLst/>
              <a:latin typeface="Arial" panose="020B0604020202020204" pitchFamily="34" charset="0"/>
            </a:endParaRPr>
          </a:p>
          <a:p>
            <a:r>
              <a:rPr lang="en-GB" sz="2400" b="1" dirty="0">
                <a:effectLst/>
                <a:latin typeface="Arial" panose="020B0604020202020204" pitchFamily="34" charset="0"/>
              </a:rPr>
              <a:t>Task 2 of 3 (30 Marks): Application of academic skills tools exercise </a:t>
            </a:r>
            <a:endParaRPr lang="en-GB" sz="2400" dirty="0">
              <a:effectLst/>
              <a:latin typeface="Arial" panose="020B0604020202020204" pitchFamily="34" charset="0"/>
            </a:endParaRPr>
          </a:p>
          <a:p>
            <a:r>
              <a:rPr lang="en-GB" sz="2400" b="1" dirty="0">
                <a:effectLst/>
                <a:latin typeface="Arial" panose="020B0604020202020204" pitchFamily="34" charset="0"/>
              </a:rPr>
              <a:t>– 500 words (or equivalent) - 45 mins (in class) </a:t>
            </a:r>
            <a:endParaRPr lang="en-GB" sz="2400" dirty="0">
              <a:effectLst/>
              <a:latin typeface="Arial" panose="020B0604020202020204" pitchFamily="34" charset="0"/>
            </a:endParaRPr>
          </a:p>
          <a:p>
            <a:endParaRPr lang="en-GB" sz="2400" dirty="0">
              <a:effectLst/>
              <a:latin typeface="Arial" panose="020B0604020202020204" pitchFamily="34" charset="0"/>
            </a:endParaRPr>
          </a:p>
          <a:p>
            <a:r>
              <a:rPr lang="en-GB" sz="2400" dirty="0">
                <a:effectLst/>
                <a:latin typeface="Arial" panose="020B0604020202020204" pitchFamily="34" charset="0"/>
              </a:rPr>
              <a:t>In week 8, you will complete an application of academic skills tools exercise during class. The exercise will last for 45 minutes and you are required to complete it within the allocated time. The exercise will be a mixture of </a:t>
            </a:r>
            <a:r>
              <a:rPr lang="en-GB" sz="2400" dirty="0">
                <a:effectLst/>
                <a:highlight>
                  <a:srgbClr val="FFFF00"/>
                </a:highlight>
                <a:latin typeface="Arial" panose="020B0604020202020204" pitchFamily="34" charset="0"/>
              </a:rPr>
              <a:t>note-taking</a:t>
            </a:r>
            <a:r>
              <a:rPr lang="en-GB" sz="2400" dirty="0">
                <a:effectLst/>
                <a:latin typeface="Arial" panose="020B0604020202020204" pitchFamily="34" charset="0"/>
              </a:rPr>
              <a:t>, </a:t>
            </a:r>
            <a:r>
              <a:rPr lang="en-GB" sz="2400" dirty="0">
                <a:effectLst/>
                <a:highlight>
                  <a:srgbClr val="FFFF00"/>
                </a:highlight>
                <a:latin typeface="Arial" panose="020B0604020202020204" pitchFamily="34" charset="0"/>
              </a:rPr>
              <a:t>paraphrasing</a:t>
            </a:r>
            <a:r>
              <a:rPr lang="en-GB" sz="2400" dirty="0">
                <a:effectLst/>
                <a:latin typeface="Arial" panose="020B0604020202020204" pitchFamily="34" charset="0"/>
              </a:rPr>
              <a:t> and </a:t>
            </a:r>
            <a:r>
              <a:rPr lang="en-GB" sz="2400" dirty="0">
                <a:effectLst/>
                <a:highlight>
                  <a:srgbClr val="FFFF00"/>
                </a:highlight>
                <a:latin typeface="Arial" panose="020B0604020202020204" pitchFamily="34" charset="0"/>
              </a:rPr>
              <a:t>writing academically</a:t>
            </a:r>
            <a:r>
              <a:rPr lang="en-GB" sz="2400" dirty="0">
                <a:effectLst/>
                <a:latin typeface="Arial" panose="020B0604020202020204" pitchFamily="34" charset="0"/>
              </a:rPr>
              <a:t>. The task must be completed independently. </a:t>
            </a:r>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spTree>
    <p:extLst>
      <p:ext uri="{BB962C8B-B14F-4D97-AF65-F5344CB8AC3E}">
        <p14:creationId xmlns:p14="http://schemas.microsoft.com/office/powerpoint/2010/main" val="12123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EC54B2-1E62-8C91-709B-63FBE7149F2C}"/>
              </a:ext>
            </a:extLst>
          </p:cNvPr>
          <p:cNvSpPr txBox="1"/>
          <p:nvPr/>
        </p:nvSpPr>
        <p:spPr>
          <a:xfrm>
            <a:off x="788276" y="819807"/>
            <a:ext cx="10733164" cy="4739759"/>
          </a:xfrm>
          <a:prstGeom prst="rect">
            <a:avLst/>
          </a:prstGeom>
          <a:noFill/>
        </p:spPr>
        <p:txBody>
          <a:bodyPr wrap="square" rtlCol="0">
            <a:spAutoFit/>
          </a:bodyPr>
          <a:lstStyle/>
          <a:p>
            <a:r>
              <a:rPr lang="en-GB" sz="2800" b="1" dirty="0"/>
              <a:t>Part 1  Practice for Assessment </a:t>
            </a:r>
          </a:p>
          <a:p>
            <a:endParaRPr lang="en-GB" sz="2000" b="1" dirty="0"/>
          </a:p>
          <a:p>
            <a:r>
              <a:rPr lang="en-GB" sz="3200" b="1" dirty="0"/>
              <a:t>Practice 1 - Note taking</a:t>
            </a:r>
          </a:p>
          <a:p>
            <a:endParaRPr lang="en-GB" sz="2400" dirty="0">
              <a:effectLst/>
              <a:latin typeface="Arial" panose="020B0604020202020204" pitchFamily="34" charset="0"/>
            </a:endParaRPr>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spTree>
    <p:extLst>
      <p:ext uri="{BB962C8B-B14F-4D97-AF65-F5344CB8AC3E}">
        <p14:creationId xmlns:p14="http://schemas.microsoft.com/office/powerpoint/2010/main" val="610480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002" y="0"/>
            <a:ext cx="10562528" cy="1143000"/>
          </a:xfrm>
        </p:spPr>
        <p:txBody>
          <a:bodyPr>
            <a:normAutofit/>
          </a:bodyPr>
          <a:lstStyle/>
          <a:p>
            <a:r>
              <a:rPr lang="en-GB" sz="2400" b="1" dirty="0">
                <a:latin typeface="Helvetica" pitchFamily="2" charset="0"/>
              </a:rPr>
              <a:t>WHAT TYPES OF NOTE-TAKING</a:t>
            </a:r>
            <a:br>
              <a:rPr lang="en-GB" sz="2400" b="1" dirty="0">
                <a:latin typeface="Helvetica" pitchFamily="2" charset="0"/>
              </a:rPr>
            </a:br>
            <a:r>
              <a:rPr lang="en-GB" sz="2400" b="1" dirty="0">
                <a:latin typeface="Helvetica" pitchFamily="2" charset="0"/>
              </a:rPr>
              <a:t>STYLES ARE THESE?</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172781" y="5697637"/>
            <a:ext cx="2941982" cy="576064"/>
          </a:xfrm>
        </p:spPr>
        <p:txBody>
          <a:bodyPr>
            <a:noAutofit/>
          </a:bodyPr>
          <a:lstStyle/>
          <a:p>
            <a:pPr marL="0" indent="0">
              <a:buNone/>
            </a:pPr>
            <a:r>
              <a:rPr lang="en-US" sz="1000" dirty="0"/>
              <a:t>Image source: </a:t>
            </a:r>
            <a:r>
              <a:rPr lang="en-US" sz="1000" dirty="0">
                <a:hlinkClick r:id="" action="ppaction://noaction"/>
              </a:rPr>
              <a:t>https://www.dummies.com</a:t>
            </a:r>
          </a:p>
          <a:p>
            <a:pPr marL="0" indent="0">
              <a:buNone/>
            </a:pPr>
            <a:r>
              <a:rPr lang="en-US" sz="1000" dirty="0">
                <a:hlinkClick r:id="" action="ppaction://noaction"/>
              </a:rPr>
              <a:t>/education/college/</a:t>
            </a:r>
          </a:p>
          <a:p>
            <a:pPr marL="0" indent="0">
              <a:buNone/>
            </a:pPr>
            <a:r>
              <a:rPr lang="en-US" sz="1000" dirty="0">
                <a:hlinkClick r:id="" action="ppaction://noaction"/>
              </a:rPr>
              <a:t>how-to-study-with-linear-and-non-linear-notes/</a:t>
            </a:r>
            <a:r>
              <a:rPr lang="en-US" sz="1000" dirty="0"/>
              <a:t> </a:t>
            </a:r>
            <a:endParaRPr lang="en-GB" sz="10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614" y="1209554"/>
            <a:ext cx="5364298" cy="37299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22773CC-17DE-DD80-5DF7-406BC7F64F24}"/>
              </a:ext>
            </a:extLst>
          </p:cNvPr>
          <p:cNvSpPr txBox="1"/>
          <p:nvPr/>
        </p:nvSpPr>
        <p:spPr>
          <a:xfrm>
            <a:off x="532436" y="3075057"/>
            <a:ext cx="711862" cy="707886"/>
          </a:xfrm>
          <a:prstGeom prst="rect">
            <a:avLst/>
          </a:prstGeom>
          <a:noFill/>
        </p:spPr>
        <p:txBody>
          <a:bodyPr wrap="none" rtlCol="0">
            <a:spAutoFit/>
          </a:bodyPr>
          <a:lstStyle/>
          <a:p>
            <a:r>
              <a:rPr lang="en-GB" sz="4000" b="1" dirty="0"/>
              <a:t>A?</a:t>
            </a:r>
          </a:p>
        </p:txBody>
      </p:sp>
      <p:pic>
        <p:nvPicPr>
          <p:cNvPr id="6" name="Picture 2" descr="Note-taking from lectures">
            <a:extLst>
              <a:ext uri="{FF2B5EF4-FFF2-40B4-BE49-F238E27FC236}">
                <a16:creationId xmlns:a16="http://schemas.microsoft.com/office/drawing/2014/main" id="{DDD015F6-C356-B308-4F22-11E0379BA8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2954" y="79336"/>
            <a:ext cx="5188044" cy="2730128"/>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3">
            <a:extLst>
              <a:ext uri="{FF2B5EF4-FFF2-40B4-BE49-F238E27FC236}">
                <a16:creationId xmlns:a16="http://schemas.microsoft.com/office/drawing/2014/main" id="{05F289C6-C7D6-776A-539B-DDCBDD731CF3}"/>
              </a:ext>
            </a:extLst>
          </p:cNvPr>
          <p:cNvPicPr>
            <a:picLocks noChangeAspect="1"/>
          </p:cNvPicPr>
          <p:nvPr/>
        </p:nvPicPr>
        <p:blipFill>
          <a:blip r:embed="rId4" cstate="print"/>
          <a:stretch>
            <a:fillRect/>
          </a:stretch>
        </p:blipFill>
        <p:spPr>
          <a:xfrm>
            <a:off x="8099456" y="3245231"/>
            <a:ext cx="3659930" cy="3508305"/>
          </a:xfrm>
          <a:prstGeom prst="rect">
            <a:avLst/>
          </a:prstGeom>
        </p:spPr>
      </p:pic>
      <p:sp>
        <p:nvSpPr>
          <p:cNvPr id="8" name="TextBox 7">
            <a:extLst>
              <a:ext uri="{FF2B5EF4-FFF2-40B4-BE49-F238E27FC236}">
                <a16:creationId xmlns:a16="http://schemas.microsoft.com/office/drawing/2014/main" id="{DC6F002F-DBC0-EA0C-EBE0-CC31CB8A049A}"/>
              </a:ext>
            </a:extLst>
          </p:cNvPr>
          <p:cNvSpPr txBox="1"/>
          <p:nvPr/>
        </p:nvSpPr>
        <p:spPr>
          <a:xfrm>
            <a:off x="6719810" y="2673405"/>
            <a:ext cx="708848" cy="707886"/>
          </a:xfrm>
          <a:prstGeom prst="rect">
            <a:avLst/>
          </a:prstGeom>
          <a:noFill/>
        </p:spPr>
        <p:txBody>
          <a:bodyPr wrap="none" rtlCol="0">
            <a:spAutoFit/>
          </a:bodyPr>
          <a:lstStyle/>
          <a:p>
            <a:r>
              <a:rPr lang="en-GB" sz="4000" b="1" dirty="0"/>
              <a:t>B?</a:t>
            </a:r>
          </a:p>
        </p:txBody>
      </p:sp>
      <p:sp>
        <p:nvSpPr>
          <p:cNvPr id="9" name="TextBox 8">
            <a:extLst>
              <a:ext uri="{FF2B5EF4-FFF2-40B4-BE49-F238E27FC236}">
                <a16:creationId xmlns:a16="http://schemas.microsoft.com/office/drawing/2014/main" id="{9DD2A113-43D6-5705-E834-9C6F42775323}"/>
              </a:ext>
            </a:extLst>
          </p:cNvPr>
          <p:cNvSpPr txBox="1"/>
          <p:nvPr/>
        </p:nvSpPr>
        <p:spPr>
          <a:xfrm>
            <a:off x="7290264" y="5919758"/>
            <a:ext cx="809192" cy="707886"/>
          </a:xfrm>
          <a:prstGeom prst="rect">
            <a:avLst/>
          </a:prstGeom>
          <a:noFill/>
        </p:spPr>
        <p:txBody>
          <a:bodyPr wrap="square" rtlCol="0">
            <a:spAutoFit/>
          </a:bodyPr>
          <a:lstStyle/>
          <a:p>
            <a:r>
              <a:rPr lang="en-GB" sz="4000" b="1" dirty="0"/>
              <a:t>C?</a:t>
            </a:r>
          </a:p>
        </p:txBody>
      </p:sp>
    </p:spTree>
    <p:extLst>
      <p:ext uri="{BB962C8B-B14F-4D97-AF65-F5344CB8AC3E}">
        <p14:creationId xmlns:p14="http://schemas.microsoft.com/office/powerpoint/2010/main" val="100064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002" y="90653"/>
            <a:ext cx="10562528" cy="1143000"/>
          </a:xfrm>
        </p:spPr>
        <p:txBody>
          <a:bodyPr>
            <a:normAutofit/>
          </a:bodyPr>
          <a:lstStyle/>
          <a:p>
            <a:r>
              <a:rPr lang="en-GB" sz="2400" b="1" dirty="0">
                <a:latin typeface="Helvetica" pitchFamily="2" charset="0"/>
              </a:rPr>
              <a:t>WHAT STUDY SITUATIONS MIGHT THEY </a:t>
            </a:r>
            <a:br>
              <a:rPr lang="en-GB" sz="2400" b="1" dirty="0">
                <a:latin typeface="Helvetica" pitchFamily="2" charset="0"/>
              </a:rPr>
            </a:br>
            <a:r>
              <a:rPr lang="en-GB" sz="2400" b="1" dirty="0">
                <a:latin typeface="Helvetica" pitchFamily="2" charset="0"/>
              </a:rPr>
              <a:t>BE USEFUL FOR?</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172781" y="5697637"/>
            <a:ext cx="2941982" cy="576064"/>
          </a:xfrm>
        </p:spPr>
        <p:txBody>
          <a:bodyPr>
            <a:noAutofit/>
          </a:bodyPr>
          <a:lstStyle/>
          <a:p>
            <a:pPr marL="0" indent="0">
              <a:buNone/>
            </a:pPr>
            <a:r>
              <a:rPr lang="en-US" sz="1000" dirty="0"/>
              <a:t>Image source: </a:t>
            </a:r>
            <a:r>
              <a:rPr lang="en-US" sz="1000" dirty="0">
                <a:hlinkClick r:id="" action="ppaction://noaction"/>
              </a:rPr>
              <a:t>https://www.dummies.com</a:t>
            </a:r>
          </a:p>
          <a:p>
            <a:pPr marL="0" indent="0">
              <a:buNone/>
            </a:pPr>
            <a:r>
              <a:rPr lang="en-US" sz="1000" dirty="0">
                <a:hlinkClick r:id="" action="ppaction://noaction"/>
              </a:rPr>
              <a:t>/education/college/</a:t>
            </a:r>
          </a:p>
          <a:p>
            <a:pPr marL="0" indent="0">
              <a:buNone/>
            </a:pPr>
            <a:r>
              <a:rPr lang="en-US" sz="1000" dirty="0">
                <a:hlinkClick r:id="" action="ppaction://noaction"/>
              </a:rPr>
              <a:t>how-to-study-with-linear-and-non-linear-notes/</a:t>
            </a:r>
            <a:r>
              <a:rPr lang="en-US" sz="1000" dirty="0"/>
              <a:t> </a:t>
            </a:r>
            <a:endParaRPr lang="en-GB" sz="10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614" y="1209554"/>
            <a:ext cx="5364298" cy="37299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22773CC-17DE-DD80-5DF7-406BC7F64F24}"/>
              </a:ext>
            </a:extLst>
          </p:cNvPr>
          <p:cNvSpPr txBox="1"/>
          <p:nvPr/>
        </p:nvSpPr>
        <p:spPr>
          <a:xfrm>
            <a:off x="432614" y="3013501"/>
            <a:ext cx="1647502" cy="830997"/>
          </a:xfrm>
          <a:prstGeom prst="rect">
            <a:avLst/>
          </a:prstGeom>
          <a:noFill/>
        </p:spPr>
        <p:txBody>
          <a:bodyPr wrap="none" rtlCol="0">
            <a:spAutoFit/>
          </a:bodyPr>
          <a:lstStyle/>
          <a:p>
            <a:r>
              <a:rPr lang="en-GB" sz="2400" b="1" dirty="0">
                <a:highlight>
                  <a:srgbClr val="FFFF00"/>
                </a:highlight>
              </a:rPr>
              <a:t>Diagram /</a:t>
            </a:r>
          </a:p>
          <a:p>
            <a:r>
              <a:rPr lang="en-GB" sz="2400" b="1" dirty="0" err="1">
                <a:highlight>
                  <a:srgbClr val="FFFF00"/>
                </a:highlight>
              </a:rPr>
              <a:t>Spidergram</a:t>
            </a:r>
            <a:endParaRPr lang="en-GB" sz="2400" b="1" dirty="0">
              <a:highlight>
                <a:srgbClr val="FFFF00"/>
              </a:highlight>
            </a:endParaRPr>
          </a:p>
        </p:txBody>
      </p:sp>
      <p:pic>
        <p:nvPicPr>
          <p:cNvPr id="6" name="Picture 2" descr="Note-taking from lectures">
            <a:extLst>
              <a:ext uri="{FF2B5EF4-FFF2-40B4-BE49-F238E27FC236}">
                <a16:creationId xmlns:a16="http://schemas.microsoft.com/office/drawing/2014/main" id="{DDD015F6-C356-B308-4F22-11E0379BA8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2954" y="79336"/>
            <a:ext cx="5188044" cy="2730128"/>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3">
            <a:extLst>
              <a:ext uri="{FF2B5EF4-FFF2-40B4-BE49-F238E27FC236}">
                <a16:creationId xmlns:a16="http://schemas.microsoft.com/office/drawing/2014/main" id="{05F289C6-C7D6-776A-539B-DDCBDD731CF3}"/>
              </a:ext>
            </a:extLst>
          </p:cNvPr>
          <p:cNvPicPr>
            <a:picLocks noChangeAspect="1"/>
          </p:cNvPicPr>
          <p:nvPr/>
        </p:nvPicPr>
        <p:blipFill>
          <a:blip r:embed="rId4" cstate="print"/>
          <a:stretch>
            <a:fillRect/>
          </a:stretch>
        </p:blipFill>
        <p:spPr>
          <a:xfrm>
            <a:off x="8099456" y="3245231"/>
            <a:ext cx="3659930" cy="3508305"/>
          </a:xfrm>
          <a:prstGeom prst="rect">
            <a:avLst/>
          </a:prstGeom>
        </p:spPr>
      </p:pic>
      <p:sp>
        <p:nvSpPr>
          <p:cNvPr id="8" name="TextBox 7">
            <a:extLst>
              <a:ext uri="{FF2B5EF4-FFF2-40B4-BE49-F238E27FC236}">
                <a16:creationId xmlns:a16="http://schemas.microsoft.com/office/drawing/2014/main" id="{DC6F002F-DBC0-EA0C-EBE0-CC31CB8A049A}"/>
              </a:ext>
            </a:extLst>
          </p:cNvPr>
          <p:cNvSpPr txBox="1"/>
          <p:nvPr/>
        </p:nvSpPr>
        <p:spPr>
          <a:xfrm>
            <a:off x="6606104" y="2889483"/>
            <a:ext cx="971741" cy="461665"/>
          </a:xfrm>
          <a:prstGeom prst="rect">
            <a:avLst/>
          </a:prstGeom>
          <a:noFill/>
        </p:spPr>
        <p:txBody>
          <a:bodyPr wrap="none" rtlCol="0">
            <a:spAutoFit/>
          </a:bodyPr>
          <a:lstStyle/>
          <a:p>
            <a:r>
              <a:rPr lang="en-GB" sz="2400" b="1" dirty="0">
                <a:highlight>
                  <a:srgbClr val="FFFF00"/>
                </a:highlight>
              </a:rPr>
              <a:t>Linear</a:t>
            </a:r>
          </a:p>
        </p:txBody>
      </p:sp>
      <p:sp>
        <p:nvSpPr>
          <p:cNvPr id="9" name="TextBox 8">
            <a:extLst>
              <a:ext uri="{FF2B5EF4-FFF2-40B4-BE49-F238E27FC236}">
                <a16:creationId xmlns:a16="http://schemas.microsoft.com/office/drawing/2014/main" id="{9DD2A113-43D6-5705-E834-9C6F42775323}"/>
              </a:ext>
            </a:extLst>
          </p:cNvPr>
          <p:cNvSpPr txBox="1"/>
          <p:nvPr/>
        </p:nvSpPr>
        <p:spPr>
          <a:xfrm>
            <a:off x="6744856" y="6042868"/>
            <a:ext cx="2721837" cy="461665"/>
          </a:xfrm>
          <a:prstGeom prst="rect">
            <a:avLst/>
          </a:prstGeom>
          <a:noFill/>
        </p:spPr>
        <p:txBody>
          <a:bodyPr wrap="square" rtlCol="0">
            <a:spAutoFit/>
          </a:bodyPr>
          <a:lstStyle/>
          <a:p>
            <a:r>
              <a:rPr lang="en-GB" sz="2400" b="1" dirty="0">
                <a:highlight>
                  <a:srgbClr val="FFFF00"/>
                </a:highlight>
              </a:rPr>
              <a:t>Tabular</a:t>
            </a:r>
          </a:p>
        </p:txBody>
      </p:sp>
    </p:spTree>
    <p:extLst>
      <p:ext uri="{BB962C8B-B14F-4D97-AF65-F5344CB8AC3E}">
        <p14:creationId xmlns:p14="http://schemas.microsoft.com/office/powerpoint/2010/main" val="3812715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002" y="90653"/>
            <a:ext cx="10562528" cy="1143000"/>
          </a:xfrm>
        </p:spPr>
        <p:txBody>
          <a:bodyPr>
            <a:normAutofit/>
          </a:bodyPr>
          <a:lstStyle/>
          <a:p>
            <a:r>
              <a:rPr lang="en-GB" sz="2400" b="1" dirty="0">
                <a:latin typeface="Helvetica" pitchFamily="2" charset="0"/>
              </a:rPr>
              <a:t>WHAT STUDY SITUATIONS MIGHT THEY </a:t>
            </a:r>
            <a:br>
              <a:rPr lang="en-GB" sz="2400" b="1" dirty="0">
                <a:latin typeface="Helvetica" pitchFamily="2" charset="0"/>
              </a:rPr>
            </a:br>
            <a:r>
              <a:rPr lang="en-GB" sz="2400" b="1" dirty="0">
                <a:latin typeface="Helvetica" pitchFamily="2" charset="0"/>
              </a:rPr>
              <a:t>BE USEFUL FOR?</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172781" y="5697637"/>
            <a:ext cx="2941982" cy="576064"/>
          </a:xfrm>
        </p:spPr>
        <p:txBody>
          <a:bodyPr>
            <a:noAutofit/>
          </a:bodyPr>
          <a:lstStyle/>
          <a:p>
            <a:pPr marL="0" indent="0">
              <a:buNone/>
            </a:pPr>
            <a:r>
              <a:rPr lang="en-US" sz="1000" dirty="0"/>
              <a:t>Image source: </a:t>
            </a:r>
            <a:r>
              <a:rPr lang="en-US" sz="1000" dirty="0">
                <a:hlinkClick r:id="" action="ppaction://noaction"/>
              </a:rPr>
              <a:t>https://www.dummies.com</a:t>
            </a:r>
          </a:p>
          <a:p>
            <a:pPr marL="0" indent="0">
              <a:buNone/>
            </a:pPr>
            <a:r>
              <a:rPr lang="en-US" sz="1000" dirty="0">
                <a:hlinkClick r:id="" action="ppaction://noaction"/>
              </a:rPr>
              <a:t>/education/college/</a:t>
            </a:r>
          </a:p>
          <a:p>
            <a:pPr marL="0" indent="0">
              <a:buNone/>
            </a:pPr>
            <a:r>
              <a:rPr lang="en-US" sz="1000" dirty="0">
                <a:hlinkClick r:id="" action="ppaction://noaction"/>
              </a:rPr>
              <a:t>how-to-study-with-linear-and-non-linear-notes/</a:t>
            </a:r>
            <a:r>
              <a:rPr lang="en-US" sz="1000" dirty="0"/>
              <a:t> </a:t>
            </a:r>
            <a:endParaRPr lang="en-GB" sz="10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614" y="1209554"/>
            <a:ext cx="5364298" cy="37299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22773CC-17DE-DD80-5DF7-406BC7F64F24}"/>
              </a:ext>
            </a:extLst>
          </p:cNvPr>
          <p:cNvSpPr txBox="1"/>
          <p:nvPr/>
        </p:nvSpPr>
        <p:spPr>
          <a:xfrm>
            <a:off x="144837" y="3013501"/>
            <a:ext cx="3659929" cy="830997"/>
          </a:xfrm>
          <a:prstGeom prst="rect">
            <a:avLst/>
          </a:prstGeom>
          <a:noFill/>
        </p:spPr>
        <p:txBody>
          <a:bodyPr wrap="square" rtlCol="0">
            <a:spAutoFit/>
          </a:bodyPr>
          <a:lstStyle/>
          <a:p>
            <a:r>
              <a:rPr lang="en-GB" sz="2400" b="1" dirty="0">
                <a:highlight>
                  <a:srgbClr val="FFFF00"/>
                </a:highlight>
              </a:rPr>
              <a:t>MAPPING IDEAS</a:t>
            </a:r>
          </a:p>
          <a:p>
            <a:r>
              <a:rPr lang="en-GB" sz="2400" b="1" dirty="0">
                <a:highlight>
                  <a:srgbClr val="FFFF00"/>
                </a:highlight>
              </a:rPr>
              <a:t>BRAINSTORMING</a:t>
            </a:r>
          </a:p>
        </p:txBody>
      </p:sp>
      <p:pic>
        <p:nvPicPr>
          <p:cNvPr id="6" name="Picture 2" descr="Note-taking from lectures">
            <a:extLst>
              <a:ext uri="{FF2B5EF4-FFF2-40B4-BE49-F238E27FC236}">
                <a16:creationId xmlns:a16="http://schemas.microsoft.com/office/drawing/2014/main" id="{DDD015F6-C356-B308-4F22-11E0379BA8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2954" y="79336"/>
            <a:ext cx="5188044" cy="2730128"/>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3">
            <a:extLst>
              <a:ext uri="{FF2B5EF4-FFF2-40B4-BE49-F238E27FC236}">
                <a16:creationId xmlns:a16="http://schemas.microsoft.com/office/drawing/2014/main" id="{05F289C6-C7D6-776A-539B-DDCBDD731CF3}"/>
              </a:ext>
            </a:extLst>
          </p:cNvPr>
          <p:cNvPicPr>
            <a:picLocks noChangeAspect="1"/>
          </p:cNvPicPr>
          <p:nvPr/>
        </p:nvPicPr>
        <p:blipFill>
          <a:blip r:embed="rId4" cstate="print"/>
          <a:stretch>
            <a:fillRect/>
          </a:stretch>
        </p:blipFill>
        <p:spPr>
          <a:xfrm>
            <a:off x="8099456" y="3245231"/>
            <a:ext cx="3659930" cy="3508305"/>
          </a:xfrm>
          <a:prstGeom prst="rect">
            <a:avLst/>
          </a:prstGeom>
        </p:spPr>
      </p:pic>
      <p:sp>
        <p:nvSpPr>
          <p:cNvPr id="8" name="TextBox 7">
            <a:extLst>
              <a:ext uri="{FF2B5EF4-FFF2-40B4-BE49-F238E27FC236}">
                <a16:creationId xmlns:a16="http://schemas.microsoft.com/office/drawing/2014/main" id="{DC6F002F-DBC0-EA0C-EBE0-CC31CB8A049A}"/>
              </a:ext>
            </a:extLst>
          </p:cNvPr>
          <p:cNvSpPr txBox="1"/>
          <p:nvPr/>
        </p:nvSpPr>
        <p:spPr>
          <a:xfrm>
            <a:off x="6581168" y="2855742"/>
            <a:ext cx="1797672" cy="461665"/>
          </a:xfrm>
          <a:prstGeom prst="rect">
            <a:avLst/>
          </a:prstGeom>
          <a:noFill/>
        </p:spPr>
        <p:txBody>
          <a:bodyPr wrap="none" rtlCol="0">
            <a:spAutoFit/>
          </a:bodyPr>
          <a:lstStyle/>
          <a:p>
            <a:r>
              <a:rPr lang="en-GB" sz="2400" b="1" dirty="0">
                <a:highlight>
                  <a:srgbClr val="FFFF00"/>
                </a:highlight>
              </a:rPr>
              <a:t>IN LECTURES</a:t>
            </a:r>
          </a:p>
        </p:txBody>
      </p:sp>
      <p:sp>
        <p:nvSpPr>
          <p:cNvPr id="9" name="TextBox 8">
            <a:extLst>
              <a:ext uri="{FF2B5EF4-FFF2-40B4-BE49-F238E27FC236}">
                <a16:creationId xmlns:a16="http://schemas.microsoft.com/office/drawing/2014/main" id="{9DD2A113-43D6-5705-E834-9C6F42775323}"/>
              </a:ext>
            </a:extLst>
          </p:cNvPr>
          <p:cNvSpPr txBox="1"/>
          <p:nvPr/>
        </p:nvSpPr>
        <p:spPr>
          <a:xfrm>
            <a:off x="6096000" y="4999383"/>
            <a:ext cx="2033990" cy="1631216"/>
          </a:xfrm>
          <a:prstGeom prst="rect">
            <a:avLst/>
          </a:prstGeom>
          <a:noFill/>
        </p:spPr>
        <p:txBody>
          <a:bodyPr wrap="square" rtlCol="0">
            <a:spAutoFit/>
          </a:bodyPr>
          <a:lstStyle/>
          <a:p>
            <a:r>
              <a:rPr lang="en-GB" sz="2000" b="1" dirty="0">
                <a:highlight>
                  <a:srgbClr val="FFFF00"/>
                </a:highlight>
              </a:rPr>
              <a:t>COMPARING WHAT DIFFERENT</a:t>
            </a:r>
            <a:br>
              <a:rPr lang="en-GB" sz="2000" b="1" dirty="0">
                <a:highlight>
                  <a:srgbClr val="FFFF00"/>
                </a:highlight>
              </a:rPr>
            </a:br>
            <a:r>
              <a:rPr lang="en-GB" sz="2000" b="1" dirty="0">
                <a:highlight>
                  <a:srgbClr val="FFFF00"/>
                </a:highlight>
              </a:rPr>
              <a:t>SOURCES</a:t>
            </a:r>
            <a:br>
              <a:rPr lang="en-GB" sz="2000" b="1" dirty="0">
                <a:highlight>
                  <a:srgbClr val="FFFF00"/>
                </a:highlight>
              </a:rPr>
            </a:br>
            <a:r>
              <a:rPr lang="en-GB" sz="2000" b="1" dirty="0">
                <a:highlight>
                  <a:srgbClr val="FFFF00"/>
                </a:highlight>
              </a:rPr>
              <a:t>SAY ABOUT A TOPIC</a:t>
            </a:r>
          </a:p>
        </p:txBody>
      </p:sp>
    </p:spTree>
    <p:extLst>
      <p:ext uri="{BB962C8B-B14F-4D97-AF65-F5344CB8AC3E}">
        <p14:creationId xmlns:p14="http://schemas.microsoft.com/office/powerpoint/2010/main" val="110063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002" y="584299"/>
            <a:ext cx="10562528" cy="1143000"/>
          </a:xfrm>
        </p:spPr>
        <p:txBody>
          <a:bodyPr>
            <a:noAutofit/>
          </a:bodyPr>
          <a:lstStyle/>
          <a:p>
            <a:r>
              <a:rPr lang="en-GB" sz="2400" b="1" dirty="0">
                <a:latin typeface="Helvetica" pitchFamily="2" charset="0"/>
              </a:rPr>
              <a:t>Practice 1 </a:t>
            </a:r>
            <a:br>
              <a:rPr lang="en-GB" sz="2400" b="1" dirty="0">
                <a:latin typeface="Helvetica" pitchFamily="2" charset="0"/>
              </a:rPr>
            </a:br>
            <a:br>
              <a:rPr lang="en-GB" sz="2400" b="1" dirty="0">
                <a:latin typeface="Helvetica" pitchFamily="2" charset="0"/>
              </a:rPr>
            </a:br>
            <a:r>
              <a:rPr lang="en-GB" sz="2400" b="1" dirty="0">
                <a:latin typeface="Helvetica" pitchFamily="2" charset="0"/>
              </a:rPr>
              <a:t>a) Read the hand-out text, underline the </a:t>
            </a:r>
            <a:r>
              <a:rPr lang="en-GB" sz="2400" b="1" dirty="0">
                <a:highlight>
                  <a:srgbClr val="FFFF00"/>
                </a:highlight>
                <a:latin typeface="Helvetica" pitchFamily="2" charset="0"/>
              </a:rPr>
              <a:t>main topic</a:t>
            </a:r>
            <a:r>
              <a:rPr lang="en-GB" sz="2400" b="1" dirty="0">
                <a:latin typeface="Helvetica" pitchFamily="2" charset="0"/>
              </a:rPr>
              <a:t>, the </a:t>
            </a:r>
            <a:r>
              <a:rPr lang="en-GB" sz="2400" b="1" dirty="0">
                <a:highlight>
                  <a:srgbClr val="FFFF00"/>
                </a:highlight>
                <a:latin typeface="Helvetica" pitchFamily="2" charset="0"/>
              </a:rPr>
              <a:t>main points </a:t>
            </a:r>
            <a:r>
              <a:rPr lang="en-GB" sz="2400" b="1" dirty="0">
                <a:latin typeface="Helvetica" pitchFamily="2" charset="0"/>
              </a:rPr>
              <a:t>about the topic, and the </a:t>
            </a:r>
            <a:r>
              <a:rPr lang="en-GB" sz="2400" b="1" dirty="0">
                <a:highlight>
                  <a:srgbClr val="FFFF00"/>
                </a:highlight>
                <a:latin typeface="Helvetica" pitchFamily="2" charset="0"/>
              </a:rPr>
              <a:t>sub-points</a:t>
            </a:r>
            <a:r>
              <a:rPr lang="en-GB" sz="2400" b="1" dirty="0">
                <a:latin typeface="Helvetica" pitchFamily="2" charset="0"/>
              </a:rPr>
              <a:t> (supporting points)</a:t>
            </a:r>
            <a:br>
              <a:rPr lang="en-GB" sz="2400" b="1" dirty="0">
                <a:latin typeface="Helvetica" pitchFamily="2" charset="0"/>
              </a:rPr>
            </a:br>
            <a:br>
              <a:rPr lang="en-GB" sz="2400" b="1" dirty="0">
                <a:latin typeface="Helvetica" pitchFamily="2" charset="0"/>
              </a:rPr>
            </a:br>
            <a:r>
              <a:rPr lang="en-GB" sz="2400" b="1" dirty="0">
                <a:latin typeface="Helvetica" pitchFamily="2" charset="0"/>
              </a:rPr>
              <a:t>b) Make diagrammatic notes </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172781" y="5697637"/>
            <a:ext cx="2941982" cy="576064"/>
          </a:xfrm>
        </p:spPr>
        <p:txBody>
          <a:bodyPr>
            <a:noAutofit/>
          </a:bodyPr>
          <a:lstStyle/>
          <a:p>
            <a:pPr marL="0" indent="0">
              <a:buNone/>
            </a:pPr>
            <a:r>
              <a:rPr lang="en-US" sz="1000" dirty="0"/>
              <a:t>Image source: </a:t>
            </a:r>
            <a:r>
              <a:rPr lang="en-US" sz="1000" dirty="0">
                <a:hlinkClick r:id="" action="ppaction://noaction"/>
              </a:rPr>
              <a:t>https://www.dummies.com</a:t>
            </a:r>
          </a:p>
          <a:p>
            <a:pPr marL="0" indent="0">
              <a:buNone/>
            </a:pPr>
            <a:r>
              <a:rPr lang="en-US" sz="1000" dirty="0">
                <a:hlinkClick r:id="" action="ppaction://noaction"/>
              </a:rPr>
              <a:t>/education/college/</a:t>
            </a:r>
          </a:p>
          <a:p>
            <a:pPr marL="0" indent="0">
              <a:buNone/>
            </a:pPr>
            <a:r>
              <a:rPr lang="en-US" sz="1000" dirty="0">
                <a:hlinkClick r:id="" action="ppaction://noaction"/>
              </a:rPr>
              <a:t>how-to-study-with-linear-and-non-linear-notes/</a:t>
            </a:r>
            <a:r>
              <a:rPr lang="en-US" sz="1000" dirty="0"/>
              <a:t> </a:t>
            </a:r>
            <a:endParaRPr lang="en-GB" sz="10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77164" y="2198607"/>
            <a:ext cx="6253017" cy="4347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270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72" y="2286000"/>
            <a:ext cx="10562528" cy="1143000"/>
          </a:xfrm>
        </p:spPr>
        <p:txBody>
          <a:bodyPr>
            <a:noAutofit/>
          </a:bodyPr>
          <a:lstStyle/>
          <a:p>
            <a:r>
              <a:rPr lang="en-GB" sz="2400" b="1" dirty="0">
                <a:latin typeface="Helvetica" pitchFamily="2" charset="0"/>
              </a:rPr>
              <a:t>Practice 2 - Paraphrasing</a:t>
            </a:r>
            <a:br>
              <a:rPr lang="en-GB" sz="2400" b="1" dirty="0">
                <a:latin typeface="Helvetica" pitchFamily="2" charset="0"/>
              </a:rPr>
            </a:br>
            <a:br>
              <a:rPr lang="en-GB" sz="2400" b="1" dirty="0">
                <a:latin typeface="Helvetica" pitchFamily="2" charset="0"/>
              </a:rPr>
            </a:br>
            <a:r>
              <a:rPr lang="en-GB" sz="2400" b="1" dirty="0">
                <a:latin typeface="Helvetica" pitchFamily="2" charset="0"/>
              </a:rPr>
              <a:t>What steps do we take to write a paraphrase?</a:t>
            </a:r>
            <a:br>
              <a:rPr lang="en-GB" sz="2400" b="1" dirty="0">
                <a:latin typeface="Helvetica" pitchFamily="2" charset="0"/>
              </a:rPr>
            </a:br>
            <a:br>
              <a:rPr lang="en-GB" sz="2400" b="1" dirty="0">
                <a:latin typeface="Helvetica" pitchFamily="2" charset="0"/>
              </a:rPr>
            </a:br>
            <a:r>
              <a:rPr lang="en-GB" sz="2400" kern="100" dirty="0">
                <a:effectLst/>
                <a:latin typeface="Helvetica" pitchFamily="2" charset="0"/>
                <a:ea typeface="Calibri" panose="020F0502020204030204" pitchFamily="34" charset="0"/>
                <a:cs typeface="Times New Roman" panose="02020603050405020304" pitchFamily="18" charset="0"/>
              </a:rPr>
              <a:t>1   Underline / highlight k _ _  w_ _ _ _  or  </a:t>
            </a:r>
            <a:r>
              <a:rPr lang="en-GB" sz="2400" kern="100" dirty="0" err="1">
                <a:latin typeface="Helvetica" pitchFamily="2" charset="0"/>
                <a:ea typeface="Calibri" panose="020F0502020204030204" pitchFamily="34" charset="0"/>
                <a:cs typeface="Times New Roman" panose="02020603050405020304" pitchFamily="18" charset="0"/>
              </a:rPr>
              <a:t>p</a:t>
            </a:r>
            <a:r>
              <a:rPr lang="en-GB" sz="2400" kern="100" dirty="0" err="1">
                <a:effectLst/>
                <a:latin typeface="Helvetica" pitchFamily="2" charset="0"/>
                <a:ea typeface="Calibri" panose="020F0502020204030204" pitchFamily="34" charset="0"/>
                <a:cs typeface="Times New Roman" panose="02020603050405020304" pitchFamily="18" charset="0"/>
              </a:rPr>
              <a:t>h</a:t>
            </a:r>
            <a:r>
              <a:rPr lang="en-GB" sz="2400" kern="100" dirty="0">
                <a:effectLst/>
                <a:latin typeface="Helvetica" pitchFamily="2" charset="0"/>
                <a:ea typeface="Calibri" panose="020F0502020204030204" pitchFamily="34" charset="0"/>
                <a:cs typeface="Times New Roman" panose="02020603050405020304" pitchFamily="18" charset="0"/>
              </a:rPr>
              <a:t> _ _ _ _ _</a:t>
            </a:r>
            <a:br>
              <a:rPr lang="en-GB" sz="2400" kern="100" dirty="0">
                <a:effectLst/>
                <a:latin typeface="Helvetica" pitchFamily="2" charset="0"/>
                <a:ea typeface="Calibri" panose="020F0502020204030204" pitchFamily="34" charset="0"/>
                <a:cs typeface="Times New Roman" panose="02020603050405020304" pitchFamily="18" charset="0"/>
              </a:rPr>
            </a:br>
            <a:br>
              <a:rPr lang="en-GB" sz="2400" kern="100" dirty="0">
                <a:effectLst/>
                <a:latin typeface="Helvetica" pitchFamily="2" charset="0"/>
                <a:ea typeface="Calibri" panose="020F0502020204030204" pitchFamily="34" charset="0"/>
                <a:cs typeface="Times New Roman" panose="02020603050405020304" pitchFamily="18" charset="0"/>
              </a:rPr>
            </a:br>
            <a:r>
              <a:rPr lang="en-GB" sz="2400" kern="100" dirty="0">
                <a:effectLst/>
                <a:latin typeface="Helvetica" pitchFamily="2" charset="0"/>
                <a:ea typeface="Calibri" panose="020F0502020204030204" pitchFamily="34" charset="0"/>
                <a:cs typeface="Times New Roman" panose="02020603050405020304" pitchFamily="18" charset="0"/>
              </a:rPr>
              <a:t>2   Use s_ _ _ _ _ _ s ( different words with same/similar meaning)</a:t>
            </a:r>
            <a:br>
              <a:rPr lang="en-GB" sz="2400" kern="100" dirty="0">
                <a:effectLst/>
                <a:latin typeface="Helvetica" pitchFamily="2" charset="0"/>
                <a:ea typeface="Calibri" panose="020F0502020204030204" pitchFamily="34" charset="0"/>
                <a:cs typeface="Times New Roman" panose="02020603050405020304" pitchFamily="18" charset="0"/>
              </a:rPr>
            </a:br>
            <a:br>
              <a:rPr lang="en-GB" sz="2400" kern="100" dirty="0">
                <a:effectLst/>
                <a:latin typeface="Helvetica" pitchFamily="2" charset="0"/>
                <a:ea typeface="Calibri" panose="020F0502020204030204" pitchFamily="34" charset="0"/>
                <a:cs typeface="Times New Roman" panose="02020603050405020304" pitchFamily="18" charset="0"/>
              </a:rPr>
            </a:br>
            <a:r>
              <a:rPr lang="en-GB" sz="2400" kern="100" dirty="0">
                <a:effectLst/>
                <a:latin typeface="Helvetica" pitchFamily="2" charset="0"/>
                <a:ea typeface="Calibri" panose="020F0502020204030204" pitchFamily="34" charset="0"/>
                <a:cs typeface="Times New Roman" panose="02020603050405020304" pitchFamily="18" charset="0"/>
              </a:rPr>
              <a:t>3   Use changes to w _ _ _  order</a:t>
            </a:r>
            <a:br>
              <a:rPr lang="en-GB" sz="2400" kern="100" dirty="0">
                <a:effectLst/>
                <a:latin typeface="Helvetica" pitchFamily="2" charset="0"/>
                <a:ea typeface="Calibri" panose="020F0502020204030204" pitchFamily="34" charset="0"/>
                <a:cs typeface="Times New Roman" panose="02020603050405020304" pitchFamily="18" charset="0"/>
              </a:rPr>
            </a:br>
            <a:br>
              <a:rPr lang="en-GB" sz="2400" kern="100" dirty="0">
                <a:effectLst/>
                <a:latin typeface="Helvetica" pitchFamily="2" charset="0"/>
                <a:ea typeface="Calibri" panose="020F0502020204030204" pitchFamily="34" charset="0"/>
                <a:cs typeface="Times New Roman" panose="02020603050405020304" pitchFamily="18" charset="0"/>
              </a:rPr>
            </a:br>
            <a:br>
              <a:rPr lang="en-GB" sz="2400" kern="100" dirty="0">
                <a:effectLst/>
                <a:latin typeface="Helvetica" pitchFamily="2" charset="0"/>
                <a:ea typeface="Calibri" panose="020F0502020204030204" pitchFamily="34" charset="0"/>
                <a:cs typeface="Times New Roman" panose="02020603050405020304" pitchFamily="18" charset="0"/>
              </a:rPr>
            </a:br>
            <a:r>
              <a:rPr lang="en-GB" sz="2400" kern="100" dirty="0">
                <a:effectLst/>
                <a:latin typeface="Helvetica" pitchFamily="2" charset="0"/>
                <a:ea typeface="Calibri" panose="020F0502020204030204" pitchFamily="34" charset="0"/>
                <a:cs typeface="Times New Roman" panose="02020603050405020304" pitchFamily="18" charset="0"/>
              </a:rPr>
              <a:t>4   Use changes to word  c _ _ _ _</a:t>
            </a:r>
            <a:br>
              <a:rPr lang="en-GB" sz="2400" kern="100" dirty="0">
                <a:effectLst/>
                <a:latin typeface="Helvetica" pitchFamily="2" charset="0"/>
                <a:ea typeface="Calibri" panose="020F0502020204030204" pitchFamily="34" charset="0"/>
                <a:cs typeface="Times New Roman" panose="02020603050405020304" pitchFamily="18" charset="0"/>
              </a:rPr>
            </a:br>
            <a:endParaRPr lang="en-GB" sz="2400" b="1" dirty="0">
              <a:latin typeface="Helvetica" pitchFamily="2" charset="0"/>
            </a:endParaRP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172781" y="5697637"/>
            <a:ext cx="2941982" cy="576064"/>
          </a:xfrm>
        </p:spPr>
        <p:txBody>
          <a:bodyPr>
            <a:noAutofit/>
          </a:bodyPr>
          <a:lstStyle/>
          <a:p>
            <a:pPr marL="0" indent="0">
              <a:buNone/>
            </a:pPr>
            <a:r>
              <a:rPr lang="en-US" sz="1000" dirty="0"/>
              <a:t>Image source: </a:t>
            </a:r>
            <a:r>
              <a:rPr lang="en-US" sz="1000" dirty="0">
                <a:hlinkClick r:id="" action="ppaction://noaction"/>
              </a:rPr>
              <a:t>https://www.dummies.com</a:t>
            </a:r>
          </a:p>
          <a:p>
            <a:pPr marL="0" indent="0">
              <a:buNone/>
            </a:pPr>
            <a:r>
              <a:rPr lang="en-US" sz="1000" dirty="0">
                <a:hlinkClick r:id="" action="ppaction://noaction"/>
              </a:rPr>
              <a:t>/education/college/</a:t>
            </a:r>
          </a:p>
          <a:p>
            <a:pPr marL="0" indent="0">
              <a:buNone/>
            </a:pPr>
            <a:r>
              <a:rPr lang="en-US" sz="1000" dirty="0">
                <a:hlinkClick r:id="" action="ppaction://noaction"/>
              </a:rPr>
              <a:t>how-to-study-with-linear-and-non-linear-notes/</a:t>
            </a:r>
            <a:r>
              <a:rPr lang="en-US" sz="1000" dirty="0"/>
              <a:t> </a:t>
            </a:r>
            <a:endParaRPr lang="en-GB" sz="1000" dirty="0"/>
          </a:p>
        </p:txBody>
      </p:sp>
    </p:spTree>
    <p:extLst>
      <p:ext uri="{BB962C8B-B14F-4D97-AF65-F5344CB8AC3E}">
        <p14:creationId xmlns:p14="http://schemas.microsoft.com/office/powerpoint/2010/main" val="2782520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736" y="2286000"/>
            <a:ext cx="10562528" cy="1143000"/>
          </a:xfrm>
        </p:spPr>
        <p:txBody>
          <a:bodyPr>
            <a:noAutofit/>
          </a:bodyPr>
          <a:lstStyle/>
          <a:p>
            <a:r>
              <a:rPr lang="en-GB" sz="2400" b="1" dirty="0">
                <a:latin typeface="Helvetica" pitchFamily="2" charset="0"/>
              </a:rPr>
              <a:t>Practice 2 – Paraphrasing</a:t>
            </a:r>
            <a:br>
              <a:rPr lang="en-GB" sz="2400" b="1" dirty="0">
                <a:latin typeface="Helvetica" pitchFamily="2" charset="0"/>
              </a:rPr>
            </a:br>
            <a:br>
              <a:rPr lang="en-GB" sz="2400" b="1" dirty="0">
                <a:latin typeface="Helvetica" pitchFamily="2" charset="0"/>
              </a:rPr>
            </a:br>
            <a:r>
              <a:rPr lang="en-GB" sz="2400" kern="100" dirty="0">
                <a:effectLst/>
                <a:latin typeface="Helvetica" pitchFamily="2" charset="0"/>
                <a:ea typeface="Calibri" panose="020F0502020204030204" pitchFamily="34" charset="0"/>
                <a:cs typeface="Times New Roman" panose="02020603050405020304" pitchFamily="18" charset="0"/>
              </a:rPr>
              <a:t>Follow these steps to write a paraphrase:</a:t>
            </a:r>
            <a:br>
              <a:rPr lang="en-GB" sz="2400" kern="100" dirty="0">
                <a:effectLst/>
                <a:latin typeface="Helvetica" pitchFamily="2" charset="0"/>
                <a:ea typeface="Calibri" panose="020F0502020204030204" pitchFamily="34" charset="0"/>
                <a:cs typeface="Times New Roman" panose="02020603050405020304" pitchFamily="18" charset="0"/>
              </a:rPr>
            </a:br>
            <a:br>
              <a:rPr lang="en-GB" sz="2400" kern="100" dirty="0">
                <a:effectLst/>
                <a:latin typeface="Helvetica" pitchFamily="2" charset="0"/>
                <a:ea typeface="Calibri" panose="020F0502020204030204" pitchFamily="34" charset="0"/>
                <a:cs typeface="Times New Roman" panose="02020603050405020304" pitchFamily="18" charset="0"/>
              </a:rPr>
            </a:br>
            <a:r>
              <a:rPr lang="en-GB" sz="2400" kern="100" dirty="0">
                <a:effectLst/>
                <a:latin typeface="Helvetica" pitchFamily="2" charset="0"/>
                <a:ea typeface="Calibri" panose="020F0502020204030204" pitchFamily="34" charset="0"/>
                <a:cs typeface="Times New Roman" panose="02020603050405020304" pitchFamily="18" charset="0"/>
              </a:rPr>
              <a:t>1) Underline key words and phrases</a:t>
            </a:r>
            <a:br>
              <a:rPr lang="en-GB" sz="2400" kern="100" dirty="0">
                <a:effectLst/>
                <a:latin typeface="Helvetica" pitchFamily="2" charset="0"/>
                <a:ea typeface="Calibri" panose="020F0502020204030204" pitchFamily="34" charset="0"/>
                <a:cs typeface="Times New Roman" panose="02020603050405020304" pitchFamily="18" charset="0"/>
              </a:rPr>
            </a:br>
            <a:br>
              <a:rPr lang="en-GB" sz="2400" kern="100" dirty="0">
                <a:effectLst/>
                <a:latin typeface="Helvetica" pitchFamily="2" charset="0"/>
                <a:ea typeface="Calibri" panose="020F0502020204030204" pitchFamily="34" charset="0"/>
                <a:cs typeface="Times New Roman" panose="02020603050405020304" pitchFamily="18" charset="0"/>
              </a:rPr>
            </a:br>
            <a:r>
              <a:rPr lang="en-GB" sz="2400" kern="100" dirty="0">
                <a:effectLst/>
                <a:latin typeface="Helvetica" pitchFamily="2" charset="0"/>
                <a:ea typeface="Calibri" panose="020F0502020204030204" pitchFamily="34" charset="0"/>
                <a:cs typeface="Times New Roman" panose="02020603050405020304" pitchFamily="18" charset="0"/>
              </a:rPr>
              <a:t>2) Use Synonyms – different words but same/similar meaning</a:t>
            </a:r>
            <a:br>
              <a:rPr lang="en-GB" sz="2400" kern="100" dirty="0">
                <a:effectLst/>
                <a:latin typeface="Helvetica" pitchFamily="2" charset="0"/>
                <a:ea typeface="Calibri" panose="020F0502020204030204" pitchFamily="34" charset="0"/>
                <a:cs typeface="Times New Roman" panose="02020603050405020304" pitchFamily="18" charset="0"/>
              </a:rPr>
            </a:br>
            <a:br>
              <a:rPr lang="en-GB" sz="2400" kern="100" dirty="0">
                <a:effectLst/>
                <a:latin typeface="Helvetica" pitchFamily="2" charset="0"/>
                <a:ea typeface="Calibri" panose="020F0502020204030204" pitchFamily="34" charset="0"/>
                <a:cs typeface="Times New Roman" panose="02020603050405020304" pitchFamily="18" charset="0"/>
              </a:rPr>
            </a:br>
            <a:r>
              <a:rPr lang="en-GB" sz="2400" kern="100" dirty="0">
                <a:effectLst/>
                <a:latin typeface="Helvetica" pitchFamily="2" charset="0"/>
                <a:ea typeface="Calibri" panose="020F0502020204030204" pitchFamily="34" charset="0"/>
                <a:cs typeface="Times New Roman" panose="02020603050405020304" pitchFamily="18" charset="0"/>
              </a:rPr>
              <a:t>3) Use changes to word order </a:t>
            </a:r>
            <a:br>
              <a:rPr lang="en-GB" sz="2400" kern="100" dirty="0">
                <a:effectLst/>
                <a:latin typeface="Helvetica" pitchFamily="2" charset="0"/>
                <a:ea typeface="Calibri" panose="020F0502020204030204" pitchFamily="34" charset="0"/>
                <a:cs typeface="Times New Roman" panose="02020603050405020304" pitchFamily="18" charset="0"/>
              </a:rPr>
            </a:br>
            <a:br>
              <a:rPr lang="en-GB" sz="2400" kern="100" dirty="0">
                <a:effectLst/>
                <a:latin typeface="Helvetica" pitchFamily="2" charset="0"/>
                <a:ea typeface="Calibri" panose="020F0502020204030204" pitchFamily="34" charset="0"/>
                <a:cs typeface="Times New Roman" panose="02020603050405020304" pitchFamily="18" charset="0"/>
              </a:rPr>
            </a:br>
            <a:r>
              <a:rPr lang="en-GB" sz="2400" kern="100" dirty="0">
                <a:effectLst/>
                <a:latin typeface="Helvetica" pitchFamily="2" charset="0"/>
                <a:ea typeface="Calibri" panose="020F0502020204030204" pitchFamily="34" charset="0"/>
                <a:cs typeface="Times New Roman" panose="02020603050405020304" pitchFamily="18" charset="0"/>
              </a:rPr>
              <a:t>4) Use changes to word class</a:t>
            </a:r>
            <a:br>
              <a:rPr lang="en-GB" sz="2400" kern="100" dirty="0">
                <a:effectLst/>
                <a:latin typeface="Helvetica" pitchFamily="2" charset="0"/>
                <a:ea typeface="Calibri" panose="020F0502020204030204" pitchFamily="34" charset="0"/>
                <a:cs typeface="Times New Roman" panose="02020603050405020304" pitchFamily="18" charset="0"/>
              </a:rPr>
            </a:br>
            <a:endParaRPr lang="en-GB" sz="2400" b="1" dirty="0">
              <a:latin typeface="Helvetica" pitchFamily="2" charset="0"/>
            </a:endParaRP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172781" y="5697637"/>
            <a:ext cx="2941982" cy="576064"/>
          </a:xfrm>
        </p:spPr>
        <p:txBody>
          <a:bodyPr>
            <a:noAutofit/>
          </a:bodyPr>
          <a:lstStyle/>
          <a:p>
            <a:pPr marL="0" indent="0">
              <a:buNone/>
            </a:pPr>
            <a:r>
              <a:rPr lang="en-US" sz="1000" dirty="0"/>
              <a:t>Image source: </a:t>
            </a:r>
            <a:r>
              <a:rPr lang="en-US" sz="1000" dirty="0">
                <a:hlinkClick r:id="" action="ppaction://noaction"/>
              </a:rPr>
              <a:t>https://www.dummies.com</a:t>
            </a:r>
          </a:p>
          <a:p>
            <a:pPr marL="0" indent="0">
              <a:buNone/>
            </a:pPr>
            <a:r>
              <a:rPr lang="en-US" sz="1000" dirty="0">
                <a:hlinkClick r:id="" action="ppaction://noaction"/>
              </a:rPr>
              <a:t>/education/college/</a:t>
            </a:r>
          </a:p>
          <a:p>
            <a:pPr marL="0" indent="0">
              <a:buNone/>
            </a:pPr>
            <a:r>
              <a:rPr lang="en-US" sz="1000" dirty="0">
                <a:hlinkClick r:id="" action="ppaction://noaction"/>
              </a:rPr>
              <a:t>how-to-study-with-linear-and-non-linear-notes/</a:t>
            </a:r>
            <a:r>
              <a:rPr lang="en-US" sz="1000" dirty="0"/>
              <a:t> </a:t>
            </a:r>
            <a:endParaRPr lang="en-GB" sz="1000" dirty="0"/>
          </a:p>
        </p:txBody>
      </p:sp>
    </p:spTree>
    <p:extLst>
      <p:ext uri="{BB962C8B-B14F-4D97-AF65-F5344CB8AC3E}">
        <p14:creationId xmlns:p14="http://schemas.microsoft.com/office/powerpoint/2010/main" val="3060791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952020-22B7-74C2-0299-8F249A8E22B8}"/>
              </a:ext>
            </a:extLst>
          </p:cNvPr>
          <p:cNvSpPr txBox="1"/>
          <p:nvPr/>
        </p:nvSpPr>
        <p:spPr>
          <a:xfrm>
            <a:off x="347867" y="420088"/>
            <a:ext cx="11638723" cy="60631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E.G.  TIM’S SENTENCE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1) Underline key words and phrases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sng" strike="noStrike" kern="1200" cap="none" spc="0" normalizeH="0" baseline="0" noProof="0" dirty="0">
                <a:ln>
                  <a:noFill/>
                </a:ln>
                <a:solidFill>
                  <a:prstClr val="black"/>
                </a:solidFill>
                <a:effectLst/>
                <a:uLnTx/>
                <a:uFillTx/>
                <a:latin typeface="Calibri" panose="020F0502020204030204"/>
                <a:ea typeface="+mn-ea"/>
                <a:cs typeface="+mn-cs"/>
              </a:rPr>
              <a:t>Years ago</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I used </a:t>
            </a:r>
            <a:r>
              <a:rPr kumimoji="0" lang="en-GB" sz="2800" b="1" i="0" u="sng" strike="noStrike" kern="1200" cap="none" spc="0" normalizeH="0" baseline="0" noProof="0" dirty="0">
                <a:ln>
                  <a:noFill/>
                </a:ln>
                <a:solidFill>
                  <a:prstClr val="black"/>
                </a:solidFill>
                <a:effectLst/>
                <a:uLnTx/>
                <a:uFillTx/>
                <a:latin typeface="Calibri" panose="020F0502020204030204"/>
                <a:ea typeface="+mn-ea"/>
                <a:cs typeface="+mn-cs"/>
              </a:rPr>
              <a:t>to exercise regularly</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but </a:t>
            </a:r>
            <a:r>
              <a:rPr kumimoji="0" lang="en-GB" sz="2800" b="1" i="0" u="sng" strike="noStrike" kern="1200" cap="none" spc="0" normalizeH="0" baseline="0" noProof="0" dirty="0">
                <a:ln>
                  <a:noFill/>
                </a:ln>
                <a:solidFill>
                  <a:prstClr val="black"/>
                </a:solidFill>
                <a:effectLst/>
                <a:uLnTx/>
                <a:uFillTx/>
                <a:latin typeface="Calibri" panose="020F0502020204030204"/>
                <a:ea typeface="+mn-ea"/>
                <a:cs typeface="+mn-cs"/>
              </a:rPr>
              <a:t>now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I </a:t>
            </a:r>
            <a:r>
              <a:rPr kumimoji="0" lang="en-GB" sz="2800" b="1" i="0" u="sng" strike="noStrike" kern="1200" cap="none" spc="0" normalizeH="0" baseline="0" noProof="0" dirty="0">
                <a:ln>
                  <a:noFill/>
                </a:ln>
                <a:solidFill>
                  <a:prstClr val="black"/>
                </a:solidFill>
                <a:effectLst/>
                <a:uLnTx/>
                <a:uFillTx/>
                <a:latin typeface="Calibri" panose="020F0502020204030204"/>
                <a:ea typeface="+mn-ea"/>
                <a:cs typeface="+mn-cs"/>
              </a:rPr>
              <a:t>don’t have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sz="2800" b="1" i="0" u="sng" strike="noStrike" kern="1200" cap="none" spc="0" normalizeH="0" baseline="0" noProof="0" dirty="0">
                <a:ln>
                  <a:noFill/>
                </a:ln>
                <a:solidFill>
                  <a:prstClr val="black"/>
                </a:solidFill>
                <a:effectLst/>
                <a:uLnTx/>
                <a:uFillTx/>
                <a:latin typeface="Calibri" panose="020F0502020204030204"/>
                <a:ea typeface="+mn-ea"/>
                <a:cs typeface="+mn-cs"/>
              </a:rPr>
              <a:t>time</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sz="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2)  Find Synonyms – different words but same/similar meaning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In the past I exercised frequently, however currently I am too busy.</a:t>
            </a:r>
            <a:endParaRPr kumimoji="0" lang="en-GB" sz="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Tx/>
              <a:buAutoNum type="arabicParenR" startAt="3"/>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Find possible changes to word order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Although I am too busy currently, in the past I exercised frequently.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4) Find possible changes to word class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My current situation is too busy, but in the past I was a frequent exerciser.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Rectangle 1">
            <a:extLst>
              <a:ext uri="{FF2B5EF4-FFF2-40B4-BE49-F238E27FC236}">
                <a16:creationId xmlns:a16="http://schemas.microsoft.com/office/drawing/2014/main" id="{765C5C20-A76D-3DE3-4857-17DD21E264BC}"/>
              </a:ext>
            </a:extLst>
          </p:cNvPr>
          <p:cNvSpPr>
            <a:spLocks noChangeArrowheads="1"/>
          </p:cNvSpPr>
          <p:nvPr/>
        </p:nvSpPr>
        <p:spPr bwMode="auto">
          <a:xfrm>
            <a:off x="838200" y="369790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br>
              <a:rPr kumimoji="0" lang="en-US" altLang="en-US" sz="900" b="0" i="0" u="none" strike="noStrike" kern="1200" cap="none" spc="0" normalizeH="0" baseline="0" noProof="0">
                <a:ln>
                  <a:noFill/>
                </a:ln>
                <a:solidFill>
                  <a:prstClr val="black"/>
                </a:solidFill>
                <a:effectLst/>
                <a:uLnTx/>
                <a:uFillTx/>
                <a:latin typeface="Calibri" panose="020F0502020204030204" pitchFamily="34" charset="0"/>
                <a:ea typeface="+mn-ea"/>
                <a:cs typeface="+mn-cs"/>
              </a:rPr>
            </a:b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48835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626165" y="225870"/>
            <a:ext cx="8229600" cy="562074"/>
          </a:xfrm>
        </p:spPr>
        <p:txBody>
          <a:bodyPr>
            <a:normAutofit fontScale="90000"/>
          </a:bodyPr>
          <a:lstStyle/>
          <a:p>
            <a:r>
              <a:rPr lang="en-GB" altLang="en-US" sz="3600" b="1" dirty="0"/>
              <a:t>Paraphrasing Practice </a:t>
            </a:r>
          </a:p>
        </p:txBody>
      </p:sp>
      <p:sp>
        <p:nvSpPr>
          <p:cNvPr id="8195" name="Rectangle 3"/>
          <p:cNvSpPr>
            <a:spLocks noGrp="1" noRot="1" noChangeArrowheads="1"/>
          </p:cNvSpPr>
          <p:nvPr>
            <p:ph idx="1"/>
          </p:nvPr>
        </p:nvSpPr>
        <p:spPr>
          <a:xfrm>
            <a:off x="626165" y="908720"/>
            <a:ext cx="11042374" cy="4608512"/>
          </a:xfrm>
        </p:spPr>
        <p:txBody>
          <a:bodyPr>
            <a:noAutofit/>
          </a:bodyPr>
          <a:lstStyle/>
          <a:p>
            <a:pPr marL="0" indent="0">
              <a:buNone/>
              <a:defRPr/>
            </a:pPr>
            <a:r>
              <a:rPr lang="en-GB" altLang="en-US" sz="3000" dirty="0"/>
              <a:t>Look at your notes from Week 4.  We practiced paraphrasing this sentence:</a:t>
            </a:r>
          </a:p>
          <a:p>
            <a:pPr marL="0" indent="0">
              <a:buNone/>
              <a:defRPr/>
            </a:pPr>
            <a:endParaRPr lang="en-GB" sz="3000" dirty="0"/>
          </a:p>
          <a:p>
            <a:pPr marL="0" indent="0">
              <a:buNone/>
              <a:defRPr/>
            </a:pPr>
            <a:r>
              <a:rPr lang="en-GB" sz="3000" dirty="0"/>
              <a:t>There have never been so many opportunities to work in the environmental field. In Canada, more than half a million people are employed in green jobs, and over one hundred thousand organizations have at least one environmental employee.</a:t>
            </a:r>
          </a:p>
          <a:p>
            <a:pPr marL="0" indent="0">
              <a:buNone/>
              <a:defRPr/>
            </a:pPr>
            <a:endParaRPr lang="en-GB" sz="2400" dirty="0"/>
          </a:p>
          <a:p>
            <a:pPr marL="0" lvl="0" indent="0">
              <a:buNone/>
              <a:defRPr/>
            </a:pPr>
            <a:r>
              <a:rPr lang="en-GB" altLang="en-US" sz="3000" dirty="0">
                <a:solidFill>
                  <a:prstClr val="black"/>
                </a:solidFill>
              </a:rPr>
              <a:t>What was your paraphrase?</a:t>
            </a:r>
          </a:p>
          <a:p>
            <a:pPr marL="0" indent="0">
              <a:buNone/>
              <a:defRPr/>
            </a:pPr>
            <a:br>
              <a:rPr lang="en-GB" sz="2400" dirty="0"/>
            </a:br>
            <a:br>
              <a:rPr lang="en-GB" sz="2400" dirty="0"/>
            </a:br>
            <a:r>
              <a:rPr lang="en-GB" sz="1600" dirty="0"/>
              <a:t>Source: Suzuki, David T. and Boyd, David R. David Suzuki’s Green Guide. Vancouver: </a:t>
            </a:r>
            <a:r>
              <a:rPr lang="en-GB" sz="1600" dirty="0" err="1"/>
              <a:t>Greystone</a:t>
            </a:r>
            <a:r>
              <a:rPr lang="en-GB" sz="1600" dirty="0"/>
              <a:t> Books, 2008. 125.</a:t>
            </a:r>
          </a:p>
          <a:p>
            <a:pPr marL="0" indent="0">
              <a:buNone/>
              <a:defRPr/>
            </a:pPr>
            <a:r>
              <a:rPr lang="en-GB" sz="1200" i="1" dirty="0"/>
              <a:t>Source: </a:t>
            </a:r>
            <a:r>
              <a:rPr lang="en-GB" sz="1200" i="1" u="sng" dirty="0">
                <a:hlinkClick r:id="rId2"/>
              </a:rPr>
              <a:t>http://highered.mcgraw-hill.com/sites/0070780412/student_view0/_____basic.html</a:t>
            </a:r>
            <a:endParaRPr lang="en-GB" sz="1200" dirty="0"/>
          </a:p>
          <a:p>
            <a:pPr marL="0" indent="0">
              <a:buNone/>
              <a:defRPr/>
            </a:pPr>
            <a:endParaRPr lang="en-GB" altLang="en-US" sz="2800" dirty="0"/>
          </a:p>
          <a:p>
            <a:pPr>
              <a:defRPr/>
            </a:pPr>
            <a:endParaRPr lang="en-GB" altLang="en-US" dirty="0"/>
          </a:p>
          <a:p>
            <a:pPr>
              <a:defRPr/>
            </a:pPr>
            <a:endParaRPr lang="en-GB" altLang="en-US" dirty="0"/>
          </a:p>
          <a:p>
            <a:pPr>
              <a:defRPr/>
            </a:pPr>
            <a:endParaRPr lang="en-GB" altLang="en-US" dirty="0"/>
          </a:p>
          <a:p>
            <a:pPr>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1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596348" y="299022"/>
            <a:ext cx="8229600" cy="562074"/>
          </a:xfrm>
        </p:spPr>
        <p:txBody>
          <a:bodyPr>
            <a:normAutofit fontScale="90000"/>
          </a:bodyPr>
          <a:lstStyle/>
          <a:p>
            <a:r>
              <a:rPr lang="en-GB" altLang="en-US" sz="3600" b="1" dirty="0"/>
              <a:t>Paraphrasing Practice </a:t>
            </a:r>
          </a:p>
        </p:txBody>
      </p:sp>
      <p:sp>
        <p:nvSpPr>
          <p:cNvPr id="8195" name="Rectangle 3"/>
          <p:cNvSpPr>
            <a:spLocks noGrp="1" noRot="1" noChangeArrowheads="1"/>
          </p:cNvSpPr>
          <p:nvPr>
            <p:ph idx="1"/>
          </p:nvPr>
        </p:nvSpPr>
        <p:spPr>
          <a:xfrm>
            <a:off x="596348" y="1052736"/>
            <a:ext cx="10883348" cy="3917032"/>
          </a:xfrm>
        </p:spPr>
        <p:txBody>
          <a:bodyPr>
            <a:normAutofit/>
          </a:bodyPr>
          <a:lstStyle/>
          <a:p>
            <a:pPr marL="0" indent="0">
              <a:buNone/>
              <a:defRPr/>
            </a:pPr>
            <a:r>
              <a:rPr lang="en-GB" altLang="en-US" sz="2800" dirty="0"/>
              <a:t>Suggested paraphrase:</a:t>
            </a:r>
          </a:p>
          <a:p>
            <a:pPr marL="0" indent="0">
              <a:buNone/>
              <a:defRPr/>
            </a:pPr>
            <a:endParaRPr lang="en-GB" altLang="en-US" sz="2800" dirty="0"/>
          </a:p>
          <a:p>
            <a:pPr marL="0" indent="0">
              <a:buNone/>
              <a:defRPr/>
            </a:pPr>
            <a:r>
              <a:rPr lang="en-GB" altLang="en-US" sz="2800" dirty="0"/>
              <a:t>1. The </a:t>
            </a:r>
            <a:r>
              <a:rPr lang="en-GB" sz="2800" dirty="0"/>
              <a:t>environmental sector has opened new chances for employment. In Canada, over 500,000 people have environmental jobs, and many companies have at least one green worker</a:t>
            </a:r>
            <a:r>
              <a:rPr lang="en-GB" dirty="0"/>
              <a:t> </a:t>
            </a:r>
            <a:r>
              <a:rPr lang="en-GB" sz="2800" i="1" dirty="0">
                <a:solidFill>
                  <a:srgbClr val="FF0000"/>
                </a:solidFill>
              </a:rPr>
              <a:t>OR</a:t>
            </a:r>
          </a:p>
          <a:p>
            <a:pPr marL="0" indent="0">
              <a:buNone/>
              <a:defRPr/>
            </a:pPr>
            <a:r>
              <a:rPr lang="en-GB" sz="2800" dirty="0"/>
              <a:t>and there is at least one green worker in a lot of companies. </a:t>
            </a:r>
          </a:p>
          <a:p>
            <a:pPr marL="0" indent="0">
              <a:buNone/>
              <a:defRPr/>
            </a:pPr>
            <a:endParaRPr lang="en-GB" dirty="0"/>
          </a:p>
          <a:p>
            <a:pPr>
              <a:defRPr/>
            </a:pPr>
            <a:endParaRPr lang="en-GB" altLang="en-US" dirty="0"/>
          </a:p>
          <a:p>
            <a:pPr>
              <a:defRPr/>
            </a:pPr>
            <a:endParaRPr lang="en-GB" altLang="en-US" dirty="0"/>
          </a:p>
          <a:p>
            <a:pPr>
              <a:defRPr/>
            </a:pPr>
            <a:endParaRPr lang="en-GB" altLang="en-US" dirty="0"/>
          </a:p>
        </p:txBody>
      </p:sp>
    </p:spTree>
    <p:extLst>
      <p:ext uri="{BB962C8B-B14F-4D97-AF65-F5344CB8AC3E}">
        <p14:creationId xmlns:p14="http://schemas.microsoft.com/office/powerpoint/2010/main" val="477372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457200" y="299022"/>
            <a:ext cx="8229600" cy="562074"/>
          </a:xfrm>
        </p:spPr>
        <p:txBody>
          <a:bodyPr>
            <a:normAutofit fontScale="90000"/>
          </a:bodyPr>
          <a:lstStyle/>
          <a:p>
            <a:r>
              <a:rPr lang="en-GB" altLang="en-US" sz="3600" b="1" dirty="0"/>
              <a:t>Paraphrasing Practice </a:t>
            </a:r>
          </a:p>
        </p:txBody>
      </p:sp>
      <p:sp>
        <p:nvSpPr>
          <p:cNvPr id="8195" name="Rectangle 3"/>
          <p:cNvSpPr>
            <a:spLocks noGrp="1" noRot="1" noChangeArrowheads="1"/>
          </p:cNvSpPr>
          <p:nvPr>
            <p:ph idx="1"/>
          </p:nvPr>
        </p:nvSpPr>
        <p:spPr>
          <a:xfrm>
            <a:off x="457200" y="772320"/>
            <a:ext cx="10883348" cy="3917032"/>
          </a:xfrm>
        </p:spPr>
        <p:txBody>
          <a:bodyPr>
            <a:normAutofit/>
          </a:bodyPr>
          <a:lstStyle/>
          <a:p>
            <a:pPr>
              <a:defRPr/>
            </a:pPr>
            <a:endParaRPr lang="en-GB" altLang="en-US" dirty="0"/>
          </a:p>
          <a:p>
            <a:pPr>
              <a:defRPr/>
            </a:pPr>
            <a:endParaRPr lang="en-GB" altLang="en-US" dirty="0"/>
          </a:p>
          <a:p>
            <a:pPr>
              <a:defRPr/>
            </a:pPr>
            <a:endParaRPr lang="en-GB" altLang="en-US" dirty="0"/>
          </a:p>
          <a:p>
            <a:pPr>
              <a:defRPr/>
            </a:pPr>
            <a:endParaRPr lang="en-GB" altLang="en-US" dirty="0"/>
          </a:p>
        </p:txBody>
      </p:sp>
      <p:sp>
        <p:nvSpPr>
          <p:cNvPr id="2" name="TextBox 1">
            <a:extLst>
              <a:ext uri="{FF2B5EF4-FFF2-40B4-BE49-F238E27FC236}">
                <a16:creationId xmlns:a16="http://schemas.microsoft.com/office/drawing/2014/main" id="{A5550964-736D-7432-5404-BADD271E86E0}"/>
              </a:ext>
            </a:extLst>
          </p:cNvPr>
          <p:cNvSpPr txBox="1"/>
          <p:nvPr/>
        </p:nvSpPr>
        <p:spPr>
          <a:xfrm>
            <a:off x="469392" y="1060704"/>
            <a:ext cx="11265408" cy="6370975"/>
          </a:xfrm>
          <a:prstGeom prst="rect">
            <a:avLst/>
          </a:prstGeom>
          <a:noFill/>
        </p:spPr>
        <p:txBody>
          <a:bodyPr wrap="square" rtlCol="0">
            <a:spAutoFit/>
          </a:bodyPr>
          <a:lstStyle/>
          <a:p>
            <a:r>
              <a:rPr lang="en-GB" sz="2400" dirty="0">
                <a:latin typeface="Helvetica" pitchFamily="2" charset="0"/>
              </a:rPr>
              <a:t>Practice paraphrasing these sentences taken from the handout text:</a:t>
            </a:r>
          </a:p>
          <a:p>
            <a:endParaRPr lang="en-GB" sz="2400" dirty="0">
              <a:latin typeface="Helvetica" pitchFamily="2" charset="0"/>
            </a:endParaRPr>
          </a:p>
          <a:p>
            <a:r>
              <a:rPr lang="en-GB" sz="2400" dirty="0">
                <a:effectLst/>
                <a:latin typeface="Helvetica" pitchFamily="2" charset="0"/>
                <a:ea typeface="Aptos" panose="020B0004020202020204" pitchFamily="34" charset="0"/>
                <a:cs typeface="Aptos" panose="020B0004020202020204" pitchFamily="34" charset="0"/>
              </a:rPr>
              <a:t>1)</a:t>
            </a:r>
          </a:p>
          <a:p>
            <a:r>
              <a:rPr lang="en-GB" sz="2400" dirty="0">
                <a:effectLst/>
                <a:latin typeface="Helvetica" pitchFamily="2" charset="0"/>
                <a:ea typeface="Aptos" panose="020B0004020202020204" pitchFamily="34" charset="0"/>
                <a:cs typeface="Aptos" panose="020B0004020202020204" pitchFamily="34" charset="0"/>
              </a:rPr>
              <a:t>Intimidation tactics are a form of negative communication that quickly creates a toxic and often fear-filled work environment. </a:t>
            </a:r>
          </a:p>
          <a:p>
            <a:endParaRPr lang="en-GB" sz="2400" dirty="0">
              <a:latin typeface="Helvetica" pitchFamily="2" charset="0"/>
              <a:ea typeface="Aptos" panose="020B0004020202020204" pitchFamily="34" charset="0"/>
              <a:cs typeface="Aptos" panose="020B0004020202020204" pitchFamily="34" charset="0"/>
            </a:endParaRPr>
          </a:p>
          <a:p>
            <a:r>
              <a:rPr lang="en-GB" sz="2400" dirty="0">
                <a:effectLst/>
                <a:latin typeface="Helvetica" pitchFamily="2" charset="0"/>
                <a:ea typeface="Aptos" panose="020B0004020202020204" pitchFamily="34" charset="0"/>
                <a:cs typeface="Aptos" panose="020B0004020202020204" pitchFamily="34" charset="0"/>
              </a:rPr>
              <a:t>2)</a:t>
            </a:r>
          </a:p>
          <a:p>
            <a:r>
              <a:rPr lang="en-GB" sz="2400" dirty="0">
                <a:effectLst/>
                <a:latin typeface="Helvetica" pitchFamily="2" charset="0"/>
                <a:ea typeface="Aptos" panose="020B0004020202020204" pitchFamily="34" charset="0"/>
                <a:cs typeface="Aptos" panose="020B0004020202020204" pitchFamily="34" charset="0"/>
              </a:rPr>
              <a:t>Failure to own a mistake or accept responsibility for a missed deadline shows a lack of responsibility</a:t>
            </a:r>
            <a:r>
              <a:rPr lang="en-GB" sz="2400" dirty="0">
                <a:effectLst/>
                <a:latin typeface="Helvetica" pitchFamily="2" charset="0"/>
              </a:rPr>
              <a:t> </a:t>
            </a:r>
            <a:endParaRPr lang="en-GB" sz="2400" dirty="0">
              <a:latin typeface="Helvetica" pitchFamily="2" charset="0"/>
            </a:endParaRPr>
          </a:p>
          <a:p>
            <a:endParaRPr lang="en-GB" sz="2400" dirty="0">
              <a:effectLst/>
              <a:latin typeface="Helvetica" pitchFamily="2" charset="0"/>
              <a:ea typeface="Aptos" panose="020B0004020202020204" pitchFamily="34" charset="0"/>
              <a:cs typeface="Aptos" panose="020B0004020202020204" pitchFamily="34" charset="0"/>
            </a:endParaRPr>
          </a:p>
          <a:p>
            <a:endParaRPr lang="en-GB" sz="2400" dirty="0">
              <a:latin typeface="Helvetica" pitchFamily="2" charset="0"/>
              <a:ea typeface="Aptos" panose="020B0004020202020204" pitchFamily="34" charset="0"/>
              <a:cs typeface="Aptos" panose="020B0004020202020204" pitchFamily="34" charset="0"/>
            </a:endParaRPr>
          </a:p>
          <a:p>
            <a:r>
              <a:rPr lang="en-GB" sz="2400" dirty="0">
                <a:effectLst/>
                <a:latin typeface="Helvetica" pitchFamily="2" charset="0"/>
                <a:ea typeface="Aptos" panose="020B0004020202020204" pitchFamily="34" charset="0"/>
                <a:cs typeface="Aptos" panose="020B0004020202020204" pitchFamily="34" charset="0"/>
              </a:rPr>
              <a:t>3)</a:t>
            </a:r>
          </a:p>
          <a:p>
            <a:r>
              <a:rPr lang="en-GB" sz="2400" kern="100" dirty="0">
                <a:effectLst/>
                <a:latin typeface="Helvetica" pitchFamily="2" charset="0"/>
                <a:ea typeface="Aptos" panose="020B0004020202020204" pitchFamily="34" charset="0"/>
                <a:cs typeface="Aptos" panose="020B0004020202020204" pitchFamily="34" charset="0"/>
              </a:rPr>
              <a:t>Workers want to feel that their ideas have value and know that they are recognised as valuable contributors to the corporate mission.</a:t>
            </a:r>
            <a:endParaRPr lang="en-GB" sz="2400" kern="100" dirty="0">
              <a:effectLst/>
              <a:latin typeface="Helvetica" pitchFamily="2" charset="0"/>
              <a:ea typeface="Aptos" panose="020B0004020202020204" pitchFamily="34" charset="0"/>
              <a:cs typeface="Times New Roman" panose="02020603050405020304" pitchFamily="18" charset="0"/>
            </a:endParaRPr>
          </a:p>
          <a:p>
            <a:endParaRPr lang="en-GB" sz="2400" dirty="0">
              <a:effectLst/>
              <a:latin typeface="Helvetica" pitchFamily="2" charset="0"/>
              <a:ea typeface="Aptos" panose="020B0004020202020204" pitchFamily="34" charset="0"/>
              <a:cs typeface="Aptos" panose="020B0004020202020204" pitchFamily="34" charset="0"/>
            </a:endParaRPr>
          </a:p>
          <a:p>
            <a:endParaRPr lang="en-GB" sz="2400" dirty="0">
              <a:latin typeface="Helvetica" pitchFamily="2" charset="0"/>
            </a:endParaRPr>
          </a:p>
          <a:p>
            <a:endParaRPr lang="en-GB" sz="2400" dirty="0">
              <a:latin typeface="Helvetica" pitchFamily="2" charset="0"/>
            </a:endParaRPr>
          </a:p>
        </p:txBody>
      </p:sp>
    </p:spTree>
    <p:extLst>
      <p:ext uri="{BB962C8B-B14F-4D97-AF65-F5344CB8AC3E}">
        <p14:creationId xmlns:p14="http://schemas.microsoft.com/office/powerpoint/2010/main" val="1883362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936730" y="3429000"/>
            <a:ext cx="10600944" cy="562074"/>
          </a:xfrm>
        </p:spPr>
        <p:txBody>
          <a:bodyPr>
            <a:noAutofit/>
          </a:bodyPr>
          <a:lstStyle/>
          <a:p>
            <a:r>
              <a:rPr lang="en-GB" altLang="en-US" sz="3600" b="1" dirty="0"/>
              <a:t>Practice 3 - Paragraphing Practice</a:t>
            </a:r>
            <a:br>
              <a:rPr lang="en-GB" altLang="en-US" sz="3600" b="1" dirty="0"/>
            </a:br>
            <a:br>
              <a:rPr lang="en-GB" altLang="en-US" sz="3600" b="1" dirty="0"/>
            </a:br>
            <a:r>
              <a:rPr lang="en-GB" altLang="en-US" sz="3600" dirty="0">
                <a:solidFill>
                  <a:srgbClr val="000000"/>
                </a:solidFill>
                <a:latin typeface="Helvetica" pitchFamily="2" charset="0"/>
              </a:rPr>
              <a:t>H</a:t>
            </a:r>
            <a:r>
              <a:rPr kumimoji="0" lang="en-GB" sz="3600" i="0" u="none" strike="noStrike" kern="1200" cap="none" spc="0" normalizeH="0" baseline="0" noProof="0" dirty="0">
                <a:ln>
                  <a:noFill/>
                </a:ln>
                <a:solidFill>
                  <a:srgbClr val="000000"/>
                </a:solidFill>
                <a:uLnTx/>
                <a:uFillTx/>
                <a:latin typeface="Helvetica" pitchFamily="2" charset="0"/>
              </a:rPr>
              <a:t>ow to structure </a:t>
            </a:r>
            <a:r>
              <a:rPr lang="en-GB" sz="3600" dirty="0">
                <a:solidFill>
                  <a:srgbClr val="000000"/>
                </a:solidFill>
                <a:latin typeface="Helvetica" pitchFamily="2" charset="0"/>
              </a:rPr>
              <a:t>and write a paragraph.</a:t>
            </a:r>
            <a:br>
              <a:rPr lang="en-GB" sz="3600" dirty="0">
                <a:solidFill>
                  <a:srgbClr val="000000"/>
                </a:solidFill>
                <a:latin typeface="Helvetica" pitchFamily="2" charset="0"/>
              </a:rPr>
            </a:br>
            <a:br>
              <a:rPr lang="en-GB" sz="3600" dirty="0">
                <a:solidFill>
                  <a:srgbClr val="000000"/>
                </a:solidFill>
                <a:latin typeface="Helvetica" pitchFamily="2" charset="0"/>
              </a:rPr>
            </a:br>
            <a:r>
              <a:rPr lang="en-GB" sz="3600" dirty="0">
                <a:solidFill>
                  <a:srgbClr val="000000"/>
                </a:solidFill>
                <a:latin typeface="Helvetica" pitchFamily="2" charset="0"/>
              </a:rPr>
              <a:t>1 Topic Sentence</a:t>
            </a:r>
            <a:br>
              <a:rPr lang="en-GB" sz="3600" dirty="0">
                <a:solidFill>
                  <a:srgbClr val="000000"/>
                </a:solidFill>
                <a:latin typeface="Helvetica" pitchFamily="2" charset="0"/>
              </a:rPr>
            </a:br>
            <a:r>
              <a:rPr lang="en-GB" sz="3600" dirty="0">
                <a:solidFill>
                  <a:srgbClr val="000000"/>
                </a:solidFill>
                <a:latin typeface="Helvetica" pitchFamily="2" charset="0"/>
              </a:rPr>
              <a:t>2 </a:t>
            </a:r>
            <a:r>
              <a:rPr lang="en-GB" sz="3600" dirty="0" err="1">
                <a:solidFill>
                  <a:srgbClr val="000000"/>
                </a:solidFill>
                <a:latin typeface="Helvetica" pitchFamily="2" charset="0"/>
              </a:rPr>
              <a:t>Su</a:t>
            </a:r>
            <a:r>
              <a:rPr kumimoji="0" lang="en-GB" sz="3600" i="0" u="none" strike="noStrike" kern="1200" cap="none" spc="0" normalizeH="0" baseline="0" noProof="0" dirty="0" err="1">
                <a:ln>
                  <a:noFill/>
                </a:ln>
                <a:solidFill>
                  <a:srgbClr val="000000"/>
                </a:solidFill>
                <a:uLnTx/>
                <a:uFillTx/>
                <a:latin typeface="Helvetica" pitchFamily="2" charset="0"/>
              </a:rPr>
              <a:t>pporting</a:t>
            </a:r>
            <a:r>
              <a:rPr kumimoji="0" lang="en-GB" sz="3600" i="0" u="none" strike="noStrike" kern="1200" cap="none" spc="0" normalizeH="0" baseline="0" noProof="0" dirty="0">
                <a:ln>
                  <a:noFill/>
                </a:ln>
                <a:solidFill>
                  <a:srgbClr val="000000"/>
                </a:solidFill>
                <a:uLnTx/>
                <a:uFillTx/>
                <a:latin typeface="Helvetica" pitchFamily="2" charset="0"/>
              </a:rPr>
              <a:t> sentences </a:t>
            </a:r>
            <a:br>
              <a:rPr kumimoji="0" lang="en-GB" sz="3600" i="0" u="none" strike="noStrike" kern="1200" cap="none" spc="0" normalizeH="0" baseline="0" noProof="0" dirty="0">
                <a:ln>
                  <a:noFill/>
                </a:ln>
                <a:solidFill>
                  <a:srgbClr val="000000"/>
                </a:solidFill>
                <a:uLnTx/>
                <a:uFillTx/>
                <a:latin typeface="Helvetica" pitchFamily="2" charset="0"/>
              </a:rPr>
            </a:br>
            <a:r>
              <a:rPr kumimoji="0" lang="en-GB" sz="3600" i="0" u="none" strike="noStrike" kern="1200" cap="none" spc="0" normalizeH="0" baseline="0" noProof="0" dirty="0">
                <a:ln>
                  <a:noFill/>
                </a:ln>
                <a:solidFill>
                  <a:srgbClr val="000000"/>
                </a:solidFill>
                <a:uLnTx/>
                <a:uFillTx/>
                <a:latin typeface="Helvetica" pitchFamily="2" charset="0"/>
              </a:rPr>
              <a:t>3 Concluding sentence</a:t>
            </a:r>
            <a:br>
              <a:rPr kumimoji="0" lang="en-GB" sz="3600" i="0" u="none" strike="noStrike" kern="1200" cap="none" spc="0" normalizeH="0" baseline="0" noProof="0" dirty="0">
                <a:ln>
                  <a:noFill/>
                </a:ln>
                <a:solidFill>
                  <a:srgbClr val="000000"/>
                </a:solidFill>
                <a:uLnTx/>
                <a:uFillTx/>
                <a:latin typeface="Helvetica" pitchFamily="2" charset="0"/>
              </a:rPr>
            </a:br>
            <a:br>
              <a:rPr lang="en-GB" sz="3600" dirty="0">
                <a:solidFill>
                  <a:prstClr val="black"/>
                </a:solidFill>
                <a:latin typeface="Helvetica" pitchFamily="2" charset="0"/>
              </a:rPr>
            </a:br>
            <a:br>
              <a:rPr lang="en-GB" sz="1200" dirty="0">
                <a:solidFill>
                  <a:prstClr val="black"/>
                </a:solidFill>
                <a:latin typeface="Helvetica" pitchFamily="2" charset="0"/>
              </a:rPr>
            </a:br>
            <a:r>
              <a:rPr lang="en-GB" altLang="en-US" sz="3600" b="1" dirty="0"/>
              <a:t> </a:t>
            </a:r>
          </a:p>
        </p:txBody>
      </p:sp>
    </p:spTree>
    <p:extLst>
      <p:ext uri="{BB962C8B-B14F-4D97-AF65-F5344CB8AC3E}">
        <p14:creationId xmlns:p14="http://schemas.microsoft.com/office/powerpoint/2010/main" val="537267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TextShape 1"/>
          <p:cNvSpPr txBox="1"/>
          <p:nvPr/>
        </p:nvSpPr>
        <p:spPr>
          <a:xfrm>
            <a:off x="557109" y="173299"/>
            <a:ext cx="10931638" cy="1144888"/>
          </a:xfrm>
          <a:prstGeom prst="rect">
            <a:avLst/>
          </a:prstGeom>
          <a:noFill/>
          <a:ln>
            <a:noFill/>
          </a:ln>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1" normalizeH="0" baseline="0" noProof="0" dirty="0">
                <a:ln>
                  <a:noFill/>
                </a:ln>
                <a:solidFill>
                  <a:srgbClr val="000000"/>
                </a:solidFill>
                <a:effectLst/>
                <a:uLnTx/>
                <a:uFill>
                  <a:solidFill>
                    <a:srgbClr val="FFFFFF"/>
                  </a:solidFill>
                </a:uFill>
                <a:latin typeface="Arial"/>
                <a:ea typeface="+mn-ea"/>
                <a:cs typeface="+mn-cs"/>
              </a:rPr>
              <a:t>Look at your notes for Week 5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1" normalizeH="0" baseline="0" noProof="0" dirty="0">
                <a:ln>
                  <a:noFill/>
                </a:ln>
                <a:solidFill>
                  <a:srgbClr val="000000"/>
                </a:solidFill>
                <a:effectLst/>
                <a:uLnTx/>
                <a:uFill>
                  <a:solidFill>
                    <a:srgbClr val="FFFFFF"/>
                  </a:solidFill>
                </a:uFill>
                <a:latin typeface="Arial"/>
                <a:ea typeface="+mn-ea"/>
                <a:cs typeface="+mn-cs"/>
              </a:rPr>
              <a:t>Quiz– recognising different parts of a paragraph </a:t>
            </a:r>
          </a:p>
        </p:txBody>
      </p:sp>
      <p:sp>
        <p:nvSpPr>
          <p:cNvPr id="56" name="TextShape 2"/>
          <p:cNvSpPr txBox="1"/>
          <p:nvPr/>
        </p:nvSpPr>
        <p:spPr>
          <a:xfrm>
            <a:off x="557110" y="1318187"/>
            <a:ext cx="10931637" cy="4608512"/>
          </a:xfrm>
          <a:prstGeom prst="rect">
            <a:avLst/>
          </a:prstGeom>
          <a:noFill/>
          <a:ln>
            <a:noFill/>
          </a:ln>
        </p:spPr>
        <p:txBody>
          <a:bodyPr lIns="0" tIns="0" rIns="0" bIns="0"/>
          <a:lstStyle/>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r>
              <a:rPr kumimoji="0" lang="en-GB" sz="2800" b="1" i="0" u="none" strike="noStrike" kern="1200" cap="none" spc="-1" normalizeH="0" baseline="0" noProof="0" dirty="0">
                <a:ln>
                  <a:noFill/>
                </a:ln>
                <a:solidFill>
                  <a:srgbClr val="000000"/>
                </a:solidFill>
                <a:effectLst/>
                <a:uLnTx/>
                <a:uFill>
                  <a:solidFill>
                    <a:srgbClr val="FFFFFF"/>
                  </a:solidFill>
                </a:uFill>
                <a:latin typeface="Arial"/>
                <a:ea typeface="+mn-ea"/>
                <a:cs typeface="+mn-cs"/>
              </a:rPr>
              <a:t>Put these sentences in the right order to make a paragraph: </a:t>
            </a:r>
          </a:p>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endParaRPr kumimoji="0" lang="en-GB" sz="2800" b="1" i="0" u="none" strike="noStrike" kern="1200" cap="none" spc="-1" normalizeH="0" baseline="0" noProof="0" dirty="0">
              <a:ln>
                <a:noFill/>
              </a:ln>
              <a:solidFill>
                <a:srgbClr val="000000"/>
              </a:solidFill>
              <a:effectLst/>
              <a:uLnTx/>
              <a:uFill>
                <a:solidFill>
                  <a:srgbClr val="FFFFFF"/>
                </a:solidFill>
              </a:uFill>
              <a:latin typeface="Arial"/>
              <a:ea typeface="+mn-ea"/>
              <a:cs typeface="+mn-cs"/>
            </a:endParaRPr>
          </a:p>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mn-cs"/>
              </a:rPr>
              <a:t>a) It wasn’t an easy decision, but for the reasons listed above, I have decided to study journalism.</a:t>
            </a:r>
          </a:p>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mn-cs"/>
              </a:rPr>
              <a:t>b) It can be difficult to choose a subject to study at university because there are so many choices, but by considering my skills and interests, I have decided to study journalism.</a:t>
            </a:r>
          </a:p>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mn-cs"/>
              </a:rPr>
              <a:t>c) I have always enjoyed writing, so it is sensible to choose a subject that involves writing. When I begin working, I would like to have the opportunity to travel, and travel is often an important part of a journalist’s job. Finally, I am also interested in photography, and pictures are very important in journalism.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Shape 1"/>
          <p:cNvSpPr txBox="1"/>
          <p:nvPr/>
        </p:nvSpPr>
        <p:spPr>
          <a:xfrm>
            <a:off x="1964227" y="-99392"/>
            <a:ext cx="8228763" cy="1144888"/>
          </a:xfrm>
          <a:prstGeom prst="rect">
            <a:avLst/>
          </a:prstGeom>
          <a:noFill/>
          <a:ln>
            <a:noFill/>
          </a:ln>
        </p:spPr>
        <p:txBody>
          <a:bodyPr lIns="0" tIns="0" rIns="0" bIns="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991" b="1" i="0" u="none" strike="noStrike" kern="1200" cap="none" spc="-1" normalizeH="0" baseline="0" noProof="0" dirty="0">
                <a:ln>
                  <a:noFill/>
                </a:ln>
                <a:solidFill>
                  <a:srgbClr val="000000"/>
                </a:solidFill>
                <a:effectLst/>
                <a:uLnTx/>
                <a:uFill>
                  <a:solidFill>
                    <a:srgbClr val="FFFFFF"/>
                  </a:solidFill>
                </a:uFill>
                <a:latin typeface="Arial"/>
                <a:ea typeface="+mn-ea"/>
                <a:cs typeface="+mn-cs"/>
              </a:rPr>
              <a:t>Answer</a:t>
            </a:r>
          </a:p>
        </p:txBody>
      </p:sp>
      <p:sp>
        <p:nvSpPr>
          <p:cNvPr id="58" name="TextShape 2"/>
          <p:cNvSpPr txBox="1"/>
          <p:nvPr/>
        </p:nvSpPr>
        <p:spPr>
          <a:xfrm>
            <a:off x="1281249" y="1538915"/>
            <a:ext cx="10259961" cy="4608512"/>
          </a:xfrm>
          <a:prstGeom prst="rect">
            <a:avLst/>
          </a:prstGeom>
          <a:noFill/>
          <a:ln>
            <a:noFill/>
          </a:ln>
        </p:spPr>
        <p:txBody>
          <a:bodyPr lIns="0" tIns="0" rIns="0" bIns="0"/>
          <a:lstStyle/>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r>
              <a:rPr kumimoji="0" lang="en-GB" sz="2177" b="0" i="0" u="none" strike="noStrike" kern="1200" cap="none" spc="-1" normalizeH="0" baseline="0" noProof="0" dirty="0">
                <a:ln>
                  <a:noFill/>
                </a:ln>
                <a:solidFill>
                  <a:srgbClr val="000000"/>
                </a:solidFill>
                <a:effectLst/>
                <a:uLnTx/>
                <a:uFill>
                  <a:solidFill>
                    <a:srgbClr val="FFFFFF"/>
                  </a:solidFill>
                </a:uFill>
                <a:latin typeface="Arial"/>
                <a:ea typeface="+mn-ea"/>
                <a:cs typeface="+mn-cs"/>
              </a:rPr>
              <a:t>1 = b)    2 = c)    3 = a)</a:t>
            </a:r>
            <a:endParaRPr kumimoji="0" lang="en-GB" sz="2903" b="0" i="0" u="none" strike="noStrike" kern="1200" cap="none" spc="-1" normalizeH="0" baseline="0" noProof="0" dirty="0">
              <a:ln>
                <a:noFill/>
              </a:ln>
              <a:solidFill>
                <a:srgbClr val="000000"/>
              </a:solidFill>
              <a:effectLst/>
              <a:uLnTx/>
              <a:uFill>
                <a:solidFill>
                  <a:srgbClr val="FFFFFF"/>
                </a:solidFill>
              </a:uFill>
              <a:latin typeface="Arial"/>
              <a:ea typeface="+mn-ea"/>
              <a:cs typeface="+mn-cs"/>
            </a:endParaRPr>
          </a:p>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endParaRPr kumimoji="0" lang="en-GB" sz="2177" b="0" i="0" u="none" strike="noStrike" kern="1200" cap="none" spc="-1" normalizeH="0" baseline="0" noProof="0" dirty="0">
              <a:ln>
                <a:noFill/>
              </a:ln>
              <a:solidFill>
                <a:srgbClr val="FF3333"/>
              </a:solidFill>
              <a:effectLst/>
              <a:uLnTx/>
              <a:uFill>
                <a:solidFill>
                  <a:srgbClr val="FFFFFF"/>
                </a:solidFill>
              </a:uFill>
              <a:latin typeface="Arial"/>
              <a:ea typeface="+mn-ea"/>
              <a:cs typeface="+mn-cs"/>
            </a:endParaRPr>
          </a:p>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r>
              <a:rPr kumimoji="0" lang="en-GB" sz="2400" b="0" i="0" u="none" strike="noStrike" kern="1200" cap="none" spc="-1" normalizeH="0" baseline="0" noProof="0" dirty="0">
                <a:ln>
                  <a:noFill/>
                </a:ln>
                <a:solidFill>
                  <a:srgbClr val="FF3333"/>
                </a:solidFill>
                <a:effectLst/>
                <a:uLnTx/>
                <a:uFill>
                  <a:solidFill>
                    <a:srgbClr val="FFFFFF"/>
                  </a:solidFill>
                </a:uFill>
                <a:latin typeface="Arial"/>
                <a:ea typeface="+mn-ea"/>
                <a:cs typeface="+mn-cs"/>
              </a:rPr>
              <a:t>It can be difficult to choose a subject to study at university because there are so many choices, but by considering my skills and interests, I have decided to study journalism.</a:t>
            </a:r>
            <a:r>
              <a:rPr kumimoji="0" lang="en-GB" sz="2400" b="0" i="0" u="none" strike="noStrike" kern="1200" cap="none" spc="-1" normalizeH="0" baseline="0" noProof="0" dirty="0">
                <a:ln>
                  <a:noFill/>
                </a:ln>
                <a:solidFill>
                  <a:srgbClr val="000000"/>
                </a:solidFill>
                <a:effectLst/>
                <a:uLnTx/>
                <a:uFill>
                  <a:solidFill>
                    <a:srgbClr val="FFFFFF"/>
                  </a:solidFill>
                </a:uFill>
                <a:latin typeface="Arial"/>
                <a:ea typeface="+mn-ea"/>
                <a:cs typeface="+mn-cs"/>
              </a:rPr>
              <a:t> I have always enjoyed writing, so it is sensible to choose a subject that involves writing. When I begin working, I would like to have the opportunity to travel, and travel is often an important part of a journalist’s job. Finally, I am also interested in photography, and pictures are very important in journalism. </a:t>
            </a:r>
            <a:r>
              <a:rPr kumimoji="0" lang="en-GB" sz="2400" b="0" i="0" u="none" strike="noStrike" kern="1200" cap="none" spc="-1" normalizeH="0" baseline="0" noProof="0" dirty="0">
                <a:ln>
                  <a:noFill/>
                </a:ln>
                <a:solidFill>
                  <a:srgbClr val="0066FF"/>
                </a:solidFill>
                <a:effectLst/>
                <a:uLnTx/>
                <a:uFill>
                  <a:solidFill>
                    <a:srgbClr val="FFFFFF"/>
                  </a:solidFill>
                </a:uFill>
                <a:latin typeface="Arial"/>
                <a:ea typeface="+mn-ea"/>
                <a:cs typeface="+mn-cs"/>
              </a:rPr>
              <a:t>It wasn’t an easy decision, but for the reasons listed above, I have decided to study journalism.</a:t>
            </a:r>
            <a:endParaRPr kumimoji="0" lang="en-GB" sz="3200" b="0" i="0" u="none" strike="noStrike" kern="1200" cap="none" spc="-1" normalizeH="0" baseline="0" noProof="0" dirty="0">
              <a:ln>
                <a:noFill/>
              </a:ln>
              <a:solidFill>
                <a:srgbClr val="000000"/>
              </a:solidFill>
              <a:effectLst/>
              <a:uLnTx/>
              <a:uFill>
                <a:solidFill>
                  <a:srgbClr val="FFFFFF"/>
                </a:solidFill>
              </a:uFill>
              <a:latin typeface="Arial"/>
              <a:ea typeface="+mn-ea"/>
              <a:cs typeface="+mn-cs"/>
            </a:endParaRPr>
          </a:p>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endParaRPr kumimoji="0" lang="en-GB" sz="2903" b="0" i="0" u="none" strike="noStrike" kern="1200" cap="none" spc="-1" normalizeH="0" baseline="0" noProof="0" dirty="0">
              <a:ln>
                <a:noFill/>
              </a:ln>
              <a:solidFill>
                <a:srgbClr val="000000"/>
              </a:solidFill>
              <a:effectLst/>
              <a:uLnTx/>
              <a:uFill>
                <a:solidFill>
                  <a:srgbClr val="FFFFFF"/>
                </a:solidFill>
              </a:uFill>
              <a:latin typeface="Arial"/>
              <a:ea typeface="+mn-ea"/>
              <a:cs typeface="+mn-cs"/>
            </a:endParaRPr>
          </a:p>
          <a:p>
            <a:pPr marL="97967" marR="0" lvl="0" indent="0" algn="l" defTabSz="914400" rtl="0" eaLnBrk="1" fontAlgn="auto" latinLnBrk="0" hangingPunct="1">
              <a:lnSpc>
                <a:spcPct val="100000"/>
              </a:lnSpc>
              <a:spcBef>
                <a:spcPts val="0"/>
              </a:spcBef>
              <a:spcAft>
                <a:spcPts val="0"/>
              </a:spcAft>
              <a:buClr>
                <a:srgbClr val="000000"/>
              </a:buClr>
              <a:buSzPct val="45000"/>
              <a:buFontTx/>
              <a:buNone/>
              <a:tabLst/>
              <a:defRPr/>
            </a:pPr>
            <a:r>
              <a:rPr kumimoji="0" lang="en-GB" sz="2177" b="0" i="0" u="none" strike="noStrike" kern="1200" cap="none" spc="-1" normalizeH="0" baseline="0" noProof="0" dirty="0">
                <a:ln>
                  <a:noFill/>
                </a:ln>
                <a:solidFill>
                  <a:srgbClr val="000000"/>
                </a:solidFill>
                <a:effectLst/>
                <a:uLnTx/>
                <a:uFill>
                  <a:solidFill>
                    <a:srgbClr val="FFFFFF"/>
                  </a:solidFill>
                </a:uFill>
                <a:latin typeface="Arial"/>
                <a:ea typeface="+mn-ea"/>
                <a:cs typeface="+mn-cs"/>
              </a:rPr>
              <a:t> </a:t>
            </a:r>
            <a:endParaRPr kumimoji="0" lang="en-GB" sz="2903" b="0" i="0" u="none" strike="noStrike" kern="1200" cap="none" spc="-1" normalizeH="0" baseline="0" noProof="0" dirty="0">
              <a:ln>
                <a:noFill/>
              </a:ln>
              <a:solidFill>
                <a:srgbClr val="000000"/>
              </a:solidFill>
              <a:effectLst/>
              <a:uLnTx/>
              <a:uFill>
                <a:solidFill>
                  <a:srgbClr val="FFFFFF"/>
                </a:solidFill>
              </a:uFill>
              <a:latin typeface="Arial"/>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F4F8-E210-6543-83C6-6BF6ED524F01}"/>
              </a:ext>
            </a:extLst>
          </p:cNvPr>
          <p:cNvSpPr>
            <a:spLocks noGrp="1"/>
          </p:cNvSpPr>
          <p:nvPr>
            <p:ph type="title"/>
          </p:nvPr>
        </p:nvSpPr>
        <p:spPr/>
        <p:txBody>
          <a:bodyPr>
            <a:normAutofit fontScale="90000"/>
          </a:bodyPr>
          <a:lstStyle/>
          <a:p>
            <a:r>
              <a:rPr lang="en-US" sz="4000" b="1" dirty="0"/>
              <a:t>Quiz 2– Here are 4 sentences.  Which is the Topic sentence, and which are and Supporting Sentences?</a:t>
            </a:r>
            <a:endParaRPr lang="en-US" b="1" dirty="0"/>
          </a:p>
        </p:txBody>
      </p:sp>
      <p:sp>
        <p:nvSpPr>
          <p:cNvPr id="3" name="Content Placeholder 2">
            <a:extLst>
              <a:ext uri="{FF2B5EF4-FFF2-40B4-BE49-F238E27FC236}">
                <a16:creationId xmlns:a16="http://schemas.microsoft.com/office/drawing/2014/main" id="{6B0CD5F1-532C-7349-B108-9DB50CB70F9D}"/>
              </a:ext>
            </a:extLst>
          </p:cNvPr>
          <p:cNvSpPr>
            <a:spLocks noGrp="1"/>
          </p:cNvSpPr>
          <p:nvPr>
            <p:ph idx="1"/>
          </p:nvPr>
        </p:nvSpPr>
        <p:spPr/>
        <p:txBody>
          <a:bodyPr>
            <a:normAutofit/>
          </a:bodyPr>
          <a:lstStyle/>
          <a:p>
            <a:pPr marL="514350" indent="-514350">
              <a:buFont typeface="+mj-lt"/>
              <a:buAutoNum type="alphaLcParenR"/>
            </a:pPr>
            <a:r>
              <a:rPr lang="en-US" dirty="0"/>
              <a:t>It enables customers to do several transactions twenty-four hours a day.</a:t>
            </a:r>
          </a:p>
          <a:p>
            <a:pPr marL="514350" indent="-514350">
              <a:buFont typeface="+mj-lt"/>
              <a:buAutoNum type="alphaLcParenR"/>
            </a:pPr>
            <a:r>
              <a:rPr lang="en-US" dirty="0"/>
              <a:t>In addition, a customer can transfer funds between accounts.</a:t>
            </a:r>
          </a:p>
          <a:p>
            <a:pPr marL="514350" indent="-514350">
              <a:buFont typeface="+mj-lt"/>
              <a:buAutoNum type="alphaLcParenR"/>
            </a:pPr>
            <a:r>
              <a:rPr lang="en-US" dirty="0"/>
              <a:t>An automated teller machine (ATM) is a convenient miniature bank.</a:t>
            </a:r>
          </a:p>
          <a:p>
            <a:pPr marL="514350" indent="-514350">
              <a:buFont typeface="+mj-lt"/>
              <a:buAutoNum type="alphaLcParenR"/>
            </a:pPr>
            <a:r>
              <a:rPr lang="en-US" dirty="0"/>
              <a:t>For example, a customer can use an ATM to deposit and withdraw cash.   </a:t>
            </a:r>
          </a:p>
          <a:p>
            <a:endParaRPr lang="en-US" dirty="0"/>
          </a:p>
        </p:txBody>
      </p:sp>
    </p:spTree>
    <p:extLst>
      <p:ext uri="{BB962C8B-B14F-4D97-AF65-F5344CB8AC3E}">
        <p14:creationId xmlns:p14="http://schemas.microsoft.com/office/powerpoint/2010/main" val="1213925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D5AFE-AED0-E041-962D-B6C5E2D5A0F8}"/>
              </a:ext>
            </a:extLst>
          </p:cNvPr>
          <p:cNvSpPr>
            <a:spLocks noGrp="1"/>
          </p:cNvSpPr>
          <p:nvPr>
            <p:ph type="title"/>
          </p:nvPr>
        </p:nvSpPr>
        <p:spPr/>
        <p:txBody>
          <a:bodyPr>
            <a:noAutofit/>
          </a:bodyPr>
          <a:lstStyle/>
          <a:p>
            <a:r>
              <a:rPr lang="en-US" sz="3600" b="1" dirty="0"/>
              <a:t>Quiz 3- Here are 5 more sentences!  Which is the Topic sentence, and which are and Supporting Sentences?</a:t>
            </a:r>
          </a:p>
        </p:txBody>
      </p:sp>
      <p:sp>
        <p:nvSpPr>
          <p:cNvPr id="3" name="Content Placeholder 2">
            <a:extLst>
              <a:ext uri="{FF2B5EF4-FFF2-40B4-BE49-F238E27FC236}">
                <a16:creationId xmlns:a16="http://schemas.microsoft.com/office/drawing/2014/main" id="{8B17EF01-4B8E-7348-AA8C-F4AEB85C4A76}"/>
              </a:ext>
            </a:extLst>
          </p:cNvPr>
          <p:cNvSpPr>
            <a:spLocks noGrp="1"/>
          </p:cNvSpPr>
          <p:nvPr>
            <p:ph idx="1"/>
          </p:nvPr>
        </p:nvSpPr>
        <p:spPr/>
        <p:txBody>
          <a:bodyPr>
            <a:normAutofit/>
          </a:bodyPr>
          <a:lstStyle/>
          <a:p>
            <a:pPr marL="514350" indent="-514350">
              <a:buFont typeface="+mj-lt"/>
              <a:buAutoNum type="alphaLcParenR"/>
            </a:pPr>
            <a:r>
              <a:rPr lang="en-US" dirty="0"/>
              <a:t>The automobile revolutionized the American way of life. </a:t>
            </a:r>
          </a:p>
          <a:p>
            <a:pPr marL="514350" indent="-514350">
              <a:buFont typeface="+mj-lt"/>
              <a:buAutoNum type="alphaLcParenR"/>
            </a:pPr>
            <a:r>
              <a:rPr lang="en-US" dirty="0"/>
              <a:t>The earliest significant change was for farming families, who were no longer isolated.  </a:t>
            </a:r>
          </a:p>
          <a:p>
            <a:pPr marL="514350" indent="-514350">
              <a:buFont typeface="+mj-lt"/>
              <a:buAutoNum type="alphaLcParenR"/>
            </a:pPr>
            <a:r>
              <a:rPr lang="en-US" dirty="0"/>
              <a:t>The automobile allowed them to drive to towns and cities comfortably and conveniently.</a:t>
            </a:r>
          </a:p>
          <a:p>
            <a:pPr marL="514350" indent="-514350">
              <a:buFont typeface="+mj-lt"/>
              <a:buAutoNum type="alphaLcParenR"/>
            </a:pPr>
            <a:r>
              <a:rPr lang="en-US" dirty="0"/>
              <a:t>People who worked in cities could also drive home to the quite suburbs.</a:t>
            </a:r>
          </a:p>
          <a:p>
            <a:pPr marL="514350" indent="-514350">
              <a:buFont typeface="+mj-lt"/>
              <a:buAutoNum type="alphaLcParenR"/>
            </a:pPr>
            <a:r>
              <a:rPr lang="en-US" dirty="0"/>
              <a:t>The final major changes included the building of suburbs, shopping centers, and theme parks such as Disneyland. </a:t>
            </a:r>
          </a:p>
        </p:txBody>
      </p:sp>
    </p:spTree>
    <p:extLst>
      <p:ext uri="{BB962C8B-B14F-4D97-AF65-F5344CB8AC3E}">
        <p14:creationId xmlns:p14="http://schemas.microsoft.com/office/powerpoint/2010/main" val="1165943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45FE8-B1F7-FF4B-A9CB-3AB1F36106F1}"/>
              </a:ext>
            </a:extLst>
          </p:cNvPr>
          <p:cNvSpPr>
            <a:spLocks noGrp="1"/>
          </p:cNvSpPr>
          <p:nvPr>
            <p:ph type="title"/>
          </p:nvPr>
        </p:nvSpPr>
        <p:spPr/>
        <p:txBody>
          <a:bodyPr>
            <a:noAutofit/>
          </a:bodyPr>
          <a:lstStyle/>
          <a:p>
            <a:r>
              <a:rPr lang="en-US" sz="3600" b="1" dirty="0"/>
              <a:t>Quiz 4– and again…!</a:t>
            </a:r>
          </a:p>
        </p:txBody>
      </p:sp>
      <p:sp>
        <p:nvSpPr>
          <p:cNvPr id="3" name="Content Placeholder 2">
            <a:extLst>
              <a:ext uri="{FF2B5EF4-FFF2-40B4-BE49-F238E27FC236}">
                <a16:creationId xmlns:a16="http://schemas.microsoft.com/office/drawing/2014/main" id="{21D44230-2828-7C4E-8BAC-DF913E031D03}"/>
              </a:ext>
            </a:extLst>
          </p:cNvPr>
          <p:cNvSpPr>
            <a:spLocks noGrp="1"/>
          </p:cNvSpPr>
          <p:nvPr>
            <p:ph idx="1"/>
          </p:nvPr>
        </p:nvSpPr>
        <p:spPr/>
        <p:txBody>
          <a:bodyPr>
            <a:normAutofit/>
          </a:bodyPr>
          <a:lstStyle/>
          <a:p>
            <a:pPr marL="514350" indent="-514350">
              <a:buFont typeface="+mj-lt"/>
              <a:buAutoNum type="alphaLcParenR"/>
            </a:pPr>
            <a:r>
              <a:rPr lang="en-US" dirty="0"/>
              <a:t>Finally, the energy released by a hurricane in one day exceeds the total energy consumed by all of humankind throughout the world in a year.</a:t>
            </a:r>
          </a:p>
          <a:p>
            <a:pPr marL="514350" indent="-514350">
              <a:buFont typeface="+mj-lt"/>
              <a:buAutoNum type="alphaLcParenR"/>
            </a:pPr>
            <a:r>
              <a:rPr lang="en-US" dirty="0"/>
              <a:t>Hurricanes exert tremendous power.</a:t>
            </a:r>
          </a:p>
          <a:p>
            <a:pPr marL="514350" indent="-514350">
              <a:buFont typeface="+mj-lt"/>
              <a:buAutoNum type="alphaLcParenR"/>
            </a:pPr>
            <a:r>
              <a:rPr lang="en-US" dirty="0"/>
              <a:t>Furthermore, the strong winds and rain which accompany them can completely destroy a small town in a couple of hours.</a:t>
            </a:r>
          </a:p>
          <a:p>
            <a:pPr marL="514350" indent="-514350">
              <a:buFont typeface="+mj-lt"/>
              <a:buAutoNum type="alphaLcParenR"/>
            </a:pPr>
            <a:r>
              <a:rPr lang="en-US" dirty="0"/>
              <a:t>These violent storms are often a hundred miles in diameter. </a:t>
            </a:r>
          </a:p>
        </p:txBody>
      </p:sp>
    </p:spTree>
    <p:extLst>
      <p:ext uri="{BB962C8B-B14F-4D97-AF65-F5344CB8AC3E}">
        <p14:creationId xmlns:p14="http://schemas.microsoft.com/office/powerpoint/2010/main" val="2620636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F4F8-E210-6543-83C6-6BF6ED524F01}"/>
              </a:ext>
            </a:extLst>
          </p:cNvPr>
          <p:cNvSpPr>
            <a:spLocks noGrp="1"/>
          </p:cNvSpPr>
          <p:nvPr>
            <p:ph type="title"/>
          </p:nvPr>
        </p:nvSpPr>
        <p:spPr>
          <a:xfrm>
            <a:off x="838200" y="365125"/>
            <a:ext cx="11049000" cy="1325563"/>
          </a:xfrm>
        </p:spPr>
        <p:txBody>
          <a:bodyPr>
            <a:noAutofit/>
          </a:bodyPr>
          <a:lstStyle/>
          <a:p>
            <a:r>
              <a:rPr lang="en-US" sz="3600" b="1" dirty="0"/>
              <a:t>ANSWERS – </a:t>
            </a:r>
            <a:br>
              <a:rPr lang="en-US" sz="3600" b="1" dirty="0"/>
            </a:br>
            <a:r>
              <a:rPr lang="en-US" sz="3600" b="1" dirty="0"/>
              <a:t>Identify </a:t>
            </a:r>
            <a:r>
              <a:rPr lang="en-US" sz="3600" b="1" dirty="0">
                <a:highlight>
                  <a:srgbClr val="00FF00"/>
                </a:highlight>
              </a:rPr>
              <a:t>Topic </a:t>
            </a:r>
            <a:r>
              <a:rPr lang="en-US" sz="3600" b="1" dirty="0"/>
              <a:t>and Supporting Sentences Quiz 2</a:t>
            </a:r>
          </a:p>
        </p:txBody>
      </p:sp>
      <p:sp>
        <p:nvSpPr>
          <p:cNvPr id="3" name="Content Placeholder 2">
            <a:extLst>
              <a:ext uri="{FF2B5EF4-FFF2-40B4-BE49-F238E27FC236}">
                <a16:creationId xmlns:a16="http://schemas.microsoft.com/office/drawing/2014/main" id="{6B0CD5F1-532C-7349-B108-9DB50CB70F9D}"/>
              </a:ext>
            </a:extLst>
          </p:cNvPr>
          <p:cNvSpPr>
            <a:spLocks noGrp="1"/>
          </p:cNvSpPr>
          <p:nvPr>
            <p:ph idx="1"/>
          </p:nvPr>
        </p:nvSpPr>
        <p:spPr/>
        <p:txBody>
          <a:bodyPr>
            <a:normAutofit/>
          </a:bodyPr>
          <a:lstStyle/>
          <a:p>
            <a:pPr marL="0" indent="0">
              <a:buNone/>
            </a:pPr>
            <a:r>
              <a:rPr lang="en-US" b="1" dirty="0"/>
              <a:t>1 </a:t>
            </a:r>
            <a:r>
              <a:rPr lang="en-US" dirty="0"/>
              <a:t> </a:t>
            </a:r>
            <a:r>
              <a:rPr lang="en-US" dirty="0">
                <a:highlight>
                  <a:srgbClr val="00FF00"/>
                </a:highlight>
              </a:rPr>
              <a:t>An automated teller machine (ATM) is a convenient miniature bank.</a:t>
            </a:r>
          </a:p>
          <a:p>
            <a:pPr marL="0" indent="0">
              <a:buNone/>
            </a:pPr>
            <a:r>
              <a:rPr lang="en-US" b="1" dirty="0"/>
              <a:t>2</a:t>
            </a:r>
            <a:r>
              <a:rPr lang="en-US" dirty="0"/>
              <a:t> It enables customers to do several transactions twenty-four hours a day.</a:t>
            </a:r>
          </a:p>
          <a:p>
            <a:pPr marL="0" indent="0">
              <a:buNone/>
            </a:pPr>
            <a:r>
              <a:rPr lang="en-US" b="1" dirty="0"/>
              <a:t>3</a:t>
            </a:r>
            <a:r>
              <a:rPr lang="en-US" dirty="0"/>
              <a:t> For example, a customer can use an ATM to deposit and withdraw cash.   </a:t>
            </a:r>
          </a:p>
          <a:p>
            <a:pPr marL="0" indent="0">
              <a:buNone/>
            </a:pPr>
            <a:r>
              <a:rPr lang="en-US" b="1" dirty="0"/>
              <a:t>4</a:t>
            </a:r>
            <a:r>
              <a:rPr lang="en-US" dirty="0"/>
              <a:t> In addition, a customer can transfer funds between accounts.</a:t>
            </a:r>
          </a:p>
          <a:p>
            <a:endParaRPr lang="en-US" dirty="0"/>
          </a:p>
        </p:txBody>
      </p:sp>
    </p:spTree>
    <p:extLst>
      <p:ext uri="{BB962C8B-B14F-4D97-AF65-F5344CB8AC3E}">
        <p14:creationId xmlns:p14="http://schemas.microsoft.com/office/powerpoint/2010/main" val="4229526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D5AFE-AED0-E041-962D-B6C5E2D5A0F8}"/>
              </a:ext>
            </a:extLst>
          </p:cNvPr>
          <p:cNvSpPr>
            <a:spLocks noGrp="1"/>
          </p:cNvSpPr>
          <p:nvPr>
            <p:ph type="title"/>
          </p:nvPr>
        </p:nvSpPr>
        <p:spPr>
          <a:xfrm>
            <a:off x="419100" y="377482"/>
            <a:ext cx="11353800" cy="1325563"/>
          </a:xfrm>
        </p:spPr>
        <p:txBody>
          <a:bodyPr>
            <a:noAutofit/>
          </a:bodyPr>
          <a:lstStyle/>
          <a:p>
            <a:r>
              <a:rPr lang="en-US" sz="3600" b="1" dirty="0"/>
              <a:t>ANSWERS - Identify </a:t>
            </a:r>
            <a:r>
              <a:rPr lang="en-US" sz="3600" b="1" dirty="0">
                <a:highlight>
                  <a:srgbClr val="00FF00"/>
                </a:highlight>
              </a:rPr>
              <a:t>Topic</a:t>
            </a:r>
            <a:r>
              <a:rPr lang="en-US" sz="3600" b="1" dirty="0"/>
              <a:t> and Supporting Sentences – Quiz 3</a:t>
            </a:r>
          </a:p>
        </p:txBody>
      </p:sp>
      <p:sp>
        <p:nvSpPr>
          <p:cNvPr id="3" name="Content Placeholder 2">
            <a:extLst>
              <a:ext uri="{FF2B5EF4-FFF2-40B4-BE49-F238E27FC236}">
                <a16:creationId xmlns:a16="http://schemas.microsoft.com/office/drawing/2014/main" id="{8B17EF01-4B8E-7348-AA8C-F4AEB85C4A76}"/>
              </a:ext>
            </a:extLst>
          </p:cNvPr>
          <p:cNvSpPr>
            <a:spLocks noGrp="1"/>
          </p:cNvSpPr>
          <p:nvPr>
            <p:ph idx="1"/>
          </p:nvPr>
        </p:nvSpPr>
        <p:spPr/>
        <p:txBody>
          <a:bodyPr>
            <a:normAutofit/>
          </a:bodyPr>
          <a:lstStyle/>
          <a:p>
            <a:pPr marL="0" indent="0">
              <a:buNone/>
            </a:pPr>
            <a:r>
              <a:rPr lang="en-US" b="1" dirty="0">
                <a:highlight>
                  <a:srgbClr val="00FF00"/>
                </a:highlight>
              </a:rPr>
              <a:t>1</a:t>
            </a:r>
            <a:r>
              <a:rPr lang="en-US" dirty="0">
                <a:highlight>
                  <a:srgbClr val="00FF00"/>
                </a:highlight>
              </a:rPr>
              <a:t> The automobile revolutionized the American way of life. </a:t>
            </a:r>
          </a:p>
          <a:p>
            <a:pPr marL="0" indent="0">
              <a:buNone/>
            </a:pPr>
            <a:r>
              <a:rPr lang="en-US" b="1" dirty="0"/>
              <a:t>2</a:t>
            </a:r>
            <a:r>
              <a:rPr lang="en-US" dirty="0"/>
              <a:t> The earliest significant change was for farming families, who were no longer isolated.  </a:t>
            </a:r>
          </a:p>
          <a:p>
            <a:pPr marL="0" indent="0">
              <a:buNone/>
            </a:pPr>
            <a:r>
              <a:rPr lang="en-US" b="1" dirty="0"/>
              <a:t>3 </a:t>
            </a:r>
            <a:r>
              <a:rPr lang="en-US" dirty="0"/>
              <a:t>The automobile allowed them to drive to towns and cities comfortably and conveniently.</a:t>
            </a:r>
          </a:p>
          <a:p>
            <a:pPr marL="0" indent="0">
              <a:buNone/>
            </a:pPr>
            <a:r>
              <a:rPr lang="en-US" b="1" dirty="0"/>
              <a:t>4</a:t>
            </a:r>
            <a:r>
              <a:rPr lang="en-US" dirty="0"/>
              <a:t> People who worked in cities could also drive home to the quite suburbs.</a:t>
            </a:r>
          </a:p>
          <a:p>
            <a:pPr marL="0" indent="0">
              <a:buNone/>
            </a:pPr>
            <a:r>
              <a:rPr lang="en-US" b="1" dirty="0"/>
              <a:t>5</a:t>
            </a:r>
            <a:r>
              <a:rPr lang="en-US" dirty="0"/>
              <a:t> The final major changes included the building of suburbs, shopping centers, and theme parks such as Disneyland. </a:t>
            </a:r>
          </a:p>
        </p:txBody>
      </p:sp>
    </p:spTree>
    <p:extLst>
      <p:ext uri="{BB962C8B-B14F-4D97-AF65-F5344CB8AC3E}">
        <p14:creationId xmlns:p14="http://schemas.microsoft.com/office/powerpoint/2010/main" val="4268129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45FE8-B1F7-FF4B-A9CB-3AB1F36106F1}"/>
              </a:ext>
            </a:extLst>
          </p:cNvPr>
          <p:cNvSpPr>
            <a:spLocks noGrp="1"/>
          </p:cNvSpPr>
          <p:nvPr>
            <p:ph type="title"/>
          </p:nvPr>
        </p:nvSpPr>
        <p:spPr>
          <a:xfrm>
            <a:off x="518984" y="365125"/>
            <a:ext cx="11368216" cy="1325563"/>
          </a:xfrm>
        </p:spPr>
        <p:txBody>
          <a:bodyPr>
            <a:noAutofit/>
          </a:bodyPr>
          <a:lstStyle/>
          <a:p>
            <a:r>
              <a:rPr lang="en-US" sz="3600" b="1" dirty="0"/>
              <a:t>ANSWERS - Identify </a:t>
            </a:r>
            <a:r>
              <a:rPr lang="en-US" sz="3600" b="1" dirty="0">
                <a:highlight>
                  <a:srgbClr val="00FF00"/>
                </a:highlight>
              </a:rPr>
              <a:t>Topic</a:t>
            </a:r>
            <a:r>
              <a:rPr lang="en-US" sz="3600" b="1" dirty="0"/>
              <a:t> and Supporting Sentences – Quiz 4</a:t>
            </a:r>
          </a:p>
        </p:txBody>
      </p:sp>
      <p:sp>
        <p:nvSpPr>
          <p:cNvPr id="3" name="Content Placeholder 2">
            <a:extLst>
              <a:ext uri="{FF2B5EF4-FFF2-40B4-BE49-F238E27FC236}">
                <a16:creationId xmlns:a16="http://schemas.microsoft.com/office/drawing/2014/main" id="{21D44230-2828-7C4E-8BAC-DF913E031D03}"/>
              </a:ext>
            </a:extLst>
          </p:cNvPr>
          <p:cNvSpPr>
            <a:spLocks noGrp="1"/>
          </p:cNvSpPr>
          <p:nvPr>
            <p:ph idx="1"/>
          </p:nvPr>
        </p:nvSpPr>
        <p:spPr/>
        <p:txBody>
          <a:bodyPr>
            <a:normAutofit/>
          </a:bodyPr>
          <a:lstStyle/>
          <a:p>
            <a:pPr marL="0" indent="0">
              <a:buNone/>
            </a:pPr>
            <a:r>
              <a:rPr lang="en-US" b="1" dirty="0">
                <a:highlight>
                  <a:srgbClr val="00FF00"/>
                </a:highlight>
              </a:rPr>
              <a:t>1</a:t>
            </a:r>
            <a:r>
              <a:rPr lang="en-US" dirty="0">
                <a:highlight>
                  <a:srgbClr val="00FF00"/>
                </a:highlight>
              </a:rPr>
              <a:t> Hurricanes exert tremendous power.</a:t>
            </a:r>
          </a:p>
          <a:p>
            <a:pPr marL="0" indent="0">
              <a:buNone/>
            </a:pPr>
            <a:r>
              <a:rPr lang="en-US" b="1" dirty="0"/>
              <a:t>2 </a:t>
            </a:r>
            <a:r>
              <a:rPr lang="en-US" dirty="0"/>
              <a:t>These violent storms are often a hundred miles in diameter. </a:t>
            </a:r>
          </a:p>
          <a:p>
            <a:pPr marL="0" indent="0">
              <a:buNone/>
            </a:pPr>
            <a:r>
              <a:rPr lang="en-US" b="1" dirty="0"/>
              <a:t>3</a:t>
            </a:r>
            <a:r>
              <a:rPr lang="en-US" dirty="0"/>
              <a:t> Furthermore, the strong winds and rain which accompany them can completely destroy a small town in a couple of hours.</a:t>
            </a:r>
          </a:p>
          <a:p>
            <a:pPr marL="0" indent="0">
              <a:buNone/>
            </a:pPr>
            <a:r>
              <a:rPr lang="en-US" b="1" dirty="0"/>
              <a:t>4</a:t>
            </a:r>
            <a:r>
              <a:rPr lang="en-US" dirty="0"/>
              <a:t> Finally, the energy released by a hurricane in one day exceeds the total energy consumed by all of humankind throughout the world in a year.</a:t>
            </a:r>
          </a:p>
        </p:txBody>
      </p:sp>
    </p:spTree>
    <p:extLst>
      <p:ext uri="{BB962C8B-B14F-4D97-AF65-F5344CB8AC3E}">
        <p14:creationId xmlns:p14="http://schemas.microsoft.com/office/powerpoint/2010/main" val="12655436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8F263-E169-B54C-971B-93D410813B02}"/>
              </a:ext>
            </a:extLst>
          </p:cNvPr>
          <p:cNvSpPr>
            <a:spLocks noGrp="1"/>
          </p:cNvSpPr>
          <p:nvPr>
            <p:ph type="title"/>
          </p:nvPr>
        </p:nvSpPr>
        <p:spPr/>
        <p:txBody>
          <a:bodyPr/>
          <a:lstStyle/>
          <a:p>
            <a:r>
              <a:rPr lang="en-US" b="1" dirty="0"/>
              <a:t>Concluding Sentence</a:t>
            </a:r>
          </a:p>
        </p:txBody>
      </p:sp>
      <p:sp>
        <p:nvSpPr>
          <p:cNvPr id="3" name="Content Placeholder 2">
            <a:extLst>
              <a:ext uri="{FF2B5EF4-FFF2-40B4-BE49-F238E27FC236}">
                <a16:creationId xmlns:a16="http://schemas.microsoft.com/office/drawing/2014/main" id="{D7EBDD39-D419-9044-BC1A-BA785A6485D2}"/>
              </a:ext>
            </a:extLst>
          </p:cNvPr>
          <p:cNvSpPr>
            <a:spLocks noGrp="1"/>
          </p:cNvSpPr>
          <p:nvPr>
            <p:ph idx="1"/>
          </p:nvPr>
        </p:nvSpPr>
        <p:spPr/>
        <p:txBody>
          <a:bodyPr/>
          <a:lstStyle/>
          <a:p>
            <a:r>
              <a:rPr lang="en-US" dirty="0"/>
              <a:t>Signals the end of a paragraph</a:t>
            </a:r>
          </a:p>
          <a:p>
            <a:r>
              <a:rPr lang="en-US" dirty="0"/>
              <a:t>Summarizes the main points</a:t>
            </a:r>
          </a:p>
          <a:p>
            <a:r>
              <a:rPr lang="en-US" dirty="0"/>
              <a:t>Leaves the reader with the most important point to think about</a:t>
            </a:r>
          </a:p>
        </p:txBody>
      </p:sp>
    </p:spTree>
    <p:extLst>
      <p:ext uri="{BB962C8B-B14F-4D97-AF65-F5344CB8AC3E}">
        <p14:creationId xmlns:p14="http://schemas.microsoft.com/office/powerpoint/2010/main" val="4272509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Shape 1"/>
          <p:cNvSpPr txBox="1"/>
          <p:nvPr/>
        </p:nvSpPr>
        <p:spPr>
          <a:xfrm>
            <a:off x="913250" y="203589"/>
            <a:ext cx="8228763" cy="1144888"/>
          </a:xfrm>
          <a:prstGeom prst="rect">
            <a:avLst/>
          </a:prstGeom>
          <a:noFill/>
          <a:ln>
            <a:noFill/>
          </a:ln>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991" b="0" i="0" u="none" strike="noStrike" kern="1200" cap="none" spc="-1" normalizeH="0" baseline="0" noProof="0">
                <a:ln>
                  <a:noFill/>
                </a:ln>
                <a:solidFill>
                  <a:srgbClr val="000000"/>
                </a:solidFill>
                <a:effectLst/>
                <a:uLnTx/>
                <a:uFill>
                  <a:solidFill>
                    <a:srgbClr val="FFFFFF"/>
                  </a:solidFill>
                </a:uFill>
                <a:latin typeface="Arial"/>
                <a:ea typeface="+mn-ea"/>
                <a:cs typeface="+mn-cs"/>
              </a:rPr>
              <a:t>The paragraph</a:t>
            </a:r>
          </a:p>
        </p:txBody>
      </p:sp>
      <p:sp>
        <p:nvSpPr>
          <p:cNvPr id="46" name="TextShape 2"/>
          <p:cNvSpPr txBox="1"/>
          <p:nvPr/>
        </p:nvSpPr>
        <p:spPr>
          <a:xfrm>
            <a:off x="642730" y="1348477"/>
            <a:ext cx="10317967" cy="3977067"/>
          </a:xfrm>
          <a:prstGeom prst="rect">
            <a:avLst/>
          </a:prstGeom>
          <a:noFill/>
          <a:ln>
            <a:noFill/>
          </a:ln>
        </p:spPr>
        <p:txBody>
          <a:bodyPr lIns="0" tIns="0" rIns="0" bIns="0"/>
          <a:lstStyle/>
          <a:p>
            <a:pPr marL="391867" marR="0" lvl="0" indent="-293900" algn="l" defTabSz="914400" rtl="0" eaLnBrk="1" fontAlgn="auto" latinLnBrk="0" hangingPunct="1">
              <a:lnSpc>
                <a:spcPct val="100000"/>
              </a:lnSpc>
              <a:spcBef>
                <a:spcPts val="0"/>
              </a:spcBef>
              <a:spcAft>
                <a:spcPts val="0"/>
              </a:spcAft>
              <a:buClr>
                <a:srgbClr val="000000"/>
              </a:buClr>
              <a:buSzPct val="45000"/>
              <a:buFont typeface="Wingdings" charset="2"/>
              <a:buChar char=""/>
              <a:tabLst/>
              <a:defRPr/>
            </a:pPr>
            <a:r>
              <a:rPr kumimoji="0" lang="en-GB" sz="2400" b="0" i="0" u="none" strike="noStrike" kern="1200" cap="none" spc="-1" normalizeH="0" baseline="0" noProof="0" dirty="0">
                <a:ln>
                  <a:noFill/>
                </a:ln>
                <a:solidFill>
                  <a:srgbClr val="000000"/>
                </a:solidFill>
                <a:effectLst/>
                <a:uLnTx/>
                <a:uFill>
                  <a:solidFill>
                    <a:srgbClr val="FFFFFF"/>
                  </a:solidFill>
                </a:uFill>
                <a:latin typeface="Helvetica" pitchFamily="2" charset="0"/>
                <a:ea typeface="+mn-ea"/>
                <a:cs typeface="+mn-cs"/>
              </a:rPr>
              <a:t>If you dream of travelling to a country with beautiful mountains, delicious food, wonderful places to go sightseeing and polite people, you should visit Switzerland. If you look at a map, the first thing you notice is that Switzerland has many mountains, including some of the highest in Europe. Climbing or skiing down the mountains is great fun. Another thing you will notice is that Switzerland shares its borders with five different countries: France, Germany, Italy, Austria and Liechtenstein. In fact, there are four official languages in Switzerland: German, French, Italian and Romansch. All these groups of people make Swiss culture very interesting. Finally, Switzerland has many cities and interesting places to visit. Cities such as Bern have modern buildings like the Paul Klee Zentrum, yet the traditional alpine refuges in the mountains show that the country’s old traditions are still alive. </a:t>
            </a:r>
            <a:r>
              <a:rPr kumimoji="0" lang="en-GB" sz="2400" b="0" i="0" u="none" strike="noStrike" kern="1200" cap="none" spc="-1" normalizeH="0" baseline="0" noProof="0" dirty="0">
                <a:ln>
                  <a:noFill/>
                </a:ln>
                <a:solidFill>
                  <a:srgbClr val="000000"/>
                </a:solidFill>
                <a:effectLst/>
                <a:highlight>
                  <a:srgbClr val="00FF00"/>
                </a:highlight>
                <a:uLnTx/>
                <a:uFill>
                  <a:solidFill>
                    <a:srgbClr val="FFFFFF"/>
                  </a:solidFill>
                </a:uFill>
                <a:latin typeface="Helvetica" pitchFamily="2" charset="0"/>
                <a:ea typeface="+mn-ea"/>
                <a:cs typeface="+mn-cs"/>
              </a:rPr>
              <a:t>All the people, places and things to see definitely make Switzerland a great place for a holiday.</a:t>
            </a:r>
          </a:p>
        </p:txBody>
      </p:sp>
    </p:spTree>
    <p:extLst>
      <p:ext uri="{BB962C8B-B14F-4D97-AF65-F5344CB8AC3E}">
        <p14:creationId xmlns:p14="http://schemas.microsoft.com/office/powerpoint/2010/main" val="93101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830D1-7E54-5D43-BE8A-4A943466C1B7}"/>
              </a:ext>
            </a:extLst>
          </p:cNvPr>
          <p:cNvSpPr>
            <a:spLocks noGrp="1"/>
          </p:cNvSpPr>
          <p:nvPr>
            <p:ph type="title"/>
          </p:nvPr>
        </p:nvSpPr>
        <p:spPr/>
        <p:txBody>
          <a:bodyPr/>
          <a:lstStyle/>
          <a:p>
            <a:r>
              <a:rPr lang="en-US" sz="4000" b="1" dirty="0"/>
              <a:t>TASK 8 - Concluding Sentence – pick an option…</a:t>
            </a:r>
          </a:p>
        </p:txBody>
      </p:sp>
      <p:sp>
        <p:nvSpPr>
          <p:cNvPr id="3" name="Content Placeholder 2">
            <a:extLst>
              <a:ext uri="{FF2B5EF4-FFF2-40B4-BE49-F238E27FC236}">
                <a16:creationId xmlns:a16="http://schemas.microsoft.com/office/drawing/2014/main" id="{F10C7B98-49BE-D54F-93BB-409A9450D315}"/>
              </a:ext>
            </a:extLst>
          </p:cNvPr>
          <p:cNvSpPr>
            <a:spLocks noGrp="1"/>
          </p:cNvSpPr>
          <p:nvPr>
            <p:ph idx="1"/>
          </p:nvPr>
        </p:nvSpPr>
        <p:spPr/>
        <p:txBody>
          <a:bodyPr>
            <a:normAutofit fontScale="92500" lnSpcReduction="10000"/>
          </a:bodyPr>
          <a:lstStyle/>
          <a:p>
            <a:r>
              <a:rPr lang="en-US" dirty="0"/>
              <a:t>Gold, a precious metal, is prized for two important characteristics.  Firstly, it is resistant to corrosion and is therefore suitable for </a:t>
            </a:r>
            <a:r>
              <a:rPr lang="en-US" dirty="0" err="1"/>
              <a:t>jewellery</a:t>
            </a:r>
            <a:r>
              <a:rPr lang="en-US" dirty="0"/>
              <a:t> and coins.  Another important characteristic of gold is its usefulness to science and industry.  It has been used in hundreds of industrial applications including astronauts’ suits and for protection on spaceships.  In conclusion, ___________________. </a:t>
            </a:r>
          </a:p>
          <a:p>
            <a:endParaRPr lang="en-US" dirty="0"/>
          </a:p>
          <a:p>
            <a:pPr marL="514350" indent="-514350">
              <a:buFont typeface="+mj-lt"/>
              <a:buAutoNum type="alphaLcPeriod"/>
            </a:pPr>
            <a:r>
              <a:rPr lang="en-US" dirty="0"/>
              <a:t>gold is a good investment.</a:t>
            </a:r>
          </a:p>
          <a:p>
            <a:pPr marL="514350" indent="-514350">
              <a:buFont typeface="+mj-lt"/>
              <a:buAutoNum type="alphaLcPeriod"/>
            </a:pPr>
            <a:r>
              <a:rPr lang="en-US" dirty="0"/>
              <a:t>the evidence shows that silver is not as valuable as gold.</a:t>
            </a:r>
          </a:p>
          <a:p>
            <a:pPr marL="514350" indent="-514350">
              <a:buFont typeface="+mj-lt"/>
              <a:buAutoNum type="alphaLcPeriod"/>
            </a:pPr>
            <a:r>
              <a:rPr lang="en-US" dirty="0"/>
              <a:t>gold is treasured not only for its beauty but also for its utility.</a:t>
            </a:r>
          </a:p>
          <a:p>
            <a:pPr marL="514350" indent="-514350">
              <a:buFont typeface="+mj-lt"/>
              <a:buAutoNum type="alphaLcPeriod"/>
            </a:pPr>
            <a:r>
              <a:rPr lang="en-US" dirty="0"/>
              <a:t>Some astronauts probably collect gold. </a:t>
            </a:r>
          </a:p>
          <a:p>
            <a:endParaRPr lang="en-US" dirty="0"/>
          </a:p>
        </p:txBody>
      </p:sp>
    </p:spTree>
    <p:extLst>
      <p:ext uri="{BB962C8B-B14F-4D97-AF65-F5344CB8AC3E}">
        <p14:creationId xmlns:p14="http://schemas.microsoft.com/office/powerpoint/2010/main" val="20487505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830D1-7E54-5D43-BE8A-4A943466C1B7}"/>
              </a:ext>
            </a:extLst>
          </p:cNvPr>
          <p:cNvSpPr>
            <a:spLocks noGrp="1"/>
          </p:cNvSpPr>
          <p:nvPr>
            <p:ph type="title"/>
          </p:nvPr>
        </p:nvSpPr>
        <p:spPr/>
        <p:txBody>
          <a:bodyPr/>
          <a:lstStyle/>
          <a:p>
            <a:r>
              <a:rPr lang="en-US" sz="4000" b="1" dirty="0"/>
              <a:t>TASK 8 - Concluding Sentence – pick an option…</a:t>
            </a:r>
          </a:p>
        </p:txBody>
      </p:sp>
      <p:sp>
        <p:nvSpPr>
          <p:cNvPr id="3" name="Content Placeholder 2">
            <a:extLst>
              <a:ext uri="{FF2B5EF4-FFF2-40B4-BE49-F238E27FC236}">
                <a16:creationId xmlns:a16="http://schemas.microsoft.com/office/drawing/2014/main" id="{F10C7B98-49BE-D54F-93BB-409A9450D315}"/>
              </a:ext>
            </a:extLst>
          </p:cNvPr>
          <p:cNvSpPr>
            <a:spLocks noGrp="1"/>
          </p:cNvSpPr>
          <p:nvPr>
            <p:ph idx="1"/>
          </p:nvPr>
        </p:nvSpPr>
        <p:spPr/>
        <p:txBody>
          <a:bodyPr>
            <a:normAutofit fontScale="92500" lnSpcReduction="10000"/>
          </a:bodyPr>
          <a:lstStyle/>
          <a:p>
            <a:r>
              <a:rPr lang="en-US" dirty="0"/>
              <a:t>Gold, a precious metal, is prized for two important characteristics.  Firstly, it is resistant to corrosion and is therefore suitable for </a:t>
            </a:r>
            <a:r>
              <a:rPr lang="en-US" dirty="0" err="1"/>
              <a:t>jewellery</a:t>
            </a:r>
            <a:r>
              <a:rPr lang="en-US" dirty="0"/>
              <a:t> and coins.  Another important characteristic of gold is its usefulness to science and industry.  It has been used in hundreds of industrial applications including astronauts’ suits and for protection on spaceships.  In conclusion, ___________________. </a:t>
            </a:r>
          </a:p>
          <a:p>
            <a:endParaRPr lang="en-US" dirty="0"/>
          </a:p>
          <a:p>
            <a:pPr marL="514350" indent="-514350">
              <a:buFont typeface="+mj-lt"/>
              <a:buAutoNum type="alphaLcPeriod"/>
            </a:pPr>
            <a:r>
              <a:rPr lang="en-US" dirty="0">
                <a:highlight>
                  <a:srgbClr val="00FF00"/>
                </a:highlight>
              </a:rPr>
              <a:t>gold is a good investment.</a:t>
            </a:r>
          </a:p>
          <a:p>
            <a:pPr marL="514350" indent="-514350">
              <a:buFont typeface="+mj-lt"/>
              <a:buAutoNum type="alphaLcPeriod"/>
            </a:pPr>
            <a:r>
              <a:rPr lang="en-US" dirty="0"/>
              <a:t>the evidence shows that silver is not as valuable as gold.</a:t>
            </a:r>
          </a:p>
          <a:p>
            <a:pPr marL="514350" indent="-514350">
              <a:buFont typeface="+mj-lt"/>
              <a:buAutoNum type="alphaLcPeriod"/>
            </a:pPr>
            <a:r>
              <a:rPr lang="en-US" dirty="0"/>
              <a:t>gold is treasured not only for its beauty but also for its utility.</a:t>
            </a:r>
          </a:p>
          <a:p>
            <a:pPr marL="514350" indent="-514350">
              <a:buFont typeface="+mj-lt"/>
              <a:buAutoNum type="alphaLcPeriod"/>
            </a:pPr>
            <a:r>
              <a:rPr lang="en-US" dirty="0"/>
              <a:t>Some astronauts probably collect gold. </a:t>
            </a:r>
          </a:p>
          <a:p>
            <a:endParaRPr lang="en-US" dirty="0"/>
          </a:p>
        </p:txBody>
      </p:sp>
    </p:spTree>
    <p:extLst>
      <p:ext uri="{BB962C8B-B14F-4D97-AF65-F5344CB8AC3E}">
        <p14:creationId xmlns:p14="http://schemas.microsoft.com/office/powerpoint/2010/main" val="859400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542CD6-D188-074D-80C9-86F53B197798}"/>
              </a:ext>
            </a:extLst>
          </p:cNvPr>
          <p:cNvSpPr>
            <a:spLocks noGrp="1"/>
          </p:cNvSpPr>
          <p:nvPr>
            <p:ph type="title"/>
          </p:nvPr>
        </p:nvSpPr>
        <p:spPr>
          <a:xfrm>
            <a:off x="838200" y="365125"/>
            <a:ext cx="10979426" cy="1325563"/>
          </a:xfrm>
        </p:spPr>
        <p:txBody>
          <a:bodyPr/>
          <a:lstStyle/>
          <a:p>
            <a:r>
              <a:rPr lang="en-US" sz="4000" b="1" dirty="0"/>
              <a:t>Using this structure to write your own paragraphs</a:t>
            </a:r>
          </a:p>
        </p:txBody>
      </p:sp>
      <p:sp>
        <p:nvSpPr>
          <p:cNvPr id="6" name="TextBox 5">
            <a:extLst>
              <a:ext uri="{FF2B5EF4-FFF2-40B4-BE49-F238E27FC236}">
                <a16:creationId xmlns:a16="http://schemas.microsoft.com/office/drawing/2014/main" id="{D0DCDFCE-E1D0-764A-3B44-248BB609A983}"/>
              </a:ext>
            </a:extLst>
          </p:cNvPr>
          <p:cNvSpPr txBox="1"/>
          <p:nvPr/>
        </p:nvSpPr>
        <p:spPr>
          <a:xfrm>
            <a:off x="934278" y="1690688"/>
            <a:ext cx="7335791" cy="1846659"/>
          </a:xfrm>
          <a:prstGeom prst="rect">
            <a:avLst/>
          </a:prstGeom>
          <a:noFill/>
        </p:spPr>
        <p:txBody>
          <a:bodyPr wrap="none" rtlCol="0">
            <a:spAutoFit/>
          </a:bodyPr>
          <a:lstStyle/>
          <a:p>
            <a:r>
              <a:rPr lang="en-GB" sz="2400" dirty="0">
                <a:hlinkClick r:id="rId3"/>
              </a:rPr>
              <a:t>https://youtu.be/NLzKqujmdGk?si=lPEsklhcVc_hF1K1</a:t>
            </a:r>
            <a:endParaRPr lang="en-GB" sz="2400" dirty="0"/>
          </a:p>
          <a:p>
            <a:endParaRPr lang="en-GB" sz="2400" dirty="0"/>
          </a:p>
          <a:p>
            <a:r>
              <a:rPr lang="en-GB" sz="2400" dirty="0"/>
              <a:t>(Also on Moodle Week 5)</a:t>
            </a:r>
          </a:p>
          <a:p>
            <a:endParaRPr lang="en-GB" sz="2400" dirty="0"/>
          </a:p>
          <a:p>
            <a:endParaRPr lang="en-GB" dirty="0"/>
          </a:p>
        </p:txBody>
      </p:sp>
    </p:spTree>
    <p:extLst>
      <p:ext uri="{BB962C8B-B14F-4D97-AF65-F5344CB8AC3E}">
        <p14:creationId xmlns:p14="http://schemas.microsoft.com/office/powerpoint/2010/main" val="42636335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936730" y="3429000"/>
            <a:ext cx="10600944" cy="562074"/>
          </a:xfrm>
        </p:spPr>
        <p:txBody>
          <a:bodyPr>
            <a:noAutofit/>
          </a:bodyPr>
          <a:lstStyle/>
          <a:p>
            <a:r>
              <a:rPr lang="en-GB" altLang="en-US" sz="3600" b="1" dirty="0"/>
              <a:t>Practice 3 - Paragraphing Practice</a:t>
            </a:r>
            <a:br>
              <a:rPr lang="en-GB" altLang="en-US" sz="3600" b="1" dirty="0"/>
            </a:br>
            <a:br>
              <a:rPr lang="en-GB" altLang="en-US" sz="3600" b="1" dirty="0"/>
            </a:br>
            <a:r>
              <a:rPr lang="en-GB" altLang="en-US" sz="3600" dirty="0">
                <a:solidFill>
                  <a:srgbClr val="000000"/>
                </a:solidFill>
                <a:latin typeface="Helvetica" pitchFamily="2" charset="0"/>
              </a:rPr>
              <a:t>H</a:t>
            </a:r>
            <a:r>
              <a:rPr kumimoji="0" lang="en-GB" sz="3600" i="0" u="none" strike="noStrike" kern="1200" cap="none" spc="0" normalizeH="0" baseline="0" noProof="0" dirty="0">
                <a:ln>
                  <a:noFill/>
                </a:ln>
                <a:solidFill>
                  <a:srgbClr val="000000"/>
                </a:solidFill>
                <a:uLnTx/>
                <a:uFillTx/>
                <a:latin typeface="Helvetica" pitchFamily="2" charset="0"/>
              </a:rPr>
              <a:t>ow to structure </a:t>
            </a:r>
            <a:r>
              <a:rPr lang="en-GB" sz="3600" dirty="0">
                <a:solidFill>
                  <a:srgbClr val="000000"/>
                </a:solidFill>
                <a:latin typeface="Helvetica" pitchFamily="2" charset="0"/>
              </a:rPr>
              <a:t>and write a paragraph.</a:t>
            </a:r>
            <a:br>
              <a:rPr lang="en-GB" sz="3600" dirty="0">
                <a:solidFill>
                  <a:srgbClr val="000000"/>
                </a:solidFill>
                <a:latin typeface="Helvetica" pitchFamily="2" charset="0"/>
              </a:rPr>
            </a:br>
            <a:br>
              <a:rPr lang="en-GB" sz="3600" dirty="0">
                <a:solidFill>
                  <a:srgbClr val="000000"/>
                </a:solidFill>
                <a:latin typeface="Helvetica" pitchFamily="2" charset="0"/>
              </a:rPr>
            </a:br>
            <a:r>
              <a:rPr lang="en-GB" sz="3600" dirty="0">
                <a:solidFill>
                  <a:srgbClr val="000000"/>
                </a:solidFill>
                <a:latin typeface="Helvetica" pitchFamily="2" charset="0"/>
              </a:rPr>
              <a:t>1 Topic Sentence</a:t>
            </a:r>
            <a:br>
              <a:rPr lang="en-GB" sz="3600" dirty="0">
                <a:solidFill>
                  <a:srgbClr val="000000"/>
                </a:solidFill>
                <a:latin typeface="Helvetica" pitchFamily="2" charset="0"/>
              </a:rPr>
            </a:br>
            <a:r>
              <a:rPr lang="en-GB" sz="3600" dirty="0">
                <a:solidFill>
                  <a:srgbClr val="000000"/>
                </a:solidFill>
                <a:latin typeface="Helvetica" pitchFamily="2" charset="0"/>
              </a:rPr>
              <a:t>2 </a:t>
            </a:r>
            <a:r>
              <a:rPr lang="en-GB" sz="3600" dirty="0" err="1">
                <a:solidFill>
                  <a:srgbClr val="000000"/>
                </a:solidFill>
                <a:latin typeface="Helvetica" pitchFamily="2" charset="0"/>
              </a:rPr>
              <a:t>Su</a:t>
            </a:r>
            <a:r>
              <a:rPr kumimoji="0" lang="en-GB" sz="3600" i="0" u="none" strike="noStrike" kern="1200" cap="none" spc="0" normalizeH="0" baseline="0" noProof="0" dirty="0" err="1">
                <a:ln>
                  <a:noFill/>
                </a:ln>
                <a:solidFill>
                  <a:srgbClr val="000000"/>
                </a:solidFill>
                <a:uLnTx/>
                <a:uFillTx/>
                <a:latin typeface="Helvetica" pitchFamily="2" charset="0"/>
              </a:rPr>
              <a:t>pporting</a:t>
            </a:r>
            <a:r>
              <a:rPr kumimoji="0" lang="en-GB" sz="3600" i="0" u="none" strike="noStrike" kern="1200" cap="none" spc="0" normalizeH="0" baseline="0" noProof="0" dirty="0">
                <a:ln>
                  <a:noFill/>
                </a:ln>
                <a:solidFill>
                  <a:srgbClr val="000000"/>
                </a:solidFill>
                <a:uLnTx/>
                <a:uFillTx/>
                <a:latin typeface="Helvetica" pitchFamily="2" charset="0"/>
              </a:rPr>
              <a:t> sentences </a:t>
            </a:r>
            <a:br>
              <a:rPr kumimoji="0" lang="en-GB" sz="3600" i="0" u="none" strike="noStrike" kern="1200" cap="none" spc="0" normalizeH="0" baseline="0" noProof="0" dirty="0">
                <a:ln>
                  <a:noFill/>
                </a:ln>
                <a:solidFill>
                  <a:srgbClr val="000000"/>
                </a:solidFill>
                <a:uLnTx/>
                <a:uFillTx/>
                <a:latin typeface="Helvetica" pitchFamily="2" charset="0"/>
              </a:rPr>
            </a:br>
            <a:r>
              <a:rPr kumimoji="0" lang="en-GB" sz="3600" i="0" u="none" strike="noStrike" kern="1200" cap="none" spc="0" normalizeH="0" baseline="0" noProof="0" dirty="0">
                <a:ln>
                  <a:noFill/>
                </a:ln>
                <a:solidFill>
                  <a:srgbClr val="000000"/>
                </a:solidFill>
                <a:uLnTx/>
                <a:uFillTx/>
                <a:latin typeface="Helvetica" pitchFamily="2" charset="0"/>
              </a:rPr>
              <a:t>3 Concluding sentence</a:t>
            </a:r>
            <a:br>
              <a:rPr kumimoji="0" lang="en-GB" sz="3600" i="0" u="none" strike="noStrike" kern="1200" cap="none" spc="0" normalizeH="0" baseline="0" noProof="0" dirty="0">
                <a:ln>
                  <a:noFill/>
                </a:ln>
                <a:solidFill>
                  <a:srgbClr val="000000"/>
                </a:solidFill>
                <a:uLnTx/>
                <a:uFillTx/>
                <a:latin typeface="Helvetica" pitchFamily="2" charset="0"/>
              </a:rPr>
            </a:br>
            <a:br>
              <a:rPr lang="en-GB" sz="3600" dirty="0">
                <a:solidFill>
                  <a:prstClr val="black"/>
                </a:solidFill>
                <a:latin typeface="Helvetica" pitchFamily="2" charset="0"/>
              </a:rPr>
            </a:br>
            <a:br>
              <a:rPr lang="en-GB" sz="1200" dirty="0">
                <a:solidFill>
                  <a:prstClr val="black"/>
                </a:solidFill>
                <a:latin typeface="Helvetica" pitchFamily="2" charset="0"/>
              </a:rPr>
            </a:br>
            <a:r>
              <a:rPr lang="en-GB" altLang="en-US" sz="3600" b="1" dirty="0"/>
              <a:t> </a:t>
            </a:r>
          </a:p>
        </p:txBody>
      </p:sp>
    </p:spTree>
    <p:extLst>
      <p:ext uri="{BB962C8B-B14F-4D97-AF65-F5344CB8AC3E}">
        <p14:creationId xmlns:p14="http://schemas.microsoft.com/office/powerpoint/2010/main" val="6941799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542CD6-D188-074D-80C9-86F53B197798}"/>
              </a:ext>
            </a:extLst>
          </p:cNvPr>
          <p:cNvSpPr>
            <a:spLocks noGrp="1"/>
          </p:cNvSpPr>
          <p:nvPr>
            <p:ph type="title"/>
          </p:nvPr>
        </p:nvSpPr>
        <p:spPr>
          <a:xfrm>
            <a:off x="544105" y="0"/>
            <a:ext cx="10979426" cy="1325563"/>
          </a:xfrm>
        </p:spPr>
        <p:txBody>
          <a:bodyPr/>
          <a:lstStyle/>
          <a:p>
            <a:r>
              <a:rPr lang="en-US" sz="4000" b="1" dirty="0"/>
              <a:t>Practice:</a:t>
            </a:r>
          </a:p>
        </p:txBody>
      </p:sp>
      <p:sp>
        <p:nvSpPr>
          <p:cNvPr id="6" name="TextBox 5">
            <a:extLst>
              <a:ext uri="{FF2B5EF4-FFF2-40B4-BE49-F238E27FC236}">
                <a16:creationId xmlns:a16="http://schemas.microsoft.com/office/drawing/2014/main" id="{D0DCDFCE-E1D0-764A-3B44-248BB609A983}"/>
              </a:ext>
            </a:extLst>
          </p:cNvPr>
          <p:cNvSpPr txBox="1"/>
          <p:nvPr/>
        </p:nvSpPr>
        <p:spPr>
          <a:xfrm>
            <a:off x="544105" y="1041554"/>
            <a:ext cx="11567615" cy="5693866"/>
          </a:xfrm>
          <a:prstGeom prst="rect">
            <a:avLst/>
          </a:prstGeom>
          <a:noFill/>
        </p:spPr>
        <p:txBody>
          <a:bodyPr wrap="square" rtlCol="0">
            <a:spAutoFit/>
          </a:bodyPr>
          <a:lstStyle/>
          <a:p>
            <a:r>
              <a:rPr lang="en-GB" sz="2800" b="1" dirty="0">
                <a:solidFill>
                  <a:srgbClr val="000000"/>
                </a:solidFill>
                <a:effectLst/>
                <a:highlight>
                  <a:srgbClr val="FFFFFF"/>
                </a:highlight>
                <a:latin typeface="Calibri" panose="020F0502020204030204" pitchFamily="34" charset="0"/>
                <a:ea typeface="Calibri" panose="020F0502020204030204" pitchFamily="34" charset="0"/>
                <a:cs typeface="Times New Roman" panose="02020603050405020304" pitchFamily="18" charset="0"/>
              </a:rPr>
              <a:t>Below is the beginning of a paragraph, paraphrasing one in the handout, in the section headed </a:t>
            </a:r>
            <a:r>
              <a:rPr lang="en-GB" sz="2800" b="1" u="sng" dirty="0">
                <a:solidFill>
                  <a:srgbClr val="000000"/>
                </a:solidFill>
                <a:effectLst/>
                <a:highlight>
                  <a:srgbClr val="FFFFFF"/>
                </a:highlight>
                <a:latin typeface="Calibri" panose="020F0502020204030204" pitchFamily="34" charset="0"/>
                <a:ea typeface="Calibri" panose="020F0502020204030204" pitchFamily="34" charset="0"/>
                <a:cs typeface="Times New Roman" panose="02020603050405020304" pitchFamily="18" charset="0"/>
              </a:rPr>
              <a:t>Failing to Listen</a:t>
            </a:r>
            <a:r>
              <a:rPr lang="en-GB" sz="2800" b="1" dirty="0">
                <a:solidFill>
                  <a:srgbClr val="000000"/>
                </a:solidFill>
                <a:effectLst/>
                <a:highlight>
                  <a:srgbClr val="FFFFFF"/>
                </a:highlight>
                <a:latin typeface="Calibri" panose="020F0502020204030204" pitchFamily="34" charset="0"/>
                <a:ea typeface="Calibri" panose="020F0502020204030204" pitchFamily="34" charset="0"/>
                <a:cs typeface="Times New Roman" panose="02020603050405020304" pitchFamily="18" charset="0"/>
              </a:rPr>
              <a:t>.</a:t>
            </a:r>
          </a:p>
          <a:p>
            <a:r>
              <a:rPr lang="en-GB" sz="2800" b="1" dirty="0">
                <a:solidFill>
                  <a:srgbClr val="000000"/>
                </a:solidFill>
                <a:effectLst/>
                <a:highlight>
                  <a:srgbClr val="FFFFFF"/>
                </a:highlight>
                <a:latin typeface="Calibri" panose="020F0502020204030204" pitchFamily="34" charset="0"/>
                <a:ea typeface="Calibri" panose="020F0502020204030204" pitchFamily="34" charset="0"/>
                <a:cs typeface="Times New Roman" panose="02020603050405020304" pitchFamily="18" charset="0"/>
              </a:rPr>
              <a:t>Take this sentence as the </a:t>
            </a:r>
            <a:r>
              <a:rPr lang="en-GB" sz="2800" b="1" dirty="0">
                <a:solidFill>
                  <a:srgbClr val="000000"/>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topic sentence, </a:t>
            </a:r>
            <a:r>
              <a:rPr lang="en-GB" sz="2800" b="1" dirty="0">
                <a:solidFill>
                  <a:srgbClr val="000000"/>
                </a:solidFill>
                <a:highlight>
                  <a:srgbClr val="FFFFFF"/>
                </a:highlight>
                <a:latin typeface="Calibri" panose="020F0502020204030204" pitchFamily="34" charset="0"/>
                <a:ea typeface="Calibri" panose="020F0502020204030204" pitchFamily="34" charset="0"/>
                <a:cs typeface="Times New Roman" panose="02020603050405020304" pitchFamily="18" charset="0"/>
              </a:rPr>
              <a:t>and </a:t>
            </a:r>
            <a:r>
              <a:rPr lang="en-GB" sz="2800" b="1" dirty="0">
                <a:solidFill>
                  <a:srgbClr val="000000"/>
                </a:solidFill>
                <a:effectLst/>
                <a:highlight>
                  <a:srgbClr val="FFFFFF"/>
                </a:highlight>
                <a:latin typeface="Calibri" panose="020F0502020204030204" pitchFamily="34" charset="0"/>
                <a:ea typeface="Calibri" panose="020F0502020204030204" pitchFamily="34" charset="0"/>
                <a:cs typeface="Times New Roman" panose="02020603050405020304" pitchFamily="18" charset="0"/>
              </a:rPr>
              <a:t>finish off the paragraph</a:t>
            </a:r>
          </a:p>
          <a:p>
            <a:r>
              <a:rPr lang="en-GB" sz="2800" b="1" dirty="0">
                <a:solidFill>
                  <a:srgbClr val="000000"/>
                </a:solidFill>
                <a:effectLst/>
                <a:highlight>
                  <a:srgbClr val="FFFFFF"/>
                </a:highlight>
                <a:latin typeface="Calibri" panose="020F0502020204030204" pitchFamily="34" charset="0"/>
                <a:ea typeface="Calibri" panose="020F0502020204030204" pitchFamily="34" charset="0"/>
                <a:cs typeface="Times New Roman" panose="02020603050405020304" pitchFamily="18" charset="0"/>
              </a:rPr>
              <a:t>(developing the ideas from the first sentence) in an academic style by doing the following:</a:t>
            </a:r>
          </a:p>
          <a:p>
            <a:endParaRPr lang="en-GB" sz="2800" b="1" dirty="0">
              <a:solidFill>
                <a:srgbClr val="000000"/>
              </a:solidFill>
              <a:highlight>
                <a:srgbClr val="FFFFFF"/>
              </a:highlight>
              <a:latin typeface="Calibri" panose="020F0502020204030204" pitchFamily="34" charset="0"/>
              <a:ea typeface="Calibri" panose="020F0502020204030204" pitchFamily="34" charset="0"/>
              <a:cs typeface="Times New Roman" panose="02020603050405020304" pitchFamily="18" charset="0"/>
            </a:endParaRPr>
          </a:p>
          <a:p>
            <a:r>
              <a:rPr lang="en-GB" sz="2800" b="1" dirty="0">
                <a:solidFill>
                  <a:srgbClr val="000000"/>
                </a:solidFill>
                <a:highlight>
                  <a:srgbClr val="FFFFFF"/>
                </a:highlight>
                <a:latin typeface="Calibri" panose="020F0502020204030204" pitchFamily="34" charset="0"/>
                <a:ea typeface="Calibri" panose="020F0502020204030204" pitchFamily="34" charset="0"/>
                <a:cs typeface="Times New Roman" panose="02020603050405020304" pitchFamily="18" charset="0"/>
              </a:rPr>
              <a:t>Write three supporting sentences</a:t>
            </a:r>
          </a:p>
          <a:p>
            <a:r>
              <a:rPr lang="en-GB" sz="2800" b="1" dirty="0">
                <a:solidFill>
                  <a:srgbClr val="000000"/>
                </a:solidFill>
                <a:effectLst/>
                <a:highlight>
                  <a:srgbClr val="FFFFFF"/>
                </a:highlight>
                <a:latin typeface="Calibri" panose="020F0502020204030204" pitchFamily="34" charset="0"/>
                <a:ea typeface="Calibri" panose="020F0502020204030204" pitchFamily="34" charset="0"/>
                <a:cs typeface="Times New Roman" panose="02020603050405020304" pitchFamily="18" charset="0"/>
              </a:rPr>
              <a:t>Write one concluding sentence</a:t>
            </a:r>
            <a:endParaRPr lang="en-GB" sz="2800" b="1" dirty="0">
              <a:solidFill>
                <a:srgbClr val="000000"/>
              </a:solidFill>
              <a:highlight>
                <a:srgbClr val="FFFFFF"/>
              </a:highlight>
              <a:latin typeface="Calibri" panose="020F0502020204030204" pitchFamily="34" charset="0"/>
              <a:ea typeface="Calibri" panose="020F0502020204030204" pitchFamily="34" charset="0"/>
              <a:cs typeface="Times New Roman" panose="02020603050405020304" pitchFamily="18" charset="0"/>
            </a:endParaRPr>
          </a:p>
          <a:p>
            <a:endParaRPr lang="en-GB" sz="2800" b="1" dirty="0">
              <a:solidFill>
                <a:srgbClr val="000000"/>
              </a:solidFill>
              <a:highlight>
                <a:srgbClr val="FFFFFF"/>
              </a:highlight>
              <a:latin typeface="Calibri" panose="020F0502020204030204" pitchFamily="34" charset="0"/>
              <a:cs typeface="Times New Roman" panose="02020603050405020304" pitchFamily="18" charset="0"/>
            </a:endParaRPr>
          </a:p>
          <a:p>
            <a:r>
              <a:rPr lang="en-GB" sz="2800" b="1" dirty="0">
                <a:effectLst/>
                <a:latin typeface="Helvetica" pitchFamily="2" charset="0"/>
                <a:ea typeface="Aptos" panose="020B0004020202020204" pitchFamily="34" charset="0"/>
                <a:cs typeface="Aptos" panose="020B0004020202020204" pitchFamily="34" charset="0"/>
              </a:rPr>
              <a:t>Topic Sentence:</a:t>
            </a:r>
          </a:p>
          <a:p>
            <a:r>
              <a:rPr lang="en-GB" sz="2800" dirty="0">
                <a:effectLst/>
                <a:latin typeface="Helvetica" pitchFamily="2" charset="0"/>
                <a:ea typeface="Aptos" panose="020B0004020202020204" pitchFamily="34" charset="0"/>
                <a:cs typeface="Aptos" panose="020B0004020202020204" pitchFamily="34" charset="0"/>
              </a:rPr>
              <a:t>Leaders and employees who do not listen to those around them are not </a:t>
            </a:r>
          </a:p>
          <a:p>
            <a:r>
              <a:rPr lang="en-GB" sz="2800" dirty="0">
                <a:latin typeface="Helvetica" pitchFamily="2" charset="0"/>
                <a:ea typeface="Aptos" panose="020B0004020202020204" pitchFamily="34" charset="0"/>
                <a:cs typeface="Aptos" panose="020B0004020202020204" pitchFamily="34" charset="0"/>
              </a:rPr>
              <a:t>Communicating properly</a:t>
            </a:r>
            <a:r>
              <a:rPr lang="en-GB" sz="2800" dirty="0">
                <a:effectLst/>
                <a:latin typeface="Helvetica" pitchFamily="2" charset="0"/>
                <a:ea typeface="Aptos" panose="020B0004020202020204" pitchFamily="34" charset="0"/>
                <a:cs typeface="Aptos" panose="020B0004020202020204" pitchFamily="34" charset="0"/>
              </a:rPr>
              <a:t>, and this may have </a:t>
            </a:r>
            <a:r>
              <a:rPr lang="en-GB" sz="2800" dirty="0">
                <a:latin typeface="Helvetica" pitchFamily="2" charset="0"/>
                <a:ea typeface="Aptos" panose="020B0004020202020204" pitchFamily="34" charset="0"/>
                <a:cs typeface="Aptos" panose="020B0004020202020204" pitchFamily="34" charset="0"/>
              </a:rPr>
              <a:t>several negative impacts.</a:t>
            </a:r>
          </a:p>
          <a:p>
            <a:endParaRPr lang="en-GB" sz="2800" dirty="0">
              <a:latin typeface="Helvetica" pitchFamily="2" charset="0"/>
            </a:endParaRPr>
          </a:p>
        </p:txBody>
      </p:sp>
    </p:spTree>
    <p:extLst>
      <p:ext uri="{BB962C8B-B14F-4D97-AF65-F5344CB8AC3E}">
        <p14:creationId xmlns:p14="http://schemas.microsoft.com/office/powerpoint/2010/main" val="38301179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EC54B2-1E62-8C91-709B-63FBE7149F2C}"/>
              </a:ext>
            </a:extLst>
          </p:cNvPr>
          <p:cNvSpPr txBox="1"/>
          <p:nvPr/>
        </p:nvSpPr>
        <p:spPr>
          <a:xfrm>
            <a:off x="729418" y="428178"/>
            <a:ext cx="10733164" cy="6001643"/>
          </a:xfrm>
          <a:prstGeom prst="rect">
            <a:avLst/>
          </a:prstGeom>
          <a:noFill/>
        </p:spPr>
        <p:txBody>
          <a:bodyPr wrap="square" rtlCol="0">
            <a:spAutoFit/>
          </a:bodyPr>
          <a:lstStyle/>
          <a:p>
            <a:r>
              <a:rPr lang="en-GB" sz="2400" b="1" dirty="0">
                <a:latin typeface="Helvetica" pitchFamily="2" charset="0"/>
              </a:rPr>
              <a:t>PART 2 - Assessment</a:t>
            </a:r>
          </a:p>
          <a:p>
            <a:endParaRPr lang="en-GB" sz="2400" dirty="0">
              <a:effectLst/>
              <a:latin typeface="Helvetica" pitchFamily="2" charset="0"/>
            </a:endParaRPr>
          </a:p>
          <a:p>
            <a:r>
              <a:rPr lang="en-GB" sz="2400" b="1" dirty="0">
                <a:effectLst/>
                <a:latin typeface="Helvetica" pitchFamily="2" charset="0"/>
              </a:rPr>
              <a:t>Task 2 of 3 (30 Marks): Application of academic skills tools exercise </a:t>
            </a:r>
            <a:endParaRPr lang="en-GB" sz="2400" dirty="0">
              <a:effectLst/>
              <a:latin typeface="Helvetica" pitchFamily="2" charset="0"/>
            </a:endParaRPr>
          </a:p>
          <a:p>
            <a:r>
              <a:rPr lang="en-GB" sz="2400" b="1" dirty="0">
                <a:effectLst/>
                <a:latin typeface="Helvetica" pitchFamily="2" charset="0"/>
              </a:rPr>
              <a:t>– 500 words (or equivalent) - 45 mins (in class) </a:t>
            </a:r>
            <a:endParaRPr lang="en-GB" sz="2400" dirty="0">
              <a:effectLst/>
              <a:latin typeface="Helvetica" pitchFamily="2" charset="0"/>
            </a:endParaRPr>
          </a:p>
          <a:p>
            <a:endParaRPr lang="en-GB" sz="2400" dirty="0">
              <a:effectLst/>
              <a:latin typeface="Helvetica" pitchFamily="2" charset="0"/>
            </a:endParaRPr>
          </a:p>
          <a:p>
            <a:r>
              <a:rPr lang="en-GB" sz="2400" dirty="0">
                <a:latin typeface="Helvetica" pitchFamily="2" charset="0"/>
              </a:rPr>
              <a:t>A</a:t>
            </a:r>
            <a:r>
              <a:rPr lang="en-GB" sz="2400" dirty="0">
                <a:effectLst/>
                <a:latin typeface="Helvetica" pitchFamily="2" charset="0"/>
              </a:rPr>
              <a:t>pplication of academic skills tools exercise during class. </a:t>
            </a:r>
          </a:p>
          <a:p>
            <a:endParaRPr lang="en-GB" sz="2400" dirty="0">
              <a:latin typeface="Helvetica" pitchFamily="2" charset="0"/>
            </a:endParaRPr>
          </a:p>
          <a:p>
            <a:r>
              <a:rPr lang="en-GB" sz="2400" dirty="0">
                <a:effectLst/>
                <a:latin typeface="Helvetica" pitchFamily="2" charset="0"/>
              </a:rPr>
              <a:t>The exercise will last for 45 minutes and you are required to complete it within the allocated time. The exercise will be a mixture of note-taking, paraphrasing and writing academically. The task must be completed independently. </a:t>
            </a:r>
          </a:p>
          <a:p>
            <a:endParaRPr lang="en-GB" sz="2400" dirty="0">
              <a:latin typeface="Helvetica" pitchFamily="2" charset="0"/>
            </a:endParaRPr>
          </a:p>
          <a:p>
            <a:r>
              <a:rPr lang="en-GB" sz="2400" dirty="0">
                <a:latin typeface="Helvetica" pitchFamily="2" charset="0"/>
              </a:rPr>
              <a:t>Silence during the exam</a:t>
            </a:r>
          </a:p>
          <a:p>
            <a:r>
              <a:rPr lang="en-GB" sz="2400" dirty="0">
                <a:latin typeface="Helvetica" pitchFamily="2" charset="0"/>
              </a:rPr>
              <a:t>Write name and student number:</a:t>
            </a:r>
          </a:p>
          <a:p>
            <a:r>
              <a:rPr lang="en-GB" sz="2400" dirty="0">
                <a:latin typeface="Helvetica" pitchFamily="2" charset="0"/>
              </a:rPr>
              <a:t>Date: 8</a:t>
            </a:r>
            <a:r>
              <a:rPr lang="en-GB" sz="2400" baseline="30000" dirty="0">
                <a:latin typeface="Helvetica" pitchFamily="2" charset="0"/>
              </a:rPr>
              <a:t>th</a:t>
            </a:r>
            <a:r>
              <a:rPr lang="en-GB" sz="2400" dirty="0">
                <a:latin typeface="Helvetica" pitchFamily="2" charset="0"/>
              </a:rPr>
              <a:t> April 2024</a:t>
            </a:r>
          </a:p>
          <a:p>
            <a:r>
              <a:rPr lang="en-GB" sz="2400" dirty="0">
                <a:latin typeface="Helvetica" pitchFamily="2" charset="0"/>
              </a:rPr>
              <a:t>Lecturer name: Tim Hopkins</a:t>
            </a:r>
          </a:p>
          <a:p>
            <a:endParaRPr lang="en-GB" sz="2400" b="1" dirty="0">
              <a:latin typeface="Helvetica" pitchFamily="2" charset="0"/>
            </a:endParaRPr>
          </a:p>
        </p:txBody>
      </p:sp>
    </p:spTree>
    <p:extLst>
      <p:ext uri="{BB962C8B-B14F-4D97-AF65-F5344CB8AC3E}">
        <p14:creationId xmlns:p14="http://schemas.microsoft.com/office/powerpoint/2010/main" val="3046415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99</TotalTime>
  <Words>2529</Words>
  <Application>Microsoft Macintosh PowerPoint</Application>
  <PresentationFormat>Widescreen</PresentationFormat>
  <Paragraphs>242</Paragraphs>
  <Slides>30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Aptos</vt:lpstr>
      <vt:lpstr>Aptos Display</vt:lpstr>
      <vt:lpstr>Arial</vt:lpstr>
      <vt:lpstr>Calibri</vt:lpstr>
      <vt:lpstr>Helvetica</vt:lpstr>
      <vt:lpstr>Wingdings</vt:lpstr>
      <vt:lpstr>Office Theme</vt:lpstr>
      <vt:lpstr>PowerPoint Presentation</vt:lpstr>
      <vt:lpstr>PowerPoint Presentation</vt:lpstr>
      <vt:lpstr>PowerPoint Presentation</vt:lpstr>
      <vt:lpstr>WHAT TYPES OF NOTE-TAKING STYLES ARE THESE?</vt:lpstr>
      <vt:lpstr>WHAT STUDY SITUATIONS MIGHT THEY  BE USEFUL FOR?</vt:lpstr>
      <vt:lpstr>WHAT STUDY SITUATIONS MIGHT THEY  BE USEFUL FOR?</vt:lpstr>
      <vt:lpstr>Practice 1   a) Read the hand-out text, underline the main topic, the main points about the topic, and the sub-points (supporting points)  b) Make diagrammatic notes </vt:lpstr>
      <vt:lpstr>Practice 2 - Paraphrasing  What steps do we take to write a paraphrase?  1   Underline / highlight k _ _  w_ _ _ _  or  ph _ _ _ _ _  2   Use s_ _ _ _ _ _ s ( different words with same/similar meaning)  3   Use changes to w _ _ _  order   4   Use changes to word  c _ _ _ _ </vt:lpstr>
      <vt:lpstr>Practice 2 – Paraphrasing  Follow these steps to write a paraphrase:  1) Underline key words and phrases  2) Use Synonyms – different words but same/similar meaning  3) Use changes to word order   4) Use changes to word class </vt:lpstr>
      <vt:lpstr>PowerPoint Presentation</vt:lpstr>
      <vt:lpstr>Paraphrasing Practice </vt:lpstr>
      <vt:lpstr>Paraphrasing Practice </vt:lpstr>
      <vt:lpstr>Paraphrasing Practice </vt:lpstr>
      <vt:lpstr>Practice 3 - Paragraphing Practice  How to structure and write a paragraph.  1 Topic Sentence 2 Supporting sentences  3 Concluding sentence    </vt:lpstr>
      <vt:lpstr>PowerPoint Presentation</vt:lpstr>
      <vt:lpstr>PowerPoint Presentation</vt:lpstr>
      <vt:lpstr>Quiz 2– Here are 4 sentences.  Which is the Topic sentence, and which are and Supporting Sentences?</vt:lpstr>
      <vt:lpstr>Quiz 3- Here are 5 more sentences!  Which is the Topic sentence, and which are and Supporting Sentences?</vt:lpstr>
      <vt:lpstr>Quiz 4– and again…!</vt:lpstr>
      <vt:lpstr>ANSWERS –  Identify Topic and Supporting Sentences Quiz 2</vt:lpstr>
      <vt:lpstr>ANSWERS - Identify Topic and Supporting Sentences – Quiz 3</vt:lpstr>
      <vt:lpstr>ANSWERS - Identify Topic and Supporting Sentences – Quiz 4</vt:lpstr>
      <vt:lpstr>Concluding Sentence</vt:lpstr>
      <vt:lpstr>PowerPoint Presentation</vt:lpstr>
      <vt:lpstr>TASK 8 - Concluding Sentence – pick an option…</vt:lpstr>
      <vt:lpstr>TASK 8 - Concluding Sentence – pick an option…</vt:lpstr>
      <vt:lpstr>Using this structure to write your own paragraphs</vt:lpstr>
      <vt:lpstr>Practice 3 - Paragraphing Practice  How to structure and write a paragraph.  1 Topic Sentence 2 Supporting sentences  3 Concluding sentence    </vt:lpstr>
      <vt:lpstr>Practice: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Tim Hopkins</dc:creator>
  <cp:lastModifiedBy>Tim Hopkins</cp:lastModifiedBy>
  <cp:revision>10</cp:revision>
  <dcterms:created xsi:type="dcterms:W3CDTF">2024-04-06T13:41:32Z</dcterms:created>
  <dcterms:modified xsi:type="dcterms:W3CDTF">2024-04-08T06:45:51Z</dcterms:modified>
</cp:coreProperties>
</file>