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9" r:id="rId1"/>
  </p:sldMasterIdLst>
  <p:notesMasterIdLst>
    <p:notesMasterId r:id="rId17"/>
  </p:notesMasterIdLst>
  <p:handoutMasterIdLst>
    <p:handoutMasterId r:id="rId18"/>
  </p:handoutMasterIdLst>
  <p:sldIdLst>
    <p:sldId id="280" r:id="rId2"/>
    <p:sldId id="269" r:id="rId3"/>
    <p:sldId id="281" r:id="rId4"/>
    <p:sldId id="270" r:id="rId5"/>
    <p:sldId id="271" r:id="rId6"/>
    <p:sldId id="272" r:id="rId7"/>
    <p:sldId id="273" r:id="rId8"/>
    <p:sldId id="274" r:id="rId9"/>
    <p:sldId id="275" r:id="rId10"/>
    <p:sldId id="276" r:id="rId11"/>
    <p:sldId id="278" r:id="rId12"/>
    <p:sldId id="277" r:id="rId13"/>
    <p:sldId id="279" r:id="rId14"/>
    <p:sldId id="282" r:id="rId15"/>
    <p:sldId id="283"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1E4AEA4-8DFA-4A89-87EB-49C32662AFE0}">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83" d="100"/>
          <a:sy n="83" d="100"/>
        </p:scale>
        <p:origin x="614" y="58"/>
      </p:cViewPr>
      <p:guideLst>
        <p:guide orient="horz" pos="2160"/>
        <p:guide pos="3840"/>
      </p:guideLst>
    </p:cSldViewPr>
  </p:slideViewPr>
  <p:notesTextViewPr>
    <p:cViewPr>
      <p:scale>
        <a:sx n="1" d="1"/>
        <a:sy n="1" d="1"/>
      </p:scale>
      <p:origin x="0" y="0"/>
    </p:cViewPr>
  </p:notesTextViewPr>
  <p:notesViewPr>
    <p:cSldViewPr snapToGrid="0" showGuides="1">
      <p:cViewPr varScale="1">
        <p:scale>
          <a:sx n="80" d="100"/>
          <a:sy n="80" d="100"/>
        </p:scale>
        <p:origin x="244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5CB2E47-6F41-409B-AD22-834AE1EFF186}" type="datetimeFigureOut">
              <a:rPr lang="en-US" smtClean="0"/>
              <a:t>11/3/2018</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180BE5A-9D85-4716-9443-9D9E66ACB5E5}" type="slidenum">
              <a:rPr lang="en-US" smtClean="0"/>
              <a:t>‹#›</a:t>
            </a:fld>
            <a:endParaRPr lang="en-US" dirty="0"/>
          </a:p>
        </p:txBody>
      </p:sp>
    </p:spTree>
    <p:extLst>
      <p:ext uri="{BB962C8B-B14F-4D97-AF65-F5344CB8AC3E}">
        <p14:creationId xmlns:p14="http://schemas.microsoft.com/office/powerpoint/2010/main" val="37887826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AD6744A-403D-42A1-BFE7-61DA46EE7C6C}" type="datetimeFigureOut">
              <a:rPr lang="en-US" smtClean="0"/>
              <a:t>11/3/2018</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E05635-4EFD-4447-A451-86C57984FA89}" type="slidenum">
              <a:rPr lang="en-US" smtClean="0"/>
              <a:t>‹#›</a:t>
            </a:fld>
            <a:endParaRPr lang="en-US" dirty="0"/>
          </a:p>
        </p:txBody>
      </p:sp>
    </p:spTree>
    <p:extLst>
      <p:ext uri="{BB962C8B-B14F-4D97-AF65-F5344CB8AC3E}">
        <p14:creationId xmlns:p14="http://schemas.microsoft.com/office/powerpoint/2010/main" val="12066023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49BF3EA-1A78-4F07-BDC0-C8A1BD461199}" type="datetimeFigureOut">
              <a:rPr lang="en-US" smtClean="0"/>
              <a:t>11/3/2018</a:t>
            </a:fld>
            <a:endParaRPr lang="en-US" dirty="0"/>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26728791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349BF3EA-1A78-4F07-BDC0-C8A1BD461199}" type="datetimeFigureOut">
              <a:rPr lang="en-US" smtClean="0"/>
              <a:t>11/3/2018</a:t>
            </a:fld>
            <a:endParaRPr lang="en-US" dirty="0"/>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11370352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9BF3EA-1A78-4F07-BDC0-C8A1BD461199}" type="datetimeFigureOut">
              <a:rPr lang="en-US" smtClean="0"/>
              <a:t>11/3/2018</a:t>
            </a:fld>
            <a:endParaRPr lang="en-US" dirty="0"/>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3054539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49BF3EA-1A78-4F07-BDC0-C8A1BD461199}" type="datetimeFigureOut">
              <a:rPr lang="en-US" smtClean="0"/>
              <a:t>11/3/2018</a:t>
            </a:fld>
            <a:endParaRPr lang="en-US" dirty="0"/>
          </a:p>
        </p:txBody>
      </p:sp>
      <p:sp>
        <p:nvSpPr>
          <p:cNvPr id="6" name="Footer Placeholder 5"/>
          <p:cNvSpPr>
            <a:spLocks noGrp="1"/>
          </p:cNvSpPr>
          <p:nvPr>
            <p:ph type="ftr" sz="quarter" idx="11"/>
          </p:nvPr>
        </p:nvSpPr>
        <p:spPr/>
        <p:txBody>
          <a:bodyPr/>
          <a:lstStyle/>
          <a:p>
            <a:r>
              <a:rPr lang="en-US"/>
              <a:t>Add a footer</a:t>
            </a:r>
            <a:endParaRPr lang="en-US" dirty="0"/>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34369679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49BF3EA-1A78-4F07-BDC0-C8A1BD461199}" type="datetimeFigureOut">
              <a:rPr lang="en-US" smtClean="0"/>
              <a:t>11/3/2018</a:t>
            </a:fld>
            <a:endParaRPr lang="en-US" dirty="0"/>
          </a:p>
        </p:txBody>
      </p:sp>
      <p:sp>
        <p:nvSpPr>
          <p:cNvPr id="8" name="Footer Placeholder 7"/>
          <p:cNvSpPr>
            <a:spLocks noGrp="1"/>
          </p:cNvSpPr>
          <p:nvPr>
            <p:ph type="ftr" sz="quarter" idx="11"/>
          </p:nvPr>
        </p:nvSpPr>
        <p:spPr/>
        <p:txBody>
          <a:bodyPr/>
          <a:lstStyle/>
          <a:p>
            <a:r>
              <a:rPr lang="en-US"/>
              <a:t>Add a footer</a:t>
            </a:r>
            <a:endParaRPr lang="en-US" dirty="0"/>
          </a:p>
        </p:txBody>
      </p:sp>
      <p:sp>
        <p:nvSpPr>
          <p:cNvPr id="9" name="Slide Number Placeholder 8"/>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2022784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349BF3EA-1A78-4F07-BDC0-C8A1BD461199}" type="datetimeFigureOut">
              <a:rPr lang="en-US" smtClean="0"/>
              <a:t>11/3/2018</a:t>
            </a:fld>
            <a:endParaRPr lang="en-US" dirty="0"/>
          </a:p>
        </p:txBody>
      </p:sp>
      <p:sp>
        <p:nvSpPr>
          <p:cNvPr id="5" name="Footer Placeholder 3"/>
          <p:cNvSpPr>
            <a:spLocks noGrp="1"/>
          </p:cNvSpPr>
          <p:nvPr>
            <p:ph type="ftr" sz="quarter" idx="11"/>
          </p:nvPr>
        </p:nvSpPr>
        <p:spPr/>
        <p:txBody>
          <a:bodyPr/>
          <a:lstStyle/>
          <a:p>
            <a:r>
              <a:rPr lang="en-US"/>
              <a:t>Add a footer</a:t>
            </a:r>
            <a:endParaRPr lang="en-US" dirty="0"/>
          </a:p>
        </p:txBody>
      </p:sp>
      <p:sp>
        <p:nvSpPr>
          <p:cNvPr id="6" name="Slide Number Placeholder 4"/>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4056186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49BF3EA-1A78-4F07-BDC0-C8A1BD461199}" type="datetimeFigureOut">
              <a:rPr lang="en-US" smtClean="0"/>
              <a:t>11/3/2018</a:t>
            </a:fld>
            <a:endParaRPr lang="en-US" dirty="0"/>
          </a:p>
        </p:txBody>
      </p:sp>
      <p:sp>
        <p:nvSpPr>
          <p:cNvPr id="5" name="Footer Placeholder 2"/>
          <p:cNvSpPr>
            <a:spLocks noGrp="1"/>
          </p:cNvSpPr>
          <p:nvPr>
            <p:ph type="ftr" sz="quarter" idx="11"/>
          </p:nvPr>
        </p:nvSpPr>
        <p:spPr/>
        <p:txBody>
          <a:bodyPr/>
          <a:lstStyle/>
          <a:p>
            <a:r>
              <a:rPr lang="en-US"/>
              <a:t>Add a footer</a:t>
            </a:r>
            <a:endParaRPr lang="en-US" dirty="0"/>
          </a:p>
        </p:txBody>
      </p:sp>
      <p:sp>
        <p:nvSpPr>
          <p:cNvPr id="6" name="Slide Number Placeholder 3"/>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1441425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349BF3EA-1A78-4F07-BDC0-C8A1BD461199}" type="datetimeFigureOut">
              <a:rPr lang="en-US" smtClean="0"/>
              <a:t>11/3/2018</a:t>
            </a:fld>
            <a:endParaRPr lang="en-US" dirty="0"/>
          </a:p>
        </p:txBody>
      </p:sp>
      <p:sp>
        <p:nvSpPr>
          <p:cNvPr id="5" name="Footer Placeholder 5"/>
          <p:cNvSpPr>
            <a:spLocks noGrp="1"/>
          </p:cNvSpPr>
          <p:nvPr>
            <p:ph type="ftr" sz="quarter" idx="11"/>
          </p:nvPr>
        </p:nvSpPr>
        <p:spPr/>
        <p:txBody>
          <a:bodyPr/>
          <a:lstStyle/>
          <a:p>
            <a:r>
              <a:rPr lang="en-US"/>
              <a:t>Add a footer</a:t>
            </a:r>
            <a:endParaRPr lang="en-US" dirty="0"/>
          </a:p>
        </p:txBody>
      </p:sp>
      <p:sp>
        <p:nvSpPr>
          <p:cNvPr id="6" name="Slide Number Placeholder 6"/>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2791741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49BF3EA-1A78-4F07-BDC0-C8A1BD461199}" type="datetimeFigureOut">
              <a:rPr lang="en-US" smtClean="0"/>
              <a:t>11/3/2018</a:t>
            </a:fld>
            <a:endParaRPr lang="en-US" dirty="0"/>
          </a:p>
        </p:txBody>
      </p:sp>
      <p:sp>
        <p:nvSpPr>
          <p:cNvPr id="6" name="Footer Placeholder 5"/>
          <p:cNvSpPr>
            <a:spLocks noGrp="1"/>
          </p:cNvSpPr>
          <p:nvPr>
            <p:ph type="ftr" sz="quarter" idx="11"/>
          </p:nvPr>
        </p:nvSpPr>
        <p:spPr/>
        <p:txBody>
          <a:bodyPr/>
          <a:lstStyle/>
          <a:p>
            <a:r>
              <a:rPr lang="en-US"/>
              <a:t>Add a footer</a:t>
            </a:r>
            <a:endParaRPr lang="en-US" dirty="0"/>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1524187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49BF3EA-1A78-4F07-BDC0-C8A1BD461199}" type="datetimeFigureOut">
              <a:rPr lang="en-US" smtClean="0"/>
              <a:t>11/3/2018</a:t>
            </a:fld>
            <a:endParaRPr lang="en-US" dirty="0"/>
          </a:p>
        </p:txBody>
      </p:sp>
      <p:sp>
        <p:nvSpPr>
          <p:cNvPr id="6" name="Footer Placeholder 5"/>
          <p:cNvSpPr>
            <a:spLocks noGrp="1"/>
          </p:cNvSpPr>
          <p:nvPr>
            <p:ph type="ftr" sz="quarter" idx="11"/>
          </p:nvPr>
        </p:nvSpPr>
        <p:spPr/>
        <p:txBody>
          <a:bodyPr/>
          <a:lstStyle/>
          <a:p>
            <a:r>
              <a:rPr lang="en-US"/>
              <a:t>Add a footer</a:t>
            </a:r>
            <a:endParaRPr lang="en-US" dirty="0"/>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4061648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349BF3EA-1A78-4F07-BDC0-C8A1BD461199}" type="datetimeFigureOut">
              <a:rPr lang="en-US" smtClean="0"/>
              <a:t>11/3/2018</a:t>
            </a:fld>
            <a:endParaRPr lang="en-US" dirty="0"/>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17057613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349BF3EA-1A78-4F07-BDC0-C8A1BD461199}" type="datetimeFigureOut">
              <a:rPr lang="en-US" smtClean="0"/>
              <a:t>11/3/2018</a:t>
            </a:fld>
            <a:endParaRPr lang="en-US" dirty="0"/>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7930920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9BF3EA-1A78-4F07-BDC0-C8A1BD461199}" type="datetimeFigureOut">
              <a:rPr lang="en-US" smtClean="0"/>
              <a:t>11/3/2018</a:t>
            </a:fld>
            <a:endParaRPr lang="en-US" dirty="0"/>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5072768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49BF3EA-1A78-4F07-BDC0-C8A1BD461199}" type="datetimeFigureOut">
              <a:rPr lang="en-US" smtClean="0"/>
              <a:t>11/3/2018</a:t>
            </a:fld>
            <a:endParaRPr lang="en-US" dirty="0"/>
          </a:p>
        </p:txBody>
      </p:sp>
      <p:sp>
        <p:nvSpPr>
          <p:cNvPr id="4"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19961466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49BF3EA-1A78-4F07-BDC0-C8A1BD461199}" type="datetimeFigureOut">
              <a:rPr lang="en-US" smtClean="0"/>
              <a:t>11/3/2018</a:t>
            </a:fld>
            <a:endParaRPr lang="en-US" dirty="0"/>
          </a:p>
        </p:txBody>
      </p:sp>
      <p:sp>
        <p:nvSpPr>
          <p:cNvPr id="4"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28003245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9BF3EA-1A78-4F07-BDC0-C8A1BD461199}" type="datetimeFigureOut">
              <a:rPr lang="en-US" smtClean="0"/>
              <a:t>11/3/2018</a:t>
            </a:fld>
            <a:endParaRPr lang="en-US" dirty="0"/>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6683457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9BF3EA-1A78-4F07-BDC0-C8A1BD461199}" type="datetimeFigureOut">
              <a:rPr lang="en-US" smtClean="0"/>
              <a:t>11/3/2018</a:t>
            </a:fld>
            <a:endParaRPr lang="en-US" dirty="0"/>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36449631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49BF3EA-1A78-4F07-BDC0-C8A1BD461199}" type="datetimeFigureOut">
              <a:rPr lang="en-US" smtClean="0"/>
              <a:t>11/3/2018</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r>
              <a:rPr lang="en-US"/>
              <a:t>Add a footer</a:t>
            </a:r>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401CF334-2D5C-4859-84A6-CA7E6E43FAEB}" type="slidenum">
              <a:rPr lang="en-US" smtClean="0"/>
              <a:t>‹#›</a:t>
            </a:fld>
            <a:endParaRPr lang="en-US" dirty="0"/>
          </a:p>
        </p:txBody>
      </p:sp>
    </p:spTree>
    <p:extLst>
      <p:ext uri="{BB962C8B-B14F-4D97-AF65-F5344CB8AC3E}">
        <p14:creationId xmlns:p14="http://schemas.microsoft.com/office/powerpoint/2010/main" val="3497721713"/>
      </p:ext>
    </p:extLst>
  </p:cSld>
  <p:clrMap bg1="dk1" tx1="lt1" bg2="dk2" tx2="lt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 id="2147483766"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hyperlink" Target="http://www.wix.com/" TargetMode="External"/><Relationship Id="rId5" Type="http://schemas.openxmlformats.org/officeDocument/2006/relationships/image" Target="../media/image15.png"/><Relationship Id="rId4" Type="http://schemas.openxmlformats.org/officeDocument/2006/relationships/hyperlink" Target="https://www.wix.com/website/builder?storyId=4d187624-d04c-4388-a16a-3573a69ec77c&amp;editorSessionId=a96898a5-9b30-469f-8006-abd40d0a2f3e&amp;referralInfo=my-account#!/builder/story/4d187624-d04c-4388-a16a-3573a69ec77c:504f038e-4f48-4446-9bea-652356ebbdb9/edit/1.118//"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image" Target="../media/image20.PNG"/><Relationship Id="rId5" Type="http://schemas.openxmlformats.org/officeDocument/2006/relationships/image" Target="../media/image5.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GB" altLang="en-US" dirty="0">
                <a:latin typeface="Cambria" panose="02040503050406030204" pitchFamily="18" charset="0"/>
              </a:rPr>
              <a:t>MCZ</a:t>
            </a:r>
            <a:endParaRPr lang="en-US" dirty="0"/>
          </a:p>
        </p:txBody>
      </p:sp>
      <p:sp>
        <p:nvSpPr>
          <p:cNvPr id="4" name="Subtitle 3"/>
          <p:cNvSpPr>
            <a:spLocks noGrp="1"/>
          </p:cNvSpPr>
          <p:nvPr>
            <p:ph type="subTitle" idx="1"/>
          </p:nvPr>
        </p:nvSpPr>
        <p:spPr/>
        <p:txBody>
          <a:bodyPr/>
          <a:lstStyle/>
          <a:p>
            <a:r>
              <a:rPr lang="en-US" dirty="0"/>
              <a:t>Business Proposal</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42636" y="4800600"/>
            <a:ext cx="3425714" cy="1394657"/>
          </a:xfrm>
          <a:prstGeom prst="rect">
            <a:avLst/>
          </a:prstGeom>
        </p:spPr>
      </p:pic>
    </p:spTree>
    <p:extLst>
      <p:ext uri="{BB962C8B-B14F-4D97-AF65-F5344CB8AC3E}">
        <p14:creationId xmlns:p14="http://schemas.microsoft.com/office/powerpoint/2010/main" val="1566073541"/>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extLst/>
          </a:blip>
          <a:stretch/>
        </a:blipFill>
        <a:effectLst/>
      </p:bgPr>
    </p:bg>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3" name="Picture 22">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5" name="Oval 24">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27" name="Picture 26">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29" name="Picture 28">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31" name="Rectangle 30">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Title 2"/>
          <p:cNvSpPr>
            <a:spLocks noGrp="1"/>
          </p:cNvSpPr>
          <p:nvPr>
            <p:ph type="title"/>
          </p:nvPr>
        </p:nvSpPr>
        <p:spPr>
          <a:xfrm>
            <a:off x="4654295" y="1266958"/>
            <a:ext cx="6808362" cy="4528457"/>
          </a:xfrm>
        </p:spPr>
        <p:txBody>
          <a:bodyPr vert="horz" lIns="91440" tIns="45720" rIns="91440" bIns="45720" rtlCol="0" anchor="ctr">
            <a:normAutofit/>
          </a:bodyPr>
          <a:lstStyle/>
          <a:p>
            <a:r>
              <a:rPr lang="en-US" sz="7200" b="0" i="0" kern="1200" dirty="0">
                <a:solidFill>
                  <a:schemeClr val="tx2"/>
                </a:solidFill>
                <a:latin typeface="+mj-lt"/>
                <a:ea typeface="+mj-ea"/>
                <a:cs typeface="+mj-cs"/>
              </a:rPr>
              <a:t>Mission Statement</a:t>
            </a:r>
          </a:p>
        </p:txBody>
      </p:sp>
      <p:sp>
        <p:nvSpPr>
          <p:cNvPr id="2" name="Content Placeholder 1"/>
          <p:cNvSpPr>
            <a:spLocks noGrp="1"/>
          </p:cNvSpPr>
          <p:nvPr>
            <p:ph idx="1"/>
          </p:nvPr>
        </p:nvSpPr>
        <p:spPr>
          <a:xfrm>
            <a:off x="1154955" y="1266958"/>
            <a:ext cx="2904124" cy="4528457"/>
          </a:xfrm>
        </p:spPr>
        <p:txBody>
          <a:bodyPr vert="horz" lIns="91440" tIns="45720" rIns="91440" bIns="45720" rtlCol="0" anchor="ctr">
            <a:normAutofit/>
          </a:bodyPr>
          <a:lstStyle/>
          <a:p>
            <a:pPr marL="0" indent="0" algn="r">
              <a:buNone/>
            </a:pPr>
            <a:r>
              <a:rPr lang="en-US" b="0" i="0" kern="1200" cap="all" dirty="0">
                <a:solidFill>
                  <a:schemeClr val="bg2">
                    <a:lumMod val="40000"/>
                    <a:lumOff val="60000"/>
                  </a:schemeClr>
                </a:solidFill>
                <a:latin typeface="+mj-lt"/>
                <a:ea typeface="+mj-ea"/>
                <a:cs typeface="+mj-cs"/>
              </a:rPr>
              <a:t>“If it needs a socket, a plug or even a usb - we'll have it!”</a:t>
            </a:r>
          </a:p>
        </p:txBody>
      </p:sp>
      <p:cxnSp>
        <p:nvCxnSpPr>
          <p:cNvPr id="33" name="Straight Connector 32">
            <a:extLst>
              <a:ext uri="{FF2B5EF4-FFF2-40B4-BE49-F238E27FC236}">
                <a16:creationId xmlns:a16="http://schemas.microsoft.com/office/drawing/2014/main" id="{179C4C8E-197B-4679-AE96-B5147F971C9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56687" y="1930986"/>
            <a:ext cx="0" cy="3200400"/>
          </a:xfrm>
          <a:prstGeom prst="line">
            <a:avLst/>
          </a:prstGeom>
          <a:ln w="15875" cap="sq">
            <a:solidFill>
              <a:schemeClr val="bg2">
                <a:lumMod val="60000"/>
                <a:lumOff val="40000"/>
              </a:schemeClr>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7852844"/>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extLst/>
          </a:blip>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2" name="Picture 11">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4" name="Oval 13">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6" name="Picture 15">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8" name="Picture 17">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0" name="Rectangle 19">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useBgFill="1">
        <p:nvSpPr>
          <p:cNvPr id="22" name="Rectangle 21">
            <a:extLst>
              <a:ext uri="{FF2B5EF4-FFF2-40B4-BE49-F238E27FC236}">
                <a16:creationId xmlns:a16="http://schemas.microsoft.com/office/drawing/2014/main" id="{DDBA86CC-34C3-43C1-B328-62490FE690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926DE55A-0DE8-4A7B-B870-2969BEECC448}"/>
              </a:ext>
            </a:extLst>
          </p:cNvPr>
          <p:cNvSpPr>
            <a:spLocks noGrp="1"/>
          </p:cNvSpPr>
          <p:nvPr>
            <p:ph type="title"/>
          </p:nvPr>
        </p:nvSpPr>
        <p:spPr>
          <a:xfrm>
            <a:off x="-168707" y="1600200"/>
            <a:ext cx="3522879" cy="4470821"/>
          </a:xfrm>
        </p:spPr>
        <p:txBody>
          <a:bodyPr vert="horz" lIns="91440" tIns="45720" rIns="91440" bIns="45720" rtlCol="0" anchor="t">
            <a:normAutofit/>
          </a:bodyPr>
          <a:lstStyle/>
          <a:p>
            <a:pPr algn="r"/>
            <a:r>
              <a:rPr lang="en-US" sz="4200" b="0" i="0" kern="1200" dirty="0">
                <a:solidFill>
                  <a:schemeClr val="tx1"/>
                </a:solidFill>
                <a:latin typeface="+mj-lt"/>
                <a:ea typeface="+mj-ea"/>
                <a:cs typeface="+mj-cs"/>
              </a:rPr>
              <a:t>Business Overview</a:t>
            </a:r>
          </a:p>
        </p:txBody>
      </p:sp>
      <p:sp>
        <p:nvSpPr>
          <p:cNvPr id="24" name="Rectangle 23">
            <a:extLst>
              <a:ext uri="{FF2B5EF4-FFF2-40B4-BE49-F238E27FC236}">
                <a16:creationId xmlns:a16="http://schemas.microsoft.com/office/drawing/2014/main" id="{9CF4C9D6-90BC-48A0-91E8-0F0373CA1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Text Placeholder 4">
            <a:extLst>
              <a:ext uri="{FF2B5EF4-FFF2-40B4-BE49-F238E27FC236}">
                <a16:creationId xmlns:a16="http://schemas.microsoft.com/office/drawing/2014/main" id="{7807ED40-F909-41F0-B800-D1B2491D09C9}"/>
              </a:ext>
            </a:extLst>
          </p:cNvPr>
          <p:cNvSpPr>
            <a:spLocks noGrp="1"/>
          </p:cNvSpPr>
          <p:nvPr>
            <p:ph type="body" sz="half" idx="2"/>
          </p:nvPr>
        </p:nvSpPr>
        <p:spPr>
          <a:xfrm>
            <a:off x="4965257" y="1143716"/>
            <a:ext cx="6294448" cy="3701935"/>
          </a:xfrm>
        </p:spPr>
        <p:txBody>
          <a:bodyPr vert="horz" lIns="91440" tIns="45720" rIns="91440" bIns="45720" rtlCol="0">
            <a:normAutofit/>
          </a:bodyPr>
          <a:lstStyle/>
          <a:p>
            <a:pPr>
              <a:buFont typeface="Wingdings 3" charset="2"/>
              <a:buChar char=""/>
            </a:pPr>
            <a:r>
              <a:rPr lang="en-US" dirty="0"/>
              <a:t>Our business proposal is an online shopping website focused on selling electronics, gadgets and accessories. </a:t>
            </a:r>
          </a:p>
          <a:p>
            <a:pPr>
              <a:buFont typeface="Wingdings 3" charset="2"/>
              <a:buChar char=""/>
            </a:pPr>
            <a:r>
              <a:rPr lang="en-US" dirty="0"/>
              <a:t>The company is called </a:t>
            </a:r>
            <a:r>
              <a:rPr lang="en-US" sz="2000" b="1" u="sng" dirty="0"/>
              <a:t>MCZ</a:t>
            </a:r>
            <a:r>
              <a:rPr lang="en-US" dirty="0"/>
              <a:t> and the website will be </a:t>
            </a:r>
            <a:r>
              <a:rPr lang="en-US" sz="2000" b="1" u="sng" dirty="0"/>
              <a:t>www.MCZonline.co.uk</a:t>
            </a:r>
          </a:p>
          <a:p>
            <a:pPr>
              <a:buFont typeface="Wingdings 3" charset="2"/>
              <a:buChar char=""/>
            </a:pPr>
            <a:endParaRPr lang="en-US" dirty="0"/>
          </a:p>
        </p:txBody>
      </p:sp>
    </p:spTree>
    <p:extLst>
      <p:ext uri="{BB962C8B-B14F-4D97-AF65-F5344CB8AC3E}">
        <p14:creationId xmlns:p14="http://schemas.microsoft.com/office/powerpoint/2010/main" val="1272838765"/>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extLst/>
          </a:blip>
          <a:stretch/>
        </a:blip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648930" y="629266"/>
            <a:ext cx="9252154" cy="1223983"/>
          </a:xfrm>
        </p:spPr>
        <p:txBody>
          <a:bodyPr>
            <a:normAutofit/>
          </a:bodyPr>
          <a:lstStyle/>
          <a:p>
            <a:r>
              <a:rPr lang="en-US" dirty="0"/>
              <a:t>The Team</a:t>
            </a:r>
            <a:endParaRPr lang="en-US"/>
          </a:p>
        </p:txBody>
      </p:sp>
      <p:pic>
        <p:nvPicPr>
          <p:cNvPr id="9" name="Picture 6">
            <a:extLst>
              <a:ext uri="{FF2B5EF4-FFF2-40B4-BE49-F238E27FC236}">
                <a16:creationId xmlns:a16="http://schemas.microsoft.com/office/drawing/2014/main" id="{6324370D-0CF0-4087-B7A4-BB2610FB3C9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529" r="22033"/>
          <a:stretch/>
        </p:blipFill>
        <p:spPr bwMode="auto">
          <a:xfrm>
            <a:off x="648930" y="2052213"/>
            <a:ext cx="5451627" cy="4196185"/>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ontent Placeholder 1"/>
          <p:cNvSpPr>
            <a:spLocks noGrp="1"/>
          </p:cNvSpPr>
          <p:nvPr>
            <p:ph idx="1"/>
          </p:nvPr>
        </p:nvSpPr>
        <p:spPr>
          <a:xfrm>
            <a:off x="6750752" y="2052214"/>
            <a:ext cx="4338409" cy="4196185"/>
          </a:xfrm>
        </p:spPr>
        <p:txBody>
          <a:bodyPr>
            <a:noAutofit/>
          </a:bodyPr>
          <a:lstStyle/>
          <a:p>
            <a:pPr marL="274320" indent="-274320">
              <a:lnSpc>
                <a:spcPct val="90000"/>
              </a:lnSpc>
              <a:spcBef>
                <a:spcPts val="580"/>
              </a:spcBef>
              <a:buFont typeface="Wingdings 2"/>
              <a:buChar char=""/>
              <a:defRPr/>
            </a:pPr>
            <a:r>
              <a:rPr lang="en-US" sz="1400" u="sng" dirty="0"/>
              <a:t>Founder and CEO: Cezar Sulugiuc</a:t>
            </a:r>
          </a:p>
          <a:p>
            <a:pPr marL="548640" lvl="1" algn="just">
              <a:lnSpc>
                <a:spcPct val="90000"/>
              </a:lnSpc>
              <a:spcBef>
                <a:spcPts val="370"/>
              </a:spcBef>
              <a:buFont typeface="Wingdings 2"/>
              <a:buChar char=""/>
              <a:defRPr/>
            </a:pPr>
            <a:r>
              <a:rPr lang="en-US" sz="1400" dirty="0"/>
              <a:t>- Cezar is an aspiring and ambitious young student which set it’s goal to create this online shopping platform without any previous business experience. He previously worked for Amazon and wanted to develop a similar type of business just because he understood the benefits that this type of activity would bring.</a:t>
            </a:r>
          </a:p>
          <a:p>
            <a:pPr marL="274320" indent="-274320" algn="just">
              <a:lnSpc>
                <a:spcPct val="90000"/>
              </a:lnSpc>
              <a:spcBef>
                <a:spcPts val="580"/>
              </a:spcBef>
              <a:buFont typeface="Wingdings 2"/>
              <a:buChar char=""/>
              <a:defRPr/>
            </a:pPr>
            <a:r>
              <a:rPr lang="en-US" sz="1400" u="sng" dirty="0"/>
              <a:t>Market Research and Advertising: Anca Sulugiuc</a:t>
            </a:r>
          </a:p>
          <a:p>
            <a:pPr marL="548640" lvl="1" algn="just">
              <a:lnSpc>
                <a:spcPct val="90000"/>
              </a:lnSpc>
              <a:spcBef>
                <a:spcPts val="370"/>
              </a:spcBef>
              <a:buFont typeface="Wingdings 2"/>
              <a:buChar char=""/>
              <a:defRPr/>
            </a:pPr>
            <a:r>
              <a:rPr lang="en-US" sz="1400" dirty="0"/>
              <a:t>- Anca, as well as Cezar, is a young, ambitious and determined student who wants to help her husband into achieving his goals by developing this platform. By previously having sales and marketing experience, Anca hopes to build the foundation of the platform by bringing her knowledge of sales and customer service.</a:t>
            </a:r>
          </a:p>
        </p:txBody>
      </p:sp>
    </p:spTree>
    <p:extLst>
      <p:ext uri="{BB962C8B-B14F-4D97-AF65-F5344CB8AC3E}">
        <p14:creationId xmlns:p14="http://schemas.microsoft.com/office/powerpoint/2010/main" val="2088959167"/>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extLst/>
          </a:blip>
          <a:stretch/>
        </a:blip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650669" y="629266"/>
            <a:ext cx="3330328" cy="1641986"/>
          </a:xfrm>
        </p:spPr>
        <p:txBody>
          <a:bodyPr>
            <a:normAutofit/>
          </a:bodyPr>
          <a:lstStyle/>
          <a:p>
            <a:r>
              <a:rPr lang="en-US" dirty="0"/>
              <a:t>Market Summary</a:t>
            </a:r>
          </a:p>
        </p:txBody>
      </p:sp>
      <p:pic>
        <p:nvPicPr>
          <p:cNvPr id="4" name="Picture 4">
            <a:extLst>
              <a:ext uri="{FF2B5EF4-FFF2-40B4-BE49-F238E27FC236}">
                <a16:creationId xmlns:a16="http://schemas.microsoft.com/office/drawing/2014/main" id="{584CAACE-6253-47A8-9CA3-6FB0CCC99C2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087" r="14055" b="2"/>
          <a:stretch/>
        </p:blipFill>
        <p:spPr bwMode="auto">
          <a:xfrm>
            <a:off x="4634680" y="10"/>
            <a:ext cx="7560130" cy="685799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Rectangle 19">
            <a:extLst>
              <a:ext uri="{FF2B5EF4-FFF2-40B4-BE49-F238E27FC236}">
                <a16:creationId xmlns:a16="http://schemas.microsoft.com/office/drawing/2014/main" id="{A26E2FAE-FA60-497B-B2CB-7702C6FF3A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Content Placeholder 1"/>
          <p:cNvSpPr>
            <a:spLocks noGrp="1"/>
          </p:cNvSpPr>
          <p:nvPr>
            <p:ph idx="1"/>
          </p:nvPr>
        </p:nvSpPr>
        <p:spPr>
          <a:xfrm>
            <a:off x="650669" y="2438400"/>
            <a:ext cx="3330328" cy="3371273"/>
          </a:xfrm>
        </p:spPr>
        <p:txBody>
          <a:bodyPr>
            <a:normAutofit lnSpcReduction="10000"/>
          </a:bodyPr>
          <a:lstStyle/>
          <a:p>
            <a:pPr marL="274320" indent="-274320" algn="just">
              <a:lnSpc>
                <a:spcPct val="90000"/>
              </a:lnSpc>
              <a:spcBef>
                <a:spcPts val="580"/>
              </a:spcBef>
              <a:buFont typeface="Wingdings 2"/>
              <a:buChar char=""/>
              <a:defRPr/>
            </a:pPr>
            <a:r>
              <a:rPr lang="en-US" sz="1600" dirty="0"/>
              <a:t>The e-commerce or the e-business refers to the process of buying and selling goods and services over the Internet, and the transfer of money to execute these transactions. (Shopify, 2018)</a:t>
            </a:r>
          </a:p>
          <a:p>
            <a:pPr marL="274320" indent="-274320" algn="just">
              <a:lnSpc>
                <a:spcPct val="90000"/>
              </a:lnSpc>
              <a:spcBef>
                <a:spcPts val="580"/>
              </a:spcBef>
              <a:buFont typeface="Wingdings 2"/>
              <a:buChar char=""/>
              <a:defRPr/>
            </a:pPr>
            <a:r>
              <a:rPr lang="en-US" sz="1600" dirty="0"/>
              <a:t>The UK has one of the largest e-commerce markets in the world, the most recent figures rise up to 533 billion GBP in 2015. E-commerce accounted for approx. 19% of all UK’s business turnover. (Facts, 2018)</a:t>
            </a:r>
          </a:p>
        </p:txBody>
      </p:sp>
    </p:spTree>
    <p:extLst>
      <p:ext uri="{BB962C8B-B14F-4D97-AF65-F5344CB8AC3E}">
        <p14:creationId xmlns:p14="http://schemas.microsoft.com/office/powerpoint/2010/main" val="30726060"/>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extLst/>
          </a:blip>
          <a:stretch/>
        </a:blip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648930" y="629266"/>
            <a:ext cx="9252154" cy="1223983"/>
          </a:xfrm>
        </p:spPr>
        <p:txBody>
          <a:bodyPr>
            <a:normAutofit/>
          </a:bodyPr>
          <a:lstStyle/>
          <a:p>
            <a:r>
              <a:rPr lang="en-US" dirty="0"/>
              <a:t>Opportunities</a:t>
            </a:r>
          </a:p>
        </p:txBody>
      </p:sp>
      <p:sp>
        <p:nvSpPr>
          <p:cNvPr id="2" name="Content Placeholder 1"/>
          <p:cNvSpPr>
            <a:spLocks noGrp="1"/>
          </p:cNvSpPr>
          <p:nvPr>
            <p:ph idx="1"/>
          </p:nvPr>
        </p:nvSpPr>
        <p:spPr>
          <a:xfrm>
            <a:off x="166256" y="1976286"/>
            <a:ext cx="5351144" cy="4042494"/>
          </a:xfrm>
        </p:spPr>
        <p:txBody>
          <a:bodyPr>
            <a:normAutofit lnSpcReduction="10000"/>
          </a:bodyPr>
          <a:lstStyle/>
          <a:p>
            <a:pPr algn="just">
              <a:lnSpc>
                <a:spcPct val="90000"/>
              </a:lnSpc>
            </a:pPr>
            <a:r>
              <a:rPr lang="en-US" altLang="en-US" sz="1600" dirty="0">
                <a:latin typeface="Century Gothic" panose="020B0502020202020204" pitchFamily="34" charset="0"/>
              </a:rPr>
              <a:t>One of the first major advantages to e-commerce is that it can be mainly a clicks-type of business that does not require many resources, like fixed capital. E-commerce can be started at the comfort of one’s home with only a personal computer or a mobile device with Internet access. </a:t>
            </a:r>
          </a:p>
          <a:p>
            <a:pPr algn="just">
              <a:lnSpc>
                <a:spcPct val="90000"/>
              </a:lnSpc>
            </a:pPr>
            <a:endParaRPr lang="en-US" altLang="en-US" sz="1600" dirty="0">
              <a:latin typeface="Century Gothic" panose="020B0502020202020204" pitchFamily="34" charset="0"/>
            </a:endParaRPr>
          </a:p>
          <a:p>
            <a:pPr algn="just">
              <a:lnSpc>
                <a:spcPct val="90000"/>
              </a:lnSpc>
            </a:pPr>
            <a:r>
              <a:rPr lang="en-US" altLang="en-US" sz="1600" dirty="0">
                <a:latin typeface="Century Gothic" panose="020B0502020202020204" pitchFamily="34" charset="0"/>
              </a:rPr>
              <a:t>One of the easiest way to do e-commerce is to do “</a:t>
            </a:r>
            <a:r>
              <a:rPr lang="en-US" altLang="en-US" sz="1600" dirty="0" err="1">
                <a:latin typeface="Century Gothic" panose="020B0502020202020204" pitchFamily="34" charset="0"/>
              </a:rPr>
              <a:t>dropshipping</a:t>
            </a:r>
            <a:r>
              <a:rPr lang="en-US" altLang="en-US" sz="1600" dirty="0">
                <a:latin typeface="Century Gothic" panose="020B0502020202020204" pitchFamily="34" charset="0"/>
              </a:rPr>
              <a:t>”. </a:t>
            </a:r>
            <a:r>
              <a:rPr lang="en-US" altLang="en-US" sz="1600" dirty="0" err="1">
                <a:latin typeface="Century Gothic" panose="020B0502020202020204" pitchFamily="34" charset="0"/>
              </a:rPr>
              <a:t>Dropshipping</a:t>
            </a:r>
            <a:r>
              <a:rPr lang="en-US" altLang="en-US" sz="1600" dirty="0">
                <a:latin typeface="Century Gothic" panose="020B0502020202020204" pitchFamily="34" charset="0"/>
              </a:rPr>
              <a:t> refers to the process of virtually selling an item on a website only to process the actual sale when a customer buys it. This means that you can set up an item which you do not posses on a website and to order it from somewhere else after a customer has placed an order to buy it. It is more or less the process of being a “middle-man”.   </a:t>
            </a:r>
          </a:p>
          <a:p>
            <a:pPr>
              <a:lnSpc>
                <a:spcPct val="90000"/>
              </a:lnSpc>
            </a:pPr>
            <a:endParaRPr lang="en-US" sz="1600" dirty="0"/>
          </a:p>
        </p:txBody>
      </p:sp>
      <p:pic>
        <p:nvPicPr>
          <p:cNvPr id="4" name="Picture 4" descr="A picture containing text&#10;&#10;Description generated with high confidence">
            <a:extLst>
              <a:ext uri="{FF2B5EF4-FFF2-40B4-BE49-F238E27FC236}">
                <a16:creationId xmlns:a16="http://schemas.microsoft.com/office/drawing/2014/main" id="{FE1251C6-A87F-465E-95A0-1B0920E4AC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656" r="2" b="2"/>
          <a:stretch>
            <a:fillRect/>
          </a:stretch>
        </p:blipFill>
        <p:spPr bwMode="auto">
          <a:xfrm>
            <a:off x="6091916" y="1976285"/>
            <a:ext cx="5451627" cy="4042494"/>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67255876"/>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extLst/>
          </a:blip>
          <a:stretch/>
        </a:blipFill>
        <a:effectLst/>
      </p:bgPr>
    </p:bg>
    <p:spTree>
      <p:nvGrpSpPr>
        <p:cNvPr id="1" name=""/>
        <p:cNvGrpSpPr/>
        <p:nvPr/>
      </p:nvGrpSpPr>
      <p:grpSpPr>
        <a:xfrm>
          <a:off x="0" y="0"/>
          <a:ext cx="0" cy="0"/>
          <a:chOff x="0" y="0"/>
          <a:chExt cx="0" cy="0"/>
        </a:xfrm>
      </p:grpSpPr>
      <p:sp>
        <p:nvSpPr>
          <p:cNvPr id="62" name="Freeform 7">
            <a:extLst>
              <a:ext uri="{FF2B5EF4-FFF2-40B4-BE49-F238E27FC236}">
                <a16:creationId xmlns:a16="http://schemas.microsoft.com/office/drawing/2014/main" id="{0F03EBF0-5E6D-4536-A2CA-1614BD7A92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3" name="Title 2"/>
          <p:cNvSpPr>
            <a:spLocks noGrp="1"/>
          </p:cNvSpPr>
          <p:nvPr>
            <p:ph type="title"/>
          </p:nvPr>
        </p:nvSpPr>
        <p:spPr>
          <a:xfrm>
            <a:off x="646111" y="452718"/>
            <a:ext cx="9404723" cy="1180711"/>
          </a:xfrm>
        </p:spPr>
        <p:txBody>
          <a:bodyPr>
            <a:normAutofit/>
          </a:bodyPr>
          <a:lstStyle/>
          <a:p>
            <a:r>
              <a:rPr lang="en-GB" altLang="en-US">
                <a:latin typeface="Century Gothic" panose="020B0502020202020204" pitchFamily="34" charset="0"/>
              </a:rPr>
              <a:t>Business Description</a:t>
            </a:r>
            <a:endParaRPr lang="en-US">
              <a:latin typeface="Century Gothic" panose="020B0502020202020204" pitchFamily="34" charset="0"/>
            </a:endParaRPr>
          </a:p>
        </p:txBody>
      </p:sp>
      <p:sp>
        <p:nvSpPr>
          <p:cNvPr id="64" name="Rectangle 63">
            <a:extLst>
              <a:ext uri="{FF2B5EF4-FFF2-40B4-BE49-F238E27FC236}">
                <a16:creationId xmlns:a16="http://schemas.microsoft.com/office/drawing/2014/main" id="{4D20B2E8-FDCC-4607-93CA-2E3CE4EE9C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924298"/>
            <a:ext cx="12192417" cy="293370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Freeform 5">
            <a:extLst>
              <a:ext uri="{FF2B5EF4-FFF2-40B4-BE49-F238E27FC236}">
                <a16:creationId xmlns:a16="http://schemas.microsoft.com/office/drawing/2014/main" id="{0D92ECCF-B6E6-45A4-ABB5-B8BCB43A24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sp>
        <p:nvSpPr>
          <p:cNvPr id="2" name="Content Placeholder 1"/>
          <p:cNvSpPr>
            <a:spLocks noGrp="1"/>
          </p:cNvSpPr>
          <p:nvPr>
            <p:ph idx="1"/>
          </p:nvPr>
        </p:nvSpPr>
        <p:spPr>
          <a:xfrm>
            <a:off x="643855" y="2548281"/>
            <a:ext cx="5114093" cy="3654389"/>
          </a:xfrm>
        </p:spPr>
        <p:txBody>
          <a:bodyPr>
            <a:normAutofit/>
          </a:bodyPr>
          <a:lstStyle/>
          <a:p>
            <a:pPr algn="just">
              <a:lnSpc>
                <a:spcPct val="90000"/>
              </a:lnSpc>
            </a:pPr>
            <a:r>
              <a:rPr lang="en-US" altLang="en-US" sz="1600" b="1" dirty="0">
                <a:solidFill>
                  <a:schemeClr val="bg1"/>
                </a:solidFill>
                <a:latin typeface="Calibri" panose="020F0502020204030204" pitchFamily="34" charset="0"/>
              </a:rPr>
              <a:t>The business we are proposing is an electronics e-shop, modelled after the site eMAG. eMAG is a Romanian online electronics retailer founded in 2009 which had a rapid development to being one of the largest of its kind in the eastern Europe. The site started in 2001 but later in 2009 it was acquired by a larger investor – </a:t>
            </a:r>
            <a:r>
              <a:rPr lang="en-US" altLang="en-US" sz="1600" b="1" dirty="0" err="1">
                <a:solidFill>
                  <a:schemeClr val="bg1"/>
                </a:solidFill>
                <a:latin typeface="Calibri" panose="020F0502020204030204" pitchFamily="34" charset="0"/>
              </a:rPr>
              <a:t>Asesoft</a:t>
            </a:r>
            <a:r>
              <a:rPr lang="en-US" altLang="en-US" sz="1600" b="1" dirty="0">
                <a:solidFill>
                  <a:schemeClr val="bg1"/>
                </a:solidFill>
                <a:latin typeface="Calibri" panose="020F0502020204030204" pitchFamily="34" charset="0"/>
              </a:rPr>
              <a:t> Distribution and further on,  in 2012, it was acquired by Sud African Naspers investment group. (Ro.wikipedia.org, 2018)</a:t>
            </a:r>
          </a:p>
          <a:p>
            <a:pPr algn="just">
              <a:lnSpc>
                <a:spcPct val="90000"/>
              </a:lnSpc>
            </a:pPr>
            <a:r>
              <a:rPr lang="en-US" altLang="en-US" sz="1600" b="1" dirty="0">
                <a:solidFill>
                  <a:schemeClr val="bg1"/>
                </a:solidFill>
                <a:latin typeface="Calibri" panose="020F0502020204030204" pitchFamily="34" charset="0"/>
              </a:rPr>
              <a:t>MCZ, as an online shopping platform, intends to rise up to eMAG’s potential in what regards figures and development. As the mission statement shows, “</a:t>
            </a:r>
            <a:r>
              <a:rPr lang="en-US" altLang="en-US" sz="1600" b="1" i="1" dirty="0">
                <a:solidFill>
                  <a:schemeClr val="bg1"/>
                </a:solidFill>
                <a:latin typeface="Calibri" panose="020F0502020204030204" pitchFamily="34" charset="0"/>
              </a:rPr>
              <a:t>If it needs a socket, a plug or even a </a:t>
            </a:r>
            <a:r>
              <a:rPr lang="en-US" altLang="en-US" sz="1600" b="1" i="1" dirty="0" err="1">
                <a:solidFill>
                  <a:schemeClr val="bg1"/>
                </a:solidFill>
                <a:latin typeface="Calibri" panose="020F0502020204030204" pitchFamily="34" charset="0"/>
              </a:rPr>
              <a:t>usb</a:t>
            </a:r>
            <a:r>
              <a:rPr lang="en-US" altLang="en-US" sz="1600" b="1" i="1" dirty="0">
                <a:solidFill>
                  <a:schemeClr val="bg1"/>
                </a:solidFill>
                <a:latin typeface="Calibri" panose="020F0502020204030204" pitchFamily="34" charset="0"/>
              </a:rPr>
              <a:t> - we'll have it!”, </a:t>
            </a:r>
            <a:r>
              <a:rPr lang="en-US" altLang="en-US" sz="1600" b="1" dirty="0">
                <a:solidFill>
                  <a:schemeClr val="bg1"/>
                </a:solidFill>
                <a:latin typeface="Calibri" panose="020F0502020204030204" pitchFamily="34" charset="0"/>
              </a:rPr>
              <a:t>MCZ’s mission is to become an online retailer with a large diversity of products, for all tastes and prices. </a:t>
            </a:r>
          </a:p>
        </p:txBody>
      </p:sp>
      <p:pic>
        <p:nvPicPr>
          <p:cNvPr id="4" name="Picture 4" descr="A picture containing clipart&#10;&#10;Description generated with very high confidence">
            <a:extLst>
              <a:ext uri="{FF2B5EF4-FFF2-40B4-BE49-F238E27FC236}">
                <a16:creationId xmlns:a16="http://schemas.microsoft.com/office/drawing/2014/main" id="{6D67958E-1680-4313-8A34-C916D05252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1917" y="2738006"/>
            <a:ext cx="2654904" cy="1372072"/>
          </a:xfrm>
          <a:prstGeom prst="rect">
            <a:avLst/>
          </a:prstGeom>
          <a:noFill/>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F4E145A1-A4AB-4E31-95EC-8601DF231E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18215" y="2548281"/>
            <a:ext cx="2212073" cy="1747707"/>
          </a:xfrm>
          <a:prstGeom prst="rect">
            <a:avLst/>
          </a:prstGeom>
          <a:effectLst/>
        </p:spPr>
      </p:pic>
      <p:pic>
        <p:nvPicPr>
          <p:cNvPr id="6" name="Picture 5" descr="A picture containing clipart&#10;&#10;Description automatically generated">
            <a:extLst>
              <a:ext uri="{FF2B5EF4-FFF2-40B4-BE49-F238E27FC236}">
                <a16:creationId xmlns:a16="http://schemas.microsoft.com/office/drawing/2014/main" id="{EF699FA9-AD62-49BD-B67E-D36733B60E2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91916" y="4751374"/>
            <a:ext cx="2654905" cy="1154883"/>
          </a:xfrm>
          <a:prstGeom prst="rect">
            <a:avLst/>
          </a:prstGeom>
          <a:effectLst/>
        </p:spPr>
      </p:pic>
      <p:pic>
        <p:nvPicPr>
          <p:cNvPr id="8" name="Picture 7" descr="A close up of a sign&#10;&#10;Description automatically generated">
            <a:extLst>
              <a:ext uri="{FF2B5EF4-FFF2-40B4-BE49-F238E27FC236}">
                <a16:creationId xmlns:a16="http://schemas.microsoft.com/office/drawing/2014/main" id="{EE943E19-F42E-4532-B975-C73A3BA4C1B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04960" y="4619697"/>
            <a:ext cx="2638583" cy="1418238"/>
          </a:xfrm>
          <a:prstGeom prst="rect">
            <a:avLst/>
          </a:prstGeom>
          <a:effectLst/>
        </p:spPr>
      </p:pic>
    </p:spTree>
    <p:extLst>
      <p:ext uri="{BB962C8B-B14F-4D97-AF65-F5344CB8AC3E}">
        <p14:creationId xmlns:p14="http://schemas.microsoft.com/office/powerpoint/2010/main" val="3448100238"/>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extLst/>
          </a:blip>
          <a:stretch/>
        </a:blip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646112" y="452718"/>
            <a:ext cx="4798176" cy="1400530"/>
          </a:xfrm>
        </p:spPr>
        <p:txBody>
          <a:bodyPr>
            <a:normAutofit/>
          </a:bodyPr>
          <a:lstStyle/>
          <a:p>
            <a:r>
              <a:rPr lang="en-GB" altLang="en-US">
                <a:latin typeface="Century Gothic" panose="020B0502020202020204" pitchFamily="34" charset="0"/>
              </a:rPr>
              <a:t>Business Initial Development</a:t>
            </a:r>
            <a:endParaRPr lang="en-US" dirty="0">
              <a:latin typeface="Century Gothic" panose="020B0502020202020204" pitchFamily="34" charset="0"/>
            </a:endParaRPr>
          </a:p>
        </p:txBody>
      </p:sp>
      <p:sp>
        <p:nvSpPr>
          <p:cNvPr id="11" name="Rectangle 10">
            <a:extLst>
              <a:ext uri="{FF2B5EF4-FFF2-40B4-BE49-F238E27FC236}">
                <a16:creationId xmlns:a16="http://schemas.microsoft.com/office/drawing/2014/main" id="{965429AA-CC0E-479E-A72B-8B79A92CC2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24">
            <a:extLst>
              <a:ext uri="{FF2B5EF4-FFF2-40B4-BE49-F238E27FC236}">
                <a16:creationId xmlns:a16="http://schemas.microsoft.com/office/drawing/2014/main" id="{C0B41A3B-1F09-4915-A2B4-AE09B719EE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484632"/>
            <a:ext cx="5130204" cy="5739187"/>
          </a:xfrm>
          <a:prstGeom prst="roundRect">
            <a:avLst>
              <a:gd name="adj" fmla="val 0"/>
            </a:avLst>
          </a:prstGeom>
          <a:solidFill>
            <a:schemeClr val="tx1"/>
          </a:solidFill>
          <a:ln w="12700">
            <a:solidFill>
              <a:schemeClr val="tx2">
                <a:lumMod val="75000"/>
              </a:schemeClr>
            </a:solidFill>
          </a:ln>
          <a:effectLst>
            <a:outerShdw blurRad="50800" dist="50800" dir="5400000" algn="tl" rotWithShape="0">
              <a:srgbClr val="000000">
                <a:alpha val="4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drawing of a cartoon character&#10;&#10;Description generated with high confidence">
            <a:extLst>
              <a:ext uri="{FF2B5EF4-FFF2-40B4-BE49-F238E27FC236}">
                <a16:creationId xmlns:a16="http://schemas.microsoft.com/office/drawing/2014/main" id="{8B580EA9-C2DC-4B05-9C22-B0DCE493F7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7608" y="971060"/>
            <a:ext cx="2005434" cy="2375865"/>
          </a:xfrm>
          <a:prstGeom prst="rect">
            <a:avLst/>
          </a:prstGeom>
          <a:noFill/>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6">
            <a:hlinkClick r:id="rId4"/>
            <a:extLst>
              <a:ext uri="{FF2B5EF4-FFF2-40B4-BE49-F238E27FC236}">
                <a16:creationId xmlns:a16="http://schemas.microsoft.com/office/drawing/2014/main" id="{95981004-F30B-4BE7-85B8-6E20CD6DA89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9246" y="1142999"/>
            <a:ext cx="2114272" cy="2203925"/>
          </a:xfrm>
          <a:prstGeom prst="rect">
            <a:avLst/>
          </a:prstGeom>
          <a:noFill/>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4">
            <a:extLst>
              <a:ext uri="{FF2B5EF4-FFF2-40B4-BE49-F238E27FC236}">
                <a16:creationId xmlns:a16="http://schemas.microsoft.com/office/drawing/2014/main" id="{BDA9EBA3-5F2D-4F50-A23B-D56365CBC0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Content Placeholder 1"/>
          <p:cNvSpPr>
            <a:spLocks noGrp="1"/>
          </p:cNvSpPr>
          <p:nvPr>
            <p:ph idx="1"/>
          </p:nvPr>
        </p:nvSpPr>
        <p:spPr>
          <a:xfrm>
            <a:off x="646113" y="2052918"/>
            <a:ext cx="4797676" cy="4195481"/>
          </a:xfrm>
        </p:spPr>
        <p:txBody>
          <a:bodyPr>
            <a:normAutofit/>
          </a:bodyPr>
          <a:lstStyle/>
          <a:p>
            <a:pPr algn="just">
              <a:lnSpc>
                <a:spcPct val="90000"/>
              </a:lnSpc>
            </a:pPr>
            <a:r>
              <a:rPr lang="en-US" altLang="en-US" dirty="0">
                <a:latin typeface="Calibri" panose="020F0502020204030204" pitchFamily="34" charset="0"/>
              </a:rPr>
              <a:t>One of the main reasons, we decided to start this type of business, is that it is a low-cost option to quickly develop. </a:t>
            </a:r>
          </a:p>
          <a:p>
            <a:pPr algn="just">
              <a:lnSpc>
                <a:spcPct val="90000"/>
              </a:lnSpc>
            </a:pPr>
            <a:r>
              <a:rPr lang="en-US" altLang="en-US" dirty="0">
                <a:latin typeface="Calibri" panose="020F0502020204030204" pitchFamily="34" charset="0"/>
              </a:rPr>
              <a:t>The site – the first step in starting the business is the website. We used for this, Cezar’s knowledge in digital skills and an interactive website-building platform called WIX. (</a:t>
            </a:r>
            <a:r>
              <a:rPr lang="en-US" altLang="en-US" dirty="0">
                <a:latin typeface="Calibri" panose="020F0502020204030204" pitchFamily="34" charset="0"/>
                <a:hlinkClick r:id="rId6"/>
              </a:rPr>
              <a:t>www.wix.com</a:t>
            </a:r>
            <a:r>
              <a:rPr lang="en-US" altLang="en-US" dirty="0">
                <a:latin typeface="Calibri" panose="020F0502020204030204" pitchFamily="34" charset="0"/>
              </a:rPr>
              <a:t>) </a:t>
            </a:r>
          </a:p>
          <a:p>
            <a:pPr algn="just">
              <a:lnSpc>
                <a:spcPct val="90000"/>
              </a:lnSpc>
            </a:pPr>
            <a:r>
              <a:rPr lang="en-US" altLang="en-US" dirty="0">
                <a:latin typeface="Calibri" panose="020F0502020204030204" pitchFamily="34" charset="0"/>
              </a:rPr>
              <a:t>The main competitor on the market is the well-known retailer – Amazon. Amazon is the second-largest online retailer after Alibaba. (Bloomberg.com, 2018)</a:t>
            </a:r>
          </a:p>
        </p:txBody>
      </p:sp>
      <p:pic>
        <p:nvPicPr>
          <p:cNvPr id="6" name="Picture 8">
            <a:extLst>
              <a:ext uri="{FF2B5EF4-FFF2-40B4-BE49-F238E27FC236}">
                <a16:creationId xmlns:a16="http://schemas.microsoft.com/office/drawing/2014/main" id="{6F5B85DA-7536-4E36-87AC-0D54C0C89553}"/>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057608" y="3736219"/>
            <a:ext cx="4275910" cy="2241794"/>
          </a:xfrm>
          <a:prstGeom prst="rect">
            <a:avLst/>
          </a:prstGeom>
          <a:noFill/>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21012862"/>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extLst/>
          </a:blip>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759F48D-FCAF-427F-81BC-461EA0F791AC}"/>
              </a:ext>
            </a:extLst>
          </p:cNvPr>
          <p:cNvPicPr>
            <a:picLocks noChangeAspect="1"/>
          </p:cNvPicPr>
          <p:nvPr/>
        </p:nvPicPr>
        <p:blipFill rotWithShape="1">
          <a:blip r:embed="rId3">
            <a:duotone>
              <a:prstClr val="black"/>
              <a:schemeClr val="accent5">
                <a:tint val="45000"/>
                <a:satMod val="400000"/>
              </a:schemeClr>
            </a:duotone>
            <a:alphaModFix amt="15000"/>
            <a:extLst>
              <a:ext uri="{28A0092B-C50C-407E-A947-70E740481C1C}">
                <a14:useLocalDpi xmlns:a14="http://schemas.microsoft.com/office/drawing/2010/main" val="0"/>
              </a:ext>
            </a:extLst>
          </a:blip>
          <a:srcRect l="20275" r="2837" b="1"/>
          <a:stretch/>
        </p:blipFill>
        <p:spPr>
          <a:xfrm>
            <a:off x="20" y="10"/>
            <a:ext cx="12191980" cy="6857990"/>
          </a:xfrm>
          <a:prstGeom prst="rect">
            <a:avLst/>
          </a:prstGeom>
        </p:spPr>
      </p:pic>
      <p:sp>
        <p:nvSpPr>
          <p:cNvPr id="3" name="Title 2"/>
          <p:cNvSpPr>
            <a:spLocks noGrp="1"/>
          </p:cNvSpPr>
          <p:nvPr>
            <p:ph type="title"/>
          </p:nvPr>
        </p:nvSpPr>
        <p:spPr>
          <a:xfrm>
            <a:off x="646111" y="452718"/>
            <a:ext cx="9404723" cy="1400530"/>
          </a:xfrm>
        </p:spPr>
        <p:txBody>
          <a:bodyPr>
            <a:normAutofit/>
          </a:bodyPr>
          <a:lstStyle/>
          <a:p>
            <a:r>
              <a:rPr lang="en-US" dirty="0"/>
              <a:t>Resources</a:t>
            </a:r>
          </a:p>
        </p:txBody>
      </p:sp>
      <p:sp>
        <p:nvSpPr>
          <p:cNvPr id="10" name="Rectangle 9">
            <a:extLst>
              <a:ext uri="{FF2B5EF4-FFF2-40B4-BE49-F238E27FC236}">
                <a16:creationId xmlns:a16="http://schemas.microsoft.com/office/drawing/2014/main" id="{909FE742-1A27-4AEF-B5F0-F8C383EAB1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Content Placeholder 1"/>
          <p:cNvSpPr>
            <a:spLocks noGrp="1"/>
          </p:cNvSpPr>
          <p:nvPr>
            <p:ph idx="1"/>
          </p:nvPr>
        </p:nvSpPr>
        <p:spPr>
          <a:xfrm>
            <a:off x="1103312" y="2052918"/>
            <a:ext cx="8946541" cy="4195481"/>
          </a:xfrm>
        </p:spPr>
        <p:txBody>
          <a:bodyPr anchor="ctr">
            <a:normAutofit fontScale="92500" lnSpcReduction="20000"/>
          </a:bodyPr>
          <a:lstStyle/>
          <a:p>
            <a:pPr algn="just">
              <a:lnSpc>
                <a:spcPct val="90000"/>
              </a:lnSpc>
            </a:pPr>
            <a:r>
              <a:rPr lang="en-US" altLang="en-US" sz="1700" u="sng" dirty="0">
                <a:latin typeface="Calibri" panose="020F0502020204030204" pitchFamily="34" charset="0"/>
              </a:rPr>
              <a:t>Website</a:t>
            </a:r>
            <a:r>
              <a:rPr lang="en-US" altLang="en-US" sz="1700" dirty="0">
                <a:latin typeface="Calibri" panose="020F0502020204030204" pitchFamily="34" charset="0"/>
              </a:rPr>
              <a:t> – the WIX platform offers also a free website to create. The only downside would be that the website-s domain cannot be customized – there is, however, the option to rent a domain for 49.90 GBP for 5 years.</a:t>
            </a:r>
          </a:p>
          <a:p>
            <a:pPr algn="just">
              <a:lnSpc>
                <a:spcPct val="90000"/>
              </a:lnSpc>
            </a:pPr>
            <a:r>
              <a:rPr lang="en-US" altLang="en-US" sz="1700" u="sng" dirty="0">
                <a:latin typeface="Calibri" panose="020F0502020204030204" pitchFamily="34" charset="0"/>
              </a:rPr>
              <a:t>The “warehouse” </a:t>
            </a:r>
            <a:r>
              <a:rPr lang="en-US" altLang="en-US" sz="1700" dirty="0">
                <a:latin typeface="Calibri" panose="020F0502020204030204" pitchFamily="34" charset="0"/>
              </a:rPr>
              <a:t>– in the beginning, we will use as space for stocks one of our flat’s bedrooms which we do not use and it is unfurnished.</a:t>
            </a:r>
          </a:p>
          <a:p>
            <a:pPr algn="just">
              <a:lnSpc>
                <a:spcPct val="90000"/>
              </a:lnSpc>
            </a:pPr>
            <a:r>
              <a:rPr lang="en-US" altLang="en-US" sz="1700" u="sng" dirty="0">
                <a:latin typeface="Calibri" panose="020F0502020204030204" pitchFamily="34" charset="0"/>
              </a:rPr>
              <a:t>Fixed capital </a:t>
            </a:r>
            <a:r>
              <a:rPr lang="en-US" altLang="en-US" sz="1700" dirty="0">
                <a:latin typeface="Calibri" panose="020F0502020204030204" pitchFamily="34" charset="0"/>
              </a:rPr>
              <a:t>– we already own a high-end laptop (1150 GBP), a printer and we have also a high speed internet connectivity (34 GBP/month). Further on, packaging supplies will have to be acquired – bubble wraps, standard cardboard boxes, office stationery (folders, staplers, pens)</a:t>
            </a:r>
          </a:p>
          <a:p>
            <a:pPr algn="just">
              <a:lnSpc>
                <a:spcPct val="90000"/>
              </a:lnSpc>
            </a:pPr>
            <a:r>
              <a:rPr lang="en-US" altLang="en-US" sz="1700" u="sng" dirty="0">
                <a:latin typeface="Calibri" panose="020F0502020204030204" pitchFamily="34" charset="0"/>
              </a:rPr>
              <a:t>Legal aspects </a:t>
            </a:r>
            <a:r>
              <a:rPr lang="en-US" altLang="en-US" sz="1700" dirty="0">
                <a:latin typeface="Calibri" panose="020F0502020204030204" pitchFamily="34" charset="0"/>
              </a:rPr>
              <a:t>– once the website has been created, the name </a:t>
            </a:r>
            <a:r>
              <a:rPr lang="en-US" altLang="en-US" sz="1700" dirty="0" err="1">
                <a:latin typeface="Calibri" panose="020F0502020204030204" pitchFamily="34" charset="0"/>
              </a:rPr>
              <a:t>MCZonline</a:t>
            </a:r>
            <a:r>
              <a:rPr lang="en-US" altLang="en-US" sz="1700" dirty="0">
                <a:latin typeface="Calibri" panose="020F0502020204030204" pitchFamily="34" charset="0"/>
              </a:rPr>
              <a:t> will be owned by the company and the WIX platform offers copyright protection embedded within the website.</a:t>
            </a:r>
          </a:p>
          <a:p>
            <a:pPr algn="just">
              <a:lnSpc>
                <a:spcPct val="90000"/>
              </a:lnSpc>
            </a:pPr>
            <a:r>
              <a:rPr lang="en-US" altLang="en-US" sz="1700" u="sng" dirty="0">
                <a:latin typeface="Calibri" panose="020F0502020204030204" pitchFamily="34" charset="0"/>
              </a:rPr>
              <a:t>Funding</a:t>
            </a:r>
            <a:r>
              <a:rPr lang="en-US" altLang="en-US" sz="1700" dirty="0">
                <a:latin typeface="Calibri" panose="020F0502020204030204" pitchFamily="34" charset="0"/>
              </a:rPr>
              <a:t> – the start-up funding will be provided by our personal savings. We already opened savings accounts which will be topped up with 200 GBP every month for the next 6 months. Besides using our savings accounts, we are looking into the possibility of applying for a small business loan</a:t>
            </a:r>
          </a:p>
          <a:p>
            <a:pPr algn="just">
              <a:lnSpc>
                <a:spcPct val="90000"/>
              </a:lnSpc>
            </a:pPr>
            <a:r>
              <a:rPr lang="en-US" altLang="en-US" sz="1700" u="sng" dirty="0">
                <a:latin typeface="Calibri" panose="020F0502020204030204" pitchFamily="34" charset="0"/>
              </a:rPr>
              <a:t>The stock</a:t>
            </a:r>
            <a:r>
              <a:rPr lang="en-US" altLang="en-US" sz="1700" dirty="0">
                <a:latin typeface="Calibri" panose="020F0502020204030204" pitchFamily="34" charset="0"/>
              </a:rPr>
              <a:t> – initially, the majority of the items will be purchased in bulk from Asian markets at low cost. The downside with this is that the shipping time is rather lengthy and there might be shipping costs or even customs fees. The second option for acquiring stock is to buy lots from auctions. We have already opened account on the police website which gives access to information about all the auctions happening in Wales. Here as well there are auction fees which will need covering but the advantage is that there will be no shipping costs and we can get the items quickly.</a:t>
            </a:r>
            <a:endParaRPr lang="en-US" altLang="en-US" sz="1700" u="sng" dirty="0">
              <a:latin typeface="Calibri" panose="020F0502020204030204" pitchFamily="34" charset="0"/>
            </a:endParaRPr>
          </a:p>
          <a:p>
            <a:pPr marL="0" indent="0">
              <a:lnSpc>
                <a:spcPct val="90000"/>
              </a:lnSpc>
              <a:buNone/>
            </a:pPr>
            <a:endParaRPr lang="en-US" altLang="en-US" sz="1700" dirty="0">
              <a:latin typeface="Calibri" panose="020F0502020204030204" pitchFamily="34" charset="0"/>
            </a:endParaRPr>
          </a:p>
        </p:txBody>
      </p:sp>
    </p:spTree>
    <p:extLst>
      <p:ext uri="{BB962C8B-B14F-4D97-AF65-F5344CB8AC3E}">
        <p14:creationId xmlns:p14="http://schemas.microsoft.com/office/powerpoint/2010/main" val="169763702"/>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extLst/>
          </a:blip>
          <a:stretch/>
        </a:blipFill>
        <a:effectLst/>
      </p:bgPr>
    </p:bg>
    <p:spTree>
      <p:nvGrpSpPr>
        <p:cNvPr id="1" name=""/>
        <p:cNvGrpSpPr/>
        <p:nvPr/>
      </p:nvGrpSpPr>
      <p:grpSpPr>
        <a:xfrm>
          <a:off x="0" y="0"/>
          <a:ext cx="0" cy="0"/>
          <a:chOff x="0" y="0"/>
          <a:chExt cx="0" cy="0"/>
        </a:xfrm>
      </p:grpSpPr>
      <p:pic>
        <p:nvPicPr>
          <p:cNvPr id="4" name="Picture 4" descr="Facebook Advertising&#10;">
            <a:extLst>
              <a:ext uri="{FF2B5EF4-FFF2-40B4-BE49-F238E27FC236}">
                <a16:creationId xmlns:a16="http://schemas.microsoft.com/office/drawing/2014/main" id="{E36844E7-5AD5-4917-8085-3C4724DCFFBE}"/>
              </a:ext>
            </a:extLst>
          </p:cNvPr>
          <p:cNvPicPr>
            <a:picLocks noChangeAspect="1" noChangeArrowheads="1"/>
          </p:cNvPicPr>
          <p:nvPr/>
        </p:nvPicPr>
        <p:blipFill rotWithShape="1">
          <a:blip r:embed="rId3">
            <a:duotone>
              <a:prstClr val="black"/>
              <a:schemeClr val="accent5">
                <a:tint val="45000"/>
                <a:satMod val="400000"/>
              </a:schemeClr>
            </a:duotone>
            <a:alphaModFix amt="15000"/>
            <a:extLst>
              <a:ext uri="{28A0092B-C50C-407E-A947-70E740481C1C}">
                <a14:useLocalDpi xmlns:a14="http://schemas.microsoft.com/office/drawing/2010/main" val="0"/>
              </a:ext>
            </a:extLst>
          </a:blip>
          <a:srcRect t="9963" b="4486"/>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2"/>
          <p:cNvSpPr>
            <a:spLocks noGrp="1"/>
          </p:cNvSpPr>
          <p:nvPr>
            <p:ph type="title"/>
          </p:nvPr>
        </p:nvSpPr>
        <p:spPr>
          <a:xfrm>
            <a:off x="646111" y="452718"/>
            <a:ext cx="9404723" cy="1400530"/>
          </a:xfrm>
        </p:spPr>
        <p:txBody>
          <a:bodyPr>
            <a:normAutofit/>
          </a:bodyPr>
          <a:lstStyle/>
          <a:p>
            <a:r>
              <a:rPr lang="en-US" dirty="0"/>
              <a:t>Marketing and Advertising</a:t>
            </a:r>
          </a:p>
        </p:txBody>
      </p:sp>
      <p:sp>
        <p:nvSpPr>
          <p:cNvPr id="11" name="Rectangle 8">
            <a:extLst>
              <a:ext uri="{FF2B5EF4-FFF2-40B4-BE49-F238E27FC236}">
                <a16:creationId xmlns:a16="http://schemas.microsoft.com/office/drawing/2014/main" id="{909FE742-1A27-4AEF-B5F0-F8C383EAB1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Content Placeholder 1"/>
          <p:cNvSpPr>
            <a:spLocks noGrp="1"/>
          </p:cNvSpPr>
          <p:nvPr>
            <p:ph idx="1"/>
          </p:nvPr>
        </p:nvSpPr>
        <p:spPr>
          <a:xfrm>
            <a:off x="1103312" y="776748"/>
            <a:ext cx="8946541" cy="5471651"/>
          </a:xfrm>
        </p:spPr>
        <p:txBody>
          <a:bodyPr anchor="ctr">
            <a:normAutofit/>
          </a:bodyPr>
          <a:lstStyle/>
          <a:p>
            <a:r>
              <a:rPr lang="en-US" altLang="en-US" dirty="0">
                <a:latin typeface="Calibri" panose="020F0502020204030204" pitchFamily="34" charset="0"/>
              </a:rPr>
              <a:t>Advertising – As stated previously – the initial budget will be built through savings, therefore, we chose as a marketing platform, social networks like Facebook. Other low-cost marketing options would be starting-up a blog linked to the website, but in the later stages of the project.</a:t>
            </a:r>
          </a:p>
          <a:p>
            <a:r>
              <a:rPr lang="en-US" altLang="en-US" dirty="0">
                <a:latin typeface="Calibri" panose="020F0502020204030204" pitchFamily="34" charset="0"/>
              </a:rPr>
              <a:t>Through Facebook, our website will promote its products using the well-known feature called Facebook Market. In our area, Swansea, on Facebook, there are many selling groups where everybody can sell, buy or even promote their own products. It is a great opportunity to increase the website’s notoriety and to build-up the customer base.</a:t>
            </a:r>
          </a:p>
          <a:p>
            <a:r>
              <a:rPr lang="en-US" altLang="en-US" dirty="0">
                <a:latin typeface="Calibri" panose="020F0502020204030204" pitchFamily="34" charset="0"/>
              </a:rPr>
              <a:t>Other options – flyers (average price for 1000 flyers – 12 GBP), business cards (250 pcs. – 10 BGP), public networking events.</a:t>
            </a:r>
          </a:p>
          <a:p>
            <a:endParaRPr lang="en-US" altLang="en-US" dirty="0">
              <a:latin typeface="Calibri" panose="020F0502020204030204" pitchFamily="34" charset="0"/>
            </a:endParaRPr>
          </a:p>
          <a:p>
            <a:endParaRPr lang="en-US" altLang="en-US" dirty="0">
              <a:latin typeface="Calibri" panose="020F0502020204030204" pitchFamily="34" charset="0"/>
            </a:endParaRPr>
          </a:p>
        </p:txBody>
      </p:sp>
    </p:spTree>
    <p:extLst>
      <p:ext uri="{BB962C8B-B14F-4D97-AF65-F5344CB8AC3E}">
        <p14:creationId xmlns:p14="http://schemas.microsoft.com/office/powerpoint/2010/main" val="2265463819"/>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E4E366E-272A-409E-840F-9A6A64A9E3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7" name="Freeform 7">
            <a:extLst>
              <a:ext uri="{FF2B5EF4-FFF2-40B4-BE49-F238E27FC236}">
                <a16:creationId xmlns:a16="http://schemas.microsoft.com/office/drawing/2014/main" id="{DF6CFF07-D953-4F9C-9A0E-E0A6AACB61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3" name="Title 2"/>
          <p:cNvSpPr>
            <a:spLocks noGrp="1"/>
          </p:cNvSpPr>
          <p:nvPr>
            <p:ph type="title"/>
          </p:nvPr>
        </p:nvSpPr>
        <p:spPr>
          <a:xfrm>
            <a:off x="648930" y="629267"/>
            <a:ext cx="9252154" cy="1016654"/>
          </a:xfrm>
        </p:spPr>
        <p:txBody>
          <a:bodyPr>
            <a:normAutofit/>
          </a:bodyPr>
          <a:lstStyle/>
          <a:p>
            <a:r>
              <a:rPr lang="en-US">
                <a:solidFill>
                  <a:srgbClr val="EBEBEB"/>
                </a:solidFill>
              </a:rPr>
              <a:t>Marketing Strategies</a:t>
            </a:r>
          </a:p>
        </p:txBody>
      </p:sp>
      <p:sp>
        <p:nvSpPr>
          <p:cNvPr id="19" name="Rectangle 18">
            <a:extLst>
              <a:ext uri="{FF2B5EF4-FFF2-40B4-BE49-F238E27FC236}">
                <a16:creationId xmlns:a16="http://schemas.microsoft.com/office/drawing/2014/main" id="{A721560C-E4AB-4287-A29C-3F6916794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useBgFill="1">
        <p:nvSpPr>
          <p:cNvPr id="21" name="Freeform: Shape 20">
            <a:extLst>
              <a:ext uri="{FF2B5EF4-FFF2-40B4-BE49-F238E27FC236}">
                <a16:creationId xmlns:a16="http://schemas.microsoft.com/office/drawing/2014/main" id="{DAA4FEEE-0B5F-41BF-825D-60F9FB089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Content Placeholder 1"/>
          <p:cNvSpPr>
            <a:spLocks noGrp="1"/>
          </p:cNvSpPr>
          <p:nvPr>
            <p:ph idx="1"/>
          </p:nvPr>
        </p:nvSpPr>
        <p:spPr>
          <a:xfrm>
            <a:off x="424955" y="2424311"/>
            <a:ext cx="6371301" cy="3771444"/>
          </a:xfrm>
        </p:spPr>
        <p:txBody>
          <a:bodyPr>
            <a:noAutofit/>
          </a:bodyPr>
          <a:lstStyle/>
          <a:p>
            <a:pPr algn="just">
              <a:lnSpc>
                <a:spcPct val="90000"/>
              </a:lnSpc>
            </a:pPr>
            <a:r>
              <a:rPr lang="en-US" sz="1100" b="1" dirty="0"/>
              <a:t>Market target – In the beginning, we will focus our products on the younger category of consumers (18 – 40). Our products will focus on this customer segment mainly because the older generation of people are not that accustomed with the ongoing advances in technology.</a:t>
            </a:r>
          </a:p>
          <a:p>
            <a:pPr algn="just">
              <a:lnSpc>
                <a:spcPct val="90000"/>
              </a:lnSpc>
            </a:pPr>
            <a:r>
              <a:rPr lang="en-US" sz="1100" b="1" dirty="0"/>
              <a:t>Pricing – Initially, our prices will have a rather small profit margin, our focus for the first 2 years will be to establish the website on the market and to become popular. The strategy here would be to acquire low cost items from the Asian markets and to adapt the prices here according to the major retailers (Amazon, eBay)</a:t>
            </a:r>
          </a:p>
          <a:p>
            <a:pPr algn="just">
              <a:lnSpc>
                <a:spcPct val="90000"/>
              </a:lnSpc>
            </a:pPr>
            <a:r>
              <a:rPr lang="en-US" sz="1100" b="1" dirty="0"/>
              <a:t>The 7 p’s:</a:t>
            </a:r>
          </a:p>
          <a:p>
            <a:pPr lvl="1" algn="just">
              <a:lnSpc>
                <a:spcPct val="90000"/>
              </a:lnSpc>
            </a:pPr>
            <a:r>
              <a:rPr lang="en-US" sz="1100" b="1" dirty="0"/>
              <a:t>- product – electronics;</a:t>
            </a:r>
          </a:p>
          <a:p>
            <a:pPr lvl="1" algn="just">
              <a:lnSpc>
                <a:spcPct val="90000"/>
              </a:lnSpc>
            </a:pPr>
            <a:r>
              <a:rPr lang="en-US" sz="1100" b="1" dirty="0"/>
              <a:t>- promotion – social networks;</a:t>
            </a:r>
          </a:p>
          <a:p>
            <a:pPr lvl="1" algn="just">
              <a:lnSpc>
                <a:spcPct val="90000"/>
              </a:lnSpc>
            </a:pPr>
            <a:r>
              <a:rPr lang="en-US" sz="1100" b="1" dirty="0"/>
              <a:t>- price – slightly smaller than the direct competition;</a:t>
            </a:r>
          </a:p>
          <a:p>
            <a:pPr lvl="1" algn="just">
              <a:lnSpc>
                <a:spcPct val="90000"/>
              </a:lnSpc>
            </a:pPr>
            <a:r>
              <a:rPr lang="en-US" sz="1100" b="1" dirty="0"/>
              <a:t>- place – e-commerce;</a:t>
            </a:r>
          </a:p>
          <a:p>
            <a:pPr lvl="1" algn="just">
              <a:lnSpc>
                <a:spcPct val="90000"/>
              </a:lnSpc>
            </a:pPr>
            <a:r>
              <a:rPr lang="en-US" sz="1100" b="1" dirty="0"/>
              <a:t>- people – the founders;</a:t>
            </a:r>
          </a:p>
          <a:p>
            <a:pPr lvl="1" algn="just">
              <a:lnSpc>
                <a:spcPct val="90000"/>
              </a:lnSpc>
            </a:pPr>
            <a:r>
              <a:rPr lang="en-US" sz="1100" b="1" dirty="0"/>
              <a:t>- process – parcel shipping;</a:t>
            </a:r>
          </a:p>
          <a:p>
            <a:pPr lvl="1" algn="just">
              <a:lnSpc>
                <a:spcPct val="90000"/>
              </a:lnSpc>
            </a:pPr>
            <a:r>
              <a:rPr lang="en-US" sz="1100" b="1" dirty="0"/>
              <a:t> - physical evidence – the products themselves;</a:t>
            </a:r>
          </a:p>
        </p:txBody>
      </p:sp>
      <p:pic>
        <p:nvPicPr>
          <p:cNvPr id="5" name="Picture 4" descr="A close up of text on a white background&#10;&#10;Description automatically generated">
            <a:extLst>
              <a:ext uri="{FF2B5EF4-FFF2-40B4-BE49-F238E27FC236}">
                <a16:creationId xmlns:a16="http://schemas.microsoft.com/office/drawing/2014/main" id="{B38F8A48-3E19-45D8-800C-ED3A00564539}"/>
              </a:ext>
            </a:extLst>
          </p:cNvPr>
          <p:cNvPicPr>
            <a:picLocks noChangeAspect="1"/>
          </p:cNvPicPr>
          <p:nvPr/>
        </p:nvPicPr>
        <p:blipFill rotWithShape="1">
          <a:blip r:embed="rId2">
            <a:extLst>
              <a:ext uri="{28A0092B-C50C-407E-A947-70E740481C1C}">
                <a14:useLocalDpi xmlns:a14="http://schemas.microsoft.com/office/drawing/2010/main" val="0"/>
              </a:ext>
            </a:extLst>
          </a:blip>
          <a:srcRect l="2569" r="3208"/>
          <a:stretch/>
        </p:blipFill>
        <p:spPr>
          <a:xfrm>
            <a:off x="7236542" y="2548282"/>
            <a:ext cx="4670322" cy="3771444"/>
          </a:xfrm>
          <a:prstGeom prst="rect">
            <a:avLst/>
          </a:prstGeom>
          <a:effectLst/>
        </p:spPr>
      </p:pic>
    </p:spTree>
    <p:extLst>
      <p:ext uri="{BB962C8B-B14F-4D97-AF65-F5344CB8AC3E}">
        <p14:creationId xmlns:p14="http://schemas.microsoft.com/office/powerpoint/2010/main" val="1815000522"/>
      </p:ext>
    </p:extLst>
  </p:cSld>
  <p:clrMapOvr>
    <a:overrideClrMapping bg1="lt1" tx1="dk1" bg2="lt2" tx2="dk2" accent1="accent1" accent2="accent2" accent3="accent3" accent4="accent4" accent5="accent5" accent6="accent6" hlink="hlink" folHlink="folHlink"/>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3" name="Picture 12">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5" name="Oval 14">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7" name="Picture 16">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9" name="Picture 18">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1" name="Rectangle 20">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3" name="Rectangle 22">
            <a:extLst>
              <a:ext uri="{FF2B5EF4-FFF2-40B4-BE49-F238E27FC236}">
                <a16:creationId xmlns:a16="http://schemas.microsoft.com/office/drawing/2014/main" id="{5F3FC718-FDE3-4EF7-921E-A5F374EAF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3" name="Title 2"/>
          <p:cNvSpPr>
            <a:spLocks noGrp="1"/>
          </p:cNvSpPr>
          <p:nvPr>
            <p:ph type="title"/>
          </p:nvPr>
        </p:nvSpPr>
        <p:spPr>
          <a:xfrm>
            <a:off x="732884" y="-303345"/>
            <a:ext cx="3108626" cy="1444752"/>
          </a:xfrm>
        </p:spPr>
        <p:txBody>
          <a:bodyPr vert="horz" lIns="91440" tIns="45720" rIns="91440" bIns="45720" rtlCol="0" anchor="b">
            <a:normAutofit/>
          </a:bodyPr>
          <a:lstStyle/>
          <a:p>
            <a:r>
              <a:rPr lang="en-US" sz="3200" b="0" i="0" kern="1200" dirty="0">
                <a:solidFill>
                  <a:srgbClr val="EBEBEB"/>
                </a:solidFill>
                <a:latin typeface="+mj-lt"/>
                <a:ea typeface="+mj-ea"/>
                <a:cs typeface="+mj-cs"/>
              </a:rPr>
              <a:t>5 Year Plan</a:t>
            </a:r>
          </a:p>
        </p:txBody>
      </p:sp>
      <p:sp>
        <p:nvSpPr>
          <p:cNvPr id="6" name="Text Placeholder 5">
            <a:extLst>
              <a:ext uri="{FF2B5EF4-FFF2-40B4-BE49-F238E27FC236}">
                <a16:creationId xmlns:a16="http://schemas.microsoft.com/office/drawing/2014/main" id="{0BC89AEE-62BC-49BE-89CA-204BC2B6CD80}"/>
              </a:ext>
            </a:extLst>
          </p:cNvPr>
          <p:cNvSpPr>
            <a:spLocks noGrp="1"/>
          </p:cNvSpPr>
          <p:nvPr>
            <p:ph type="body" sz="half" idx="2"/>
          </p:nvPr>
        </p:nvSpPr>
        <p:spPr>
          <a:xfrm>
            <a:off x="609682" y="1461497"/>
            <a:ext cx="3533930" cy="4917829"/>
          </a:xfrm>
        </p:spPr>
        <p:txBody>
          <a:bodyPr vert="horz" lIns="91440" tIns="45720" rIns="91440" bIns="45720" rtlCol="0">
            <a:normAutofit/>
          </a:bodyPr>
          <a:lstStyle/>
          <a:p>
            <a:pPr marL="457200" indent="-457200" algn="just">
              <a:buFont typeface="Wingdings 3" charset="2"/>
              <a:buChar char=""/>
            </a:pPr>
            <a:r>
              <a:rPr lang="en-US" sz="1500" dirty="0">
                <a:solidFill>
                  <a:srgbClr val="FFFFFF"/>
                </a:solidFill>
              </a:rPr>
              <a:t>Start-up the website (fully built)</a:t>
            </a:r>
          </a:p>
          <a:p>
            <a:pPr marL="457200" indent="-457200" algn="just">
              <a:buFont typeface="Wingdings 3" charset="2"/>
              <a:buChar char=""/>
            </a:pPr>
            <a:r>
              <a:rPr lang="en-US" sz="1500" dirty="0">
                <a:solidFill>
                  <a:srgbClr val="FFFFFF"/>
                </a:solidFill>
              </a:rPr>
              <a:t>Amass diversified stock</a:t>
            </a:r>
          </a:p>
          <a:p>
            <a:pPr marL="457200" indent="-457200" algn="just">
              <a:buFont typeface="Wingdings 3" charset="2"/>
              <a:buChar char=""/>
            </a:pPr>
            <a:r>
              <a:rPr lang="en-US" sz="1500" dirty="0">
                <a:solidFill>
                  <a:srgbClr val="FFFFFF"/>
                </a:solidFill>
              </a:rPr>
              <a:t>Promote the website through social network until the first radio commercial</a:t>
            </a:r>
          </a:p>
          <a:p>
            <a:pPr marL="457200" indent="-457200" algn="just">
              <a:buFont typeface="Wingdings 3" charset="2"/>
              <a:buChar char=""/>
            </a:pPr>
            <a:r>
              <a:rPr lang="en-US" sz="1500" dirty="0">
                <a:solidFill>
                  <a:srgbClr val="FFFFFF"/>
                </a:solidFill>
              </a:rPr>
              <a:t>Become well-known in Swansea area</a:t>
            </a:r>
          </a:p>
          <a:p>
            <a:pPr marL="457200" indent="-457200" algn="just">
              <a:buFont typeface="Wingdings 3" charset="2"/>
              <a:buChar char=""/>
            </a:pPr>
            <a:r>
              <a:rPr lang="en-US" sz="1500" dirty="0">
                <a:solidFill>
                  <a:srgbClr val="FFFFFF"/>
                </a:solidFill>
              </a:rPr>
              <a:t>Future goal – become popular enough to be able to afford a contract with a manufacturer in order to launch our own products under our brand.</a:t>
            </a:r>
          </a:p>
          <a:p>
            <a:pPr marL="457200" indent="-457200">
              <a:buFont typeface="Wingdings 3" charset="2"/>
              <a:buChar char=""/>
            </a:pPr>
            <a:endParaRPr lang="en-US" sz="1400" dirty="0">
              <a:solidFill>
                <a:srgbClr val="FFFFFF"/>
              </a:solidFill>
            </a:endParaRPr>
          </a:p>
        </p:txBody>
      </p:sp>
      <p:sp>
        <p:nvSpPr>
          <p:cNvPr id="25" name="Freeform 11">
            <a:extLst>
              <a:ext uri="{FF2B5EF4-FFF2-40B4-BE49-F238E27FC236}">
                <a16:creationId xmlns:a16="http://schemas.microsoft.com/office/drawing/2014/main" id="{FAA0F719-3DC8-4F08-AD8F-5A845658CB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4811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27" name="Freeform: Shape 26">
            <a:extLst>
              <a:ext uri="{FF2B5EF4-FFF2-40B4-BE49-F238E27FC236}">
                <a16:creationId xmlns:a16="http://schemas.microsoft.com/office/drawing/2014/main" id="{7DCB61BE-FA0F-4EFB-BE0E-268BAD8E30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4747655" y="-586345"/>
            <a:ext cx="6858001" cy="8030691"/>
          </a:xfrm>
          <a:custGeom>
            <a:avLst/>
            <a:gdLst>
              <a:gd name="connsiteX0" fmla="*/ 6858001 w 6858001"/>
              <a:gd name="connsiteY0" fmla="*/ 1177 h 8030691"/>
              <a:gd name="connsiteX1" fmla="*/ 6858001 w 6858001"/>
              <a:gd name="connsiteY1" fmla="*/ 1344715 h 8030691"/>
              <a:gd name="connsiteX2" fmla="*/ 6858000 w 6858001"/>
              <a:gd name="connsiteY2" fmla="*/ 1344715 h 8030691"/>
              <a:gd name="connsiteX3" fmla="*/ 6858000 w 6858001"/>
              <a:gd name="connsiteY3" fmla="*/ 8030691 h 8030691"/>
              <a:gd name="connsiteX4" fmla="*/ 0 w 6858001"/>
              <a:gd name="connsiteY4" fmla="*/ 8030690 h 8030691"/>
              <a:gd name="connsiteX5" fmla="*/ 0 w 6858001"/>
              <a:gd name="connsiteY5" fmla="*/ 477747 h 8030691"/>
              <a:gd name="connsiteX6" fmla="*/ 1 w 6858001"/>
              <a:gd name="connsiteY6" fmla="*/ 477747 h 8030691"/>
              <a:gd name="connsiteX7" fmla="*/ 1 w 6858001"/>
              <a:gd name="connsiteY7" fmla="*/ 0 h 8030691"/>
              <a:gd name="connsiteX8" fmla="*/ 40463 w 6858001"/>
              <a:gd name="connsiteY8" fmla="*/ 5883 h 8030691"/>
              <a:gd name="connsiteX9" fmla="*/ 159107 w 6858001"/>
              <a:gd name="connsiteY9" fmla="*/ 23196 h 8030691"/>
              <a:gd name="connsiteX10" fmla="*/ 245518 w 6858001"/>
              <a:gd name="connsiteY10" fmla="*/ 35299 h 8030691"/>
              <a:gd name="connsiteX11" fmla="*/ 348388 w 6858001"/>
              <a:gd name="connsiteY11" fmla="*/ 48074 h 8030691"/>
              <a:gd name="connsiteX12" fmla="*/ 470460 w 6858001"/>
              <a:gd name="connsiteY12" fmla="*/ 63370 h 8030691"/>
              <a:gd name="connsiteX13" fmla="*/ 605563 w 6858001"/>
              <a:gd name="connsiteY13" fmla="*/ 79507 h 8030691"/>
              <a:gd name="connsiteX14" fmla="*/ 757810 w 6858001"/>
              <a:gd name="connsiteY14" fmla="*/ 96484 h 8030691"/>
              <a:gd name="connsiteX15" fmla="*/ 923774 w 6858001"/>
              <a:gd name="connsiteY15" fmla="*/ 114469 h 8030691"/>
              <a:gd name="connsiteX16" fmla="*/ 1104139 w 6858001"/>
              <a:gd name="connsiteY16" fmla="*/ 132455 h 8030691"/>
              <a:gd name="connsiteX17" fmla="*/ 1296163 w 6858001"/>
              <a:gd name="connsiteY17" fmla="*/ 150776 h 8030691"/>
              <a:gd name="connsiteX18" fmla="*/ 1503275 w 6858001"/>
              <a:gd name="connsiteY18" fmla="*/ 167753 h 8030691"/>
              <a:gd name="connsiteX19" fmla="*/ 1719988 w 6858001"/>
              <a:gd name="connsiteY19" fmla="*/ 184058 h 8030691"/>
              <a:gd name="connsiteX20" fmla="*/ 1949045 w 6858001"/>
              <a:gd name="connsiteY20" fmla="*/ 198850 h 8030691"/>
              <a:gd name="connsiteX21" fmla="*/ 2187703 w 6858001"/>
              <a:gd name="connsiteY21" fmla="*/ 212969 h 8030691"/>
              <a:gd name="connsiteX22" fmla="*/ 2436649 w 6858001"/>
              <a:gd name="connsiteY22" fmla="*/ 226249 h 8030691"/>
              <a:gd name="connsiteX23" fmla="*/ 2564208 w 6858001"/>
              <a:gd name="connsiteY23" fmla="*/ 230955 h 8030691"/>
              <a:gd name="connsiteX24" fmla="*/ 2694509 w 6858001"/>
              <a:gd name="connsiteY24" fmla="*/ 236166 h 8030691"/>
              <a:gd name="connsiteX25" fmla="*/ 2826869 w 6858001"/>
              <a:gd name="connsiteY25" fmla="*/ 241040 h 8030691"/>
              <a:gd name="connsiteX26" fmla="*/ 2959914 w 6858001"/>
              <a:gd name="connsiteY26" fmla="*/ 244234 h 8030691"/>
              <a:gd name="connsiteX27" fmla="*/ 3095702 w 6858001"/>
              <a:gd name="connsiteY27" fmla="*/ 247092 h 8030691"/>
              <a:gd name="connsiteX28" fmla="*/ 3232862 w 6858001"/>
              <a:gd name="connsiteY28" fmla="*/ 250117 h 8030691"/>
              <a:gd name="connsiteX29" fmla="*/ 3372766 w 6858001"/>
              <a:gd name="connsiteY29" fmla="*/ 252134 h 8030691"/>
              <a:gd name="connsiteX30" fmla="*/ 3514040 w 6858001"/>
              <a:gd name="connsiteY30" fmla="*/ 252134 h 8030691"/>
              <a:gd name="connsiteX31" fmla="*/ 3656686 w 6858001"/>
              <a:gd name="connsiteY31" fmla="*/ 253143 h 8030691"/>
              <a:gd name="connsiteX32" fmla="*/ 3800705 w 6858001"/>
              <a:gd name="connsiteY32" fmla="*/ 252134 h 8030691"/>
              <a:gd name="connsiteX33" fmla="*/ 3946780 w 6858001"/>
              <a:gd name="connsiteY33" fmla="*/ 250117 h 8030691"/>
              <a:gd name="connsiteX34" fmla="*/ 4092856 w 6858001"/>
              <a:gd name="connsiteY34" fmla="*/ 248268 h 8030691"/>
              <a:gd name="connsiteX35" fmla="*/ 4240988 w 6858001"/>
              <a:gd name="connsiteY35" fmla="*/ 244234 h 8030691"/>
              <a:gd name="connsiteX36" fmla="*/ 4390492 w 6858001"/>
              <a:gd name="connsiteY36" fmla="*/ 240032 h 8030691"/>
              <a:gd name="connsiteX37" fmla="*/ 4539997 w 6858001"/>
              <a:gd name="connsiteY37" fmla="*/ 235157 h 8030691"/>
              <a:gd name="connsiteX38" fmla="*/ 4690873 w 6858001"/>
              <a:gd name="connsiteY38" fmla="*/ 228266 h 8030691"/>
              <a:gd name="connsiteX39" fmla="*/ 4843120 w 6858001"/>
              <a:gd name="connsiteY39" fmla="*/ 220029 h 8030691"/>
              <a:gd name="connsiteX40" fmla="*/ 4996054 w 6858001"/>
              <a:gd name="connsiteY40" fmla="*/ 212129 h 8030691"/>
              <a:gd name="connsiteX41" fmla="*/ 5148987 w 6858001"/>
              <a:gd name="connsiteY41" fmla="*/ 202044 h 8030691"/>
              <a:gd name="connsiteX42" fmla="*/ 5303978 w 6858001"/>
              <a:gd name="connsiteY42" fmla="*/ 189941 h 8030691"/>
              <a:gd name="connsiteX43" fmla="*/ 5456911 w 6858001"/>
              <a:gd name="connsiteY43" fmla="*/ 177839 h 8030691"/>
              <a:gd name="connsiteX44" fmla="*/ 5612588 w 6858001"/>
              <a:gd name="connsiteY44" fmla="*/ 163887 h 8030691"/>
              <a:gd name="connsiteX45" fmla="*/ 5768950 w 6858001"/>
              <a:gd name="connsiteY45" fmla="*/ 148591 h 8030691"/>
              <a:gd name="connsiteX46" fmla="*/ 5923255 w 6858001"/>
              <a:gd name="connsiteY46" fmla="*/ 132455 h 8030691"/>
              <a:gd name="connsiteX47" fmla="*/ 6079618 w 6858001"/>
              <a:gd name="connsiteY47" fmla="*/ 113629 h 8030691"/>
              <a:gd name="connsiteX48" fmla="*/ 6235294 w 6858001"/>
              <a:gd name="connsiteY48" fmla="*/ 93458 h 8030691"/>
              <a:gd name="connsiteX49" fmla="*/ 6391657 w 6858001"/>
              <a:gd name="connsiteY49" fmla="*/ 73455 h 8030691"/>
              <a:gd name="connsiteX50" fmla="*/ 6547333 w 6858001"/>
              <a:gd name="connsiteY50" fmla="*/ 50091 h 8030691"/>
              <a:gd name="connsiteX51" fmla="*/ 6702324 w 6858001"/>
              <a:gd name="connsiteY51" fmla="*/ 26222 h 80306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8030691">
                <a:moveTo>
                  <a:pt x="6858001" y="1177"/>
                </a:moveTo>
                <a:lnTo>
                  <a:pt x="6858001" y="1344715"/>
                </a:lnTo>
                <a:lnTo>
                  <a:pt x="6858000" y="1344715"/>
                </a:lnTo>
                <a:lnTo>
                  <a:pt x="6858000" y="8030691"/>
                </a:lnTo>
                <a:lnTo>
                  <a:pt x="0" y="8030690"/>
                </a:lnTo>
                <a:lnTo>
                  <a:pt x="0" y="477747"/>
                </a:lnTo>
                <a:lnTo>
                  <a:pt x="1" y="477747"/>
                </a:lnTo>
                <a:lnTo>
                  <a:pt x="1" y="0"/>
                </a:lnTo>
                <a:lnTo>
                  <a:pt x="40463" y="5883"/>
                </a:lnTo>
                <a:lnTo>
                  <a:pt x="159107" y="23196"/>
                </a:lnTo>
                <a:lnTo>
                  <a:pt x="245518" y="35299"/>
                </a:lnTo>
                <a:lnTo>
                  <a:pt x="348388" y="48074"/>
                </a:lnTo>
                <a:lnTo>
                  <a:pt x="470460" y="63370"/>
                </a:lnTo>
                <a:lnTo>
                  <a:pt x="605563" y="79507"/>
                </a:lnTo>
                <a:lnTo>
                  <a:pt x="757810" y="96484"/>
                </a:lnTo>
                <a:lnTo>
                  <a:pt x="923774" y="114469"/>
                </a:lnTo>
                <a:lnTo>
                  <a:pt x="1104139" y="132455"/>
                </a:lnTo>
                <a:lnTo>
                  <a:pt x="1296163" y="150776"/>
                </a:lnTo>
                <a:lnTo>
                  <a:pt x="1503275" y="167753"/>
                </a:lnTo>
                <a:lnTo>
                  <a:pt x="1719988" y="184058"/>
                </a:lnTo>
                <a:lnTo>
                  <a:pt x="1949045" y="198850"/>
                </a:lnTo>
                <a:lnTo>
                  <a:pt x="2187703" y="212969"/>
                </a:lnTo>
                <a:lnTo>
                  <a:pt x="2436649" y="226249"/>
                </a:lnTo>
                <a:lnTo>
                  <a:pt x="2564208" y="230955"/>
                </a:lnTo>
                <a:lnTo>
                  <a:pt x="2694509" y="236166"/>
                </a:lnTo>
                <a:lnTo>
                  <a:pt x="2826869" y="241040"/>
                </a:lnTo>
                <a:lnTo>
                  <a:pt x="2959914" y="244234"/>
                </a:lnTo>
                <a:lnTo>
                  <a:pt x="3095702" y="247092"/>
                </a:lnTo>
                <a:lnTo>
                  <a:pt x="3232862" y="250117"/>
                </a:lnTo>
                <a:lnTo>
                  <a:pt x="3372766" y="252134"/>
                </a:lnTo>
                <a:lnTo>
                  <a:pt x="3514040" y="252134"/>
                </a:lnTo>
                <a:lnTo>
                  <a:pt x="3656686" y="253143"/>
                </a:lnTo>
                <a:lnTo>
                  <a:pt x="3800705" y="252134"/>
                </a:lnTo>
                <a:lnTo>
                  <a:pt x="3946780" y="250117"/>
                </a:lnTo>
                <a:lnTo>
                  <a:pt x="4092856"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sp>
        <p:nvSpPr>
          <p:cNvPr id="29" name="Rectangle 28">
            <a:extLst>
              <a:ext uri="{FF2B5EF4-FFF2-40B4-BE49-F238E27FC236}">
                <a16:creationId xmlns:a16="http://schemas.microsoft.com/office/drawing/2014/main" id="{A4B31EAA-7423-46F7-9B90-4AB2B09C3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5" name="Content Placeholder 4" descr="A screenshot of a cell phone&#10;&#10;Description automatically generated">
            <a:extLst>
              <a:ext uri="{FF2B5EF4-FFF2-40B4-BE49-F238E27FC236}">
                <a16:creationId xmlns:a16="http://schemas.microsoft.com/office/drawing/2014/main" id="{3C708C9F-A9EE-4B4D-AD50-85C8D6CD6D20}"/>
              </a:ext>
            </a:extLst>
          </p:cNvPr>
          <p:cNvPicPr>
            <a:picLocks noGrp="1" noChangeAspect="1"/>
          </p:cNvPicPr>
          <p:nvPr>
            <p:ph type="pic" idx="1"/>
          </p:nvPr>
        </p:nvPicPr>
        <p:blipFill rotWithShape="1">
          <a:blip r:embed="rId6">
            <a:extLst>
              <a:ext uri="{28A0092B-C50C-407E-A947-70E740481C1C}">
                <a14:useLocalDpi xmlns:a14="http://schemas.microsoft.com/office/drawing/2010/main" val="0"/>
              </a:ext>
            </a:extLst>
          </a:blip>
          <a:srcRect t="10079" b="10079"/>
          <a:stretch/>
        </p:blipFill>
        <p:spPr>
          <a:xfrm>
            <a:off x="5048451" y="2391814"/>
            <a:ext cx="6495847" cy="2683971"/>
          </a:xfrm>
          <a:prstGeom prst="rect">
            <a:avLst/>
          </a:prstGeom>
          <a:effectLst/>
        </p:spPr>
      </p:pic>
    </p:spTree>
    <p:extLst>
      <p:ext uri="{BB962C8B-B14F-4D97-AF65-F5344CB8AC3E}">
        <p14:creationId xmlns:p14="http://schemas.microsoft.com/office/powerpoint/2010/main" val="1980976995"/>
      </p:ext>
    </p:extLst>
  </p:cSld>
  <p:clrMapOvr>
    <a:overrideClrMapping bg1="lt1" tx1="dk1" bg2="lt2" tx2="dk2" accent1="accent1" accent2="accent2" accent3="accent3" accent4="accent4" accent5="accent5" accent6="accent6" hlink="hlink" folHlink="folHlink"/>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Conclusion</a:t>
            </a:r>
          </a:p>
        </p:txBody>
      </p:sp>
      <p:sp>
        <p:nvSpPr>
          <p:cNvPr id="2" name="Content Placeholder 1"/>
          <p:cNvSpPr>
            <a:spLocks noGrp="1"/>
          </p:cNvSpPr>
          <p:nvPr>
            <p:ph idx="1"/>
          </p:nvPr>
        </p:nvSpPr>
        <p:spPr>
          <a:xfrm>
            <a:off x="645131" y="1246910"/>
            <a:ext cx="11103523" cy="5001490"/>
          </a:xfrm>
        </p:spPr>
        <p:txBody>
          <a:bodyPr/>
          <a:lstStyle/>
          <a:p>
            <a:r>
              <a:rPr lang="en-US" dirty="0"/>
              <a:t>SWOT analysis</a:t>
            </a:r>
          </a:p>
          <a:p>
            <a:pPr lvl="1"/>
            <a:r>
              <a:rPr lang="en-US" dirty="0"/>
              <a:t>- Strengths – one of the main strengths of an e-commerce business is that it can reach a vast number of potential customers easily. No matter how far a potential customer is from the physical location of the business, he can access or buy the merchandise from the comfort of their own home.</a:t>
            </a:r>
          </a:p>
          <a:p>
            <a:pPr lvl="1"/>
            <a:r>
              <a:rPr lang="en-US" dirty="0"/>
              <a:t> - Weaknesses – one of the major weaknesses of an online business is the fact that the customer cannot hold or check physically the item before buying it; </a:t>
            </a:r>
            <a:r>
              <a:rPr lang="en-US" sz="1800" dirty="0"/>
              <a:t>another weakness would be that, websites can be vulnerable from cyber attacks which can affect the websites credibility;</a:t>
            </a:r>
            <a:r>
              <a:rPr lang="en-US" dirty="0"/>
              <a:t> </a:t>
            </a:r>
          </a:p>
          <a:p>
            <a:pPr lvl="1"/>
            <a:r>
              <a:rPr lang="en-US" dirty="0"/>
              <a:t> - Opportunities – the Internet is the biggest and the most diverse space to develop a business; using the world wide web as a platform for a business speeds up the process of building a place on the market;</a:t>
            </a:r>
          </a:p>
          <a:p>
            <a:pPr lvl="1"/>
            <a:r>
              <a:rPr lang="en-US" dirty="0"/>
              <a:t> - Threats – direct competition would be a major threat to a small start-up online shop. Customers will be difficult to persuade in trusting a new brand when they are already accustomed in using the major retailers.     </a:t>
            </a:r>
          </a:p>
        </p:txBody>
      </p:sp>
    </p:spTree>
    <p:extLst>
      <p:ext uri="{BB962C8B-B14F-4D97-AF65-F5344CB8AC3E}">
        <p14:creationId xmlns:p14="http://schemas.microsoft.com/office/powerpoint/2010/main" val="3899602683"/>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14FC8-9DD1-451E-B3E3-7E4E2D61FC02}"/>
              </a:ext>
            </a:extLst>
          </p:cNvPr>
          <p:cNvSpPr>
            <a:spLocks noGrp="1"/>
          </p:cNvSpPr>
          <p:nvPr>
            <p:ph type="title"/>
          </p:nvPr>
        </p:nvSpPr>
        <p:spPr/>
        <p:txBody>
          <a:bodyPr/>
          <a:lstStyle/>
          <a:p>
            <a:r>
              <a:rPr lang="en-GB" dirty="0"/>
              <a:t>Gantt Chart</a:t>
            </a:r>
          </a:p>
        </p:txBody>
      </p:sp>
      <p:pic>
        <p:nvPicPr>
          <p:cNvPr id="5" name="Content Placeholder 4" descr="A screenshot of a cell phone&#10;&#10;Description automatically generated">
            <a:extLst>
              <a:ext uri="{FF2B5EF4-FFF2-40B4-BE49-F238E27FC236}">
                <a16:creationId xmlns:a16="http://schemas.microsoft.com/office/drawing/2014/main" id="{F054A5C5-1DDE-46B6-B19D-DB6847875E7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5135" y="1455174"/>
            <a:ext cx="11474246" cy="4581832"/>
          </a:xfrm>
          <a:effectLst>
            <a:softEdge rad="76200"/>
          </a:effectLst>
        </p:spPr>
      </p:pic>
    </p:spTree>
    <p:extLst>
      <p:ext uri="{BB962C8B-B14F-4D97-AF65-F5344CB8AC3E}">
        <p14:creationId xmlns:p14="http://schemas.microsoft.com/office/powerpoint/2010/main" val="3297164503"/>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88481-711F-4A37-94C5-6119510EB76E}"/>
              </a:ext>
            </a:extLst>
          </p:cNvPr>
          <p:cNvSpPr>
            <a:spLocks noGrp="1"/>
          </p:cNvSpPr>
          <p:nvPr>
            <p:ph type="title"/>
          </p:nvPr>
        </p:nvSpPr>
        <p:spPr/>
        <p:txBody>
          <a:bodyPr/>
          <a:lstStyle/>
          <a:p>
            <a:r>
              <a:rPr lang="en-GB" dirty="0"/>
              <a:t>Reference list</a:t>
            </a:r>
          </a:p>
        </p:txBody>
      </p:sp>
      <p:sp>
        <p:nvSpPr>
          <p:cNvPr id="3" name="Content Placeholder 2">
            <a:extLst>
              <a:ext uri="{FF2B5EF4-FFF2-40B4-BE49-F238E27FC236}">
                <a16:creationId xmlns:a16="http://schemas.microsoft.com/office/drawing/2014/main" id="{D11D1212-097D-472B-843E-190BF0029936}"/>
              </a:ext>
            </a:extLst>
          </p:cNvPr>
          <p:cNvSpPr>
            <a:spLocks noGrp="1"/>
          </p:cNvSpPr>
          <p:nvPr>
            <p:ph idx="1"/>
          </p:nvPr>
        </p:nvSpPr>
        <p:spPr>
          <a:xfrm>
            <a:off x="1103312" y="1154546"/>
            <a:ext cx="8946541" cy="5093854"/>
          </a:xfrm>
        </p:spPr>
        <p:txBody>
          <a:bodyPr>
            <a:normAutofit lnSpcReduction="10000"/>
          </a:bodyPr>
          <a:lstStyle/>
          <a:p>
            <a:r>
              <a:rPr lang="en-US" dirty="0"/>
              <a:t>Shopify. (2018). </a:t>
            </a:r>
            <a:r>
              <a:rPr lang="en-US" i="1" dirty="0"/>
              <a:t>What is Ecommerce? Definition - What is What is Ecommerce?</a:t>
            </a:r>
            <a:r>
              <a:rPr lang="en-US" dirty="0"/>
              <a:t>. [online] Available at: https://www.shopify.com/encyclopedia/what-is-ecommerce [Accessed 3 Nov. 2018].</a:t>
            </a:r>
          </a:p>
          <a:p>
            <a:r>
              <a:rPr lang="en-US" dirty="0"/>
              <a:t>Facts, E. (2018). </a:t>
            </a:r>
            <a:r>
              <a:rPr lang="en-US" i="1" dirty="0"/>
              <a:t>Topic: E-commerce in the United Kingdom (UK)</a:t>
            </a:r>
            <a:r>
              <a:rPr lang="en-US" dirty="0"/>
              <a:t>. [online] www.statista.com. Available at: https://www.statista.com/topics/2333/e-commerce-in-the-united-kingdom/ [Accessed 3 Nov. 2018].</a:t>
            </a:r>
          </a:p>
          <a:p>
            <a:r>
              <a:rPr lang="en-US" dirty="0"/>
              <a:t>Ro.wikipedia.org. (2018). </a:t>
            </a:r>
            <a:r>
              <a:rPr lang="en-US" i="1" dirty="0"/>
              <a:t>EMAG</a:t>
            </a:r>
            <a:r>
              <a:rPr lang="en-US" dirty="0"/>
              <a:t>. [online] Available at: https://ro.wikipedia.org/wiki/EMAG [Accessed 3 Nov. 2018].</a:t>
            </a:r>
          </a:p>
          <a:p>
            <a:r>
              <a:rPr lang="en-US" dirty="0"/>
              <a:t>Wix.com. (2018). </a:t>
            </a:r>
            <a:r>
              <a:rPr lang="en-US" i="1" dirty="0"/>
              <a:t>Free Website Builder | Create a Free Website | Wix.com</a:t>
            </a:r>
            <a:r>
              <a:rPr lang="en-US" dirty="0"/>
              <a:t>. [online] Available at: https://www.wix.com/ [Accessed 3 Nov. 2018].</a:t>
            </a:r>
          </a:p>
          <a:p>
            <a:r>
              <a:rPr lang="en-US" dirty="0"/>
              <a:t>Bloomberg.com. (2018). </a:t>
            </a:r>
            <a:r>
              <a:rPr lang="en-US" i="1" dirty="0"/>
              <a:t>Bloomberg - Amazon</a:t>
            </a:r>
            <a:r>
              <a:rPr lang="en-US" dirty="0"/>
              <a:t>. [online] Available at: https://www.bloomberg.com/research/stocks/private/snapshot.asp?privcapId=18749 [Accessed 3 Nov. 2018].</a:t>
            </a:r>
          </a:p>
          <a:p>
            <a:endParaRPr lang="en-GB" dirty="0"/>
          </a:p>
        </p:txBody>
      </p:sp>
    </p:spTree>
    <p:extLst>
      <p:ext uri="{BB962C8B-B14F-4D97-AF65-F5344CB8AC3E}">
        <p14:creationId xmlns:p14="http://schemas.microsoft.com/office/powerpoint/2010/main" val="1283663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range Re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Cambria-Calibri">
      <a:majorFont>
        <a:latin typeface="Cambria" panose="02040503050406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TotalTime>
  <Words>1763</Words>
  <Application>Microsoft Office PowerPoint</Application>
  <PresentationFormat>Widescreen</PresentationFormat>
  <Paragraphs>67</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Cambria</vt:lpstr>
      <vt:lpstr>Century Gothic</vt:lpstr>
      <vt:lpstr>Wingdings 2</vt:lpstr>
      <vt:lpstr>Wingdings 3</vt:lpstr>
      <vt:lpstr>Ion</vt:lpstr>
      <vt:lpstr>MCZ</vt:lpstr>
      <vt:lpstr>Mission Statement</vt:lpstr>
      <vt:lpstr>Business Overview</vt:lpstr>
      <vt:lpstr>The Team</vt:lpstr>
      <vt:lpstr>Market Summary</vt:lpstr>
      <vt:lpstr>Opportunities</vt:lpstr>
      <vt:lpstr>Business Description</vt:lpstr>
      <vt:lpstr>Business Initial Development</vt:lpstr>
      <vt:lpstr>Resources</vt:lpstr>
      <vt:lpstr>Marketing and Advertising</vt:lpstr>
      <vt:lpstr>Marketing Strategies</vt:lpstr>
      <vt:lpstr>5 Year Plan</vt:lpstr>
      <vt:lpstr>Conclusion</vt:lpstr>
      <vt:lpstr>Gantt Chart</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MCZ</dc:title>
  <dc:creator>Cezar - Andrei Sulugiuc</dc:creator>
  <cp:lastModifiedBy>Cezar - Andrei Sulugiuc</cp:lastModifiedBy>
  <cp:revision>3</cp:revision>
  <dcterms:created xsi:type="dcterms:W3CDTF">2018-11-03T19:43:52Z</dcterms:created>
  <dcterms:modified xsi:type="dcterms:W3CDTF">2018-11-03T22:44:05Z</dcterms:modified>
</cp:coreProperties>
</file>