
<file path=[Content_Types].xml><?xml version="1.0" encoding="utf-8"?>
<Types xmlns="http://schemas.openxmlformats.org/package/2006/content-types">
  <Default Extension="fntdata" ContentType="application/x-fontdata"/>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slideMasters/slideMaster28.xml" ContentType="application/vnd.openxmlformats-officedocument.presentationml.slideMaster+xml"/>
  <Override PartName="/ppt/slides/slide28.xml" ContentType="application/vnd.openxmlformats-officedocument.presentationml.slide+xml"/>
  <Override PartName="/ppt/slideMasters/slideMaster29.xml" ContentType="application/vnd.openxmlformats-officedocument.presentationml.slideMaster+xml"/>
  <Override PartName="/ppt/slides/slide29.xml" ContentType="application/vnd.openxmlformats-officedocument.presentationml.slide+xml"/>
  <Override PartName="/ppt/slideMasters/slideMaster30.xml" ContentType="application/vnd.openxmlformats-officedocument.presentationml.slideMaster+xml"/>
  <Override PartName="/ppt/slides/slide30.xml" ContentType="application/vnd.openxmlformats-officedocument.presentationml.slide+xml"/>
  <Override PartName="/ppt/slideMasters/slideMaster31.xml" ContentType="application/vnd.openxmlformats-officedocument.presentationml.slideMaster+xml"/>
  <Override PartName="/ppt/slides/slide31.xml" ContentType="application/vnd.openxmlformats-officedocument.presentationml.slide+xml"/>
  <Override PartName="/ppt/slideMasters/slideMaster32.xml" ContentType="application/vnd.openxmlformats-officedocument.presentationml.slideMaster+xml"/>
  <Override PartName="/ppt/slides/slide32.xml" ContentType="application/vnd.openxmlformats-officedocument.presentationml.slide+xml"/>
  <Override PartName="/ppt/slideMasters/slideMaster33.xml" ContentType="application/vnd.openxmlformats-officedocument.presentationml.slideMaster+xml"/>
  <Override PartName="/ppt/slides/slide33.xml" ContentType="application/vnd.openxmlformats-officedocument.presentationml.slide+xml"/>
  <Override PartName="/ppt/slideMasters/slideMaster34.xml" ContentType="application/vnd.openxmlformats-officedocument.presentationml.slideMaster+xml"/>
  <Override PartName="/ppt/slides/slide34.xml" ContentType="application/vnd.openxmlformats-officedocument.presentationml.slide+xml"/>
  <Override PartName="/ppt/slideMasters/slideMaster35.xml" ContentType="application/vnd.openxmlformats-officedocument.presentationml.slideMaster+xml"/>
  <Override PartName="/ppt/slides/slide35.xml" ContentType="application/vnd.openxmlformats-officedocument.presentationml.slide+xml"/>
  <Override PartName="/ppt/slideMasters/slideMaster36.xml" ContentType="application/vnd.openxmlformats-officedocument.presentationml.slideMaster+xml"/>
  <Override PartName="/ppt/slides/slide36.xml" ContentType="application/vnd.openxmlformats-officedocument.presentationml.slide+xml"/>
  <Override PartName="/ppt/slideMasters/slideMaster37.xml" ContentType="application/vnd.openxmlformats-officedocument.presentationml.slideMaster+xml"/>
  <Override PartName="/ppt/slides/slide37.xml" ContentType="application/vnd.openxmlformats-officedocument.presentationml.slide+xml"/>
  <Override PartName="/ppt/slideMasters/slideMaster38.xml" ContentType="application/vnd.openxmlformats-officedocument.presentationml.slideMaster+xml"/>
  <Override PartName="/ppt/slides/slide38.xml" ContentType="application/vnd.openxmlformats-officedocument.presentationml.slide+xml"/>
  <Override PartName="/ppt/slideMasters/slideMaster39.xml" ContentType="application/vnd.openxmlformats-officedocument.presentationml.slideMaster+xml"/>
  <Override PartName="/ppt/slides/slide39.xml" ContentType="application/vnd.openxmlformats-officedocument.presentationml.slide+xml"/>
  <Override PartName="/ppt/slideMasters/slideMaster40.xml" ContentType="application/vnd.openxmlformats-officedocument.presentationml.slideMaster+xml"/>
  <Override PartName="/ppt/slides/slide40.xml" ContentType="application/vnd.openxmlformats-officedocument.presentationml.slide+xml"/>
  <Override PartName="/ppt/slideMasters/slideMaster41.xml" ContentType="application/vnd.openxmlformats-officedocument.presentationml.slideMaster+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true" autoCompressPictures="0" embedTrueTypeFonts="true">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Lst>
  <p:notesMasterIdLst>
    <p:notesMasterId r:id="rId43"/>
  </p:notesMasterIdLst>
  <p:sldSz cx="12191695" cy="6858000"/>
  <p:notesSz cx="6858000" cy="12191695"/>
  <p:embeddedFontLst>
    <p:embeddedFont>
      <p:font typeface="Inter Bold"/>
      <p:regular r:id="rId201314"/>
    </p:embeddedFont>
    <p:embeddedFont>
      <p:font typeface="Inter"/>
      <p:regular r:id="rId201315"/>
    </p:embeddedFont>
    <p:embeddedFont>
      <p:font typeface="Inter Black"/>
      <p:regular r:id="rId201316"/>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notesMaster" Target="notesMasters/notesMaster1.xml"/><Relationship Id="rId44" Type="http://schemas.openxmlformats.org/officeDocument/2006/relationships/presProps" Target="presProps.xml"/><Relationship Id="rId45" Type="http://schemas.openxmlformats.org/officeDocument/2006/relationships/viewProps" Target="viewProps.xml"/><Relationship Id="rId46" Type="http://schemas.openxmlformats.org/officeDocument/2006/relationships/theme" Target="theme/theme1.xml"/><Relationship Id="rId47" Type="http://schemas.openxmlformats.org/officeDocument/2006/relationships/tableStyles" Target="tableStyles.xml"/><Relationship Id="rId201314" Target="fonts/201314.fntdata" Type="http://schemas.openxmlformats.org/officeDocument/2006/relationships/font"/><Relationship Id="rId201315" Target="fonts/201315.fntdata" Type="http://schemas.openxmlformats.org/officeDocument/2006/relationships/font"/><Relationship Id="rId201316" Target="fonts/201316.fntdata" Type="http://schemas.openxmlformats.org/officeDocument/2006/relationships/font"/></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_rels/notesSlide2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8.xml"/>
		</Relationships>
</file>

<file path=ppt/notesSlides/_rels/notesSlide2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9.xml"/>
		</Relationships>
</file>

<file path=ppt/notesSlides/_rels/notesSlide3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0.xml"/>
		</Relationships>
</file>

<file path=ppt/notesSlides/_rels/notesSlide3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1.xml"/>
		</Relationships>
</file>

<file path=ppt/notesSlides/_rels/notesSlide3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2.xml"/>
		</Relationships>
</file>

<file path=ppt/notesSlides/_rels/notesSlide3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3.xml"/>
		</Relationships>
</file>

<file path=ppt/notesSlides/_rels/notesSlide3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4.xml"/>
		</Relationships>
</file>

<file path=ppt/notesSlides/_rels/notesSlide3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5.xml"/>
		</Relationships>
</file>

<file path=ppt/notesSlides/_rels/notesSlide3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6.xml"/>
		</Relationships>
</file>

<file path=ppt/notesSlides/_rels/notesSlide3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7.xml"/>
		</Relationships>
</file>

<file path=ppt/notesSlides/_rels/notesSlide3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8.xml"/>
		</Relationships>
</file>

<file path=ppt/notesSlides/_rels/notesSlide3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9.xml"/>
		</Relationships>
</file>

<file path=ppt/notesSlides/_rels/notesSlide4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0.xml"/>
		</Relationships>
</file>

<file path=ppt/notesSlides/_rels/notesSlide4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bg>
      <p:bgPr>
        <a:solidFill>
          <a:srgbClr val="000000"/>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ECECF3"/>
          </a:solidFill>
          <a:ln/>
        </p:spPr>
      </p:sp>
      <p:sp>
        <p:nvSpPr>
          <p:cNvPr id="3" name="Shape 1"/>
          <p:cNvSpPr/>
          <p:nvPr/>
        </p:nvSpPr>
        <p:spPr>
          <a:xfrm>
            <a:off x="0" y="0"/>
            <a:ext cx="12191695" cy="6858000"/>
          </a:xfrm>
          <a:prstGeom prst="rect">
            <a:avLst/>
          </a:prstGeom>
          <a:solidFill>
            <a:srgbClr val="FFFFFF"/>
          </a:solidFill>
          <a:ln/>
        </p:spPr>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slideLayout" Target="../slideLayouts/slideLayout2.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svg"/><Relationship Id="rId3" Type="http://schemas.openxmlformats.org/officeDocument/2006/relationships/image" Target="../media/image-5-1.png"/><Relationship Id="rId4" Type="http://schemas.openxmlformats.org/officeDocument/2006/relationships/image" Target="../media/image-5-2.svg"/><Relationship Id="rId5" Type="http://schemas.openxmlformats.org/officeDocument/2006/relationships/image" Target="../media/image-5-1.png"/><Relationship Id="rId6" Type="http://schemas.openxmlformats.org/officeDocument/2006/relationships/image" Target="../media/image-5-2.svg"/><Relationship Id="rId7" Type="http://schemas.openxmlformats.org/officeDocument/2006/relationships/slideLayout" Target="../slideLayouts/slideLayout2.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2.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slideLayout" Target="../slideLayouts/slideLayout2.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2.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svg"/><Relationship Id="rId3" Type="http://schemas.openxmlformats.org/officeDocument/2006/relationships/image" Target="../media/image-13-3.png"/><Relationship Id="rId4" Type="http://schemas.openxmlformats.org/officeDocument/2006/relationships/image" Target="../media/image-13-4.svg"/><Relationship Id="rId5" Type="http://schemas.openxmlformats.org/officeDocument/2006/relationships/image" Target="../media/image-13-5.png"/><Relationship Id="rId6" Type="http://schemas.openxmlformats.org/officeDocument/2006/relationships/image" Target="../media/image-13-6.svg"/><Relationship Id="rId7" Type="http://schemas.openxmlformats.org/officeDocument/2006/relationships/slideLayout" Target="../slideLayouts/slideLayout2.xml"/><Relationship Id="rId8"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slideLayout" Target="../slideLayouts/slideLayout2.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svg"/><Relationship Id="rId4" Type="http://schemas.openxmlformats.org/officeDocument/2006/relationships/image" Target="../media/image-18-4.png"/><Relationship Id="rId5" Type="http://schemas.openxmlformats.org/officeDocument/2006/relationships/image" Target="../media/image-18-5.svg"/><Relationship Id="rId6" Type="http://schemas.openxmlformats.org/officeDocument/2006/relationships/slideLayout" Target="../slideLayouts/slideLayout2.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image-21-1.png"/><Relationship Id="rId2" Type="http://schemas.openxmlformats.org/officeDocument/2006/relationships/slideLayout" Target="../slideLayouts/slideLayout2.xml"/><Relationship Id="rId3"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image" Target="../media/image-22-1.png"/><Relationship Id="rId2" Type="http://schemas.openxmlformats.org/officeDocument/2006/relationships/slideLayout" Target="../slideLayouts/slideLayout2.xml"/><Relationship Id="rId3"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image-23-1.png"/><Relationship Id="rId2" Type="http://schemas.openxmlformats.org/officeDocument/2006/relationships/slideLayout" Target="../slideLayouts/slideLayout2.xml"/><Relationship Id="rId3"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image" Target="../media/image-26-1.png"/><Relationship Id="rId2" Type="http://schemas.openxmlformats.org/officeDocument/2006/relationships/image" Target="../media/image-26-2.svg"/><Relationship Id="rId3" Type="http://schemas.openxmlformats.org/officeDocument/2006/relationships/image" Target="../media/image-26-3.png"/><Relationship Id="rId4" Type="http://schemas.openxmlformats.org/officeDocument/2006/relationships/image" Target="../media/image-26-4.svg"/><Relationship Id="rId5" Type="http://schemas.openxmlformats.org/officeDocument/2006/relationships/image" Target="../media/image-26-5.png"/><Relationship Id="rId6" Type="http://schemas.openxmlformats.org/officeDocument/2006/relationships/image" Target="../media/image-26-6.svg"/><Relationship Id="rId7" Type="http://schemas.openxmlformats.org/officeDocument/2006/relationships/slideLayout" Target="../slideLayouts/slideLayout2.xml"/><Relationship Id="rId8"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image" Target="../media/image-27-1.png"/><Relationship Id="rId2" Type="http://schemas.openxmlformats.org/officeDocument/2006/relationships/image" Target="../media/image-27-2.svg"/><Relationship Id="rId3" Type="http://schemas.openxmlformats.org/officeDocument/2006/relationships/image" Target="../media/image-27-1.png"/><Relationship Id="rId4" Type="http://schemas.openxmlformats.org/officeDocument/2006/relationships/image" Target="../media/image-27-2.svg"/><Relationship Id="rId5" Type="http://schemas.openxmlformats.org/officeDocument/2006/relationships/image" Target="../media/image-27-1.png"/><Relationship Id="rId6" Type="http://schemas.openxmlformats.org/officeDocument/2006/relationships/image" Target="../media/image-27-2.svg"/><Relationship Id="rId7" Type="http://schemas.openxmlformats.org/officeDocument/2006/relationships/image" Target="../media/image-27-1.png"/><Relationship Id="rId8" Type="http://schemas.openxmlformats.org/officeDocument/2006/relationships/image" Target="../media/image-27-2.svg"/><Relationship Id="rId9" Type="http://schemas.openxmlformats.org/officeDocument/2006/relationships/slideLayout" Target="../slideLayouts/slideLayout2.xml"/><Relationship Id="rId10"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image" Target="../media/image-28-1.png"/><Relationship Id="rId2" Type="http://schemas.openxmlformats.org/officeDocument/2006/relationships/slideLayout" Target="../slideLayouts/slideLayout2.xml"/><Relationship Id="rId3"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image" Target="../media/image-32-1.png"/><Relationship Id="rId2" Type="http://schemas.openxmlformats.org/officeDocument/2006/relationships/image" Target="../media/image-32-2.svg"/><Relationship Id="rId3" Type="http://schemas.openxmlformats.org/officeDocument/2006/relationships/image" Target="../media/image-32-1.png"/><Relationship Id="rId4" Type="http://schemas.openxmlformats.org/officeDocument/2006/relationships/image" Target="../media/image-32-2.svg"/><Relationship Id="rId5" Type="http://schemas.openxmlformats.org/officeDocument/2006/relationships/image" Target="../media/image-32-1.png"/><Relationship Id="rId6" Type="http://schemas.openxmlformats.org/officeDocument/2006/relationships/image" Target="../media/image-32-2.svg"/><Relationship Id="rId7" Type="http://schemas.openxmlformats.org/officeDocument/2006/relationships/image" Target="../media/image-32-7.png"/><Relationship Id="rId8" Type="http://schemas.openxmlformats.org/officeDocument/2006/relationships/slideLayout" Target="../slideLayouts/slideLayout2.xml"/><Relationship Id="rId9"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image" Target="../media/image-35-1.png"/><Relationship Id="rId2" Type="http://schemas.openxmlformats.org/officeDocument/2006/relationships/slideLayout" Target="../slideLayouts/slideLayout2.xml"/><Relationship Id="rId3"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image" Target="../media/image-37-1.png"/><Relationship Id="rId2" Type="http://schemas.openxmlformats.org/officeDocument/2006/relationships/image" Target="../media/image-37-2.svg"/><Relationship Id="rId3" Type="http://schemas.openxmlformats.org/officeDocument/2006/relationships/image" Target="../media/image-37-3.png"/><Relationship Id="rId4" Type="http://schemas.openxmlformats.org/officeDocument/2006/relationships/image" Target="../media/image-37-4.svg"/><Relationship Id="rId5" Type="http://schemas.openxmlformats.org/officeDocument/2006/relationships/image" Target="../media/image-37-5.png"/><Relationship Id="rId6" Type="http://schemas.openxmlformats.org/officeDocument/2006/relationships/image" Target="../media/image-37-6.svg"/><Relationship Id="rId7" Type="http://schemas.openxmlformats.org/officeDocument/2006/relationships/slideLayout" Target="../slideLayouts/slideLayout2.xml"/><Relationship Id="rId8"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image" Target="../media/image-39-1.png"/><Relationship Id="rId2" Type="http://schemas.openxmlformats.org/officeDocument/2006/relationships/slideLayout" Target="../slideLayouts/slideLayout2.xml"/><Relationship Id="rId3"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image" Target="../media/image-41-1.png"/><Relationship Id="rId2" Type="http://schemas.openxmlformats.org/officeDocument/2006/relationships/image" Target="../media/image-41-2.svg"/><Relationship Id="rId3" Type="http://schemas.openxmlformats.org/officeDocument/2006/relationships/image" Target="../media/image-41-1.png"/><Relationship Id="rId4" Type="http://schemas.openxmlformats.org/officeDocument/2006/relationships/image" Target="../media/image-41-2.svg"/><Relationship Id="rId5" Type="http://schemas.openxmlformats.org/officeDocument/2006/relationships/image" Target="../media/image-41-5.png"/><Relationship Id="rId6" Type="http://schemas.openxmlformats.org/officeDocument/2006/relationships/image" Target="../media/image-41-6.svg"/><Relationship Id="rId7" Type="http://schemas.openxmlformats.org/officeDocument/2006/relationships/image" Target="../media/image-41-5.png"/><Relationship Id="rId8" Type="http://schemas.openxmlformats.org/officeDocument/2006/relationships/image" Target="../media/image-41-6.svg"/><Relationship Id="rId9" Type="http://schemas.openxmlformats.org/officeDocument/2006/relationships/slideLayout" Target="../slideLayouts/slideLayout2.xml"/><Relationship Id="rId10" Type="http://schemas.openxmlformats.org/officeDocument/2006/relationships/notesSlide" Target="../notesSlides/notesSlide4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Text 0"/>
          <p:cNvSpPr/>
          <p:nvPr/>
        </p:nvSpPr>
        <p:spPr>
          <a:xfrm>
            <a:off x="5233360" y="1903710"/>
            <a:ext cx="6296860" cy="1476573"/>
          </a:xfrm>
          <a:prstGeom prst="rect">
            <a:avLst/>
          </a:prstGeom>
          <a:noFill/>
          <a:ln/>
        </p:spPr>
        <p:txBody>
          <a:bodyPr wrap="square" lIns="0" tIns="0" rIns="0" bIns="0" rtlCol="0" anchor="t">
            <a:normAutofit/>
          </a:bodyPr>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Ancient Chinese Philosophy</a:t>
            </a:r>
            <a:endParaRPr lang="en-US" sz="4650" dirty="0"/>
          </a:p>
        </p:txBody>
      </p:sp>
      <p:sp>
        <p:nvSpPr>
          <p:cNvPr id="4" name="Text 1"/>
          <p:cNvSpPr/>
          <p:nvPr/>
        </p:nvSpPr>
        <p:spPr>
          <a:xfrm>
            <a:off x="5233360" y="3474740"/>
            <a:ext cx="6033837" cy="369193"/>
          </a:xfrm>
          <a:prstGeom prst="rect">
            <a:avLst/>
          </a:prstGeom>
          <a:noFill/>
          <a:ln/>
        </p:spPr>
        <p:txBody>
          <a:bodyPr wrap="none" lIns="0" tIns="0" rIns="0" bIns="0" rtlCol="0" anchor="t"/>
          <a:lstStyle/>
          <a:p>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Day 2: Ren and Li — The Core Tension</a:t>
            </a:r>
            <a:endParaRPr lang="en-US" sz="2300" dirty="0"/>
          </a:p>
        </p:txBody>
      </p:sp>
      <p:sp>
        <p:nvSpPr>
          <p:cNvPr id="5" name="Text 2"/>
          <p:cNvSpPr/>
          <p:nvPr/>
        </p:nvSpPr>
        <p:spPr>
          <a:xfrm>
            <a:off x="5233360" y="4198342"/>
            <a:ext cx="6296860" cy="755848"/>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A lecture exploring the dynamic interdependence of humaneness and ritual in Kongzi's ethical philosophy.</a:t>
            </a:r>
            <a:endParaRPr lang="en-US" sz="18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61475" y="716657"/>
            <a:ext cx="6221058" cy="701477"/>
          </a:xfrm>
          <a:prstGeom prst="rect">
            <a:avLst/>
          </a:prstGeom>
          <a:noFill/>
          <a:ln/>
        </p:spPr>
        <p:txBody>
          <a:bodyPr wrap="none" lIns="0" tIns="0" rIns="0" bIns="0" rtlCol="0" anchor="t"/>
          <a:lstStyle/>
          <a:p>
            <a:pPr algn="l" indent="0" marL="0">
              <a:lnSpc>
                <a:spcPct val="104000"/>
              </a:lnSpc>
              <a:buNone/>
            </a:pPr>
            <a:r>
              <a:rPr lang="en-US" sz="4400" b="1" dirty="0">
                <a:solidFill>
                  <a:srgbClr val="1B1B27"/>
                </a:solidFill>
                <a:latin typeface="Inter Bold" pitchFamily="34" charset="0"/>
                <a:ea typeface="Inter Bold" pitchFamily="34" charset="-122"/>
                <a:cs typeface="Inter Bold" pitchFamily="34" charset="-120"/>
              </a:rPr>
              <a:t>Table of Contents</a:t>
            </a:r>
            <a:endParaRPr lang="en-US" sz="4400" dirty="0"/>
          </a:p>
        </p:txBody>
      </p:sp>
      <p:sp>
        <p:nvSpPr>
          <p:cNvPr id="3" name="Text 1"/>
          <p:cNvSpPr/>
          <p:nvPr/>
        </p:nvSpPr>
        <p:spPr>
          <a:xfrm>
            <a:off x="661475" y="1844576"/>
            <a:ext cx="448854" cy="280491"/>
          </a:xfrm>
          <a:prstGeom prst="rect">
            <a:avLst/>
          </a:prstGeom>
          <a:noFill/>
          <a:ln/>
        </p:spPr>
        <p:txBody>
          <a:bodyPr wrap="none" lIns="0" tIns="0" rIns="0" bIns="0" rtlCol="0" anchor="ctr"/>
          <a:lstStyle/>
          <a:p>
            <a:pPr algn="l" indent="0" marL="0">
              <a:lnSpc>
                <a:spcPct val="100000"/>
              </a:lnSpc>
              <a:buNone/>
            </a:pPr>
            <a:r>
              <a:rPr lang="en-US" sz="1750" dirty="0">
                <a:solidFill>
                  <a:srgbClr val="3C3939"/>
                </a:solidFill>
                <a:latin typeface="Inter Light" pitchFamily="34" charset="0"/>
                <a:ea typeface="Inter Light" pitchFamily="34" charset="-122"/>
                <a:cs typeface="Inter Light" pitchFamily="34" charset="-120"/>
              </a:rPr>
              <a:t>01</a:t>
            </a:r>
            <a:endParaRPr lang="en-US" sz="1750" dirty="0"/>
          </a:p>
        </p:txBody>
      </p:sp>
      <p:sp>
        <p:nvSpPr>
          <p:cNvPr id="4" name="Shape 2"/>
          <p:cNvSpPr/>
          <p:nvPr/>
        </p:nvSpPr>
        <p:spPr>
          <a:xfrm>
            <a:off x="661475" y="2200573"/>
            <a:ext cx="3480705" cy="25400"/>
          </a:xfrm>
          <a:prstGeom prst="rect">
            <a:avLst/>
          </a:prstGeom>
          <a:solidFill>
            <a:srgbClr val="1B1B27"/>
          </a:solidFill>
          <a:ln/>
        </p:spPr>
      </p:sp>
      <p:sp>
        <p:nvSpPr>
          <p:cNvPr id="5" name="Text 3"/>
          <p:cNvSpPr/>
          <p:nvPr/>
        </p:nvSpPr>
        <p:spPr>
          <a:xfrm>
            <a:off x="661475" y="2363589"/>
            <a:ext cx="3480705" cy="701477"/>
          </a:xfrm>
          <a:prstGeom prst="rect">
            <a:avLst/>
          </a:prstGeom>
          <a:noFill/>
          <a:ln/>
        </p:spPr>
        <p:txBody>
          <a:bodyPr wrap="square" lIns="0" tIns="0" rIns="0" bIns="0" rtlCol="0" anchor="t">
            <a:normAutofit/>
          </a:bodyPr>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Module Information &amp; Learning Objectives</a:t>
            </a:r>
            <a:endParaRPr lang="en-US" sz="2200" dirty="0"/>
          </a:p>
        </p:txBody>
      </p:sp>
      <p:sp>
        <p:nvSpPr>
          <p:cNvPr id="6" name="Text 4"/>
          <p:cNvSpPr/>
          <p:nvPr/>
        </p:nvSpPr>
        <p:spPr>
          <a:xfrm>
            <a:off x="661475" y="3192959"/>
            <a:ext cx="3480705" cy="700088"/>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Context, readings, and session goals</a:t>
            </a:r>
            <a:endParaRPr lang="en-US" sz="1750" dirty="0"/>
          </a:p>
        </p:txBody>
      </p:sp>
      <p:sp>
        <p:nvSpPr>
          <p:cNvPr id="7" name="Text 5"/>
          <p:cNvSpPr/>
          <p:nvPr/>
        </p:nvSpPr>
        <p:spPr>
          <a:xfrm>
            <a:off x="4355396" y="1844576"/>
            <a:ext cx="448854" cy="280491"/>
          </a:xfrm>
          <a:prstGeom prst="rect">
            <a:avLst/>
          </a:prstGeom>
          <a:noFill/>
          <a:ln/>
        </p:spPr>
        <p:txBody>
          <a:bodyPr wrap="none" lIns="0" tIns="0" rIns="0" bIns="0" rtlCol="0" anchor="ctr"/>
          <a:lstStyle/>
          <a:p>
            <a:pPr algn="l" indent="0" marL="0">
              <a:lnSpc>
                <a:spcPct val="100000"/>
              </a:lnSpc>
              <a:buNone/>
            </a:pPr>
            <a:r>
              <a:rPr lang="en-US" sz="1750" dirty="0">
                <a:solidFill>
                  <a:srgbClr val="3C3939"/>
                </a:solidFill>
                <a:latin typeface="Inter Light" pitchFamily="34" charset="0"/>
                <a:ea typeface="Inter Light" pitchFamily="34" charset="-122"/>
                <a:cs typeface="Inter Light" pitchFamily="34" charset="-120"/>
              </a:rPr>
              <a:t>02</a:t>
            </a:r>
            <a:endParaRPr lang="en-US" sz="1750" dirty="0"/>
          </a:p>
        </p:txBody>
      </p:sp>
      <p:sp>
        <p:nvSpPr>
          <p:cNvPr id="8" name="Shape 6"/>
          <p:cNvSpPr/>
          <p:nvPr/>
        </p:nvSpPr>
        <p:spPr>
          <a:xfrm>
            <a:off x="4355396" y="2200573"/>
            <a:ext cx="3480804" cy="25400"/>
          </a:xfrm>
          <a:prstGeom prst="rect">
            <a:avLst/>
          </a:prstGeom>
          <a:solidFill>
            <a:srgbClr val="1B1B27"/>
          </a:solidFill>
          <a:ln/>
        </p:spPr>
      </p:sp>
      <p:sp>
        <p:nvSpPr>
          <p:cNvPr id="9" name="Text 7"/>
          <p:cNvSpPr/>
          <p:nvPr/>
        </p:nvSpPr>
        <p:spPr>
          <a:xfrm>
            <a:off x="4355396" y="2363589"/>
            <a:ext cx="3480804" cy="701477"/>
          </a:xfrm>
          <a:prstGeom prst="rect">
            <a:avLst/>
          </a:prstGeom>
          <a:noFill/>
          <a:ln/>
        </p:spPr>
        <p:txBody>
          <a:bodyPr wrap="square" lIns="0" tIns="0" rIns="0" bIns="0" rtlCol="0" anchor="t">
            <a:normAutofit/>
          </a:bodyPr>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Core Philosophical Questions</a:t>
            </a:r>
            <a:endParaRPr lang="en-US" sz="2200" dirty="0"/>
          </a:p>
        </p:txBody>
      </p:sp>
      <p:sp>
        <p:nvSpPr>
          <p:cNvPr id="10" name="Text 8"/>
          <p:cNvSpPr/>
          <p:nvPr/>
        </p:nvSpPr>
        <p:spPr>
          <a:xfrm>
            <a:off x="4355396" y="3192959"/>
            <a:ext cx="3480804" cy="700088"/>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Three structuring questions for the session</a:t>
            </a:r>
            <a:endParaRPr lang="en-US" sz="1750" dirty="0"/>
          </a:p>
        </p:txBody>
      </p:sp>
      <p:sp>
        <p:nvSpPr>
          <p:cNvPr id="11" name="Text 9"/>
          <p:cNvSpPr/>
          <p:nvPr/>
        </p:nvSpPr>
        <p:spPr>
          <a:xfrm>
            <a:off x="8049416" y="1844576"/>
            <a:ext cx="448854" cy="280491"/>
          </a:xfrm>
          <a:prstGeom prst="rect">
            <a:avLst/>
          </a:prstGeom>
          <a:noFill/>
          <a:ln/>
        </p:spPr>
        <p:txBody>
          <a:bodyPr wrap="none" lIns="0" tIns="0" rIns="0" bIns="0" rtlCol="0" anchor="ctr"/>
          <a:lstStyle/>
          <a:p>
            <a:pPr algn="l" indent="0" marL="0">
              <a:lnSpc>
                <a:spcPct val="100000"/>
              </a:lnSpc>
              <a:buNone/>
            </a:pPr>
            <a:r>
              <a:rPr lang="en-US" sz="1750" dirty="0">
                <a:solidFill>
                  <a:srgbClr val="3C3939"/>
                </a:solidFill>
                <a:latin typeface="Inter Light" pitchFamily="34" charset="0"/>
                <a:ea typeface="Inter Light" pitchFamily="34" charset="-122"/>
                <a:cs typeface="Inter Light" pitchFamily="34" charset="-120"/>
              </a:rPr>
              <a:t>03</a:t>
            </a:r>
            <a:endParaRPr lang="en-US" sz="1750" dirty="0"/>
          </a:p>
        </p:txBody>
      </p:sp>
      <p:sp>
        <p:nvSpPr>
          <p:cNvPr id="12" name="Shape 10"/>
          <p:cNvSpPr/>
          <p:nvPr/>
        </p:nvSpPr>
        <p:spPr>
          <a:xfrm>
            <a:off x="8049416" y="2200573"/>
            <a:ext cx="3480804" cy="25400"/>
          </a:xfrm>
          <a:prstGeom prst="rect">
            <a:avLst/>
          </a:prstGeom>
          <a:solidFill>
            <a:srgbClr val="1B1B27"/>
          </a:solidFill>
          <a:ln/>
        </p:spPr>
      </p:sp>
      <p:sp>
        <p:nvSpPr>
          <p:cNvPr id="13" name="Text 11"/>
          <p:cNvSpPr/>
          <p:nvPr/>
        </p:nvSpPr>
        <p:spPr>
          <a:xfrm>
            <a:off x="8049416" y="2363589"/>
            <a:ext cx="3480804" cy="701477"/>
          </a:xfrm>
          <a:prstGeom prst="rect">
            <a:avLst/>
          </a:prstGeom>
          <a:noFill/>
          <a:ln/>
        </p:spPr>
        <p:txBody>
          <a:bodyPr wrap="square" lIns="0" tIns="0" rIns="0" bIns="0" rtlCol="0" anchor="t">
            <a:normAutofit/>
          </a:bodyPr>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Part 1–3: Ren, Li, and Their Interdependence</a:t>
            </a:r>
            <a:endParaRPr lang="en-US" sz="2200" dirty="0"/>
          </a:p>
        </p:txBody>
      </p:sp>
      <p:sp>
        <p:nvSpPr>
          <p:cNvPr id="14" name="Text 12"/>
          <p:cNvSpPr/>
          <p:nvPr/>
        </p:nvSpPr>
        <p:spPr>
          <a:xfrm>
            <a:off x="8049416" y="3192959"/>
            <a:ext cx="3480804" cy="700088"/>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Key Points building toward the dynamic interdependence thesis</a:t>
            </a:r>
            <a:endParaRPr lang="en-US" sz="1750" dirty="0"/>
          </a:p>
        </p:txBody>
      </p:sp>
      <p:sp>
        <p:nvSpPr>
          <p:cNvPr id="15" name="Text 13"/>
          <p:cNvSpPr/>
          <p:nvPr/>
        </p:nvSpPr>
        <p:spPr>
          <a:xfrm>
            <a:off x="661475" y="4274542"/>
            <a:ext cx="448854" cy="280491"/>
          </a:xfrm>
          <a:prstGeom prst="rect">
            <a:avLst/>
          </a:prstGeom>
          <a:noFill/>
          <a:ln/>
        </p:spPr>
        <p:txBody>
          <a:bodyPr wrap="none" lIns="0" tIns="0" rIns="0" bIns="0" rtlCol="0" anchor="ctr"/>
          <a:lstStyle/>
          <a:p>
            <a:pPr algn="l" indent="0" marL="0">
              <a:lnSpc>
                <a:spcPct val="100000"/>
              </a:lnSpc>
              <a:buNone/>
            </a:pPr>
            <a:r>
              <a:rPr lang="en-US" sz="1750" dirty="0">
                <a:solidFill>
                  <a:srgbClr val="3C3939"/>
                </a:solidFill>
                <a:latin typeface="Inter Light" pitchFamily="34" charset="0"/>
                <a:ea typeface="Inter Light" pitchFamily="34" charset="-122"/>
                <a:cs typeface="Inter Light" pitchFamily="34" charset="-120"/>
              </a:rPr>
              <a:t>04</a:t>
            </a:r>
            <a:endParaRPr lang="en-US" sz="1750" dirty="0"/>
          </a:p>
        </p:txBody>
      </p:sp>
      <p:sp>
        <p:nvSpPr>
          <p:cNvPr id="16" name="Shape 14"/>
          <p:cNvSpPr/>
          <p:nvPr/>
        </p:nvSpPr>
        <p:spPr>
          <a:xfrm>
            <a:off x="661475" y="4630539"/>
            <a:ext cx="5327715" cy="25400"/>
          </a:xfrm>
          <a:prstGeom prst="rect">
            <a:avLst/>
          </a:prstGeom>
          <a:solidFill>
            <a:srgbClr val="1B1B27"/>
          </a:solidFill>
          <a:ln/>
        </p:spPr>
      </p:sp>
      <p:sp>
        <p:nvSpPr>
          <p:cNvPr id="17" name="Text 15"/>
          <p:cNvSpPr/>
          <p:nvPr/>
        </p:nvSpPr>
        <p:spPr>
          <a:xfrm>
            <a:off x="661475" y="4793555"/>
            <a:ext cx="4405103" cy="350738"/>
          </a:xfrm>
          <a:prstGeom prst="rect">
            <a:avLst/>
          </a:prstGeom>
          <a:noFill/>
          <a:ln/>
        </p:spPr>
        <p:txBody>
          <a:bodyPr wrap="none" lIns="0" tIns="0" rIns="0" bIns="0" rtlCol="0" anchor="t"/>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Close Reading &amp; Core Questions</a:t>
            </a:r>
            <a:endParaRPr lang="en-US" sz="2200" dirty="0"/>
          </a:p>
        </p:txBody>
      </p:sp>
      <p:sp>
        <p:nvSpPr>
          <p:cNvPr id="18" name="Text 16"/>
          <p:cNvSpPr/>
          <p:nvPr/>
        </p:nvSpPr>
        <p:spPr>
          <a:xfrm>
            <a:off x="661475" y="5272187"/>
            <a:ext cx="5327715" cy="700088"/>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Analects 4.5, 3.3, 12.1 — returning to the session's backbone</a:t>
            </a:r>
            <a:endParaRPr lang="en-US" sz="1750" dirty="0"/>
          </a:p>
        </p:txBody>
      </p:sp>
      <p:sp>
        <p:nvSpPr>
          <p:cNvPr id="19" name="Text 17"/>
          <p:cNvSpPr/>
          <p:nvPr/>
        </p:nvSpPr>
        <p:spPr>
          <a:xfrm>
            <a:off x="6202406" y="4274542"/>
            <a:ext cx="448854" cy="280491"/>
          </a:xfrm>
          <a:prstGeom prst="rect">
            <a:avLst/>
          </a:prstGeom>
          <a:noFill/>
          <a:ln/>
        </p:spPr>
        <p:txBody>
          <a:bodyPr wrap="none" lIns="0" tIns="0" rIns="0" bIns="0" rtlCol="0" anchor="ctr"/>
          <a:lstStyle/>
          <a:p>
            <a:pPr algn="l" indent="0" marL="0">
              <a:lnSpc>
                <a:spcPct val="100000"/>
              </a:lnSpc>
              <a:buNone/>
            </a:pPr>
            <a:r>
              <a:rPr lang="en-US" sz="1750" dirty="0">
                <a:solidFill>
                  <a:srgbClr val="3C3939"/>
                </a:solidFill>
                <a:latin typeface="Inter Light" pitchFamily="34" charset="0"/>
                <a:ea typeface="Inter Light" pitchFamily="34" charset="-122"/>
                <a:cs typeface="Inter Light" pitchFamily="34" charset="-120"/>
              </a:rPr>
              <a:t>05</a:t>
            </a:r>
            <a:endParaRPr lang="en-US" sz="1750" dirty="0"/>
          </a:p>
        </p:txBody>
      </p:sp>
      <p:sp>
        <p:nvSpPr>
          <p:cNvPr id="20" name="Shape 18"/>
          <p:cNvSpPr/>
          <p:nvPr/>
        </p:nvSpPr>
        <p:spPr>
          <a:xfrm>
            <a:off x="6202406" y="4630539"/>
            <a:ext cx="5327814" cy="25400"/>
          </a:xfrm>
          <a:prstGeom prst="rect">
            <a:avLst/>
          </a:prstGeom>
          <a:solidFill>
            <a:srgbClr val="1B1B27"/>
          </a:solidFill>
          <a:ln/>
        </p:spPr>
      </p:sp>
      <p:sp>
        <p:nvSpPr>
          <p:cNvPr id="21" name="Text 19"/>
          <p:cNvSpPr/>
          <p:nvPr/>
        </p:nvSpPr>
        <p:spPr>
          <a:xfrm>
            <a:off x="6202406" y="4793555"/>
            <a:ext cx="5327814" cy="701477"/>
          </a:xfrm>
          <a:prstGeom prst="rect">
            <a:avLst/>
          </a:prstGeom>
          <a:noFill/>
          <a:ln/>
        </p:spPr>
        <p:txBody>
          <a:bodyPr wrap="square" lIns="0" tIns="0" rIns="0" bIns="0" rtlCol="0" anchor="t">
            <a:normAutofit/>
          </a:bodyPr>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Academic Background, Study Guide &amp; Takeaways</a:t>
            </a:r>
            <a:endParaRPr lang="en-US" sz="2200" dirty="0"/>
          </a:p>
        </p:txBody>
      </p:sp>
      <p:sp>
        <p:nvSpPr>
          <p:cNvPr id="22" name="Text 20"/>
          <p:cNvSpPr/>
          <p:nvPr/>
        </p:nvSpPr>
        <p:spPr>
          <a:xfrm>
            <a:off x="6202406" y="5622925"/>
            <a:ext cx="5327814" cy="350044"/>
          </a:xfrm>
          <a:prstGeom prst="rect">
            <a:avLst/>
          </a:prstGeom>
          <a:noFill/>
          <a:ln/>
        </p:spPr>
        <p:txBody>
          <a:bodyPr wrap="none" lIns="0" tIns="0" rIns="0" bIns="0" rtlCol="0" anchor="t"/>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Scholarly context, preparation, and summary</a:t>
            </a:r>
            <a:endParaRPr lang="en-US" sz="17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61475" y="998041"/>
            <a:ext cx="6516326" cy="738287"/>
          </a:xfrm>
          <a:prstGeom prst="rect">
            <a:avLst/>
          </a:prstGeom>
          <a:noFill/>
          <a:ln/>
        </p:spPr>
        <p:txBody>
          <a:bodyPr wrap="none" lIns="0" tIns="0" rIns="0" bIns="0" rtlCol="0" anchor="t"/>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Module Information</a:t>
            </a:r>
            <a:endParaRPr lang="en-US" sz="4650" dirty="0"/>
          </a:p>
        </p:txBody>
      </p:sp>
      <p:sp>
        <p:nvSpPr>
          <p:cNvPr id="3" name="Shape 1"/>
          <p:cNvSpPr/>
          <p:nvPr/>
        </p:nvSpPr>
        <p:spPr>
          <a:xfrm>
            <a:off x="661475" y="2090737"/>
            <a:ext cx="5316206" cy="2180630"/>
          </a:xfrm>
          <a:prstGeom prst="roundRect">
            <a:avLst>
              <a:gd name="adj" fmla="val 4551"/>
            </a:avLst>
          </a:prstGeom>
          <a:solidFill>
            <a:srgbClr val="FFFFFF"/>
          </a:solidFill>
          <a:ln w="31749">
            <a:solidFill>
              <a:srgbClr val="D8D4D4"/>
            </a:solidFill>
            <a:prstDash val="solid"/>
          </a:ln>
        </p:spPr>
      </p:sp>
      <p:sp>
        <p:nvSpPr>
          <p:cNvPr id="4" name="Text 2"/>
          <p:cNvSpPr/>
          <p:nvPr/>
        </p:nvSpPr>
        <p:spPr>
          <a:xfrm>
            <a:off x="929458" y="2358727"/>
            <a:ext cx="2953371" cy="369193"/>
          </a:xfrm>
          <a:prstGeom prst="rect">
            <a:avLst/>
          </a:prstGeom>
          <a:noFill/>
          <a:ln/>
        </p:spPr>
        <p:txBody>
          <a:bodyPr wrap="none" lIns="0" tIns="0" rIns="0" bIns="0" rtlCol="0" anchor="t"/>
          <a:lstStyle/>
          <a:p>
            <a:pPr algn="l" indent="0" marL="0">
              <a:lnSpc>
                <a:spcPct val="104000"/>
              </a:lnSpc>
              <a:buNone/>
            </a:pPr>
            <a:r>
              <a:rPr lang="en-US" sz="2300" b="1" dirty="0">
                <a:solidFill>
                  <a:srgbClr val="3C3939"/>
                </a:solidFill>
                <a:latin typeface="Inter Bold" pitchFamily="34" charset="0"/>
                <a:ea typeface="Inter Bold" pitchFamily="34" charset="-122"/>
                <a:cs typeface="Inter Bold" pitchFamily="34" charset="-120"/>
              </a:rPr>
              <a:t>Primary Reading</a:t>
            </a:r>
            <a:endParaRPr lang="en-US" sz="2300" dirty="0"/>
          </a:p>
        </p:txBody>
      </p:sp>
      <p:sp>
        <p:nvSpPr>
          <p:cNvPr id="5" name="Text 3"/>
          <p:cNvSpPr/>
          <p:nvPr/>
        </p:nvSpPr>
        <p:spPr>
          <a:xfrm>
            <a:off x="929458" y="2869605"/>
            <a:ext cx="4780240" cy="1133773"/>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Van Norden, Ch. 2 'Kongzi and Confucianism' &amp; Ch. 3 'Kongzi and Virtue Ethics'</a:t>
            </a:r>
            <a:endParaRPr lang="en-US" sz="1850" dirty="0"/>
          </a:p>
        </p:txBody>
      </p:sp>
      <p:sp>
        <p:nvSpPr>
          <p:cNvPr id="6" name="Shape 4"/>
          <p:cNvSpPr/>
          <p:nvPr/>
        </p:nvSpPr>
        <p:spPr>
          <a:xfrm>
            <a:off x="6213915" y="2090737"/>
            <a:ext cx="5316305" cy="2180630"/>
          </a:xfrm>
          <a:prstGeom prst="roundRect">
            <a:avLst>
              <a:gd name="adj" fmla="val 4551"/>
            </a:avLst>
          </a:prstGeom>
          <a:solidFill>
            <a:srgbClr val="FFFFFF"/>
          </a:solidFill>
          <a:ln w="31749">
            <a:solidFill>
              <a:srgbClr val="D8D4D4"/>
            </a:solidFill>
            <a:prstDash val="solid"/>
          </a:ln>
        </p:spPr>
      </p:sp>
      <p:sp>
        <p:nvSpPr>
          <p:cNvPr id="7" name="Text 5"/>
          <p:cNvSpPr/>
          <p:nvPr/>
        </p:nvSpPr>
        <p:spPr>
          <a:xfrm>
            <a:off x="6481898" y="2358727"/>
            <a:ext cx="2953371" cy="369193"/>
          </a:xfrm>
          <a:prstGeom prst="rect">
            <a:avLst/>
          </a:prstGeom>
          <a:noFill/>
          <a:ln/>
        </p:spPr>
        <p:txBody>
          <a:bodyPr wrap="none" lIns="0" tIns="0" rIns="0" bIns="0" rtlCol="0" anchor="t"/>
          <a:lstStyle/>
          <a:p>
            <a:pPr algn="l" indent="0" marL="0">
              <a:lnSpc>
                <a:spcPct val="104000"/>
              </a:lnSpc>
              <a:buNone/>
            </a:pPr>
            <a:r>
              <a:rPr lang="en-US" sz="2300" b="1" dirty="0">
                <a:solidFill>
                  <a:srgbClr val="3C3939"/>
                </a:solidFill>
                <a:latin typeface="Inter Bold" pitchFamily="34" charset="0"/>
                <a:ea typeface="Inter Bold" pitchFamily="34" charset="-122"/>
                <a:cs typeface="Inter Bold" pitchFamily="34" charset="-120"/>
              </a:rPr>
              <a:t>Close Reading Texts</a:t>
            </a:r>
            <a:endParaRPr lang="en-US" sz="2300" dirty="0"/>
          </a:p>
        </p:txBody>
      </p:sp>
      <p:sp>
        <p:nvSpPr>
          <p:cNvPr id="8" name="Text 6"/>
          <p:cNvSpPr/>
          <p:nvPr/>
        </p:nvSpPr>
        <p:spPr>
          <a:xfrm>
            <a:off x="6481898" y="2869605"/>
            <a:ext cx="4780339" cy="755848"/>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Analects 12.1, 3.3, 4.5 (Eno 2015 translation)</a:t>
            </a:r>
            <a:endParaRPr lang="en-US" sz="1850" dirty="0"/>
          </a:p>
        </p:txBody>
      </p:sp>
      <p:sp>
        <p:nvSpPr>
          <p:cNvPr id="9" name="Shape 7"/>
          <p:cNvSpPr/>
          <p:nvPr/>
        </p:nvSpPr>
        <p:spPr>
          <a:xfrm>
            <a:off x="661475" y="4537174"/>
            <a:ext cx="10868745" cy="1322784"/>
          </a:xfrm>
          <a:prstGeom prst="roundRect">
            <a:avLst>
              <a:gd name="adj" fmla="val 7502"/>
            </a:avLst>
          </a:prstGeom>
          <a:solidFill>
            <a:srgbClr val="E1E1EA"/>
          </a:solidFill>
          <a:ln/>
        </p:spPr>
      </p:sp>
      <p:pic>
        <p:nvPicPr>
          <p:cNvPr id="10" name="Image 0" descr="preencoded.png">    </p:cNvPr>
          <p:cNvPicPr>
            <a:picLocks noChangeAspect="1"/>
          </p:cNvPicPr>
          <p:nvPr/>
        </p:nvPicPr>
        <p:blipFill>
          <a:blip r:embed="rId1"/>
          <a:stretch>
            <a:fillRect/>
          </a:stretch>
        </p:blipFill>
        <p:spPr>
          <a:xfrm>
            <a:off x="897709" y="4879677"/>
            <a:ext cx="295268" cy="236240"/>
          </a:xfrm>
          <a:prstGeom prst="rect">
            <a:avLst/>
          </a:prstGeom>
        </p:spPr>
      </p:pic>
      <p:sp>
        <p:nvSpPr>
          <p:cNvPr id="11" name="Text 8"/>
          <p:cNvSpPr/>
          <p:nvPr/>
        </p:nvSpPr>
        <p:spPr>
          <a:xfrm>
            <a:off x="1429210" y="4832449"/>
            <a:ext cx="9864776" cy="755848"/>
          </a:xfrm>
          <a:prstGeom prst="rect">
            <a:avLst/>
          </a:prstGeom>
          <a:noFill/>
          <a:ln/>
        </p:spPr>
        <p:txBody>
          <a:bodyPr wrap="square" lIns="0" tIns="0" rIns="0" bIns="0" rtlCol="0" anchor="t">
            <a:normAutofit/>
          </a:bodyPr>
          <a:lstStyle/>
          <a:p>
            <a:pPr algn="l" indent="0" marL="0">
              <a:lnSpc>
                <a:spcPct val="133000"/>
              </a:lnSpc>
              <a:buNone/>
            </a:pPr>
            <a:r>
              <a:rPr lang="en-US" sz="1850" b="1" dirty="0">
                <a:solidFill>
                  <a:srgbClr val="000000"/>
                </a:solidFill>
                <a:latin typeface="Inter Bold" pitchFamily="34" charset="0"/>
                <a:ea typeface="Inter Bold" pitchFamily="34" charset="-122"/>
                <a:cs typeface="Inter Bold" pitchFamily="34" charset="-120"/>
              </a:rPr>
              <a:t>Core Question</a:t>
            </a:r>
            <a:pPr algn="l" indent="0" marL="0">
              <a:lnSpc>
                <a:spcPct val="133000"/>
              </a:lnSpc>
              <a:buNone/>
            </a:pPr>
            <a:r>
              <a:rPr lang="en-US" sz="1850" dirty="0">
                <a:solidFill>
                  <a:srgbClr val="000000"/>
                </a:solidFill>
                <a:latin typeface="Inter" pitchFamily="34" charset="0"/>
                <a:ea typeface="Inter" pitchFamily="34" charset="-122"/>
                <a:cs typeface="Inter" pitchFamily="34" charset="-120"/>
              </a:rPr>
              <a:t>: Is li moral autonomy or social discipline? Can Kongzi's ren answer the 'unjust law' problem?</a:t>
            </a:r>
            <a:endParaRPr lang="en-US" sz="18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661475" y="688479"/>
            <a:ext cx="4970437" cy="545009"/>
          </a:xfrm>
          <a:prstGeom prst="rect">
            <a:avLst/>
          </a:prstGeom>
          <a:noFill/>
          <a:ln/>
        </p:spPr>
        <p:txBody>
          <a:bodyPr wrap="none" lIns="0" tIns="0" rIns="0" bIns="0" rtlCol="0" anchor="t"/>
          <a:lstStyle/>
          <a:p>
            <a:pPr algn="l" indent="0" marL="0">
              <a:lnSpc>
                <a:spcPct val="104000"/>
              </a:lnSpc>
              <a:buNone/>
            </a:pPr>
            <a:r>
              <a:rPr lang="en-US" sz="3400" b="1" dirty="0">
                <a:solidFill>
                  <a:srgbClr val="1B1B27"/>
                </a:solidFill>
                <a:latin typeface="Inter Bold" pitchFamily="34" charset="0"/>
                <a:ea typeface="Inter Bold" pitchFamily="34" charset="-122"/>
                <a:cs typeface="Inter Bold" pitchFamily="34" charset="-120"/>
              </a:rPr>
              <a:t>Learning Objectives</a:t>
            </a:r>
            <a:endParaRPr lang="en-US" sz="3400" dirty="0"/>
          </a:p>
        </p:txBody>
      </p:sp>
      <p:sp>
        <p:nvSpPr>
          <p:cNvPr id="3" name="Text 1"/>
          <p:cNvSpPr/>
          <p:nvPr/>
        </p:nvSpPr>
        <p:spPr>
          <a:xfrm>
            <a:off x="661475" y="1491059"/>
            <a:ext cx="11478330" cy="242491"/>
          </a:xfrm>
          <a:prstGeom prst="rect">
            <a:avLst/>
          </a:prstGeom>
          <a:noFill/>
          <a:ln/>
        </p:spPr>
        <p:txBody>
          <a:bodyPr wrap="none" lIns="0" tIns="0" rIns="0" bIns="0" rtlCol="0" anchor="t"/>
          <a:lstStyle/>
          <a:p>
            <a:pPr algn="l" indent="0" marL="0">
              <a:lnSpc>
                <a:spcPct val="116000"/>
              </a:lnSpc>
              <a:buNone/>
            </a:pPr>
            <a:r>
              <a:rPr lang="en-US" sz="1350" dirty="0">
                <a:solidFill>
                  <a:srgbClr val="3C3939"/>
                </a:solidFill>
                <a:latin typeface="Inter" pitchFamily="34" charset="0"/>
                <a:ea typeface="Inter" pitchFamily="34" charset="-122"/>
                <a:cs typeface="Inter" pitchFamily="34" charset="-120"/>
              </a:rPr>
              <a:t>By the end of this session, students should be able to:</a:t>
            </a:r>
            <a:endParaRPr lang="en-US" sz="1350" dirty="0"/>
          </a:p>
        </p:txBody>
      </p:sp>
      <p:sp>
        <p:nvSpPr>
          <p:cNvPr id="4" name="Shape 2"/>
          <p:cNvSpPr/>
          <p:nvPr/>
        </p:nvSpPr>
        <p:spPr>
          <a:xfrm>
            <a:off x="661475" y="1878409"/>
            <a:ext cx="392400" cy="392410"/>
          </a:xfrm>
          <a:prstGeom prst="roundRect">
            <a:avLst>
              <a:gd name="adj" fmla="val 18671"/>
            </a:avLst>
          </a:prstGeom>
          <a:solidFill>
            <a:srgbClr val="F2EEEE"/>
          </a:solidFill>
          <a:ln w="6350">
            <a:solidFill>
              <a:srgbClr val="D8D4D4"/>
            </a:solidFill>
            <a:prstDash val="solid"/>
          </a:ln>
        </p:spPr>
      </p:sp>
      <p:sp>
        <p:nvSpPr>
          <p:cNvPr id="5" name="Text 3"/>
          <p:cNvSpPr/>
          <p:nvPr/>
        </p:nvSpPr>
        <p:spPr>
          <a:xfrm>
            <a:off x="726809" y="1911052"/>
            <a:ext cx="261633" cy="327025"/>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1</a:t>
            </a:r>
            <a:endParaRPr lang="en-US" sz="2050" dirty="0"/>
          </a:p>
        </p:txBody>
      </p:sp>
      <p:sp>
        <p:nvSpPr>
          <p:cNvPr id="6" name="Text 4"/>
          <p:cNvSpPr/>
          <p:nvPr/>
        </p:nvSpPr>
        <p:spPr>
          <a:xfrm>
            <a:off x="1182658" y="1938338"/>
            <a:ext cx="2180377" cy="272554"/>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Define</a:t>
            </a:r>
            <a:endParaRPr lang="en-US" sz="1700" dirty="0"/>
          </a:p>
        </p:txBody>
      </p:sp>
      <p:sp>
        <p:nvSpPr>
          <p:cNvPr id="7" name="Text 5"/>
          <p:cNvSpPr/>
          <p:nvPr/>
        </p:nvSpPr>
        <p:spPr>
          <a:xfrm>
            <a:off x="1182658" y="2288084"/>
            <a:ext cx="10347562" cy="242491"/>
          </a:xfrm>
          <a:prstGeom prst="rect">
            <a:avLst/>
          </a:prstGeom>
          <a:noFill/>
          <a:ln/>
        </p:spPr>
        <p:txBody>
          <a:bodyPr wrap="none" lIns="0" tIns="0" rIns="0" bIns="0" rtlCol="0" anchor="t"/>
          <a:lstStyle/>
          <a:p>
            <a:pPr algn="l" indent="0" marL="0">
              <a:lnSpc>
                <a:spcPct val="116000"/>
              </a:lnSpc>
              <a:buNone/>
            </a:pPr>
            <a:r>
              <a:rPr lang="zh-CN" altLang="en-US" sz="1350" dirty="0">
                <a:solidFill>
                  <a:srgbClr val="3C3939"/>
                </a:solidFill>
                <a:latin typeface="Inter" pitchFamily="34" charset="0"/>
                <a:ea typeface="Inter" pitchFamily="34" charset="-122"/>
                <a:cs typeface="Inter" pitchFamily="34" charset="-120"/>
              </a:rPr>
              <a:t>Ren (仁) and li (礼) as the two central concepts in Kongzi's ethical philosophy, and explain why translation is contested</a:t>
            </a:r>
            <a:endParaRPr lang="zh-CN" sz="1350" dirty="0"/>
          </a:p>
        </p:txBody>
      </p:sp>
      <p:sp>
        <p:nvSpPr>
          <p:cNvPr id="8" name="Shape 6"/>
          <p:cNvSpPr/>
          <p:nvPr/>
        </p:nvSpPr>
        <p:spPr>
          <a:xfrm>
            <a:off x="661475" y="2788146"/>
            <a:ext cx="392400" cy="392410"/>
          </a:xfrm>
          <a:prstGeom prst="roundRect">
            <a:avLst>
              <a:gd name="adj" fmla="val 18671"/>
            </a:avLst>
          </a:prstGeom>
          <a:solidFill>
            <a:srgbClr val="F2EEEE"/>
          </a:solidFill>
          <a:ln w="6350">
            <a:solidFill>
              <a:srgbClr val="D8D4D4"/>
            </a:solidFill>
            <a:prstDash val="solid"/>
          </a:ln>
        </p:spPr>
      </p:sp>
      <p:sp>
        <p:nvSpPr>
          <p:cNvPr id="9" name="Text 7"/>
          <p:cNvSpPr/>
          <p:nvPr/>
        </p:nvSpPr>
        <p:spPr>
          <a:xfrm>
            <a:off x="726809" y="2820789"/>
            <a:ext cx="261633" cy="327025"/>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2</a:t>
            </a:r>
            <a:endParaRPr lang="en-US" sz="2050" dirty="0"/>
          </a:p>
        </p:txBody>
      </p:sp>
      <p:sp>
        <p:nvSpPr>
          <p:cNvPr id="10" name="Text 8"/>
          <p:cNvSpPr/>
          <p:nvPr/>
        </p:nvSpPr>
        <p:spPr>
          <a:xfrm>
            <a:off x="1182658" y="2848074"/>
            <a:ext cx="2180377" cy="272554"/>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Analyse</a:t>
            </a:r>
            <a:endParaRPr lang="en-US" sz="1700" dirty="0"/>
          </a:p>
        </p:txBody>
      </p:sp>
      <p:sp>
        <p:nvSpPr>
          <p:cNvPr id="11" name="Text 9"/>
          <p:cNvSpPr/>
          <p:nvPr/>
        </p:nvSpPr>
        <p:spPr>
          <a:xfrm>
            <a:off x="1182658" y="3197820"/>
            <a:ext cx="10347562" cy="242491"/>
          </a:xfrm>
          <a:prstGeom prst="rect">
            <a:avLst/>
          </a:prstGeom>
          <a:noFill/>
          <a:ln/>
        </p:spPr>
        <p:txBody>
          <a:bodyPr wrap="none" lIns="0" tIns="0" rIns="0" bIns="0" rtlCol="0" anchor="t"/>
          <a:lstStyle/>
          <a:p>
            <a:pPr algn="l" indent="0" marL="0">
              <a:lnSpc>
                <a:spcPct val="116000"/>
              </a:lnSpc>
              <a:buNone/>
            </a:pPr>
            <a:r>
              <a:rPr lang="en-US" sz="1350" dirty="0">
                <a:solidFill>
                  <a:srgbClr val="3C3939"/>
                </a:solidFill>
                <a:latin typeface="Inter" pitchFamily="34" charset="0"/>
                <a:ea typeface="Inter" pitchFamily="34" charset="-122"/>
                <a:cs typeface="Inter" pitchFamily="34" charset="-120"/>
              </a:rPr>
              <a:t>The claim that ren and li are dynamically interdependent, using textual evidence from the Analects</a:t>
            </a:r>
            <a:endParaRPr lang="en-US" sz="1350" dirty="0"/>
          </a:p>
        </p:txBody>
      </p:sp>
      <p:sp>
        <p:nvSpPr>
          <p:cNvPr id="12" name="Shape 10"/>
          <p:cNvSpPr/>
          <p:nvPr/>
        </p:nvSpPr>
        <p:spPr>
          <a:xfrm>
            <a:off x="661475" y="3697883"/>
            <a:ext cx="392400" cy="392410"/>
          </a:xfrm>
          <a:prstGeom prst="roundRect">
            <a:avLst>
              <a:gd name="adj" fmla="val 18671"/>
            </a:avLst>
          </a:prstGeom>
          <a:solidFill>
            <a:srgbClr val="F2EEEE"/>
          </a:solidFill>
          <a:ln w="6350">
            <a:solidFill>
              <a:srgbClr val="D8D4D4"/>
            </a:solidFill>
            <a:prstDash val="solid"/>
          </a:ln>
        </p:spPr>
      </p:sp>
      <p:sp>
        <p:nvSpPr>
          <p:cNvPr id="13" name="Text 11"/>
          <p:cNvSpPr/>
          <p:nvPr/>
        </p:nvSpPr>
        <p:spPr>
          <a:xfrm>
            <a:off x="726809" y="3730526"/>
            <a:ext cx="261633" cy="327025"/>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3</a:t>
            </a:r>
            <a:endParaRPr lang="en-US" sz="2050" dirty="0"/>
          </a:p>
        </p:txBody>
      </p:sp>
      <p:sp>
        <p:nvSpPr>
          <p:cNvPr id="14" name="Text 12"/>
          <p:cNvSpPr/>
          <p:nvPr/>
        </p:nvSpPr>
        <p:spPr>
          <a:xfrm>
            <a:off x="1182658" y="3757811"/>
            <a:ext cx="2180377" cy="272554"/>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Evaluate</a:t>
            </a:r>
            <a:endParaRPr lang="en-US" sz="1700" dirty="0"/>
          </a:p>
        </p:txBody>
      </p:sp>
      <p:sp>
        <p:nvSpPr>
          <p:cNvPr id="15" name="Text 13"/>
          <p:cNvSpPr/>
          <p:nvPr/>
        </p:nvSpPr>
        <p:spPr>
          <a:xfrm>
            <a:off x="1182658" y="4107557"/>
            <a:ext cx="10347562" cy="242491"/>
          </a:xfrm>
          <a:prstGeom prst="rect">
            <a:avLst/>
          </a:prstGeom>
          <a:noFill/>
          <a:ln/>
        </p:spPr>
        <p:txBody>
          <a:bodyPr wrap="none" lIns="0" tIns="0" rIns="0" bIns="0" rtlCol="0" anchor="t"/>
          <a:lstStyle/>
          <a:p>
            <a:pPr algn="l" indent="0" marL="0">
              <a:lnSpc>
                <a:spcPct val="116000"/>
              </a:lnSpc>
              <a:buNone/>
            </a:pPr>
            <a:r>
              <a:rPr lang="en-US" sz="1350" dirty="0">
                <a:solidFill>
                  <a:srgbClr val="3C3939"/>
                </a:solidFill>
                <a:latin typeface="Inter" pitchFamily="34" charset="0"/>
                <a:ea typeface="Inter" pitchFamily="34" charset="-122"/>
                <a:cs typeface="Inter" pitchFamily="34" charset="-120"/>
              </a:rPr>
              <a:t>The functionalist interpretation of li as the social framework within which ren is cultivated and expressed</a:t>
            </a:r>
            <a:endParaRPr lang="en-US" sz="1350" dirty="0"/>
          </a:p>
        </p:txBody>
      </p:sp>
      <p:sp>
        <p:nvSpPr>
          <p:cNvPr id="16" name="Shape 14"/>
          <p:cNvSpPr/>
          <p:nvPr/>
        </p:nvSpPr>
        <p:spPr>
          <a:xfrm>
            <a:off x="661475" y="4607620"/>
            <a:ext cx="392400" cy="392410"/>
          </a:xfrm>
          <a:prstGeom prst="roundRect">
            <a:avLst>
              <a:gd name="adj" fmla="val 18671"/>
            </a:avLst>
          </a:prstGeom>
          <a:solidFill>
            <a:srgbClr val="F2EEEE"/>
          </a:solidFill>
          <a:ln w="6350">
            <a:solidFill>
              <a:srgbClr val="D8D4D4"/>
            </a:solidFill>
            <a:prstDash val="solid"/>
          </a:ln>
        </p:spPr>
      </p:sp>
      <p:sp>
        <p:nvSpPr>
          <p:cNvPr id="17" name="Text 15"/>
          <p:cNvSpPr/>
          <p:nvPr/>
        </p:nvSpPr>
        <p:spPr>
          <a:xfrm>
            <a:off x="726809" y="4640263"/>
            <a:ext cx="261633" cy="327025"/>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4</a:t>
            </a:r>
            <a:endParaRPr lang="en-US" sz="2050" dirty="0"/>
          </a:p>
        </p:txBody>
      </p:sp>
      <p:sp>
        <p:nvSpPr>
          <p:cNvPr id="18" name="Text 16"/>
          <p:cNvSpPr/>
          <p:nvPr/>
        </p:nvSpPr>
        <p:spPr>
          <a:xfrm>
            <a:off x="1182658" y="4667548"/>
            <a:ext cx="2180377" cy="272554"/>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Assess</a:t>
            </a:r>
            <a:endParaRPr lang="en-US" sz="1700" dirty="0"/>
          </a:p>
        </p:txBody>
      </p:sp>
      <p:sp>
        <p:nvSpPr>
          <p:cNvPr id="19" name="Text 17"/>
          <p:cNvSpPr/>
          <p:nvPr/>
        </p:nvSpPr>
        <p:spPr>
          <a:xfrm>
            <a:off x="1182658" y="5017294"/>
            <a:ext cx="10347562" cy="242491"/>
          </a:xfrm>
          <a:prstGeom prst="rect">
            <a:avLst/>
          </a:prstGeom>
          <a:noFill/>
          <a:ln/>
        </p:spPr>
        <p:txBody>
          <a:bodyPr wrap="none" lIns="0" tIns="0" rIns="0" bIns="0" rtlCol="0" anchor="t"/>
          <a:lstStyle/>
          <a:p>
            <a:pPr algn="l" indent="0" marL="0">
              <a:lnSpc>
                <a:spcPct val="116000"/>
              </a:lnSpc>
              <a:buNone/>
            </a:pPr>
            <a:r>
              <a:rPr lang="en-US" sz="1350" dirty="0">
                <a:solidFill>
                  <a:srgbClr val="3C3939"/>
                </a:solidFill>
                <a:latin typeface="Inter" pitchFamily="34" charset="0"/>
                <a:ea typeface="Inter" pitchFamily="34" charset="-122"/>
                <a:cs typeface="Inter" pitchFamily="34" charset="-120"/>
              </a:rPr>
              <a:t>Whether Kongzi's framework can accommodate a critique of unjust social norms — the 'unjust law' problem</a:t>
            </a:r>
            <a:endParaRPr lang="en-US" sz="1350" dirty="0"/>
          </a:p>
        </p:txBody>
      </p:sp>
      <p:sp>
        <p:nvSpPr>
          <p:cNvPr id="20" name="Shape 18"/>
          <p:cNvSpPr/>
          <p:nvPr/>
        </p:nvSpPr>
        <p:spPr>
          <a:xfrm>
            <a:off x="661475" y="5517356"/>
            <a:ext cx="392400" cy="392410"/>
          </a:xfrm>
          <a:prstGeom prst="roundRect">
            <a:avLst>
              <a:gd name="adj" fmla="val 18671"/>
            </a:avLst>
          </a:prstGeom>
          <a:solidFill>
            <a:srgbClr val="F2EEEE"/>
          </a:solidFill>
          <a:ln w="6350">
            <a:solidFill>
              <a:srgbClr val="D8D4D4"/>
            </a:solidFill>
            <a:prstDash val="solid"/>
          </a:ln>
        </p:spPr>
      </p:sp>
      <p:sp>
        <p:nvSpPr>
          <p:cNvPr id="21" name="Text 19"/>
          <p:cNvSpPr/>
          <p:nvPr/>
        </p:nvSpPr>
        <p:spPr>
          <a:xfrm>
            <a:off x="726809" y="5549999"/>
            <a:ext cx="261633" cy="327025"/>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5</a:t>
            </a:r>
            <a:endParaRPr lang="en-US" sz="2050" dirty="0"/>
          </a:p>
        </p:txBody>
      </p:sp>
      <p:sp>
        <p:nvSpPr>
          <p:cNvPr id="22" name="Text 20"/>
          <p:cNvSpPr/>
          <p:nvPr/>
        </p:nvSpPr>
        <p:spPr>
          <a:xfrm>
            <a:off x="1182658" y="5577284"/>
            <a:ext cx="2180377" cy="272554"/>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Connect</a:t>
            </a:r>
            <a:endParaRPr lang="en-US" sz="1700" dirty="0"/>
          </a:p>
        </p:txBody>
      </p:sp>
      <p:sp>
        <p:nvSpPr>
          <p:cNvPr id="23" name="Text 21"/>
          <p:cNvSpPr/>
          <p:nvPr/>
        </p:nvSpPr>
        <p:spPr>
          <a:xfrm>
            <a:off x="1182658" y="5927030"/>
            <a:ext cx="10347562" cy="242491"/>
          </a:xfrm>
          <a:prstGeom prst="rect">
            <a:avLst/>
          </a:prstGeom>
          <a:noFill/>
          <a:ln/>
        </p:spPr>
        <p:txBody>
          <a:bodyPr wrap="none" lIns="0" tIns="0" rIns="0" bIns="0" rtlCol="0" anchor="t"/>
          <a:lstStyle/>
          <a:p>
            <a:pPr algn="l" indent="0" marL="0">
              <a:lnSpc>
                <a:spcPct val="116000"/>
              </a:lnSpc>
              <a:buNone/>
            </a:pPr>
            <a:r>
              <a:rPr lang="en-US" sz="1350" dirty="0">
                <a:solidFill>
                  <a:srgbClr val="3C3939"/>
                </a:solidFill>
                <a:latin typeface="Inter" pitchFamily="34" charset="0"/>
                <a:ea typeface="Inter" pitchFamily="34" charset="-122"/>
                <a:cs typeface="Inter" pitchFamily="34" charset="-120"/>
              </a:rPr>
              <a:t>Day 2's discussion of ren and li to Day 1's question about whether Kongzi engages in genuine philosophical reasoning</a:t>
            </a:r>
            <a:endParaRPr lang="en-US" sz="13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661475" y="673199"/>
            <a:ext cx="7709402" cy="617736"/>
          </a:xfrm>
          <a:prstGeom prst="rect">
            <a:avLst/>
          </a:prstGeom>
          <a:noFill/>
          <a:ln/>
        </p:spPr>
        <p:txBody>
          <a:bodyPr wrap="none" lIns="0" tIns="0" rIns="0" bIns="0" rtlCol="0" anchor="t"/>
          <a:lstStyle/>
          <a:p>
            <a:pPr algn="l" indent="0" marL="0">
              <a:lnSpc>
                <a:spcPct val="104000"/>
              </a:lnSpc>
              <a:buNone/>
            </a:pPr>
            <a:r>
              <a:rPr lang="en-US" sz="3850" b="1" dirty="0">
                <a:solidFill>
                  <a:srgbClr val="1B1B27"/>
                </a:solidFill>
                <a:latin typeface="Inter Bold" pitchFamily="34" charset="0"/>
                <a:ea typeface="Inter Bold" pitchFamily="34" charset="-122"/>
                <a:cs typeface="Inter Bold" pitchFamily="34" charset="-120"/>
              </a:rPr>
              <a:t>Core Philosophical Questions</a:t>
            </a:r>
            <a:endParaRPr lang="en-US" sz="3850" dirty="0"/>
          </a:p>
        </p:txBody>
      </p:sp>
      <p:sp>
        <p:nvSpPr>
          <p:cNvPr id="3" name="Text 1"/>
          <p:cNvSpPr/>
          <p:nvPr/>
        </p:nvSpPr>
        <p:spPr>
          <a:xfrm>
            <a:off x="661475" y="1621730"/>
            <a:ext cx="11478330" cy="290512"/>
          </a:xfrm>
          <a:prstGeom prst="rect">
            <a:avLst/>
          </a:prstGeom>
          <a:noFill/>
          <a:ln/>
        </p:spPr>
        <p:txBody>
          <a:bodyPr wrap="none" lIns="0" tIns="0" rIns="0" bIns="0" rtlCol="0" anchor="t"/>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These three questions structure the entire session and should be kept visible throughout each major transition.</a:t>
            </a:r>
            <a:endParaRPr lang="en-US" sz="1550" dirty="0"/>
          </a:p>
        </p:txBody>
      </p:sp>
      <p:pic>
        <p:nvPicPr>
          <p:cNvPr id="4"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2098278"/>
            <a:ext cx="3512653" cy="4086523"/>
          </a:xfrm>
          <a:prstGeom prst="rect">
            <a:avLst/>
          </a:prstGeom>
        </p:spPr>
      </p:pic>
      <p:sp>
        <p:nvSpPr>
          <p:cNvPr id="5" name="Text 2"/>
          <p:cNvSpPr/>
          <p:nvPr/>
        </p:nvSpPr>
        <p:spPr>
          <a:xfrm>
            <a:off x="986110" y="2321322"/>
            <a:ext cx="2964979" cy="926604"/>
          </a:xfrm>
          <a:prstGeom prst="rect">
            <a:avLst/>
          </a:prstGeom>
          <a:noFill/>
          <a:ln/>
        </p:spPr>
        <p:txBody>
          <a:bodyPr wrap="square" lIns="0" tIns="0" rIns="0" bIns="0" rtlCol="0" anchor="t">
            <a:normAutofit/>
          </a:bodyPr>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Question 1 — Is li moral autonomy or social discipline?</a:t>
            </a:r>
            <a:endParaRPr lang="en-US" sz="1900" dirty="0"/>
          </a:p>
        </p:txBody>
      </p:sp>
      <p:sp>
        <p:nvSpPr>
          <p:cNvPr id="6" name="Text 3"/>
          <p:cNvSpPr/>
          <p:nvPr/>
        </p:nvSpPr>
        <p:spPr>
          <a:xfrm>
            <a:off x="986110" y="3347145"/>
            <a:ext cx="2964979" cy="2033588"/>
          </a:xfrm>
          <a:prstGeom prst="rect">
            <a:avLst/>
          </a:prstGeom>
          <a:noFill/>
          <a:ln/>
        </p:spPr>
        <p:txBody>
          <a:bodyPr wrap="square" lIns="0" tIns="0" rIns="0" bIns="0" rtlCol="0" anchor="t">
            <a:normAutofit/>
          </a:bodyPr>
          <a:lstStyle/>
          <a:p>
            <a:pPr algn="l" indent="0" marL="0">
              <a:lnSpc>
                <a:spcPct val="122000"/>
              </a:lnSpc>
              <a:buNone/>
            </a:pPr>
            <a:r>
              <a:rPr lang="zh-CN" altLang="en-US" sz="1550" dirty="0">
                <a:solidFill>
                  <a:srgbClr val="3C3939"/>
                </a:solidFill>
                <a:latin typeface="Inter" pitchFamily="34" charset="0"/>
                <a:ea typeface="Inter" pitchFamily="34" charset="-122"/>
                <a:cs typeface="Inter" pitchFamily="34" charset="-120"/>
              </a:rPr>
              <a:t>When Kongzi says '克己复礼为仁', is he describing self-cultivation or social conformity? Does '克己' imply human nature must be subdued, or that it can be harmonised with social norms?</a:t>
            </a:r>
            <a:endParaRPr lang="zh-CN" sz="1550" dirty="0"/>
          </a:p>
        </p:txBody>
      </p:sp>
      <p:pic>
        <p:nvPicPr>
          <p:cNvPr id="7"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39521" y="2098278"/>
            <a:ext cx="3512653" cy="4086523"/>
          </a:xfrm>
          <a:prstGeom prst="rect">
            <a:avLst/>
          </a:prstGeom>
        </p:spPr>
      </p:pic>
      <p:sp>
        <p:nvSpPr>
          <p:cNvPr id="8" name="Text 4"/>
          <p:cNvSpPr/>
          <p:nvPr/>
        </p:nvSpPr>
        <p:spPr>
          <a:xfrm>
            <a:off x="4664157" y="2321322"/>
            <a:ext cx="2964979" cy="926604"/>
          </a:xfrm>
          <a:prstGeom prst="rect">
            <a:avLst/>
          </a:prstGeom>
          <a:noFill/>
          <a:ln/>
        </p:spPr>
        <p:txBody>
          <a:bodyPr wrap="square" lIns="0" tIns="0" rIns="0" bIns="0" rtlCol="0" anchor="t">
            <a:normAutofit/>
          </a:bodyPr>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Question 2 — Can Kongzi's ren answer the 'unjust law' problem?</a:t>
            </a:r>
            <a:endParaRPr lang="en-US" sz="1900" dirty="0"/>
          </a:p>
        </p:txBody>
      </p:sp>
      <p:sp>
        <p:nvSpPr>
          <p:cNvPr id="9" name="Text 5"/>
          <p:cNvSpPr/>
          <p:nvPr/>
        </p:nvSpPr>
        <p:spPr>
          <a:xfrm>
            <a:off x="4664157" y="3347145"/>
            <a:ext cx="2964979" cy="2614613"/>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If ren is the highest virtue and li comprises the ritual framework, what happens when social norms themselves are corrupt? Does Kongzi have the conceptual resources to criticise unjust practices, or does his emphasis on tradition trap him in conservatism?</a:t>
            </a:r>
            <a:endParaRPr lang="en-US" sz="1550" dirty="0"/>
          </a:p>
        </p:txBody>
      </p:sp>
      <p:pic>
        <p:nvPicPr>
          <p:cNvPr id="10"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17567" y="2098278"/>
            <a:ext cx="3512653" cy="4086523"/>
          </a:xfrm>
          <a:prstGeom prst="rect">
            <a:avLst/>
          </a:prstGeom>
        </p:spPr>
      </p:pic>
      <p:sp>
        <p:nvSpPr>
          <p:cNvPr id="11" name="Text 6"/>
          <p:cNvSpPr/>
          <p:nvPr/>
        </p:nvSpPr>
        <p:spPr>
          <a:xfrm>
            <a:off x="8342203" y="2321322"/>
            <a:ext cx="2964979" cy="1235472"/>
          </a:xfrm>
          <a:prstGeom prst="rect">
            <a:avLst/>
          </a:prstGeom>
          <a:noFill/>
          <a:ln/>
        </p:spPr>
        <p:txBody>
          <a:bodyPr wrap="square" lIns="0" tIns="0" rIns="0" bIns="0" rtlCol="0" anchor="t">
            <a:normAutofit/>
          </a:bodyPr>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Question 3 — What is the logical relationship between inner virtue and outer form?</a:t>
            </a:r>
            <a:endParaRPr lang="en-US" sz="1900" dirty="0"/>
          </a:p>
        </p:txBody>
      </p:sp>
      <p:sp>
        <p:nvSpPr>
          <p:cNvPr id="12" name="Text 7"/>
          <p:cNvSpPr/>
          <p:nvPr/>
        </p:nvSpPr>
        <p:spPr>
          <a:xfrm>
            <a:off x="8342203" y="3656013"/>
            <a:ext cx="2964979" cy="2033588"/>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Does ren logically precede li (Analects 3.3: 'If a man is not ren, what can he do with li?'), or is ren constituted through li (12.1: 'Conquer yourself and return to li: that is ren')? Can both be true simultaneously?</a:t>
            </a:r>
            <a:endParaRPr lang="en-US" sz="15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2288381"/>
            <a:ext cx="893939" cy="444103"/>
          </a:xfrm>
          <a:prstGeom prst="roundRect">
            <a:avLst>
              <a:gd name="adj" fmla="val 17876"/>
            </a:avLst>
          </a:prstGeom>
          <a:solidFill>
            <a:srgbClr val="E1E1EA"/>
          </a:solidFill>
          <a:ln/>
        </p:spPr>
      </p:sp>
      <p:sp>
        <p:nvSpPr>
          <p:cNvPr id="4" name="Text 1"/>
          <p:cNvSpPr/>
          <p:nvPr/>
        </p:nvSpPr>
        <p:spPr>
          <a:xfrm>
            <a:off x="5375041" y="2359223"/>
            <a:ext cx="1220162"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PART 1</a:t>
            </a:r>
            <a:endParaRPr lang="en-US" sz="1450" dirty="0"/>
          </a:p>
        </p:txBody>
      </p:sp>
      <p:sp>
        <p:nvSpPr>
          <p:cNvPr id="5" name="Text 2"/>
          <p:cNvSpPr/>
          <p:nvPr/>
        </p:nvSpPr>
        <p:spPr>
          <a:xfrm>
            <a:off x="5233360" y="2826941"/>
            <a:ext cx="6906444" cy="1018977"/>
          </a:xfrm>
          <a:prstGeom prst="rect">
            <a:avLst/>
          </a:prstGeom>
          <a:noFill/>
          <a:ln/>
        </p:spPr>
        <p:txBody>
          <a:bodyPr wrap="none" lIns="0" tIns="0" rIns="0" bIns="0" rtlCol="0" anchor="t"/>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Core Thesis</a:t>
            </a:r>
            <a:endParaRPr lang="en-US" sz="6400" dirty="0"/>
          </a:p>
        </p:txBody>
      </p:sp>
      <p:sp>
        <p:nvSpPr>
          <p:cNvPr id="6" name="Text 3"/>
          <p:cNvSpPr/>
          <p:nvPr/>
        </p:nvSpPr>
        <p:spPr>
          <a:xfrm>
            <a:off x="5233360" y="4200327"/>
            <a:ext cx="5833222" cy="369193"/>
          </a:xfrm>
          <a:prstGeom prst="rect">
            <a:avLst/>
          </a:prstGeom>
          <a:noFill/>
          <a:ln/>
        </p:spPr>
        <p:txBody>
          <a:bodyPr wrap="none" lIns="0" tIns="0" rIns="0" bIns="0" rtlCol="0" anchor="t"/>
          <a:lstStyle/>
          <a:p>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The Dynamic Interdependence View</a:t>
            </a:r>
            <a:endParaRPr lang="en-US" sz="23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661475" y="1028502"/>
            <a:ext cx="10868745" cy="1181298"/>
          </a:xfrm>
          <a:prstGeom prst="rect">
            <a:avLst/>
          </a:prstGeom>
          <a:noFill/>
          <a:ln/>
        </p:spPr>
        <p:txBody>
          <a:bodyPr wrap="square" lIns="0" tIns="0" rIns="0" bIns="0" rtlCol="0" anchor="t">
            <a:normAutofit/>
          </a:bodyPr>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Core Thesis — The Dynamic Interdependence View</a:t>
            </a:r>
            <a:endParaRPr lang="en-US" sz="3700" dirty="0"/>
          </a:p>
        </p:txBody>
      </p:sp>
      <p:sp>
        <p:nvSpPr>
          <p:cNvPr id="3" name="Shape 1"/>
          <p:cNvSpPr/>
          <p:nvPr/>
        </p:nvSpPr>
        <p:spPr>
          <a:xfrm>
            <a:off x="525350" y="2436614"/>
            <a:ext cx="5476043" cy="3392785"/>
          </a:xfrm>
          <a:prstGeom prst="roundRect">
            <a:avLst>
              <a:gd name="adj" fmla="val 4011"/>
            </a:avLst>
          </a:prstGeom>
          <a:solidFill>
            <a:srgbClr val="1B1B27"/>
          </a:solidFill>
          <a:ln/>
        </p:spPr>
      </p:sp>
      <p:sp>
        <p:nvSpPr>
          <p:cNvPr id="4" name="Text 2"/>
          <p:cNvSpPr/>
          <p:nvPr/>
        </p:nvSpPr>
        <p:spPr>
          <a:xfrm>
            <a:off x="714357" y="2587823"/>
            <a:ext cx="3377619" cy="295275"/>
          </a:xfrm>
          <a:prstGeom prst="rect">
            <a:avLst/>
          </a:prstGeom>
          <a:noFill/>
          <a:ln/>
        </p:spPr>
        <p:txBody>
          <a:bodyPr wrap="none" lIns="0" tIns="0" rIns="0" bIns="0" rtlCol="0" anchor="t"/>
          <a:lstStyle/>
          <a:p>
            <a:pPr algn="l" indent="0" marL="0">
              <a:lnSpc>
                <a:spcPct val="104000"/>
              </a:lnSpc>
              <a:buNone/>
            </a:pPr>
            <a:r>
              <a:rPr lang="en-US" sz="1850" b="1" dirty="0">
                <a:solidFill>
                  <a:srgbClr val="FFFFFF"/>
                </a:solidFill>
                <a:latin typeface="Inter Bold" pitchFamily="34" charset="0"/>
                <a:ea typeface="Inter Bold" pitchFamily="34" charset="-122"/>
                <a:cs typeface="Inter Bold" pitchFamily="34" charset="-120"/>
              </a:rPr>
              <a:t>Van Norden's Argument</a:t>
            </a:r>
            <a:endParaRPr lang="en-US" sz="1850" dirty="0"/>
          </a:p>
        </p:txBody>
      </p:sp>
      <p:sp>
        <p:nvSpPr>
          <p:cNvPr id="5" name="Text 3"/>
          <p:cNvSpPr/>
          <p:nvPr/>
        </p:nvSpPr>
        <p:spPr>
          <a:xfrm>
            <a:off x="714357" y="3034308"/>
            <a:ext cx="5098029" cy="1088628"/>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FFFFFF"/>
                </a:solidFill>
                <a:latin typeface="Inter" pitchFamily="34" charset="0"/>
                <a:ea typeface="Inter" pitchFamily="34" charset="-122"/>
                <a:cs typeface="Inter" pitchFamily="34" charset="-120"/>
              </a:rPr>
              <a:t>The ren-li relationship is </a:t>
            </a:r>
            <a:pPr algn="l" indent="0" marL="0">
              <a:lnSpc>
                <a:spcPct val="120000"/>
              </a:lnSpc>
              <a:buNone/>
            </a:pPr>
            <a:r>
              <a:rPr lang="en-US" sz="1450" b="1" dirty="0">
                <a:solidFill>
                  <a:srgbClr val="FFFFFF"/>
                </a:solidFill>
                <a:latin typeface="Inter Bold" pitchFamily="34" charset="0"/>
                <a:ea typeface="Inter Bold" pitchFamily="34" charset="-122"/>
                <a:cs typeface="Inter Bold" pitchFamily="34" charset="-120"/>
              </a:rPr>
              <a:t>not one of opposition</a:t>
            </a:r>
            <a:pPr algn="l" indent="0" marL="0">
              <a:lnSpc>
                <a:spcPct val="120000"/>
              </a:lnSpc>
              <a:buNone/>
            </a:pPr>
            <a:r>
              <a:rPr lang="en-US" sz="1450" dirty="0">
                <a:solidFill>
                  <a:srgbClr val="FFFFFF"/>
                </a:solidFill>
                <a:latin typeface="Inter" pitchFamily="34" charset="0"/>
                <a:ea typeface="Inter" pitchFamily="34" charset="-122"/>
                <a:cs typeface="Inter" pitchFamily="34" charset="-120"/>
              </a:rPr>
              <a:t> between inner virtue and outer conformity, but a </a:t>
            </a:r>
            <a:pPr algn="l" indent="0" marL="0">
              <a:lnSpc>
                <a:spcPct val="120000"/>
              </a:lnSpc>
              <a:buNone/>
            </a:pPr>
            <a:r>
              <a:rPr lang="en-US" sz="1450" b="1" dirty="0">
                <a:solidFill>
                  <a:srgbClr val="FFFFFF"/>
                </a:solidFill>
                <a:latin typeface="Inter Bold" pitchFamily="34" charset="0"/>
                <a:ea typeface="Inter Bold" pitchFamily="34" charset="-122"/>
                <a:cs typeface="Inter Bold" pitchFamily="34" charset="-120"/>
              </a:rPr>
              <a:t>dynamic interdependence</a:t>
            </a:r>
            <a:pPr algn="l" indent="0" marL="0">
              <a:lnSpc>
                <a:spcPct val="120000"/>
              </a:lnSpc>
              <a:buNone/>
            </a:pPr>
            <a:r>
              <a:rPr lang="en-US" sz="1450" dirty="0">
                <a:solidFill>
                  <a:srgbClr val="FFFFFF"/>
                </a:solidFill>
                <a:latin typeface="Inter" pitchFamily="34" charset="0"/>
                <a:ea typeface="Inter" pitchFamily="34" charset="-122"/>
                <a:cs typeface="Inter" pitchFamily="34" charset="-120"/>
              </a:rPr>
              <a:t>. Li provides the social framework through which ren is cultivated and expressed.</a:t>
            </a:r>
            <a:endParaRPr lang="en-US" sz="1450" dirty="0"/>
          </a:p>
        </p:txBody>
      </p:sp>
      <p:sp>
        <p:nvSpPr>
          <p:cNvPr id="6" name="Text 4"/>
          <p:cNvSpPr/>
          <p:nvPr/>
        </p:nvSpPr>
        <p:spPr>
          <a:xfrm>
            <a:off x="6332776" y="2587823"/>
            <a:ext cx="4044055" cy="295275"/>
          </a:xfrm>
          <a:prstGeom prst="rect">
            <a:avLst/>
          </a:prstGeom>
          <a:noFill/>
          <a:ln/>
        </p:spPr>
        <p:txBody>
          <a:bodyPr wrap="none" lIns="0" tIns="0" rIns="0" bIns="0" rtlCol="0" anchor="t"/>
          <a:lstStyle/>
          <a:p>
            <a:pPr algn="l"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What Happens Without Each?</a:t>
            </a:r>
            <a:endParaRPr lang="en-US" sz="1850" dirty="0"/>
          </a:p>
        </p:txBody>
      </p:sp>
      <p:sp>
        <p:nvSpPr>
          <p:cNvPr id="7" name="Shape 5"/>
          <p:cNvSpPr/>
          <p:nvPr/>
        </p:nvSpPr>
        <p:spPr>
          <a:xfrm>
            <a:off x="6332776" y="3053159"/>
            <a:ext cx="2526245" cy="1925836"/>
          </a:xfrm>
          <a:prstGeom prst="roundRect">
            <a:avLst>
              <a:gd name="adj" fmla="val 4122"/>
            </a:avLst>
          </a:prstGeom>
          <a:solidFill>
            <a:srgbClr val="F2EEEE"/>
          </a:solidFill>
          <a:ln w="6350">
            <a:solidFill>
              <a:srgbClr val="D8D4D4"/>
            </a:solidFill>
            <a:prstDash val="solid"/>
          </a:ln>
        </p:spPr>
      </p:sp>
      <p:sp>
        <p:nvSpPr>
          <p:cNvPr id="8" name="Text 6"/>
          <p:cNvSpPr/>
          <p:nvPr/>
        </p:nvSpPr>
        <p:spPr>
          <a:xfrm>
            <a:off x="6528133" y="3248521"/>
            <a:ext cx="2135531"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Ren without Li</a:t>
            </a:r>
            <a:endParaRPr lang="en-US" sz="1850" dirty="0"/>
          </a:p>
        </p:txBody>
      </p:sp>
      <p:sp>
        <p:nvSpPr>
          <p:cNvPr id="9" name="Text 7"/>
          <p:cNvSpPr/>
          <p:nvPr/>
        </p:nvSpPr>
        <p:spPr>
          <a:xfrm>
            <a:off x="6528133" y="3695005"/>
            <a:ext cx="2135531" cy="1088628"/>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Collapses into formless sentiment — cannot be reliably exercised or transmitted</a:t>
            </a:r>
            <a:endParaRPr lang="en-US" sz="1450" dirty="0"/>
          </a:p>
        </p:txBody>
      </p:sp>
      <p:sp>
        <p:nvSpPr>
          <p:cNvPr id="10" name="Shape 8"/>
          <p:cNvSpPr/>
          <p:nvPr/>
        </p:nvSpPr>
        <p:spPr>
          <a:xfrm>
            <a:off x="9010226" y="3053159"/>
            <a:ext cx="2526344" cy="1925836"/>
          </a:xfrm>
          <a:prstGeom prst="roundRect">
            <a:avLst>
              <a:gd name="adj" fmla="val 4122"/>
            </a:avLst>
          </a:prstGeom>
          <a:solidFill>
            <a:srgbClr val="F2EEEE"/>
          </a:solidFill>
          <a:ln w="6350">
            <a:solidFill>
              <a:srgbClr val="D8D4D4"/>
            </a:solidFill>
            <a:prstDash val="solid"/>
          </a:ln>
        </p:spPr>
      </p:sp>
      <p:sp>
        <p:nvSpPr>
          <p:cNvPr id="11" name="Text 9"/>
          <p:cNvSpPr/>
          <p:nvPr/>
        </p:nvSpPr>
        <p:spPr>
          <a:xfrm>
            <a:off x="9205583" y="3248521"/>
            <a:ext cx="2135630"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Li without Ren</a:t>
            </a:r>
            <a:endParaRPr lang="en-US" sz="1850" dirty="0"/>
          </a:p>
        </p:txBody>
      </p:sp>
      <p:sp>
        <p:nvSpPr>
          <p:cNvPr id="12" name="Text 10"/>
          <p:cNvSpPr/>
          <p:nvPr/>
        </p:nvSpPr>
        <p:spPr>
          <a:xfrm>
            <a:off x="9205583" y="3695005"/>
            <a:ext cx="2135630"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Degenerates into empty formalism — lacks ethical substance</a:t>
            </a:r>
            <a:endParaRPr lang="en-US" sz="1450" dirty="0"/>
          </a:p>
        </p:txBody>
      </p:sp>
      <p:sp>
        <p:nvSpPr>
          <p:cNvPr id="13" name="Text 11"/>
          <p:cNvSpPr/>
          <p:nvPr/>
        </p:nvSpPr>
        <p:spPr>
          <a:xfrm>
            <a:off x="6332776" y="5149056"/>
            <a:ext cx="5203794"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Their unity is the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condition of the possibility of ethical life</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 not a compromise between competing values.</a:t>
            </a:r>
            <a:endParaRPr lang="en-US" sz="14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61475" y="649684"/>
            <a:ext cx="3562955" cy="369193"/>
          </a:xfrm>
          <a:prstGeom prst="rect">
            <a:avLst/>
          </a:prstGeom>
          <a:noFill/>
          <a:ln/>
        </p:spPr>
        <p:txBody>
          <a:bodyPr wrap="none" lIns="0" tIns="0" rIns="0" bIns="0" rtlCol="0" anchor="t"/>
          <a:lstStyle/>
          <a:p>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Lecture Structure</a:t>
            </a:r>
            <a:endParaRPr lang="en-US" sz="2300" dirty="0"/>
          </a:p>
        </p:txBody>
      </p:sp>
      <p:sp>
        <p:nvSpPr>
          <p:cNvPr id="3" name="Text 1"/>
          <p:cNvSpPr/>
          <p:nvPr/>
        </p:nvSpPr>
        <p:spPr>
          <a:xfrm>
            <a:off x="661475" y="1136948"/>
            <a:ext cx="11478330" cy="141784"/>
          </a:xfrm>
          <a:prstGeom prst="rect">
            <a:avLst/>
          </a:prstGeom>
          <a:noFill/>
          <a:ln/>
        </p:spPr>
        <p:txBody>
          <a:bodyPr wrap="none" lIns="0" tIns="0" rIns="0" bIns="0" rtlCol="0" anchor="t"/>
          <a:lstStyle/>
          <a:p>
            <a:pPr algn="l" indent="0" marL="0">
              <a:lnSpc>
                <a:spcPct val="100000"/>
              </a:lnSpc>
              <a:buNone/>
            </a:pPr>
            <a:r>
              <a:rPr lang="en-US" sz="900" dirty="0">
                <a:solidFill>
                  <a:srgbClr val="3C3939"/>
                </a:solidFill>
                <a:latin typeface="Inter" pitchFamily="34" charset="0"/>
                <a:ea typeface="Inter" pitchFamily="34" charset="-122"/>
                <a:cs typeface="Inter" pitchFamily="34" charset="-120"/>
              </a:rPr>
              <a:t>The lecture is divided into three Key Points, each building on the previous, followed by a Close Reading that tests the thesis against the Analects.</a:t>
            </a:r>
            <a:endParaRPr lang="en-US" sz="900" dirty="0"/>
          </a:p>
        </p:txBody>
      </p:sp>
      <p:pic>
        <p:nvPicPr>
          <p:cNvPr id="4" name="Image 0" descr="preencoded.png">    </p:cNvPr>
          <p:cNvPicPr>
            <a:picLocks noChangeAspect="1"/>
          </p:cNvPicPr>
          <p:nvPr/>
        </p:nvPicPr>
        <p:blipFill>
          <a:blip r:embed="rId1"/>
          <a:stretch>
            <a:fillRect/>
          </a:stretch>
        </p:blipFill>
        <p:spPr>
          <a:xfrm>
            <a:off x="661475" y="1345109"/>
            <a:ext cx="10868745" cy="4767759"/>
          </a:xfrm>
          <a:prstGeom prst="rect">
            <a:avLst/>
          </a:prstGeom>
        </p:spPr>
      </p:pic>
      <p:sp>
        <p:nvSpPr>
          <p:cNvPr id="5" name="Text 2"/>
          <p:cNvSpPr/>
          <p:nvPr/>
        </p:nvSpPr>
        <p:spPr>
          <a:xfrm>
            <a:off x="3955303" y="4954139"/>
            <a:ext cx="1642671" cy="294129"/>
          </a:xfrm>
          <a:prstGeom prst="rect">
            <a:avLst/>
          </a:prstGeom>
          <a:noFill/>
          <a:ln/>
        </p:spPr>
        <p:txBody>
          <a:bodyPr wrap="none" lIns="0" tIns="0" rIns="0" bIns="0" rtlCol="0" anchor="t"/>
          <a:lstStyle/>
          <a:p>
            <a:pPr algn="ctr"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Li</a:t>
            </a:r>
            <a:endParaRPr lang="en-US" sz="1850" dirty="0"/>
          </a:p>
        </p:txBody>
      </p:sp>
      <p:sp>
        <p:nvSpPr>
          <p:cNvPr id="6" name="Text 3"/>
          <p:cNvSpPr/>
          <p:nvPr/>
        </p:nvSpPr>
        <p:spPr>
          <a:xfrm>
            <a:off x="3955303" y="5331932"/>
            <a:ext cx="1642671" cy="352955"/>
          </a:xfrm>
          <a:prstGeom prst="rect">
            <a:avLst/>
          </a:prstGeom>
          <a:noFill/>
          <a:ln/>
        </p:spPr>
        <p:txBody>
          <a:bodyPr wrap="square" lIns="0" tIns="0" rIns="0" bIns="0" rtlCol="0" anchor="t">
            <a:normAutofit/>
          </a:bodyPr>
          <a:lstStyle/>
          <a:p>
            <a:pPr algn="ctr" indent="0" marL="0">
              <a:lnSpc>
                <a:spcPct val="78000"/>
              </a:lnSpc>
              <a:buNone/>
            </a:pPr>
            <a:r>
              <a:rPr lang="en-US" sz="1450" dirty="0">
                <a:solidFill>
                  <a:srgbClr val="3C3939"/>
                </a:solidFill>
                <a:latin typeface="Inter" pitchFamily="34" charset="0"/>
                <a:ea typeface="Inter" pitchFamily="34" charset="-122"/>
                <a:cs typeface="Inter" pitchFamily="34" charset="-120"/>
              </a:rPr>
              <a:t>Functional norms organizing society</a:t>
            </a:r>
            <a:endParaRPr lang="en-US" sz="1450" dirty="0"/>
          </a:p>
        </p:txBody>
      </p:sp>
      <p:sp>
        <p:nvSpPr>
          <p:cNvPr id="7" name="Text 4"/>
          <p:cNvSpPr/>
          <p:nvPr/>
        </p:nvSpPr>
        <p:spPr>
          <a:xfrm>
            <a:off x="9173680" y="4660010"/>
            <a:ext cx="1642670" cy="588259"/>
          </a:xfrm>
          <a:prstGeom prst="rect">
            <a:avLst/>
          </a:prstGeom>
          <a:noFill/>
          <a:ln/>
        </p:spPr>
        <p:txBody>
          <a:bodyPr wrap="square" lIns="0" tIns="0" rIns="0" bIns="0" rtlCol="0" anchor="t">
            <a:normAutofit/>
          </a:bodyPr>
          <a:lstStyle/>
          <a:p>
            <a:pPr algn="ctr"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Close Reading</a:t>
            </a:r>
            <a:endParaRPr lang="en-US" sz="1850" dirty="0"/>
          </a:p>
        </p:txBody>
      </p:sp>
      <p:sp>
        <p:nvSpPr>
          <p:cNvPr id="8" name="Text 5"/>
          <p:cNvSpPr/>
          <p:nvPr/>
        </p:nvSpPr>
        <p:spPr>
          <a:xfrm>
            <a:off x="9173680" y="5331932"/>
            <a:ext cx="1642670" cy="352955"/>
          </a:xfrm>
          <a:prstGeom prst="rect">
            <a:avLst/>
          </a:prstGeom>
          <a:noFill/>
          <a:ln/>
        </p:spPr>
        <p:txBody>
          <a:bodyPr wrap="square" lIns="0" tIns="0" rIns="0" bIns="0" rtlCol="0" anchor="t">
            <a:normAutofit/>
          </a:bodyPr>
          <a:lstStyle/>
          <a:p>
            <a:pPr algn="ctr" indent="0" marL="0">
              <a:lnSpc>
                <a:spcPct val="78000"/>
              </a:lnSpc>
              <a:buNone/>
            </a:pPr>
            <a:r>
              <a:rPr lang="en-US" sz="1450" dirty="0">
                <a:solidFill>
                  <a:srgbClr val="3C3939"/>
                </a:solidFill>
                <a:latin typeface="Inter" pitchFamily="34" charset="0"/>
                <a:ea typeface="Inter" pitchFamily="34" charset="-122"/>
                <a:cs typeface="Inter" pitchFamily="34" charset="-120"/>
              </a:rPr>
              <a:t>Test thesis with the Analects</a:t>
            </a:r>
            <a:endParaRPr lang="en-US" sz="1450" dirty="0"/>
          </a:p>
        </p:txBody>
      </p:sp>
      <p:sp>
        <p:nvSpPr>
          <p:cNvPr id="9" name="Text 6"/>
          <p:cNvSpPr/>
          <p:nvPr/>
        </p:nvSpPr>
        <p:spPr>
          <a:xfrm>
            <a:off x="1403632" y="1773622"/>
            <a:ext cx="1642671" cy="294129"/>
          </a:xfrm>
          <a:prstGeom prst="rect">
            <a:avLst/>
          </a:prstGeom>
          <a:noFill/>
          <a:ln/>
        </p:spPr>
        <p:txBody>
          <a:bodyPr wrap="none" lIns="0" tIns="0" rIns="0" bIns="0" rtlCol="0" anchor="t"/>
          <a:lstStyle/>
          <a:p>
            <a:pPr algn="ctr"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Ren</a:t>
            </a:r>
            <a:endParaRPr lang="en-US" sz="1850" dirty="0"/>
          </a:p>
        </p:txBody>
      </p:sp>
      <p:sp>
        <p:nvSpPr>
          <p:cNvPr id="10" name="Text 7"/>
          <p:cNvSpPr/>
          <p:nvPr/>
        </p:nvSpPr>
        <p:spPr>
          <a:xfrm>
            <a:off x="1403632" y="2151414"/>
            <a:ext cx="1642671" cy="352955"/>
          </a:xfrm>
          <a:prstGeom prst="rect">
            <a:avLst/>
          </a:prstGeom>
          <a:noFill/>
          <a:ln/>
        </p:spPr>
        <p:txBody>
          <a:bodyPr wrap="square" lIns="0" tIns="0" rIns="0" bIns="0" rtlCol="0" anchor="t">
            <a:normAutofit/>
          </a:bodyPr>
          <a:lstStyle/>
          <a:p>
            <a:pPr algn="ctr" indent="0" marL="0">
              <a:lnSpc>
                <a:spcPct val="78000"/>
              </a:lnSpc>
              <a:buNone/>
            </a:pPr>
            <a:r>
              <a:rPr lang="en-US" sz="1450" dirty="0">
                <a:solidFill>
                  <a:srgbClr val="3C3939"/>
                </a:solidFill>
                <a:latin typeface="Inter" pitchFamily="34" charset="0"/>
                <a:ea typeface="Inter" pitchFamily="34" charset="-122"/>
                <a:cs typeface="Inter" pitchFamily="34" charset="-120"/>
              </a:rPr>
              <a:t>Master virtue guiding conduct</a:t>
            </a:r>
            <a:endParaRPr lang="en-US" sz="1450" dirty="0"/>
          </a:p>
        </p:txBody>
      </p:sp>
      <p:sp>
        <p:nvSpPr>
          <p:cNvPr id="11" name="Text 8"/>
          <p:cNvSpPr/>
          <p:nvPr/>
        </p:nvSpPr>
        <p:spPr>
          <a:xfrm>
            <a:off x="6601093" y="1773622"/>
            <a:ext cx="1642670" cy="588258"/>
          </a:xfrm>
          <a:prstGeom prst="rect">
            <a:avLst/>
          </a:prstGeom>
          <a:noFill/>
          <a:ln/>
        </p:spPr>
        <p:txBody>
          <a:bodyPr wrap="square" lIns="0" tIns="0" rIns="0" bIns="0" rtlCol="0" anchor="t">
            <a:normAutofit/>
          </a:bodyPr>
          <a:lstStyle/>
          <a:p>
            <a:pPr algn="ctr"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Interdependence</a:t>
            </a:r>
            <a:endParaRPr lang="en-US" sz="1850" dirty="0"/>
          </a:p>
        </p:txBody>
      </p:sp>
      <p:sp>
        <p:nvSpPr>
          <p:cNvPr id="12" name="Text 9"/>
          <p:cNvSpPr/>
          <p:nvPr/>
        </p:nvSpPr>
        <p:spPr>
          <a:xfrm>
            <a:off x="6601093" y="2445544"/>
            <a:ext cx="1642670" cy="352955"/>
          </a:xfrm>
          <a:prstGeom prst="rect">
            <a:avLst/>
          </a:prstGeom>
          <a:noFill/>
          <a:ln/>
        </p:spPr>
        <p:txBody>
          <a:bodyPr wrap="square" lIns="0" tIns="0" rIns="0" bIns="0" rtlCol="0" anchor="t">
            <a:normAutofit/>
          </a:bodyPr>
          <a:lstStyle/>
          <a:p>
            <a:pPr algn="ctr" indent="0" marL="0">
              <a:lnSpc>
                <a:spcPct val="78000"/>
              </a:lnSpc>
              <a:buNone/>
            </a:pPr>
            <a:r>
              <a:rPr lang="en-US" sz="1450" dirty="0">
                <a:solidFill>
                  <a:srgbClr val="3C3939"/>
                </a:solidFill>
                <a:latin typeface="Inter" pitchFamily="34" charset="0"/>
                <a:ea typeface="Inter" pitchFamily="34" charset="-122"/>
                <a:cs typeface="Inter" pitchFamily="34" charset="-120"/>
              </a:rPr>
              <a:t>Dynamic relation of Ren and Li</a:t>
            </a:r>
            <a:endParaRPr lang="en-US" sz="1450" dirty="0"/>
          </a:p>
        </p:txBody>
      </p:sp>
      <p:sp>
        <p:nvSpPr>
          <p:cNvPr id="13" name="Text 10"/>
          <p:cNvSpPr/>
          <p:nvPr/>
        </p:nvSpPr>
        <p:spPr>
          <a:xfrm>
            <a:off x="661475" y="6179245"/>
            <a:ext cx="11478330" cy="141784"/>
          </a:xfrm>
          <a:prstGeom prst="rect">
            <a:avLst/>
          </a:prstGeom>
          <a:noFill/>
          <a:ln/>
        </p:spPr>
        <p:txBody>
          <a:bodyPr wrap="none" lIns="0" tIns="0" rIns="0" bIns="0" rtlCol="0" anchor="t"/>
          <a:lstStyle/>
          <a:p>
            <a:pPr algn="l" indent="0" marL="0">
              <a:lnSpc>
                <a:spcPct val="100000"/>
              </a:lnSpc>
              <a:buNone/>
            </a:pPr>
            <a:r>
              <a:rPr lang="en-US" sz="900" dirty="0">
                <a:solidFill>
                  <a:srgbClr val="3C3939"/>
                </a:solidFill>
                <a:latin typeface="Inter" pitchFamily="34" charset="0"/>
                <a:ea typeface="Inter" pitchFamily="34" charset="-122"/>
                <a:cs typeface="Inter" pitchFamily="34" charset="-120"/>
              </a:rPr>
              <a:t>Adjust pacing according to students' prior familiarity with the material. The modular structure allows flexibility.</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2288381"/>
            <a:ext cx="1415320" cy="444103"/>
          </a:xfrm>
          <a:prstGeom prst="roundRect">
            <a:avLst>
              <a:gd name="adj" fmla="val 17876"/>
            </a:avLst>
          </a:prstGeom>
          <a:solidFill>
            <a:srgbClr val="E1E1EA"/>
          </a:solidFill>
          <a:ln/>
        </p:spPr>
      </p:sp>
      <p:sp>
        <p:nvSpPr>
          <p:cNvPr id="4" name="Text 1"/>
          <p:cNvSpPr/>
          <p:nvPr/>
        </p:nvSpPr>
        <p:spPr>
          <a:xfrm>
            <a:off x="5375041" y="2359223"/>
            <a:ext cx="1741543"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KEY POINT 1</a:t>
            </a:r>
            <a:endParaRPr lang="en-US" sz="1450" dirty="0"/>
          </a:p>
        </p:txBody>
      </p:sp>
      <p:sp>
        <p:nvSpPr>
          <p:cNvPr id="5" name="Text 2"/>
          <p:cNvSpPr/>
          <p:nvPr/>
        </p:nvSpPr>
        <p:spPr>
          <a:xfrm>
            <a:off x="5233360" y="2826941"/>
            <a:ext cx="6906444" cy="1018977"/>
          </a:xfrm>
          <a:prstGeom prst="rect">
            <a:avLst/>
          </a:prstGeom>
          <a:noFill/>
          <a:ln/>
        </p:spPr>
        <p:txBody>
          <a:bodyPr wrap="none" lIns="0" tIns="0" rIns="0" bIns="0" rtlCol="0" anchor="t"/>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Ren</a:t>
            </a:r>
            <a:endParaRPr lang="en-US" sz="6400" dirty="0"/>
          </a:p>
        </p:txBody>
      </p:sp>
      <p:sp>
        <p:nvSpPr>
          <p:cNvPr id="6" name="Text 3"/>
          <p:cNvSpPr/>
          <p:nvPr/>
        </p:nvSpPr>
        <p:spPr>
          <a:xfrm>
            <a:off x="5233360" y="4200327"/>
            <a:ext cx="3562955" cy="369193"/>
          </a:xfrm>
          <a:prstGeom prst="rect">
            <a:avLst/>
          </a:prstGeom>
          <a:noFill/>
          <a:ln/>
        </p:spPr>
        <p:txBody>
          <a:bodyPr wrap="none" lIns="0" tIns="0" rIns="0" bIns="0" rtlCol="0" anchor="t"/>
          <a:lstStyle/>
          <a:p>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The Master Virtue</a:t>
            </a:r>
            <a:endParaRPr lang="en-US" sz="23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661475" y="807839"/>
            <a:ext cx="9178299"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Ren — The Translation Challenge</a:t>
            </a:r>
            <a:endParaRPr lang="en-US" sz="4150" dirty="0"/>
          </a:p>
        </p:txBody>
      </p:sp>
      <p:sp>
        <p:nvSpPr>
          <p:cNvPr id="3" name="Text 1"/>
          <p:cNvSpPr/>
          <p:nvPr/>
        </p:nvSpPr>
        <p:spPr>
          <a:xfrm>
            <a:off x="661475" y="1950641"/>
            <a:ext cx="3267589" cy="332184"/>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A Contested Term</a:t>
            </a:r>
            <a:endParaRPr lang="en-US" sz="2050" dirty="0"/>
          </a:p>
        </p:txBody>
      </p:sp>
      <p:sp>
        <p:nvSpPr>
          <p:cNvPr id="4" name="Text 2"/>
          <p:cNvSpPr/>
          <p:nvPr/>
        </p:nvSpPr>
        <p:spPr>
          <a:xfrm>
            <a:off x="661475" y="2474119"/>
            <a:ext cx="5175021" cy="3403798"/>
          </a:xfrm>
          <a:prstGeom prst="rect">
            <a:avLst/>
          </a:prstGeom>
          <a:noFill/>
          <a:ln/>
        </p:spPr>
        <p:txBody>
          <a:bodyPr wrap="square" lIns="0" tIns="0" rIns="0" bIns="0" rtlCol="0" anchor="t">
            <a:normAutofit/>
          </a:bodyPr>
          <a:lstStyle/>
          <a:p>
            <a:pPr algn="l" indent="0" marL="0">
              <a:lnSpc>
                <a:spcPct val="127000"/>
              </a:lnSpc>
              <a:buNone/>
            </a:pPr>
            <a:r>
              <a:rPr lang="zh-CN" altLang="en-US" sz="1650" dirty="0">
                <a:solidFill>
                  <a:srgbClr val="3C3939"/>
                </a:solidFill>
                <a:latin typeface="Inter" pitchFamily="34" charset="0"/>
                <a:ea typeface="Inter" pitchFamily="34" charset="-122"/>
                <a:cs typeface="Inter" pitchFamily="34" charset="-120"/>
              </a:rPr>
              <a:t>Van Norden identifies </a:t>
            </a:r>
            <a:pPr algn="l" indent="0" marL="0">
              <a:lnSpc>
                <a:spcPct val="127000"/>
              </a:lnSpc>
              <a:buNone/>
            </a:pPr>
            <a:r>
              <a:rPr lang="zh-CN" altLang="en-US" sz="1650" b="1" dirty="0">
                <a:solidFill>
                  <a:srgbClr val="3C3939"/>
                </a:solidFill>
                <a:latin typeface="Inter Bold" pitchFamily="34" charset="0"/>
                <a:ea typeface="Inter Bold" pitchFamily="34" charset="-122"/>
                <a:cs typeface="Inter Bold" pitchFamily="34" charset="-120"/>
              </a:rPr>
              <a:t>ren (仁)</a:t>
            </a:r>
            <a:pPr algn="l" indent="0" marL="0">
              <a:lnSpc>
                <a:spcPct val="127000"/>
              </a:lnSpc>
              <a:spcAft>
                <a:spcPts val="1350"/>
              </a:spcAft>
              <a:buNone/>
            </a:pPr>
            <a:r>
              <a:rPr lang="zh-CN" altLang="en-US" sz="1650" dirty="0">
                <a:solidFill>
                  <a:srgbClr val="3C3939"/>
                </a:solidFill>
                <a:latin typeface="Inter" pitchFamily="34" charset="0"/>
                <a:ea typeface="Inter" pitchFamily="34" charset="-122"/>
                <a:cs typeface="Inter" pitchFamily="34" charset="-120"/>
              </a:rPr>
              <a:t> as Kongzi's primary virtue term — the highest human excellence. It has been translated as 'Goodness', 'humaneness', 'benevolence', and 'humanity', each emphasising a different aspect.</a:t>
            </a:r>
            <a:endParaRPr lang="zh-CN" sz="1650" dirty="0"/>
          </a:p>
          <a:p>
            <a:pPr algn="l" indent="0" marL="0">
              <a:lnSpc>
                <a:spcPct val="127000"/>
              </a:lnSpc>
              <a:buNone/>
            </a:pPr>
            <a:r>
              <a:rPr lang="zh-CN" altLang="en-US" sz="1650" dirty="0">
                <a:solidFill>
                  <a:srgbClr val="3C3939"/>
                </a:solidFill>
                <a:latin typeface="Inter" pitchFamily="34" charset="0"/>
                <a:ea typeface="Inter" pitchFamily="34" charset="-122"/>
                <a:cs typeface="Inter" pitchFamily="34" charset="-120"/>
              </a:rPr>
              <a:t>Van Norden slightly prefers </a:t>
            </a:r>
            <a:pPr algn="l" indent="0" marL="0">
              <a:lnSpc>
                <a:spcPct val="127000"/>
              </a:lnSpc>
              <a:buNone/>
            </a:pPr>
            <a:r>
              <a:rPr lang="zh-CN" altLang="en-US" sz="1650" b="1" dirty="0">
                <a:solidFill>
                  <a:srgbClr val="3C3939"/>
                </a:solidFill>
                <a:latin typeface="Inter Bold" pitchFamily="34" charset="0"/>
                <a:ea typeface="Inter Bold" pitchFamily="34" charset="-122"/>
                <a:cs typeface="Inter Bold" pitchFamily="34" charset="-120"/>
              </a:rPr>
              <a:t>'humaneness'</a:t>
            </a:r>
            <a:pPr algn="l" indent="0" marL="0">
              <a:lnSpc>
                <a:spcPct val="127000"/>
              </a:lnSpc>
              <a:buNone/>
            </a:pPr>
            <a:r>
              <a:rPr lang="zh-CN" altLang="en-US" sz="1650" dirty="0">
                <a:solidFill>
                  <a:srgbClr val="3C3939"/>
                </a:solidFill>
                <a:latin typeface="Inter" pitchFamily="34" charset="0"/>
                <a:ea typeface="Inter" pitchFamily="34" charset="-122"/>
                <a:cs typeface="Inter" pitchFamily="34" charset="-120"/>
              </a:rPr>
              <a:t> because it suggests 'caring for others' (Analects 12.22) and the Chinese character 仁 contains 人 ('person') with 二 ('two') — a virtue manifested in </a:t>
            </a:r>
            <a:pPr algn="l" indent="0" marL="0">
              <a:lnSpc>
                <a:spcPct val="127000"/>
              </a:lnSpc>
              <a:buNone/>
            </a:pPr>
            <a:r>
              <a:rPr lang="zh-CN" altLang="en-US" sz="1650" b="1" dirty="0">
                <a:solidFill>
                  <a:srgbClr val="3C3939"/>
                </a:solidFill>
                <a:latin typeface="Inter Bold" pitchFamily="34" charset="0"/>
                <a:ea typeface="Inter Bold" pitchFamily="34" charset="-122"/>
                <a:cs typeface="Inter Bold" pitchFamily="34" charset="-120"/>
              </a:rPr>
              <a:t>relationships between people</a:t>
            </a:r>
            <a:pPr algn="l" indent="0" marL="0">
              <a:lnSpc>
                <a:spcPct val="127000"/>
              </a:lnSpc>
              <a:buNone/>
            </a:pPr>
            <a:r>
              <a:rPr lang="zh-CN" altLang="en-US" sz="1650" dirty="0">
                <a:solidFill>
                  <a:srgbClr val="3C3939"/>
                </a:solidFill>
                <a:latin typeface="Inter" pitchFamily="34" charset="0"/>
                <a:ea typeface="Inter" pitchFamily="34" charset="-122"/>
                <a:cs typeface="Inter" pitchFamily="34" charset="-120"/>
              </a:rPr>
              <a:t>.</a:t>
            </a:r>
            <a:endParaRPr lang="zh-CN" sz="1650" dirty="0"/>
          </a:p>
        </p:txBody>
      </p:sp>
      <p:sp>
        <p:nvSpPr>
          <p:cNvPr id="5" name="Text 3"/>
          <p:cNvSpPr/>
          <p:nvPr/>
        </p:nvSpPr>
        <p:spPr>
          <a:xfrm>
            <a:off x="6361549" y="1950641"/>
            <a:ext cx="3709399" cy="332184"/>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A Thick Ethical Concept</a:t>
            </a:r>
            <a:endParaRPr lang="en-US" sz="2050" dirty="0"/>
          </a:p>
        </p:txBody>
      </p:sp>
      <p:sp>
        <p:nvSpPr>
          <p:cNvPr id="6" name="Text 4"/>
          <p:cNvSpPr/>
          <p:nvPr/>
        </p:nvSpPr>
        <p:spPr>
          <a:xfrm>
            <a:off x="6361549" y="2474119"/>
            <a:ext cx="5175021" cy="3080643"/>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The translation problem is philosophically significant. Ren resists stable translation because it is a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'thick ethical concept'</a:t>
            </a:r>
            <a:pPr algn="l" indent="0" marL="0">
              <a:lnSpc>
                <a:spcPct val="127000"/>
              </a:lnSpc>
              <a:spcAft>
                <a:spcPts val="1350"/>
              </a:spcAft>
              <a:buNone/>
            </a:pPr>
            <a:r>
              <a:rPr lang="en-US" sz="1650" dirty="0">
                <a:solidFill>
                  <a:srgbClr val="3C3939"/>
                </a:solidFill>
                <a:latin typeface="Inter" pitchFamily="34" charset="0"/>
                <a:ea typeface="Inter" pitchFamily="34" charset="-122"/>
                <a:cs typeface="Inter" pitchFamily="34" charset="-120"/>
              </a:rPr>
              <a:t> — combining descriptive and evaluative content in a way that resists neat separation.</a:t>
            </a:r>
            <a:endParaRPr lang="en-US" sz="1650" dirty="0"/>
          </a:p>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Ren was itself a site of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contestation within the early Confucian school</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The difficulty of translation is evidence of philosophical depth, not obscurity.</a:t>
            </a:r>
            <a:endParaRPr lang="en-US" sz="16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661475" y="810220"/>
            <a:ext cx="9663962" cy="701477"/>
          </a:xfrm>
          <a:prstGeom prst="rect">
            <a:avLst/>
          </a:prstGeom>
          <a:noFill/>
          <a:ln/>
        </p:spPr>
        <p:txBody>
          <a:bodyPr wrap="none" lIns="0" tIns="0" rIns="0" bIns="0" rtlCol="0" anchor="t"/>
          <a:lstStyle/>
          <a:p>
            <a:pPr algn="l" indent="0" marL="0">
              <a:lnSpc>
                <a:spcPct val="104000"/>
              </a:lnSpc>
              <a:buNone/>
            </a:pPr>
            <a:r>
              <a:rPr lang="en-US" sz="4400" b="1" dirty="0">
                <a:solidFill>
                  <a:srgbClr val="1B1B27"/>
                </a:solidFill>
                <a:latin typeface="Inter Bold" pitchFamily="34" charset="0"/>
                <a:ea typeface="Inter Bold" pitchFamily="34" charset="-122"/>
                <a:cs typeface="Inter Bold" pitchFamily="34" charset="-120"/>
              </a:rPr>
              <a:t>Ren — The Thick Ethical Concept</a:t>
            </a:r>
            <a:endParaRPr lang="en-US" sz="4400" dirty="0"/>
          </a:p>
        </p:txBody>
      </p:sp>
      <p:sp>
        <p:nvSpPr>
          <p:cNvPr id="3" name="Shape 1"/>
          <p:cNvSpPr/>
          <p:nvPr/>
        </p:nvSpPr>
        <p:spPr>
          <a:xfrm>
            <a:off x="661475" y="1938139"/>
            <a:ext cx="25399" cy="1179612"/>
          </a:xfrm>
          <a:prstGeom prst="roundRect">
            <a:avLst>
              <a:gd name="adj" fmla="val 60001"/>
            </a:avLst>
          </a:prstGeom>
          <a:solidFill>
            <a:srgbClr val="1B1B27"/>
          </a:solidFill>
          <a:ln/>
        </p:spPr>
      </p:sp>
      <p:sp>
        <p:nvSpPr>
          <p:cNvPr id="4" name="Text 2"/>
          <p:cNvSpPr/>
          <p:nvPr/>
        </p:nvSpPr>
        <p:spPr>
          <a:xfrm>
            <a:off x="998116" y="2177951"/>
            <a:ext cx="10532104" cy="700088"/>
          </a:xfrm>
          <a:prstGeom prst="rect">
            <a:avLst/>
          </a:prstGeom>
          <a:noFill/>
          <a:ln/>
        </p:spPr>
        <p:txBody>
          <a:bodyPr wrap="square" lIns="0" tIns="0" rIns="0" bIns="0" rtlCol="0" anchor="t">
            <a:normAutofit/>
          </a:bodyPr>
          <a:lstStyle/>
          <a:p>
            <a:pPr algn="l" indent="0" marL="0">
              <a:lnSpc>
                <a:spcPct val="130000"/>
              </a:lnSpc>
              <a:buNone/>
            </a:pPr>
            <a:r>
              <a:rPr lang="zh-CN" altLang="en-US" sz="1750" dirty="0">
                <a:solidFill>
                  <a:srgbClr val="3C3939"/>
                </a:solidFill>
                <a:latin typeface="Inter" pitchFamily="34" charset="0"/>
                <a:ea typeface="Inter" pitchFamily="34" charset="-122"/>
                <a:cs typeface="Inter" pitchFamily="34" charset="-120"/>
              </a:rPr>
              <a:t>'Ren 仁: The key moral term in the Analects. Rendered as "humanity," "goodness," etc., its rich meaning is a mystery to many in the text, and defies translation.' — Eno's Glossary</a:t>
            </a:r>
            <a:endParaRPr lang="zh-CN" sz="1750" dirty="0"/>
          </a:p>
        </p:txBody>
      </p:sp>
      <p:sp>
        <p:nvSpPr>
          <p:cNvPr id="5" name="Text 3"/>
          <p:cNvSpPr/>
          <p:nvPr/>
        </p:nvSpPr>
        <p:spPr>
          <a:xfrm>
            <a:off x="661475" y="3357662"/>
            <a:ext cx="10868745" cy="2690118"/>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This is a </a:t>
            </a:r>
            <a:pPr algn="l" indent="0" marL="0">
              <a:lnSpc>
                <a:spcPct val="130000"/>
              </a:lnSpc>
              <a:buNone/>
            </a:pPr>
            <a:r>
              <a:rPr lang="en-US" sz="1750" b="1" dirty="0">
                <a:solidFill>
                  <a:srgbClr val="3C3939"/>
                </a:solidFill>
                <a:latin typeface="Inter Bold" pitchFamily="34" charset="0"/>
                <a:ea typeface="Inter Bold" pitchFamily="34" charset="-122"/>
                <a:cs typeface="Inter Bold" pitchFamily="34" charset="-120"/>
              </a:rPr>
              <a:t>remarkable admission</a:t>
            </a:r>
            <a:pPr algn="l" indent="0" marL="0">
              <a:lnSpc>
                <a:spcPct val="130000"/>
              </a:lnSpc>
              <a:spcAft>
                <a:spcPts val="1850"/>
              </a:spcAft>
              <a:buNone/>
            </a:pPr>
            <a:r>
              <a:rPr lang="en-US" sz="1750" dirty="0">
                <a:solidFill>
                  <a:srgbClr val="3C3939"/>
                </a:solidFill>
                <a:latin typeface="Inter" pitchFamily="34" charset="0"/>
                <a:ea typeface="Inter" pitchFamily="34" charset="-122"/>
                <a:cs typeface="Inter" pitchFamily="34" charset="-120"/>
              </a:rPr>
              <a:t> — the central term of the text resists stable translation. It is not merely that English lacks an exact equivalent; ren was itself a site of contestation within the early Confucian school.</a:t>
            </a:r>
            <a:endParaRPr lang="en-US" sz="1750" dirty="0"/>
          </a:p>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Ren operates as a </a:t>
            </a:r>
            <a:pPr algn="l" indent="0" marL="0">
              <a:lnSpc>
                <a:spcPct val="130000"/>
              </a:lnSpc>
              <a:buNone/>
            </a:pPr>
            <a:r>
              <a:rPr lang="en-US" sz="1750" b="1" dirty="0">
                <a:solidFill>
                  <a:srgbClr val="3C3939"/>
                </a:solidFill>
                <a:latin typeface="Inter Bold" pitchFamily="34" charset="0"/>
                <a:ea typeface="Inter Bold" pitchFamily="34" charset="-122"/>
                <a:cs typeface="Inter Bold" pitchFamily="34" charset="-120"/>
              </a:rPr>
              <a:t>'thick ethical concept'</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combining descriptive and evaluative content in a way that resists neat separation. This suggests Kongzi is doing something </a:t>
            </a:r>
            <a:pPr algn="l" indent="0" marL="0">
              <a:lnSpc>
                <a:spcPct val="130000"/>
              </a:lnSpc>
              <a:buNone/>
            </a:pPr>
            <a:r>
              <a:rPr lang="en-US" sz="1750" b="1" dirty="0">
                <a:solidFill>
                  <a:srgbClr val="3C3939"/>
                </a:solidFill>
                <a:latin typeface="Inter Bold" pitchFamily="34" charset="0"/>
                <a:ea typeface="Inter Bold" pitchFamily="34" charset="-122"/>
                <a:cs typeface="Inter Bold" pitchFamily="34" charset="-120"/>
              </a:rPr>
              <a:t>more philosophically sophisticated</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than merely issuing moral exhortations — the difficulty of translation is itself evidence of philosophical depth.</a:t>
            </a:r>
            <a:endParaRPr lang="en-US" sz="17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661475" y="692448"/>
            <a:ext cx="9914384" cy="690364"/>
          </a:xfrm>
          <a:prstGeom prst="rect">
            <a:avLst/>
          </a:prstGeom>
          <a:noFill/>
          <a:ln/>
        </p:spPr>
        <p:txBody>
          <a:bodyPr wrap="none" lIns="0" tIns="0" rIns="0" bIns="0" rtlCol="0" anchor="t"/>
          <a:lstStyle/>
          <a:p>
            <a:pPr algn="l" indent="0" marL="0">
              <a:lnSpc>
                <a:spcPct val="104000"/>
              </a:lnSpc>
              <a:buNone/>
            </a:pPr>
            <a:r>
              <a:rPr lang="en-US" sz="4300" b="1" dirty="0">
                <a:solidFill>
                  <a:srgbClr val="1B1B27"/>
                </a:solidFill>
                <a:latin typeface="Inter Bold" pitchFamily="34" charset="0"/>
                <a:ea typeface="Inter Bold" pitchFamily="34" charset="-122"/>
                <a:cs typeface="Inter Bold" pitchFamily="34" charset="-120"/>
              </a:rPr>
              <a:t>Ren — The Caring-Wisdom Pairing</a:t>
            </a:r>
            <a:endParaRPr lang="en-US" sz="4300" dirty="0"/>
          </a:p>
        </p:txBody>
      </p:sp>
      <p:sp>
        <p:nvSpPr>
          <p:cNvPr id="3" name="Shape 1"/>
          <p:cNvSpPr/>
          <p:nvPr/>
        </p:nvSpPr>
        <p:spPr>
          <a:xfrm>
            <a:off x="661475" y="1796058"/>
            <a:ext cx="25399" cy="1490762"/>
          </a:xfrm>
          <a:prstGeom prst="roundRect">
            <a:avLst>
              <a:gd name="adj" fmla="val 60001"/>
            </a:avLst>
          </a:prstGeom>
          <a:solidFill>
            <a:srgbClr val="1B1B27"/>
          </a:solidFill>
          <a:ln/>
        </p:spPr>
      </p:sp>
      <p:sp>
        <p:nvSpPr>
          <p:cNvPr id="4" name="Text 2"/>
          <p:cNvSpPr/>
          <p:nvPr/>
        </p:nvSpPr>
        <p:spPr>
          <a:xfrm>
            <a:off x="992857" y="2028428"/>
            <a:ext cx="10537363" cy="1026021"/>
          </a:xfrm>
          <a:prstGeom prst="rect">
            <a:avLst/>
          </a:prstGeom>
          <a:noFill/>
          <a:ln/>
        </p:spPr>
        <p:txBody>
          <a:bodyPr wrap="square" lIns="0" tIns="0" rIns="0" bIns="0" rtlCol="0" anchor="t">
            <a:normAutofit/>
          </a:bodyPr>
          <a:lstStyle/>
          <a:p>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'Fan Chi asked about ren. The Master said, "Cherish people." When he asked about knowledge, the Master said, "Know people" ... "If you raise up the straight and place them over the crooked, they can make the crooked straight."' — Analects 12.22</a:t>
            </a:r>
            <a:endParaRPr lang="en-US" sz="1700" dirty="0"/>
          </a:p>
        </p:txBody>
      </p:sp>
      <p:sp>
        <p:nvSpPr>
          <p:cNvPr id="5" name="Shape 3"/>
          <p:cNvSpPr/>
          <p:nvPr/>
        </p:nvSpPr>
        <p:spPr>
          <a:xfrm>
            <a:off x="661475" y="3519190"/>
            <a:ext cx="10868745" cy="2646363"/>
          </a:xfrm>
          <a:prstGeom prst="roundRect">
            <a:avLst>
              <a:gd name="adj" fmla="val 3507"/>
            </a:avLst>
          </a:prstGeom>
          <a:solidFill>
            <a:srgbClr val="F2EEEE"/>
          </a:solidFill>
          <a:ln w="12700">
            <a:solidFill>
              <a:srgbClr val="D8D4D4"/>
            </a:solidFill>
            <a:prstDash val="solid"/>
          </a:ln>
        </p:spPr>
      </p:sp>
      <p:sp>
        <p:nvSpPr>
          <p:cNvPr id="6" name="Shape 4"/>
          <p:cNvSpPr/>
          <p:nvPr/>
        </p:nvSpPr>
        <p:spPr>
          <a:xfrm>
            <a:off x="674175" y="3531890"/>
            <a:ext cx="3614449" cy="2620963"/>
          </a:xfrm>
          <a:prstGeom prst="rect">
            <a:avLst/>
          </a:prstGeom>
          <a:solidFill>
            <a:srgbClr val="F2EEEE"/>
          </a:solidFill>
          <a:ln/>
        </p:spPr>
      </p:sp>
      <p:sp>
        <p:nvSpPr>
          <p:cNvPr id="7" name="Text 5"/>
          <p:cNvSpPr/>
          <p:nvPr/>
        </p:nvSpPr>
        <p:spPr>
          <a:xfrm>
            <a:off x="895030" y="3752751"/>
            <a:ext cx="3167182" cy="345281"/>
          </a:xfrm>
          <a:prstGeom prst="rect">
            <a:avLst/>
          </a:prstGeom>
          <a:noFill/>
          <a:ln/>
        </p:spPr>
        <p:txBody>
          <a:bodyPr wrap="none" lIns="0" tIns="0" rIns="0" bIns="0" rtlCol="0" anchor="t"/>
          <a:lstStyle/>
          <a:p>
            <a:pPr algn="l" indent="0" marL="0">
              <a:lnSpc>
                <a:spcPct val="104000"/>
              </a:lnSpc>
              <a:buNone/>
            </a:pPr>
            <a:r>
              <a:rPr lang="en-US" sz="2150" b="1" dirty="0">
                <a:solidFill>
                  <a:srgbClr val="3C3939"/>
                </a:solidFill>
                <a:latin typeface="Inter Bold" pitchFamily="34" charset="0"/>
                <a:ea typeface="Inter Bold" pitchFamily="34" charset="-122"/>
                <a:cs typeface="Inter Bold" pitchFamily="34" charset="-120"/>
              </a:rPr>
              <a:t>Caring without Wisdom</a:t>
            </a:r>
            <a:endParaRPr lang="en-US" sz="2150" dirty="0"/>
          </a:p>
        </p:txBody>
      </p:sp>
      <p:sp>
        <p:nvSpPr>
          <p:cNvPr id="8" name="Text 6"/>
          <p:cNvSpPr/>
          <p:nvPr/>
        </p:nvSpPr>
        <p:spPr>
          <a:xfrm>
            <a:off x="895030" y="4221956"/>
            <a:ext cx="3172738" cy="1368028"/>
          </a:xfrm>
          <a:prstGeom prst="rect">
            <a:avLst/>
          </a:prstGeom>
          <a:noFill/>
          <a:ln/>
        </p:spPr>
        <p:txBody>
          <a:bodyPr wrap="square" lIns="0" tIns="0" rIns="0" bIns="0" rtlCol="0" anchor="t">
            <a:normAutofit/>
          </a:bodyPr>
          <a:lstStyle/>
          <a:p>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Good intentions without understanding lead to </a:t>
            </a:r>
            <a:pPr algn="l" indent="0" marL="0">
              <a:lnSpc>
                <a:spcPct val="129000"/>
              </a:lnSpc>
              <a:buNone/>
            </a:pPr>
            <a:r>
              <a:rPr lang="en-US" sz="1700" b="1" dirty="0">
                <a:solidFill>
                  <a:srgbClr val="3C3939"/>
                </a:solidFill>
                <a:latin typeface="Inter Bold" pitchFamily="34" charset="0"/>
                <a:ea typeface="Inter Bold" pitchFamily="34" charset="-122"/>
                <a:cs typeface="Inter Bold" pitchFamily="34" charset="-120"/>
              </a:rPr>
              <a:t>misgovernance</a:t>
            </a:r>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 — benevolence alone is blind</a:t>
            </a:r>
            <a:endParaRPr lang="en-US" sz="1700" dirty="0"/>
          </a:p>
        </p:txBody>
      </p:sp>
      <p:sp>
        <p:nvSpPr>
          <p:cNvPr id="9" name="Shape 7"/>
          <p:cNvSpPr/>
          <p:nvPr/>
        </p:nvSpPr>
        <p:spPr>
          <a:xfrm>
            <a:off x="4288623" y="3531890"/>
            <a:ext cx="3614449" cy="2620963"/>
          </a:xfrm>
          <a:prstGeom prst="rect">
            <a:avLst/>
          </a:prstGeom>
          <a:solidFill>
            <a:srgbClr val="F2EEEE"/>
          </a:solidFill>
          <a:ln/>
        </p:spPr>
      </p:sp>
      <p:sp>
        <p:nvSpPr>
          <p:cNvPr id="10" name="Shape 8"/>
          <p:cNvSpPr/>
          <p:nvPr/>
        </p:nvSpPr>
        <p:spPr>
          <a:xfrm>
            <a:off x="4288623" y="3531890"/>
            <a:ext cx="25399" cy="2620963"/>
          </a:xfrm>
          <a:prstGeom prst="roundRect">
            <a:avLst>
              <a:gd name="adj" fmla="val 365369"/>
            </a:avLst>
          </a:prstGeom>
          <a:solidFill>
            <a:srgbClr val="D8D4D4"/>
          </a:solidFill>
          <a:ln/>
        </p:spPr>
      </p:sp>
      <p:sp>
        <p:nvSpPr>
          <p:cNvPr id="11" name="Text 9"/>
          <p:cNvSpPr/>
          <p:nvPr/>
        </p:nvSpPr>
        <p:spPr>
          <a:xfrm>
            <a:off x="4509479" y="3752751"/>
            <a:ext cx="3167182" cy="345281"/>
          </a:xfrm>
          <a:prstGeom prst="rect">
            <a:avLst/>
          </a:prstGeom>
          <a:noFill/>
          <a:ln/>
        </p:spPr>
        <p:txBody>
          <a:bodyPr wrap="none" lIns="0" tIns="0" rIns="0" bIns="0" rtlCol="0" anchor="t"/>
          <a:lstStyle/>
          <a:p>
            <a:pPr algn="l" indent="0" marL="0">
              <a:lnSpc>
                <a:spcPct val="104000"/>
              </a:lnSpc>
              <a:buNone/>
            </a:pPr>
            <a:r>
              <a:rPr lang="en-US" sz="2150" b="1" dirty="0">
                <a:solidFill>
                  <a:srgbClr val="3C3939"/>
                </a:solidFill>
                <a:latin typeface="Inter Bold" pitchFamily="34" charset="0"/>
                <a:ea typeface="Inter Bold" pitchFamily="34" charset="-122"/>
                <a:cs typeface="Inter Bold" pitchFamily="34" charset="-120"/>
              </a:rPr>
              <a:t>Wisdom without Caring</a:t>
            </a:r>
            <a:endParaRPr lang="en-US" sz="2150" dirty="0"/>
          </a:p>
        </p:txBody>
      </p:sp>
      <p:sp>
        <p:nvSpPr>
          <p:cNvPr id="12" name="Text 10"/>
          <p:cNvSpPr/>
          <p:nvPr/>
        </p:nvSpPr>
        <p:spPr>
          <a:xfrm>
            <a:off x="4509479" y="4221956"/>
            <a:ext cx="3172738" cy="1368028"/>
          </a:xfrm>
          <a:prstGeom prst="rect">
            <a:avLst/>
          </a:prstGeom>
          <a:noFill/>
          <a:ln/>
        </p:spPr>
        <p:txBody>
          <a:bodyPr wrap="square" lIns="0" tIns="0" rIns="0" bIns="0" rtlCol="0" anchor="t">
            <a:normAutofit/>
          </a:bodyPr>
          <a:lstStyle/>
          <a:p>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Technical competence without compassion leads to </a:t>
            </a:r>
            <a:pPr algn="l" indent="0" marL="0">
              <a:lnSpc>
                <a:spcPct val="129000"/>
              </a:lnSpc>
              <a:buNone/>
            </a:pPr>
            <a:r>
              <a:rPr lang="en-US" sz="1700" b="1" dirty="0">
                <a:solidFill>
                  <a:srgbClr val="3C3939"/>
                </a:solidFill>
                <a:latin typeface="Inter Bold" pitchFamily="34" charset="0"/>
                <a:ea typeface="Inter Bold" pitchFamily="34" charset="-122"/>
                <a:cs typeface="Inter Bold" pitchFamily="34" charset="-120"/>
              </a:rPr>
              <a:t>tyranny</a:t>
            </a:r>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 — knowledge alone is ruthless</a:t>
            </a:r>
            <a:endParaRPr lang="en-US" sz="1700" dirty="0"/>
          </a:p>
        </p:txBody>
      </p:sp>
      <p:sp>
        <p:nvSpPr>
          <p:cNvPr id="13" name="Shape 11"/>
          <p:cNvSpPr/>
          <p:nvPr/>
        </p:nvSpPr>
        <p:spPr>
          <a:xfrm>
            <a:off x="7903072" y="3531890"/>
            <a:ext cx="3614449" cy="2620963"/>
          </a:xfrm>
          <a:prstGeom prst="rect">
            <a:avLst/>
          </a:prstGeom>
          <a:solidFill>
            <a:srgbClr val="F2EEEE"/>
          </a:solidFill>
          <a:ln/>
        </p:spPr>
      </p:sp>
      <p:sp>
        <p:nvSpPr>
          <p:cNvPr id="14" name="Shape 12"/>
          <p:cNvSpPr/>
          <p:nvPr/>
        </p:nvSpPr>
        <p:spPr>
          <a:xfrm>
            <a:off x="7903072" y="3531890"/>
            <a:ext cx="25399" cy="2620963"/>
          </a:xfrm>
          <a:prstGeom prst="roundRect">
            <a:avLst>
              <a:gd name="adj" fmla="val 365369"/>
            </a:avLst>
          </a:prstGeom>
          <a:solidFill>
            <a:srgbClr val="D8D4D4"/>
          </a:solidFill>
          <a:ln/>
        </p:spPr>
      </p:sp>
      <p:sp>
        <p:nvSpPr>
          <p:cNvPr id="15" name="Text 13"/>
          <p:cNvSpPr/>
          <p:nvPr/>
        </p:nvSpPr>
        <p:spPr>
          <a:xfrm>
            <a:off x="8123927" y="3752751"/>
            <a:ext cx="2761883" cy="345281"/>
          </a:xfrm>
          <a:prstGeom prst="rect">
            <a:avLst/>
          </a:prstGeom>
          <a:noFill/>
          <a:ln/>
        </p:spPr>
        <p:txBody>
          <a:bodyPr wrap="none" lIns="0" tIns="0" rIns="0" bIns="0" rtlCol="0" anchor="t"/>
          <a:lstStyle/>
          <a:p>
            <a:pPr algn="l" indent="0" marL="0">
              <a:lnSpc>
                <a:spcPct val="104000"/>
              </a:lnSpc>
              <a:buNone/>
            </a:pPr>
            <a:r>
              <a:rPr lang="en-US" sz="2150" b="1" dirty="0">
                <a:solidFill>
                  <a:srgbClr val="3C3939"/>
                </a:solidFill>
                <a:latin typeface="Inter Bold" pitchFamily="34" charset="0"/>
                <a:ea typeface="Inter Bold" pitchFamily="34" charset="-122"/>
                <a:cs typeface="Inter Bold" pitchFamily="34" charset="-120"/>
              </a:rPr>
              <a:t>Ren + Zhi Together</a:t>
            </a:r>
            <a:endParaRPr lang="en-US" sz="2150" dirty="0"/>
          </a:p>
        </p:txBody>
      </p:sp>
      <p:sp>
        <p:nvSpPr>
          <p:cNvPr id="16" name="Text 14"/>
          <p:cNvSpPr/>
          <p:nvPr/>
        </p:nvSpPr>
        <p:spPr>
          <a:xfrm>
            <a:off x="8123927" y="4221956"/>
            <a:ext cx="3172738" cy="1710035"/>
          </a:xfrm>
          <a:prstGeom prst="rect">
            <a:avLst/>
          </a:prstGeom>
          <a:noFill/>
          <a:ln/>
        </p:spPr>
        <p:txBody>
          <a:bodyPr wrap="square" lIns="0" tIns="0" rIns="0" bIns="0" rtlCol="0" anchor="t">
            <a:normAutofit/>
          </a:bodyPr>
          <a:lstStyle/>
          <a:p>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The Good person must both </a:t>
            </a:r>
            <a:pPr algn="l" indent="0" marL="0">
              <a:lnSpc>
                <a:spcPct val="129000"/>
              </a:lnSpc>
              <a:buNone/>
            </a:pPr>
            <a:r>
              <a:rPr lang="en-US" sz="1700" b="1" dirty="0">
                <a:solidFill>
                  <a:srgbClr val="3C3939"/>
                </a:solidFill>
                <a:latin typeface="Inter Bold" pitchFamily="34" charset="0"/>
                <a:ea typeface="Inter Bold" pitchFamily="34" charset="-122"/>
                <a:cs typeface="Inter Bold" pitchFamily="34" charset="-120"/>
              </a:rPr>
              <a:t>care for</a:t>
            </a:r>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 and </a:t>
            </a:r>
            <a:pPr algn="l" indent="0" marL="0">
              <a:lnSpc>
                <a:spcPct val="129000"/>
              </a:lnSpc>
              <a:buNone/>
            </a:pPr>
            <a:r>
              <a:rPr lang="en-US" sz="1700" b="1" dirty="0">
                <a:solidFill>
                  <a:srgbClr val="3C3939"/>
                </a:solidFill>
                <a:latin typeface="Inter Bold" pitchFamily="34" charset="0"/>
                <a:ea typeface="Inter Bold" pitchFamily="34" charset="-122"/>
                <a:cs typeface="Inter Bold" pitchFamily="34" charset="-120"/>
              </a:rPr>
              <a:t>understand</a:t>
            </a:r>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 others — their character, motivations, and how to place the right people in authority</a:t>
            </a:r>
            <a:endParaRPr lang="en-US" sz="17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661475" y="900013"/>
            <a:ext cx="11264717"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Ren — Deeper Philosophical Significance</a:t>
            </a:r>
            <a:endParaRPr lang="en-US" sz="415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947168"/>
            <a:ext cx="531601" cy="531614"/>
          </a:xfrm>
          <a:prstGeom prst="rect">
            <a:avLst/>
          </a:prstGeom>
        </p:spPr>
      </p:pic>
      <p:sp>
        <p:nvSpPr>
          <p:cNvPr id="4" name="Text 1"/>
          <p:cNvSpPr/>
          <p:nvPr/>
        </p:nvSpPr>
        <p:spPr>
          <a:xfrm>
            <a:off x="1432286" y="1947168"/>
            <a:ext cx="2692630" cy="664369"/>
          </a:xfrm>
          <a:prstGeom prst="rect">
            <a:avLst/>
          </a:prstGeom>
          <a:noFill/>
          <a:ln/>
        </p:spPr>
        <p:txBody>
          <a:bodyPr wrap="square" lIns="0" tIns="0" rIns="0" bIns="0" rtlCol="0" anchor="t">
            <a:normAutofit/>
          </a:bodyPr>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Inseparable from the Dao</a:t>
            </a:r>
            <a:endParaRPr lang="en-US" sz="2050" dirty="0"/>
          </a:p>
        </p:txBody>
      </p:sp>
      <p:sp>
        <p:nvSpPr>
          <p:cNvPr id="5" name="Text 2"/>
          <p:cNvSpPr/>
          <p:nvPr/>
        </p:nvSpPr>
        <p:spPr>
          <a:xfrm>
            <a:off x="1432286" y="2726333"/>
            <a:ext cx="2692630" cy="2585244"/>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Ren is not merely interpersonal benevolence — it is the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internalisation of the dao</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the normative pattern of ethical life inherited from the sage-kings. One cannot deviate from it even for a moment.</a:t>
            </a:r>
            <a:endParaRPr lang="en-US" sz="1650" dirty="0"/>
          </a:p>
        </p:txBody>
      </p:sp>
      <p:pic>
        <p:nvPicPr>
          <p:cNvPr id="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64127" y="1947168"/>
            <a:ext cx="531601" cy="531614"/>
          </a:xfrm>
          <a:prstGeom prst="rect">
            <a:avLst/>
          </a:prstGeom>
        </p:spPr>
      </p:pic>
      <p:sp>
        <p:nvSpPr>
          <p:cNvPr id="7" name="Text 3"/>
          <p:cNvSpPr/>
          <p:nvPr/>
        </p:nvSpPr>
        <p:spPr>
          <a:xfrm>
            <a:off x="5134938" y="1947168"/>
            <a:ext cx="2658004"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A Mode of Being</a:t>
            </a:r>
            <a:endParaRPr lang="en-US" sz="2050" dirty="0"/>
          </a:p>
        </p:txBody>
      </p:sp>
      <p:sp>
        <p:nvSpPr>
          <p:cNvPr id="8" name="Text 4"/>
          <p:cNvSpPr/>
          <p:nvPr/>
        </p:nvSpPr>
        <p:spPr>
          <a:xfrm>
            <a:off x="5134938" y="2394148"/>
            <a:ext cx="2692630" cy="2908399"/>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Analects 4.5 reveals ren has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ontological depth</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 it is not a feeling that comes and goes but a mode of being that constitutes the junzi's very identity: 'If one takes ren away from a junzi, wherein is he worthy of the name?'</a:t>
            </a:r>
            <a:endParaRPr lang="en-US" sz="1650" dirty="0"/>
          </a:p>
        </p:txBody>
      </p:sp>
      <p:pic>
        <p:nvPicPr>
          <p:cNvPr id="9"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66779" y="1947168"/>
            <a:ext cx="531601" cy="531614"/>
          </a:xfrm>
          <a:prstGeom prst="rect">
            <a:avLst/>
          </a:prstGeom>
        </p:spPr>
      </p:pic>
      <p:sp>
        <p:nvSpPr>
          <p:cNvPr id="10" name="Text 5"/>
          <p:cNvSpPr/>
          <p:nvPr/>
        </p:nvSpPr>
        <p:spPr>
          <a:xfrm>
            <a:off x="8837590" y="1947168"/>
            <a:ext cx="2692630" cy="664369"/>
          </a:xfrm>
          <a:prstGeom prst="rect">
            <a:avLst/>
          </a:prstGeom>
          <a:noFill/>
          <a:ln/>
        </p:spPr>
        <p:txBody>
          <a:bodyPr wrap="square" lIns="0" tIns="0" rIns="0" bIns="0" rtlCol="0" anchor="t">
            <a:normAutofit/>
          </a:bodyPr>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Cross-Day Connection</a:t>
            </a:r>
            <a:endParaRPr lang="en-US" sz="2050" dirty="0"/>
          </a:p>
        </p:txBody>
      </p:sp>
      <p:sp>
        <p:nvSpPr>
          <p:cNvPr id="11" name="Text 6"/>
          <p:cNvSpPr/>
          <p:nvPr/>
        </p:nvSpPr>
        <p:spPr>
          <a:xfrm>
            <a:off x="8837590" y="2726333"/>
            <a:ext cx="2692630" cy="3231555"/>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Ren's conceptual complexity — its intricate logical relationship to li and dao — places Kongzi's thought squarely within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philosophical inquiry</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supporting the reading of Kongzi as philosopher rather than mere moralist.</a:t>
            </a:r>
            <a:endParaRPr lang="en-US" sz="16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2288381"/>
            <a:ext cx="1453618" cy="444103"/>
          </a:xfrm>
          <a:prstGeom prst="roundRect">
            <a:avLst>
              <a:gd name="adj" fmla="val 17876"/>
            </a:avLst>
          </a:prstGeom>
          <a:solidFill>
            <a:srgbClr val="E1E1EA"/>
          </a:solidFill>
          <a:ln/>
        </p:spPr>
      </p:sp>
      <p:sp>
        <p:nvSpPr>
          <p:cNvPr id="4" name="Text 1"/>
          <p:cNvSpPr/>
          <p:nvPr/>
        </p:nvSpPr>
        <p:spPr>
          <a:xfrm>
            <a:off x="5375041" y="2359223"/>
            <a:ext cx="1779841"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KEY POINT 2</a:t>
            </a:r>
            <a:endParaRPr lang="en-US" sz="1450" dirty="0"/>
          </a:p>
        </p:txBody>
      </p:sp>
      <p:sp>
        <p:nvSpPr>
          <p:cNvPr id="5" name="Text 2"/>
          <p:cNvSpPr/>
          <p:nvPr/>
        </p:nvSpPr>
        <p:spPr>
          <a:xfrm>
            <a:off x="5233360" y="2826941"/>
            <a:ext cx="6906444" cy="1018977"/>
          </a:xfrm>
          <a:prstGeom prst="rect">
            <a:avLst/>
          </a:prstGeom>
          <a:noFill/>
          <a:ln/>
        </p:spPr>
        <p:txBody>
          <a:bodyPr wrap="none" lIns="0" tIns="0" rIns="0" bIns="0" rtlCol="0" anchor="t"/>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Li</a:t>
            </a:r>
            <a:endParaRPr lang="en-US" sz="6400" dirty="0"/>
          </a:p>
        </p:txBody>
      </p:sp>
      <p:sp>
        <p:nvSpPr>
          <p:cNvPr id="6" name="Text 3"/>
          <p:cNvSpPr/>
          <p:nvPr/>
        </p:nvSpPr>
        <p:spPr>
          <a:xfrm>
            <a:off x="5233360" y="4200327"/>
            <a:ext cx="4789665" cy="369193"/>
          </a:xfrm>
          <a:prstGeom prst="rect">
            <a:avLst/>
          </a:prstGeom>
          <a:noFill/>
          <a:ln/>
        </p:spPr>
        <p:txBody>
          <a:bodyPr wrap="none" lIns="0" tIns="0" rIns="0" bIns="0" rtlCol="0" anchor="t"/>
          <a:lstStyle/>
          <a:p>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The Functionalist Framework</a:t>
            </a:r>
            <a:endParaRPr lang="en-US" sz="23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661475" y="807839"/>
            <a:ext cx="7691543"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Li — The Functionalist Lens</a:t>
            </a:r>
            <a:endParaRPr lang="en-US" sz="4150" dirty="0"/>
          </a:p>
        </p:txBody>
      </p:sp>
      <p:sp>
        <p:nvSpPr>
          <p:cNvPr id="3" name="Shape 1"/>
          <p:cNvSpPr/>
          <p:nvPr/>
        </p:nvSpPr>
        <p:spPr>
          <a:xfrm>
            <a:off x="508384" y="1759347"/>
            <a:ext cx="5481203" cy="4290814"/>
          </a:xfrm>
          <a:prstGeom prst="roundRect">
            <a:avLst>
              <a:gd name="adj" fmla="val 3568"/>
            </a:avLst>
          </a:prstGeom>
          <a:solidFill>
            <a:srgbClr val="1B1B27"/>
          </a:solidFill>
          <a:ln/>
        </p:spPr>
      </p:sp>
      <p:sp>
        <p:nvSpPr>
          <p:cNvPr id="4" name="Text 2"/>
          <p:cNvSpPr/>
          <p:nvPr/>
        </p:nvSpPr>
        <p:spPr>
          <a:xfrm>
            <a:off x="721005" y="1950641"/>
            <a:ext cx="3705132" cy="332184"/>
          </a:xfrm>
          <a:prstGeom prst="rect">
            <a:avLst/>
          </a:prstGeom>
          <a:noFill/>
          <a:ln/>
        </p:spPr>
        <p:txBody>
          <a:bodyPr wrap="none" lIns="0" tIns="0" rIns="0" bIns="0" rtlCol="0" anchor="t"/>
          <a:lstStyle/>
          <a:p>
            <a:pPr algn="l" indent="0" marL="0">
              <a:lnSpc>
                <a:spcPct val="104000"/>
              </a:lnSpc>
              <a:buNone/>
            </a:pPr>
            <a:r>
              <a:rPr lang="en-US" sz="2050" b="1" dirty="0">
                <a:solidFill>
                  <a:srgbClr val="FFFFFF"/>
                </a:solidFill>
                <a:latin typeface="Inter Bold" pitchFamily="34" charset="0"/>
                <a:ea typeface="Inter Bold" pitchFamily="34" charset="-122"/>
                <a:cs typeface="Inter Bold" pitchFamily="34" charset="-120"/>
              </a:rPr>
              <a:t>Van Norden's Approach</a:t>
            </a:r>
            <a:endParaRPr lang="en-US" sz="2050" dirty="0"/>
          </a:p>
        </p:txBody>
      </p:sp>
      <p:sp>
        <p:nvSpPr>
          <p:cNvPr id="5" name="Text 3"/>
          <p:cNvSpPr/>
          <p:nvPr/>
        </p:nvSpPr>
        <p:spPr>
          <a:xfrm>
            <a:off x="721005" y="2474119"/>
            <a:ext cx="5055962" cy="3403798"/>
          </a:xfrm>
          <a:prstGeom prst="rect">
            <a:avLst/>
          </a:prstGeom>
          <a:noFill/>
          <a:ln/>
        </p:spPr>
        <p:txBody>
          <a:bodyPr wrap="square" lIns="0" tIns="0" rIns="0" bIns="0" rtlCol="0" anchor="t">
            <a:normAutofit/>
          </a:bodyPr>
          <a:lstStyle/>
          <a:p>
            <a:pPr algn="l" indent="0" marL="0">
              <a:lnSpc>
                <a:spcPct val="127000"/>
              </a:lnSpc>
              <a:buNone/>
            </a:pPr>
            <a:r>
              <a:rPr lang="zh-CN" altLang="en-US" sz="1650" dirty="0">
                <a:solidFill>
                  <a:srgbClr val="FFFFFF"/>
                </a:solidFill>
                <a:latin typeface="Inter" pitchFamily="34" charset="0"/>
                <a:ea typeface="Inter" pitchFamily="34" charset="-122"/>
                <a:cs typeface="Inter" pitchFamily="34" charset="-120"/>
              </a:rPr>
              <a:t>If ren is the </a:t>
            </a:r>
            <a:pPr algn="l" indent="0" marL="0">
              <a:lnSpc>
                <a:spcPct val="127000"/>
              </a:lnSpc>
              <a:buNone/>
            </a:pPr>
            <a:r>
              <a:rPr lang="zh-CN" altLang="en-US" sz="1650" b="1" dirty="0">
                <a:solidFill>
                  <a:srgbClr val="FFFFFF"/>
                </a:solidFill>
                <a:latin typeface="Inter Bold" pitchFamily="34" charset="0"/>
                <a:ea typeface="Inter Bold" pitchFamily="34" charset="-122"/>
                <a:cs typeface="Inter Bold" pitchFamily="34" charset="-120"/>
              </a:rPr>
              <a:t>inner orientation</a:t>
            </a:r>
            <a:pPr algn="l" indent="0" marL="0">
              <a:lnSpc>
                <a:spcPct val="127000"/>
              </a:lnSpc>
              <a:buNone/>
            </a:pPr>
            <a:r>
              <a:rPr lang="zh-CN" altLang="en-US" sz="1650" dirty="0">
                <a:solidFill>
                  <a:srgbClr val="FFFFFF"/>
                </a:solidFill>
                <a:latin typeface="Inter" pitchFamily="34" charset="0"/>
                <a:ea typeface="Inter" pitchFamily="34" charset="-122"/>
                <a:cs typeface="Inter" pitchFamily="34" charset="-120"/>
              </a:rPr>
              <a:t> of the ethical person, li (礼) is the </a:t>
            </a:r>
            <a:pPr algn="l" indent="0" marL="0">
              <a:lnSpc>
                <a:spcPct val="127000"/>
              </a:lnSpc>
              <a:buNone/>
            </a:pPr>
            <a:r>
              <a:rPr lang="zh-CN" altLang="en-US" sz="1650" b="1" dirty="0">
                <a:solidFill>
                  <a:srgbClr val="FFFFFF"/>
                </a:solidFill>
                <a:latin typeface="Inter Bold" pitchFamily="34" charset="0"/>
                <a:ea typeface="Inter Bold" pitchFamily="34" charset="-122"/>
                <a:cs typeface="Inter Bold" pitchFamily="34" charset="-120"/>
              </a:rPr>
              <a:t>outer framework</a:t>
            </a:r>
            <a:pPr algn="l" indent="0" marL="0">
              <a:lnSpc>
                <a:spcPct val="127000"/>
              </a:lnSpc>
              <a:spcAft>
                <a:spcPts val="1350"/>
              </a:spcAft>
              <a:buNone/>
            </a:pPr>
            <a:r>
              <a:rPr lang="zh-CN" altLang="en-US" sz="1650" dirty="0">
                <a:solidFill>
                  <a:srgbClr val="FFFFFF"/>
                </a:solidFill>
                <a:latin typeface="Inter" pitchFamily="34" charset="0"/>
                <a:ea typeface="Inter" pitchFamily="34" charset="-122"/>
                <a:cs typeface="Inter" pitchFamily="34" charset="-120"/>
              </a:rPr>
              <a:t> within which that orientation is expressed, cultivated, and transmitted. The 'inner/outer' distinction is useful but potentially misleading — li is not merely external or optional.</a:t>
            </a:r>
            <a:endParaRPr lang="zh-CN" sz="1650" dirty="0"/>
          </a:p>
          <a:p>
            <a:pPr algn="l" indent="0" marL="0">
              <a:lnSpc>
                <a:spcPct val="127000"/>
              </a:lnSpc>
              <a:buNone/>
            </a:pPr>
            <a:r>
              <a:rPr lang="zh-CN" altLang="en-US" sz="1650" dirty="0">
                <a:solidFill>
                  <a:srgbClr val="FFFFFF"/>
                </a:solidFill>
                <a:latin typeface="Inter" pitchFamily="34" charset="0"/>
                <a:ea typeface="Inter" pitchFamily="34" charset="-122"/>
                <a:cs typeface="Inter" pitchFamily="34" charset="-120"/>
              </a:rPr>
              <a:t>Van Norden draws on </a:t>
            </a:r>
            <a:pPr algn="l" indent="0" marL="0">
              <a:lnSpc>
                <a:spcPct val="127000"/>
              </a:lnSpc>
              <a:buNone/>
            </a:pPr>
            <a:r>
              <a:rPr lang="zh-CN" altLang="en-US" sz="1650" b="1" dirty="0">
                <a:solidFill>
                  <a:srgbClr val="FFFFFF"/>
                </a:solidFill>
                <a:latin typeface="Inter Bold" pitchFamily="34" charset="0"/>
                <a:ea typeface="Inter Bold" pitchFamily="34" charset="-122"/>
                <a:cs typeface="Inter Bold" pitchFamily="34" charset="-120"/>
              </a:rPr>
              <a:t>Emile Durkheim's functionalism</a:t>
            </a:r>
            <a:pPr algn="l" indent="0" marL="0">
              <a:lnSpc>
                <a:spcPct val="127000"/>
              </a:lnSpc>
              <a:buNone/>
            </a:pPr>
            <a:r>
              <a:rPr lang="zh-CN" altLang="en-US" sz="1650" dirty="0">
                <a:solidFill>
                  <a:srgbClr val="FFFFFF"/>
                </a:solidFill>
                <a:latin typeface="Inter" pitchFamily="34" charset="0"/>
                <a:ea typeface="Inter" pitchFamily="34" charset="-122"/>
                <a:cs typeface="Inter" pitchFamily="34" charset="-120"/>
              </a:rPr>
              <a:t>: 'the doctrine that the question to ask about a ritual is what social or psychological needs or goals it satisfies.'</a:t>
            </a:r>
            <a:endParaRPr lang="zh-CN" sz="1650" dirty="0"/>
          </a:p>
        </p:txBody>
      </p:sp>
      <p:sp>
        <p:nvSpPr>
          <p:cNvPr id="6" name="Text 4"/>
          <p:cNvSpPr/>
          <p:nvPr/>
        </p:nvSpPr>
        <p:spPr>
          <a:xfrm>
            <a:off x="6361549" y="1950641"/>
            <a:ext cx="3267589" cy="332184"/>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What Li Does</a:t>
            </a:r>
            <a:endParaRPr lang="en-US" sz="2050" dirty="0"/>
          </a:p>
        </p:txBody>
      </p:sp>
      <p:sp>
        <p:nvSpPr>
          <p:cNvPr id="7" name="Text 5"/>
          <p:cNvSpPr/>
          <p:nvPr/>
        </p:nvSpPr>
        <p:spPr>
          <a:xfrm>
            <a:off x="6361549" y="2474119"/>
            <a:ext cx="5175021" cy="3252887"/>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Rituals function by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expressing and reinforcing emotions and dispositions</a:t>
            </a:r>
            <a:pPr algn="l" indent="0" marL="0">
              <a:lnSpc>
                <a:spcPct val="127000"/>
              </a:lnSpc>
              <a:spcAft>
                <a:spcPts val="1350"/>
              </a:spcAft>
              <a:buNone/>
            </a:pPr>
            <a:r>
              <a:rPr lang="en-US" sz="1650" dirty="0">
                <a:solidFill>
                  <a:srgbClr val="3C3939"/>
                </a:solidFill>
                <a:latin typeface="Inter" pitchFamily="34" charset="0"/>
                <a:ea typeface="Inter" pitchFamily="34" charset="-122"/>
                <a:cs typeface="Inter" pitchFamily="34" charset="-120"/>
              </a:rPr>
              <a:t> necessary for the maintenance of communities.</a:t>
            </a:r>
            <a:endParaRPr lang="en-US" sz="1650" dirty="0"/>
          </a:p>
          <a:p>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Example</a:t>
            </a:r>
            <a:pPr algn="l" indent="0" marL="0">
              <a:lnSpc>
                <a:spcPct val="127000"/>
              </a:lnSpc>
              <a:spcAft>
                <a:spcPts val="1350"/>
              </a:spcAft>
              <a:buNone/>
            </a:pPr>
            <a:r>
              <a:rPr lang="en-US" sz="1650" dirty="0">
                <a:solidFill>
                  <a:srgbClr val="3C3939"/>
                </a:solidFill>
                <a:latin typeface="Inter" pitchFamily="34" charset="0"/>
                <a:ea typeface="Inter" pitchFamily="34" charset="-122"/>
                <a:cs typeface="Inter" pitchFamily="34" charset="-120"/>
              </a:rPr>
              <a:t>: A marriage ceremony is not a mere formality — it allows for a fuller expression of love and makes participants feel more invested in the relationship.</a:t>
            </a:r>
            <a:endParaRPr lang="en-US" sz="1650" dirty="0"/>
          </a:p>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Li serves a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genuine ethical purpose</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not mere social convention.</a:t>
            </a:r>
            <a:endParaRPr lang="en-US" sz="16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661475" y="836513"/>
            <a:ext cx="10893053"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Li — Xunzi's Functionalist Endorsement</a:t>
            </a:r>
            <a:endParaRPr lang="en-US" sz="4150" dirty="0"/>
          </a:p>
        </p:txBody>
      </p:sp>
      <p:sp>
        <p:nvSpPr>
          <p:cNvPr id="3" name="Shape 1"/>
          <p:cNvSpPr/>
          <p:nvPr/>
        </p:nvSpPr>
        <p:spPr>
          <a:xfrm>
            <a:off x="661475" y="1883668"/>
            <a:ext cx="25399" cy="1399977"/>
          </a:xfrm>
          <a:prstGeom prst="roundRect">
            <a:avLst>
              <a:gd name="adj" fmla="val 60001"/>
            </a:avLst>
          </a:prstGeom>
          <a:solidFill>
            <a:srgbClr val="1B1B27"/>
          </a:solidFill>
          <a:ln/>
        </p:spPr>
      </p:sp>
      <p:sp>
        <p:nvSpPr>
          <p:cNvPr id="4" name="Text 2"/>
          <p:cNvSpPr/>
          <p:nvPr/>
        </p:nvSpPr>
        <p:spPr>
          <a:xfrm>
            <a:off x="980356" y="2098973"/>
            <a:ext cx="10549864" cy="969466"/>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'One performs the rain sacrifice and it rains. Why? I say: There is no special reason why ... But this is not for the sake of getting what one seeks, but rather to give things proper form. Thus, the gentleman looks upon this as proper form, but the common people look upon it as connecting with spirits.' — Xunzi 17</a:t>
            </a:r>
            <a:endParaRPr lang="en-US" sz="1650" dirty="0"/>
          </a:p>
        </p:txBody>
      </p:sp>
      <p:sp>
        <p:nvSpPr>
          <p:cNvPr id="5" name="Shape 3"/>
          <p:cNvSpPr/>
          <p:nvPr/>
        </p:nvSpPr>
        <p:spPr>
          <a:xfrm>
            <a:off x="661475" y="3499048"/>
            <a:ext cx="3495389" cy="2522438"/>
          </a:xfrm>
          <a:prstGeom prst="roundRect">
            <a:avLst>
              <a:gd name="adj" fmla="val 3541"/>
            </a:avLst>
          </a:prstGeom>
          <a:solidFill>
            <a:srgbClr val="F2EEEE"/>
          </a:solidFill>
          <a:ln w="12700">
            <a:solidFill>
              <a:srgbClr val="D8D4D4"/>
            </a:solidFill>
            <a:prstDash val="solid"/>
          </a:ln>
        </p:spPr>
      </p:sp>
      <p:sp>
        <p:nvSpPr>
          <p:cNvPr id="6" name="Text 4"/>
          <p:cNvSpPr/>
          <p:nvPr/>
        </p:nvSpPr>
        <p:spPr>
          <a:xfrm>
            <a:off x="886795" y="3724374"/>
            <a:ext cx="2923606"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The Gentleman's View</a:t>
            </a:r>
            <a:endParaRPr lang="en-US" sz="2050" dirty="0"/>
          </a:p>
        </p:txBody>
      </p:sp>
      <p:sp>
        <p:nvSpPr>
          <p:cNvPr id="7" name="Text 5"/>
          <p:cNvSpPr/>
          <p:nvPr/>
        </p:nvSpPr>
        <p:spPr>
          <a:xfrm>
            <a:off x="886795" y="4171355"/>
            <a:ext cx="3044749" cy="1292622"/>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Li as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'proper form'</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 ethical expression and social architecture, not supernatural mechanism</a:t>
            </a:r>
            <a:endParaRPr lang="en-US" sz="1650" dirty="0"/>
          </a:p>
        </p:txBody>
      </p:sp>
      <p:sp>
        <p:nvSpPr>
          <p:cNvPr id="8" name="Shape 6"/>
          <p:cNvSpPr/>
          <p:nvPr/>
        </p:nvSpPr>
        <p:spPr>
          <a:xfrm>
            <a:off x="4348153" y="3499048"/>
            <a:ext cx="3495389" cy="2522438"/>
          </a:xfrm>
          <a:prstGeom prst="roundRect">
            <a:avLst>
              <a:gd name="adj" fmla="val 3541"/>
            </a:avLst>
          </a:prstGeom>
          <a:solidFill>
            <a:srgbClr val="F2EEEE"/>
          </a:solidFill>
          <a:ln w="12700">
            <a:solidFill>
              <a:srgbClr val="D8D4D4"/>
            </a:solidFill>
            <a:prstDash val="solid"/>
          </a:ln>
        </p:spPr>
      </p:sp>
      <p:sp>
        <p:nvSpPr>
          <p:cNvPr id="9" name="Text 7"/>
          <p:cNvSpPr/>
          <p:nvPr/>
        </p:nvSpPr>
        <p:spPr>
          <a:xfrm>
            <a:off x="4573473" y="3724374"/>
            <a:ext cx="3044749" cy="664369"/>
          </a:xfrm>
          <a:prstGeom prst="rect">
            <a:avLst/>
          </a:prstGeom>
          <a:noFill/>
          <a:ln/>
        </p:spPr>
        <p:txBody>
          <a:bodyPr wrap="square" lIns="0" tIns="0" rIns="0" bIns="0" rtlCol="0" anchor="t">
            <a:normAutofit/>
          </a:bodyPr>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The Common People's View</a:t>
            </a:r>
            <a:endParaRPr lang="en-US" sz="2050" dirty="0"/>
          </a:p>
        </p:txBody>
      </p:sp>
      <p:sp>
        <p:nvSpPr>
          <p:cNvPr id="10" name="Text 8"/>
          <p:cNvSpPr/>
          <p:nvPr/>
        </p:nvSpPr>
        <p:spPr>
          <a:xfrm>
            <a:off x="4573473" y="4503539"/>
            <a:ext cx="3044749" cy="1292622"/>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Li as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supernatural connection</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 a less philosophically sophisticated understanding</a:t>
            </a:r>
            <a:endParaRPr lang="en-US" sz="1650" dirty="0"/>
          </a:p>
        </p:txBody>
      </p:sp>
      <p:sp>
        <p:nvSpPr>
          <p:cNvPr id="11" name="Shape 9"/>
          <p:cNvSpPr/>
          <p:nvPr/>
        </p:nvSpPr>
        <p:spPr>
          <a:xfrm>
            <a:off x="8034831" y="3499048"/>
            <a:ext cx="3495389" cy="2522438"/>
          </a:xfrm>
          <a:prstGeom prst="roundRect">
            <a:avLst>
              <a:gd name="adj" fmla="val 3541"/>
            </a:avLst>
          </a:prstGeom>
          <a:solidFill>
            <a:srgbClr val="F2EEEE"/>
          </a:solidFill>
          <a:ln w="12700">
            <a:solidFill>
              <a:srgbClr val="D8D4D4"/>
            </a:solidFill>
            <a:prstDash val="solid"/>
          </a:ln>
        </p:spPr>
      </p:sp>
      <p:sp>
        <p:nvSpPr>
          <p:cNvPr id="12" name="Text 10"/>
          <p:cNvSpPr/>
          <p:nvPr/>
        </p:nvSpPr>
        <p:spPr>
          <a:xfrm>
            <a:off x="8260151" y="3724374"/>
            <a:ext cx="2658004"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The Key Point</a:t>
            </a:r>
            <a:endParaRPr lang="en-US" sz="2050" dirty="0"/>
          </a:p>
        </p:txBody>
      </p:sp>
      <p:sp>
        <p:nvSpPr>
          <p:cNvPr id="13" name="Text 11"/>
          <p:cNvSpPr/>
          <p:nvPr/>
        </p:nvSpPr>
        <p:spPr>
          <a:xfrm>
            <a:off x="8260151" y="4171355"/>
            <a:ext cx="3044749" cy="1292622"/>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Functionalism is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not a Western imposition</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 it finds explicit support within the Confucian tradition itself</a:t>
            </a:r>
            <a:endParaRPr lang="en-US" sz="16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661475" y="863203"/>
            <a:ext cx="8397764" cy="715169"/>
          </a:xfrm>
          <a:prstGeom prst="rect">
            <a:avLst/>
          </a:prstGeom>
          <a:noFill/>
          <a:ln/>
        </p:spPr>
        <p:txBody>
          <a:bodyPr wrap="none" lIns="0" tIns="0" rIns="0" bIns="0" rtlCol="0" anchor="t"/>
          <a:lstStyle/>
          <a:p>
            <a:pPr algn="l" indent="0" marL="0">
              <a:lnSpc>
                <a:spcPct val="104000"/>
              </a:lnSpc>
              <a:buNone/>
            </a:pPr>
            <a:r>
              <a:rPr lang="en-US" sz="4500" b="1" dirty="0">
                <a:solidFill>
                  <a:srgbClr val="1B1B27"/>
                </a:solidFill>
                <a:latin typeface="Inter Bold" pitchFamily="34" charset="0"/>
                <a:ea typeface="Inter Bold" pitchFamily="34" charset="-122"/>
                <a:cs typeface="Inter Bold" pitchFamily="34" charset="-120"/>
              </a:rPr>
              <a:t>Li — Presence and Sincerity</a:t>
            </a:r>
            <a:endParaRPr lang="en-US" sz="4500" dirty="0"/>
          </a:p>
        </p:txBody>
      </p:sp>
      <p:sp>
        <p:nvSpPr>
          <p:cNvPr id="3" name="Text 1"/>
          <p:cNvSpPr/>
          <p:nvPr/>
        </p:nvSpPr>
        <p:spPr>
          <a:xfrm>
            <a:off x="661475" y="2132608"/>
            <a:ext cx="3470684" cy="357684"/>
          </a:xfrm>
          <a:prstGeom prst="rect">
            <a:avLst/>
          </a:prstGeom>
          <a:noFill/>
          <a:ln/>
        </p:spPr>
        <p:txBody>
          <a:bodyPr wrap="none" lIns="0" tIns="0" rIns="0" bIns="0" rtlCol="0" anchor="t"/>
          <a:lstStyle/>
          <a:p>
            <a:pPr algn="l" indent="0" marL="0">
              <a:lnSpc>
                <a:spcPct val="104000"/>
              </a:lnSpc>
              <a:buNone/>
            </a:pPr>
            <a:r>
              <a:rPr lang="en-US" sz="2250" b="1" dirty="0">
                <a:solidFill>
                  <a:srgbClr val="1B1B27"/>
                </a:solidFill>
                <a:latin typeface="Inter Bold" pitchFamily="34" charset="0"/>
                <a:ea typeface="Inter Bold" pitchFamily="34" charset="-122"/>
                <a:cs typeface="Inter Bold" pitchFamily="34" charset="-120"/>
              </a:rPr>
              <a:t>Analects 3.12</a:t>
            </a:r>
            <a:endParaRPr lang="en-US" sz="2250" dirty="0"/>
          </a:p>
        </p:txBody>
      </p:sp>
      <p:sp>
        <p:nvSpPr>
          <p:cNvPr id="4" name="Text 2"/>
          <p:cNvSpPr/>
          <p:nvPr/>
        </p:nvSpPr>
        <p:spPr>
          <a:xfrm>
            <a:off x="661475" y="2711946"/>
            <a:ext cx="5155178" cy="2722761"/>
          </a:xfrm>
          <a:prstGeom prst="rect">
            <a:avLst/>
          </a:prstGeom>
          <a:noFill/>
          <a:ln/>
        </p:spPr>
        <p:txBody>
          <a:bodyPr wrap="square" lIns="0" tIns="0" rIns="0" bIns="0" rtlCol="0" anchor="t">
            <a:normAutofit/>
          </a:bodyPr>
          <a:lstStyle/>
          <a:p>
            <a:pPr algn="l" indent="0" marL="0">
              <a:lnSpc>
                <a:spcPct val="131000"/>
              </a:lnSpc>
              <a:spcAft>
                <a:spcPts val="1550"/>
              </a:spcAft>
              <a:buNone/>
            </a:pPr>
            <a:r>
              <a:rPr lang="en-US" sz="1800" dirty="0">
                <a:solidFill>
                  <a:srgbClr val="3C3939"/>
                </a:solidFill>
                <a:latin typeface="Inter" pitchFamily="34" charset="0"/>
                <a:ea typeface="Inter" pitchFamily="34" charset="-122"/>
                <a:cs typeface="Inter" pitchFamily="34" charset="-120"/>
              </a:rPr>
              <a:t>'If I don't participate in a sacrifice, it is as though there were no sacrifice.'</a:t>
            </a:r>
            <a:endParaRPr lang="en-US" sz="1800" dirty="0"/>
          </a:p>
          <a:p>
            <a:pPr algn="l" indent="0" marL="0">
              <a:lnSpc>
                <a:spcPct val="131000"/>
              </a:lnSpc>
              <a:buNone/>
            </a:pPr>
            <a:r>
              <a:rPr lang="en-US" sz="1800" dirty="0">
                <a:solidFill>
                  <a:srgbClr val="3C3939"/>
                </a:solidFill>
                <a:latin typeface="Inter" pitchFamily="34" charset="0"/>
                <a:ea typeface="Inter" pitchFamily="34" charset="-122"/>
                <a:cs typeface="Inter" pitchFamily="34" charset="-120"/>
              </a:rPr>
              <a:t>Kongzi valued </a:t>
            </a:r>
            <a:pPr algn="l" indent="0" marL="0">
              <a:lnSpc>
                <a:spcPct val="131000"/>
              </a:lnSpc>
              <a:buNone/>
            </a:pPr>
            <a:r>
              <a:rPr lang="en-US" sz="1800" b="1" dirty="0">
                <a:solidFill>
                  <a:srgbClr val="3C3939"/>
                </a:solidFill>
                <a:latin typeface="Inter Bold" pitchFamily="34" charset="0"/>
                <a:ea typeface="Inter Bold" pitchFamily="34" charset="-122"/>
                <a:cs typeface="Inter Bold" pitchFamily="34" charset="-120"/>
              </a:rPr>
              <a:t>presence and sincerity</a:t>
            </a:r>
            <a:pPr algn="l" indent="0" marL="0">
              <a:lnSpc>
                <a:spcPct val="131000"/>
              </a:lnSpc>
              <a:buNone/>
            </a:pPr>
            <a:r>
              <a:rPr lang="en-US" sz="1800" dirty="0">
                <a:solidFill>
                  <a:srgbClr val="3C3939"/>
                </a:solidFill>
                <a:latin typeface="Inter" pitchFamily="34" charset="0"/>
                <a:ea typeface="Inter" pitchFamily="34" charset="-122"/>
                <a:cs typeface="Inter" pitchFamily="34" charset="-120"/>
              </a:rPr>
              <a:t> over mere performance. Van Norden extends this: be </a:t>
            </a:r>
            <a:pPr algn="l" indent="0" marL="0">
              <a:lnSpc>
                <a:spcPct val="131000"/>
              </a:lnSpc>
              <a:buNone/>
            </a:pPr>
            <a:r>
              <a:rPr lang="en-US" sz="1800" b="1" dirty="0">
                <a:solidFill>
                  <a:srgbClr val="3C3939"/>
                </a:solidFill>
                <a:latin typeface="Inter Bold" pitchFamily="34" charset="0"/>
                <a:ea typeface="Inter Bold" pitchFamily="34" charset="-122"/>
                <a:cs typeface="Inter Bold" pitchFamily="34" charset="-120"/>
              </a:rPr>
              <a:t>'fully present'</a:t>
            </a:r>
            <a:pPr algn="l" indent="0" marL="0">
              <a:lnSpc>
                <a:spcPct val="131000"/>
              </a:lnSpc>
              <a:buNone/>
            </a:pPr>
            <a:r>
              <a:rPr lang="en-US" sz="1800" dirty="0">
                <a:solidFill>
                  <a:srgbClr val="3C3939"/>
                </a:solidFill>
                <a:latin typeface="Inter" pitchFamily="34" charset="0"/>
                <a:ea typeface="Inter" pitchFamily="34" charset="-122"/>
                <a:cs typeface="Inter" pitchFamily="34" charset="-120"/>
              </a:rPr>
              <a:t> in everything you do — even straightening your mat before sitting (Analects 10.12).</a:t>
            </a:r>
            <a:endParaRPr lang="en-US" sz="1800" dirty="0"/>
          </a:p>
        </p:txBody>
      </p:sp>
      <p:sp>
        <p:nvSpPr>
          <p:cNvPr id="5" name="Text 3"/>
          <p:cNvSpPr/>
          <p:nvPr/>
        </p:nvSpPr>
        <p:spPr>
          <a:xfrm>
            <a:off x="6381392" y="2132608"/>
            <a:ext cx="3625362" cy="357684"/>
          </a:xfrm>
          <a:prstGeom prst="rect">
            <a:avLst/>
          </a:prstGeom>
          <a:noFill/>
          <a:ln/>
        </p:spPr>
        <p:txBody>
          <a:bodyPr wrap="none" lIns="0" tIns="0" rIns="0" bIns="0" rtlCol="0" anchor="t"/>
          <a:lstStyle/>
          <a:p>
            <a:pPr algn="l" indent="0" marL="0">
              <a:lnSpc>
                <a:spcPct val="104000"/>
              </a:lnSpc>
              <a:buNone/>
            </a:pPr>
            <a:r>
              <a:rPr lang="en-US" sz="2250" b="1" dirty="0">
                <a:solidFill>
                  <a:srgbClr val="1B1B27"/>
                </a:solidFill>
                <a:latin typeface="Inter Bold" pitchFamily="34" charset="0"/>
                <a:ea typeface="Inter Bold" pitchFamily="34" charset="-122"/>
                <a:cs typeface="Inter Bold" pitchFamily="34" charset="-120"/>
              </a:rPr>
              <a:t>The Parody Objection</a:t>
            </a:r>
            <a:endParaRPr lang="en-US" sz="2250" dirty="0"/>
          </a:p>
        </p:txBody>
      </p:sp>
      <p:sp>
        <p:nvSpPr>
          <p:cNvPr id="6" name="Text 4"/>
          <p:cNvSpPr/>
          <p:nvPr/>
        </p:nvSpPr>
        <p:spPr>
          <a:xfrm>
            <a:off x="6381392" y="2711946"/>
            <a:ext cx="5155178" cy="3083223"/>
          </a:xfrm>
          <a:prstGeom prst="rect">
            <a:avLst/>
          </a:prstGeom>
          <a:noFill/>
          <a:ln/>
        </p:spPr>
        <p:txBody>
          <a:bodyPr wrap="square" lIns="0" tIns="0" rIns="0" bIns="0" rtlCol="0" anchor="t">
            <a:normAutofit/>
          </a:bodyPr>
          <a:lstStyle/>
          <a:p>
            <a:pPr algn="l" indent="0" marL="0">
              <a:lnSpc>
                <a:spcPct val="131000"/>
              </a:lnSpc>
              <a:buNone/>
            </a:pPr>
            <a:r>
              <a:rPr lang="en-US" sz="1800" dirty="0">
                <a:solidFill>
                  <a:srgbClr val="3C3939"/>
                </a:solidFill>
                <a:latin typeface="Inter" pitchFamily="34" charset="0"/>
                <a:ea typeface="Inter" pitchFamily="34" charset="-122"/>
                <a:cs typeface="Inter" pitchFamily="34" charset="-120"/>
              </a:rPr>
              <a:t>This passage has been used 'for </a:t>
            </a:r>
            <a:pPr algn="l" indent="0" marL="0">
              <a:lnSpc>
                <a:spcPct val="131000"/>
              </a:lnSpc>
              <a:buNone/>
            </a:pPr>
            <a:r>
              <a:rPr lang="en-US" sz="1800" b="1" dirty="0">
                <a:solidFill>
                  <a:srgbClr val="3C3939"/>
                </a:solidFill>
                <a:latin typeface="Inter Bold" pitchFamily="34" charset="0"/>
                <a:ea typeface="Inter Bold" pitchFamily="34" charset="-122"/>
                <a:cs typeface="Inter Bold" pitchFamily="34" charset="-120"/>
              </a:rPr>
              <a:t>two thousand years to parody Kongzi</a:t>
            </a:r>
            <a:pPr algn="l" indent="0" marL="0">
              <a:lnSpc>
                <a:spcPct val="131000"/>
              </a:lnSpc>
              <a:spcAft>
                <a:spcPts val="1550"/>
              </a:spcAft>
              <a:buNone/>
            </a:pPr>
            <a:r>
              <a:rPr lang="en-US" sz="1800" dirty="0">
                <a:solidFill>
                  <a:srgbClr val="3C3939"/>
                </a:solidFill>
                <a:latin typeface="Inter" pitchFamily="34" charset="0"/>
                <a:ea typeface="Inter" pitchFamily="34" charset="-122"/>
                <a:cs typeface="Inter" pitchFamily="34" charset="-120"/>
              </a:rPr>
              <a:t> and Confucians as obsessively observant of the minutiae of etiquette, perhaps to the point of absurdity.'</a:t>
            </a:r>
            <a:endParaRPr lang="en-US" sz="1800" dirty="0"/>
          </a:p>
          <a:p>
            <a:pPr algn="l" indent="0" marL="0">
              <a:lnSpc>
                <a:spcPct val="131000"/>
              </a:lnSpc>
              <a:buNone/>
            </a:pPr>
            <a:r>
              <a:rPr lang="en-US" sz="1800" dirty="0">
                <a:solidFill>
                  <a:srgbClr val="3C3939"/>
                </a:solidFill>
                <a:latin typeface="Inter" pitchFamily="34" charset="0"/>
                <a:ea typeface="Inter" pitchFamily="34" charset="-122"/>
                <a:cs typeface="Inter" pitchFamily="34" charset="-120"/>
              </a:rPr>
              <a:t>But this misses the deeper point: ethical cultivation operates through the </a:t>
            </a:r>
            <a:pPr algn="l" indent="0" marL="0">
              <a:lnSpc>
                <a:spcPct val="131000"/>
              </a:lnSpc>
              <a:buNone/>
            </a:pPr>
            <a:r>
              <a:rPr lang="en-US" sz="1800" b="1" dirty="0">
                <a:solidFill>
                  <a:srgbClr val="3C3939"/>
                </a:solidFill>
                <a:latin typeface="Inter Bold" pitchFamily="34" charset="0"/>
                <a:ea typeface="Inter Bold" pitchFamily="34" charset="-122"/>
                <a:cs typeface="Inter Bold" pitchFamily="34" charset="-120"/>
              </a:rPr>
              <a:t>attentive performance of everyday actions</a:t>
            </a:r>
            <a:pPr algn="l" indent="0" marL="0">
              <a:lnSpc>
                <a:spcPct val="131000"/>
              </a:lnSpc>
              <a:buNone/>
            </a:pPr>
            <a:r>
              <a:rPr lang="en-US" sz="1800" dirty="0">
                <a:solidFill>
                  <a:srgbClr val="3C3939"/>
                </a:solidFill>
                <a:latin typeface="Inter" pitchFamily="34" charset="0"/>
                <a:ea typeface="Inter" pitchFamily="34" charset="-122"/>
                <a:cs typeface="Inter" pitchFamily="34" charset="-120"/>
              </a:rPr>
              <a:t>. It is in and through such actions that </a:t>
            </a:r>
            <a:pPr algn="l" indent="0" marL="0">
              <a:lnSpc>
                <a:spcPct val="131000"/>
              </a:lnSpc>
              <a:buNone/>
            </a:pPr>
            <a:r>
              <a:rPr lang="en-US" sz="1800" b="1" dirty="0">
                <a:solidFill>
                  <a:srgbClr val="3C3939"/>
                </a:solidFill>
                <a:latin typeface="Inter Bold" pitchFamily="34" charset="0"/>
                <a:ea typeface="Inter Bold" pitchFamily="34" charset="-122"/>
                <a:cs typeface="Inter Bold" pitchFamily="34" charset="-120"/>
              </a:rPr>
              <a:t>character is shaped</a:t>
            </a:r>
            <a:pPr algn="l" indent="0" marL="0">
              <a:lnSpc>
                <a:spcPct val="131000"/>
              </a:lnSpc>
              <a:buNone/>
            </a:pPr>
            <a:r>
              <a:rPr lang="en-US" sz="1800" dirty="0">
                <a:solidFill>
                  <a:srgbClr val="3C3939"/>
                </a:solidFill>
                <a:latin typeface="Inter" pitchFamily="34" charset="0"/>
                <a:ea typeface="Inter" pitchFamily="34" charset="-122"/>
                <a:cs typeface="Inter" pitchFamily="34" charset="-120"/>
              </a:rPr>
              <a:t>.</a:t>
            </a:r>
            <a:endParaRPr lang="en-US" sz="1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Text 0"/>
          <p:cNvSpPr/>
          <p:nvPr/>
        </p:nvSpPr>
        <p:spPr>
          <a:xfrm>
            <a:off x="5233360" y="665956"/>
            <a:ext cx="6296860" cy="1162844"/>
          </a:xfrm>
          <a:prstGeom prst="rect">
            <a:avLst/>
          </a:prstGeom>
          <a:noFill/>
          <a:ln/>
        </p:spPr>
        <p:txBody>
          <a:bodyPr wrap="square" lIns="0" tIns="0" rIns="0" bIns="0" rtlCol="0" anchor="t">
            <a:normAutofit/>
          </a:bodyPr>
          <a:lstStyle/>
          <a:p>
            <a:pPr algn="l" indent="0" marL="0">
              <a:lnSpc>
                <a:spcPct val="104000"/>
              </a:lnSpc>
              <a:buNone/>
            </a:pPr>
            <a:r>
              <a:rPr lang="en-US" sz="3650" b="1" dirty="0">
                <a:solidFill>
                  <a:srgbClr val="1B1B27"/>
                </a:solidFill>
                <a:latin typeface="Inter Bold" pitchFamily="34" charset="0"/>
                <a:ea typeface="Inter Bold" pitchFamily="34" charset="-122"/>
                <a:cs typeface="Inter Bold" pitchFamily="34" charset="-120"/>
              </a:rPr>
              <a:t>Li — Scope and the Inner Dimension</a:t>
            </a:r>
            <a:endParaRPr lang="en-US" sz="3650" dirty="0"/>
          </a:p>
        </p:txBody>
      </p:sp>
      <p:pic>
        <p:nvPicPr>
          <p:cNvPr id="4" name="Image 1" descr="preencoded.png">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233360" y="2048570"/>
            <a:ext cx="6296860" cy="2131516"/>
          </a:xfrm>
          <a:prstGeom prst="rect">
            <a:avLst/>
          </a:prstGeom>
        </p:spPr>
      </p:pic>
      <p:sp>
        <p:nvSpPr>
          <p:cNvPr id="5" name="Text 1"/>
          <p:cNvSpPr/>
          <p:nvPr/>
        </p:nvSpPr>
        <p:spPr>
          <a:xfrm>
            <a:off x="5546388" y="2260005"/>
            <a:ext cx="2325729" cy="290711"/>
          </a:xfrm>
          <a:prstGeom prst="rect">
            <a:avLst/>
          </a:prstGeom>
          <a:noFill/>
          <a:ln/>
        </p:spPr>
        <p:txBody>
          <a:bodyPr wrap="none" lIns="0" tIns="0" rIns="0" bIns="0" rtlCol="0" anchor="t"/>
          <a:lstStyle/>
          <a:p>
            <a:pPr algn="l" indent="0" marL="0">
              <a:lnSpc>
                <a:spcPct val="104000"/>
              </a:lnSpc>
              <a:buNone/>
            </a:pPr>
            <a:r>
              <a:rPr lang="en-US" sz="1800" b="1" dirty="0">
                <a:solidFill>
                  <a:srgbClr val="3C3939"/>
                </a:solidFill>
                <a:latin typeface="Inter Bold" pitchFamily="34" charset="0"/>
                <a:ea typeface="Inter Bold" pitchFamily="34" charset="-122"/>
                <a:cs typeface="Inter Bold" pitchFamily="34" charset="-120"/>
              </a:rPr>
              <a:t>Eno's Definition</a:t>
            </a:r>
            <a:endParaRPr lang="en-US" sz="1800" dirty="0"/>
          </a:p>
        </p:txBody>
      </p:sp>
      <p:sp>
        <p:nvSpPr>
          <p:cNvPr id="6" name="Text 2"/>
          <p:cNvSpPr/>
          <p:nvPr/>
        </p:nvSpPr>
        <p:spPr>
          <a:xfrm>
            <a:off x="5546388" y="2638623"/>
            <a:ext cx="5772402" cy="1330027"/>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Li refers to 'the body of religious, political, and common ceremonial forms that marked the Zhou cultural sphere as "patterned" (wen), or civilized.' Confucians believed li had evolved through </a:t>
            </a:r>
            <a:pPr algn="l" indent="0" marL="0">
              <a:lnSpc>
                <a:spcPct val="119000"/>
              </a:lnSpc>
              <a:buNone/>
            </a:pPr>
            <a:r>
              <a:rPr lang="en-US" sz="1450" b="1" dirty="0">
                <a:solidFill>
                  <a:srgbClr val="3C3939"/>
                </a:solidFill>
                <a:latin typeface="Inter Bold" pitchFamily="34" charset="0"/>
                <a:ea typeface="Inter Bold" pitchFamily="34" charset="-122"/>
                <a:cs typeface="Inter Bold" pitchFamily="34" charset="-120"/>
              </a:rPr>
              <a:t>sage trial and error</a:t>
            </a:r>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 — it is a civilisational achievement, not a set of arbitrary rules.</a:t>
            </a:r>
            <a:endParaRPr lang="en-US" sz="1450" dirty="0"/>
          </a:p>
        </p:txBody>
      </p:sp>
      <p:pic>
        <p:nvPicPr>
          <p:cNvPr id="7" name="Image 2" descr="preencoded.png">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233360" y="4326533"/>
            <a:ext cx="6296860" cy="1865511"/>
          </a:xfrm>
          <a:prstGeom prst="rect">
            <a:avLst/>
          </a:prstGeom>
        </p:spPr>
      </p:pic>
      <p:sp>
        <p:nvSpPr>
          <p:cNvPr id="8" name="Text 3"/>
          <p:cNvSpPr/>
          <p:nvPr/>
        </p:nvSpPr>
        <p:spPr>
          <a:xfrm>
            <a:off x="5546388" y="4537968"/>
            <a:ext cx="3200022" cy="290711"/>
          </a:xfrm>
          <a:prstGeom prst="rect">
            <a:avLst/>
          </a:prstGeom>
          <a:noFill/>
          <a:ln/>
        </p:spPr>
        <p:txBody>
          <a:bodyPr wrap="none" lIns="0" tIns="0" rIns="0" bIns="0" rtlCol="0" anchor="t"/>
          <a:lstStyle/>
          <a:p>
            <a:pPr algn="l" indent="0" marL="0">
              <a:lnSpc>
                <a:spcPct val="104000"/>
              </a:lnSpc>
              <a:buNone/>
            </a:pPr>
            <a:r>
              <a:rPr lang="en-US" sz="1800" b="1" dirty="0">
                <a:solidFill>
                  <a:srgbClr val="3C3939"/>
                </a:solidFill>
                <a:latin typeface="Inter Bold" pitchFamily="34" charset="0"/>
                <a:ea typeface="Inter Bold" pitchFamily="34" charset="-122"/>
                <a:cs typeface="Inter Bold" pitchFamily="34" charset="-120"/>
              </a:rPr>
              <a:t>Against Mindless Formalism</a:t>
            </a:r>
            <a:endParaRPr lang="en-US" sz="1800" dirty="0"/>
          </a:p>
        </p:txBody>
      </p:sp>
      <p:sp>
        <p:nvSpPr>
          <p:cNvPr id="9" name="Text 4"/>
          <p:cNvSpPr/>
          <p:nvPr/>
        </p:nvSpPr>
        <p:spPr>
          <a:xfrm>
            <a:off x="5546388" y="4916587"/>
            <a:ext cx="5772402" cy="1064022"/>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Analects 3.4: 'In li it would be better to be frugal than to be extravagant. In funeral ritual it would be better to be guided by one's grief than simply to attend to the ritual stipulations.' Kongzi explicitly prioritises </a:t>
            </a:r>
            <a:pPr algn="l" indent="0" marL="0">
              <a:lnSpc>
                <a:spcPct val="119000"/>
              </a:lnSpc>
              <a:buNone/>
            </a:pPr>
            <a:r>
              <a:rPr lang="en-US" sz="1450" b="1" dirty="0">
                <a:solidFill>
                  <a:srgbClr val="3C3939"/>
                </a:solidFill>
                <a:latin typeface="Inter Bold" pitchFamily="34" charset="0"/>
                <a:ea typeface="Inter Bold" pitchFamily="34" charset="-122"/>
                <a:cs typeface="Inter Bold" pitchFamily="34" charset="-120"/>
              </a:rPr>
              <a:t>inner feeling over external form</a:t>
            </a:r>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a:t>
            </a:r>
            <a:endParaRPr lang="en-US" sz="14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661475" y="1020564"/>
            <a:ext cx="6952282"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Li — The Zai Wo Episode</a:t>
            </a:r>
            <a:endParaRPr lang="en-US" sz="4150" dirty="0"/>
          </a:p>
        </p:txBody>
      </p:sp>
      <p:sp>
        <p:nvSpPr>
          <p:cNvPr id="3" name="Shape 1"/>
          <p:cNvSpPr/>
          <p:nvPr/>
        </p:nvSpPr>
        <p:spPr>
          <a:xfrm>
            <a:off x="661475" y="2067719"/>
            <a:ext cx="25399" cy="1076920"/>
          </a:xfrm>
          <a:prstGeom prst="roundRect">
            <a:avLst>
              <a:gd name="adj" fmla="val 60001"/>
            </a:avLst>
          </a:prstGeom>
          <a:solidFill>
            <a:srgbClr val="1B1B27"/>
          </a:solidFill>
          <a:ln/>
        </p:spPr>
      </p:sp>
      <p:sp>
        <p:nvSpPr>
          <p:cNvPr id="4" name="Text 2"/>
          <p:cNvSpPr/>
          <p:nvPr/>
        </p:nvSpPr>
        <p:spPr>
          <a:xfrm>
            <a:off x="980356" y="2283023"/>
            <a:ext cx="10549864" cy="646311"/>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'A child is completely dependent upon the care of his parents for the first three years of his life — this is why the three-year mourning period is the common practice throughout the world.' — Analects 17.21</a:t>
            </a:r>
            <a:endParaRPr lang="en-US" sz="1650" dirty="0"/>
          </a:p>
        </p:txBody>
      </p:sp>
      <p:sp>
        <p:nvSpPr>
          <p:cNvPr id="5" name="Text 3"/>
          <p:cNvSpPr/>
          <p:nvPr/>
        </p:nvSpPr>
        <p:spPr>
          <a:xfrm>
            <a:off x="661475" y="3359944"/>
            <a:ext cx="10868745" cy="2477393"/>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Zai Wo proposes shortening the three-year mourning period to one year. Kongzi does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not invoke rules or authorities</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 he asks whether Zai Wo would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feel comfortable</a:t>
            </a:r>
            <a:pPr algn="l" indent="0" marL="0">
              <a:lnSpc>
                <a:spcPct val="127000"/>
              </a:lnSpc>
              <a:spcAft>
                <a:spcPts val="1650"/>
              </a:spcAft>
              <a:buNone/>
            </a:pPr>
            <a:r>
              <a:rPr lang="en-US" sz="1650" dirty="0">
                <a:solidFill>
                  <a:srgbClr val="3C3939"/>
                </a:solidFill>
                <a:latin typeface="Inter" pitchFamily="34" charset="0"/>
                <a:ea typeface="Inter" pitchFamily="34" charset="-122"/>
                <a:cs typeface="Inter" pitchFamily="34" charset="-120"/>
              </a:rPr>
              <a:t> eating fine food and wearing fine clothes during that period. When Zai Wo says he would, Kongzi accepts this but laments his lack of ren.</a:t>
            </a:r>
            <a:endParaRPr lang="en-US" sz="1650" dirty="0"/>
          </a:p>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This episode is philosophically significant: Kongzi's appeal is ultimately to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appropriate emotional responses</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grounded in the concrete realities of human relationships. The ritual form is justified by reference to a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natural human fact</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The failure to feel the corresponding grief is a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failure of ren itself</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Kongzi's method is Socratic in its reliance on questioning.</a:t>
            </a:r>
            <a:endParaRPr lang="en-US" sz="16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nvSpPr>
        <p:spPr>
          <a:xfrm>
            <a:off x="661475" y="880070"/>
            <a:ext cx="10766354" cy="680641"/>
          </a:xfrm>
          <a:prstGeom prst="rect">
            <a:avLst/>
          </a:prstGeom>
          <a:noFill/>
          <a:ln/>
        </p:spPr>
        <p:txBody>
          <a:bodyPr wrap="none" lIns="0" tIns="0" rIns="0" bIns="0" rtlCol="0" anchor="t"/>
          <a:lstStyle/>
          <a:p>
            <a:pPr algn="l" indent="0" marL="0">
              <a:lnSpc>
                <a:spcPct val="104000"/>
              </a:lnSpc>
              <a:buNone/>
            </a:pPr>
            <a:r>
              <a:rPr lang="en-US" sz="4250" b="1" dirty="0">
                <a:solidFill>
                  <a:srgbClr val="1B1B27"/>
                </a:solidFill>
                <a:latin typeface="Inter Bold" pitchFamily="34" charset="0"/>
                <a:ea typeface="Inter Bold" pitchFamily="34" charset="-122"/>
                <a:cs typeface="Inter Bold" pitchFamily="34" charset="-120"/>
              </a:rPr>
              <a:t>Li — The Unjust Law Problem Emerges</a:t>
            </a:r>
            <a:endParaRPr lang="en-US" sz="4250" dirty="0"/>
          </a:p>
        </p:txBody>
      </p:sp>
      <p:sp>
        <p:nvSpPr>
          <p:cNvPr id="3" name="Shape 1"/>
          <p:cNvSpPr/>
          <p:nvPr/>
        </p:nvSpPr>
        <p:spPr>
          <a:xfrm>
            <a:off x="504614" y="1861840"/>
            <a:ext cx="5482393" cy="4115991"/>
          </a:xfrm>
          <a:prstGeom prst="roundRect">
            <a:avLst>
              <a:gd name="adj" fmla="val 3810"/>
            </a:avLst>
          </a:prstGeom>
          <a:solidFill>
            <a:srgbClr val="1B1B27"/>
          </a:solidFill>
          <a:ln/>
        </p:spPr>
      </p:sp>
      <p:sp>
        <p:nvSpPr>
          <p:cNvPr id="4" name="Text 2"/>
          <p:cNvSpPr/>
          <p:nvPr/>
        </p:nvSpPr>
        <p:spPr>
          <a:xfrm>
            <a:off x="722394" y="2062559"/>
            <a:ext cx="4648282" cy="340320"/>
          </a:xfrm>
          <a:prstGeom prst="rect">
            <a:avLst/>
          </a:prstGeom>
          <a:noFill/>
          <a:ln/>
        </p:spPr>
        <p:txBody>
          <a:bodyPr wrap="none" lIns="0" tIns="0" rIns="0" bIns="0" rtlCol="0" anchor="t"/>
          <a:lstStyle/>
          <a:p>
            <a:pPr algn="l" indent="0" marL="0">
              <a:lnSpc>
                <a:spcPct val="104000"/>
              </a:lnSpc>
              <a:buNone/>
            </a:pPr>
            <a:r>
              <a:rPr lang="en-US" sz="2100" b="1" dirty="0">
                <a:solidFill>
                  <a:srgbClr val="FFFFFF"/>
                </a:solidFill>
                <a:latin typeface="Inter Bold" pitchFamily="34" charset="0"/>
                <a:ea typeface="Inter Bold" pitchFamily="34" charset="-122"/>
                <a:cs typeface="Inter Bold" pitchFamily="34" charset="-120"/>
              </a:rPr>
              <a:t>Emotions as Morally Evaluable</a:t>
            </a:r>
            <a:endParaRPr lang="en-US" sz="2100" dirty="0"/>
          </a:p>
        </p:txBody>
      </p:sp>
      <p:sp>
        <p:nvSpPr>
          <p:cNvPr id="5" name="Text 3"/>
          <p:cNvSpPr/>
          <p:nvPr/>
        </p:nvSpPr>
        <p:spPr>
          <a:xfrm>
            <a:off x="722394" y="2603599"/>
            <a:ext cx="5046834" cy="3193554"/>
          </a:xfrm>
          <a:prstGeom prst="rect">
            <a:avLst/>
          </a:prstGeom>
          <a:noFill/>
          <a:ln/>
        </p:spPr>
        <p:txBody>
          <a:bodyPr wrap="square" lIns="0" tIns="0" rIns="0" bIns="0" rtlCol="0" anchor="t">
            <a:normAutofit/>
          </a:bodyPr>
          <a:lstStyle/>
          <a:p>
            <a:pPr algn="l" indent="0" marL="0">
              <a:lnSpc>
                <a:spcPct val="128000"/>
              </a:lnSpc>
              <a:buNone/>
            </a:pPr>
            <a:r>
              <a:rPr lang="en-US" sz="1700" dirty="0">
                <a:solidFill>
                  <a:srgbClr val="FFFFFF"/>
                </a:solidFill>
                <a:latin typeface="Inter" pitchFamily="34" charset="0"/>
                <a:ea typeface="Inter" pitchFamily="34" charset="-122"/>
                <a:cs typeface="Inter" pitchFamily="34" charset="-120"/>
              </a:rPr>
              <a:t>Van Norden contrasts Kongzi with </a:t>
            </a:r>
            <a:pPr algn="l" indent="0" marL="0">
              <a:lnSpc>
                <a:spcPct val="128000"/>
              </a:lnSpc>
              <a:buNone/>
            </a:pPr>
            <a:r>
              <a:rPr lang="en-US" sz="1700" b="1" dirty="0">
                <a:solidFill>
                  <a:srgbClr val="FFFFFF"/>
                </a:solidFill>
                <a:latin typeface="Inter Bold" pitchFamily="34" charset="0"/>
                <a:ea typeface="Inter Bold" pitchFamily="34" charset="-122"/>
                <a:cs typeface="Inter Bold" pitchFamily="34" charset="-120"/>
              </a:rPr>
              <a:t>Immanuel Kant</a:t>
            </a:r>
            <a:pPr algn="l" indent="0" marL="0">
              <a:lnSpc>
                <a:spcPct val="128000"/>
              </a:lnSpc>
              <a:buNone/>
            </a:pPr>
            <a:r>
              <a:rPr lang="en-US" sz="1700" dirty="0">
                <a:solidFill>
                  <a:srgbClr val="FFFFFF"/>
                </a:solidFill>
                <a:latin typeface="Inter" pitchFamily="34" charset="0"/>
                <a:ea typeface="Inter" pitchFamily="34" charset="-122"/>
                <a:cs typeface="Inter" pitchFamily="34" charset="-120"/>
              </a:rPr>
              <a:t>: for Kongzi, it is </a:t>
            </a:r>
            <a:pPr algn="l" indent="0" marL="0">
              <a:lnSpc>
                <a:spcPct val="128000"/>
              </a:lnSpc>
              <a:buNone/>
            </a:pPr>
            <a:r>
              <a:rPr lang="en-US" sz="1700" b="1" dirty="0">
                <a:solidFill>
                  <a:srgbClr val="FFFFFF"/>
                </a:solidFill>
                <a:latin typeface="Inter Bold" pitchFamily="34" charset="0"/>
                <a:ea typeface="Inter Bold" pitchFamily="34" charset="-122"/>
                <a:cs typeface="Inter Bold" pitchFamily="34" charset="-120"/>
              </a:rPr>
              <a:t>not only actions but also emotions</a:t>
            </a:r>
            <a:pPr algn="l" indent="0" marL="0">
              <a:lnSpc>
                <a:spcPct val="128000"/>
              </a:lnSpc>
              <a:spcAft>
                <a:spcPts val="1400"/>
              </a:spcAft>
              <a:buNone/>
            </a:pPr>
            <a:r>
              <a:rPr lang="en-US" sz="1700" dirty="0">
                <a:solidFill>
                  <a:srgbClr val="FFFFFF"/>
                </a:solidFill>
                <a:latin typeface="Inter" pitchFamily="34" charset="0"/>
                <a:ea typeface="Inter" pitchFamily="34" charset="-122"/>
                <a:cs typeface="Inter" pitchFamily="34" charset="-120"/>
              </a:rPr>
              <a:t> that can be morally evaluated. Consider someone who hates people based on race but forces herself to treat everyone the same — Kongzi's answer is that the emotion itself is ethically defective.</a:t>
            </a:r>
            <a:endParaRPr lang="en-US" sz="1700" dirty="0"/>
          </a:p>
          <a:p>
            <a:pPr algn="l" indent="0" marL="0">
              <a:lnSpc>
                <a:spcPct val="128000"/>
              </a:lnSpc>
              <a:buNone/>
            </a:pPr>
            <a:r>
              <a:rPr lang="en-US" sz="1700" dirty="0">
                <a:solidFill>
                  <a:srgbClr val="FFFFFF"/>
                </a:solidFill>
                <a:latin typeface="Inter" pitchFamily="34" charset="0"/>
                <a:ea typeface="Inter" pitchFamily="34" charset="-122"/>
                <a:cs typeface="Inter" pitchFamily="34" charset="-120"/>
              </a:rPr>
              <a:t>For Kongzi, emotions are </a:t>
            </a:r>
            <a:pPr algn="l" indent="0" marL="0">
              <a:lnSpc>
                <a:spcPct val="128000"/>
              </a:lnSpc>
              <a:buNone/>
            </a:pPr>
            <a:r>
              <a:rPr lang="en-US" sz="1700" b="1" dirty="0">
                <a:solidFill>
                  <a:srgbClr val="FFFFFF"/>
                </a:solidFill>
                <a:latin typeface="Inter Bold" pitchFamily="34" charset="0"/>
                <a:ea typeface="Inter Bold" pitchFamily="34" charset="-122"/>
                <a:cs typeface="Inter Bold" pitchFamily="34" charset="-120"/>
              </a:rPr>
              <a:t>not brute facts beyond our control</a:t>
            </a:r>
            <a:pPr algn="l" indent="0" marL="0">
              <a:lnSpc>
                <a:spcPct val="128000"/>
              </a:lnSpc>
              <a:buNone/>
            </a:pPr>
            <a:r>
              <a:rPr lang="en-US" sz="1700" dirty="0">
                <a:solidFill>
                  <a:srgbClr val="FFFFFF"/>
                </a:solidFill>
                <a:latin typeface="Inter" pitchFamily="34" charset="0"/>
                <a:ea typeface="Inter" pitchFamily="34" charset="-122"/>
                <a:cs typeface="Inter" pitchFamily="34" charset="-120"/>
              </a:rPr>
              <a:t> — they are shaped by cultivation.</a:t>
            </a:r>
            <a:endParaRPr lang="en-US" sz="1700" dirty="0"/>
          </a:p>
        </p:txBody>
      </p:sp>
      <p:sp>
        <p:nvSpPr>
          <p:cNvPr id="6" name="Text 4"/>
          <p:cNvSpPr/>
          <p:nvPr/>
        </p:nvSpPr>
        <p:spPr>
          <a:xfrm>
            <a:off x="6367899" y="2062559"/>
            <a:ext cx="4044750" cy="340320"/>
          </a:xfrm>
          <a:prstGeom prst="rect">
            <a:avLst/>
          </a:prstGeom>
          <a:noFill/>
          <a:ln/>
        </p:spPr>
        <p:txBody>
          <a:bodyPr wrap="none" lIns="0" tIns="0" rIns="0" bIns="0" rtlCol="0" anchor="t"/>
          <a:lstStyle/>
          <a:p>
            <a:pPr algn="l" indent="0" marL="0">
              <a:lnSpc>
                <a:spcPct val="104000"/>
              </a:lnSpc>
              <a:buNone/>
            </a:pPr>
            <a:r>
              <a:rPr lang="en-US" sz="2100" b="1" dirty="0">
                <a:solidFill>
                  <a:srgbClr val="1B1B27"/>
                </a:solidFill>
                <a:latin typeface="Inter Bold" pitchFamily="34" charset="0"/>
                <a:ea typeface="Inter Bold" pitchFamily="34" charset="-122"/>
                <a:cs typeface="Inter Bold" pitchFamily="34" charset="-120"/>
              </a:rPr>
              <a:t>The Problem Takes Shape</a:t>
            </a:r>
            <a:endParaRPr lang="en-US" sz="2100" dirty="0"/>
          </a:p>
        </p:txBody>
      </p:sp>
      <p:sp>
        <p:nvSpPr>
          <p:cNvPr id="7" name="Text 5"/>
          <p:cNvSpPr/>
          <p:nvPr/>
        </p:nvSpPr>
        <p:spPr>
          <a:xfrm>
            <a:off x="6367899" y="2603599"/>
            <a:ext cx="5168671" cy="2858790"/>
          </a:xfrm>
          <a:prstGeom prst="rect">
            <a:avLst/>
          </a:prstGeom>
          <a:noFill/>
          <a:ln/>
        </p:spPr>
        <p:txBody>
          <a:bodyPr wrap="square" lIns="0" tIns="0" rIns="0" bIns="0" rtlCol="0" anchor="t">
            <a:normAutofit/>
          </a:bodyPr>
          <a:lstStyle/>
          <a:p>
            <a:pPr algn="l" indent="0" marL="0">
              <a:lnSpc>
                <a:spcPct val="128000"/>
              </a:lnSpc>
              <a:buNone/>
            </a:pPr>
            <a:r>
              <a:rPr lang="en-US" sz="1700" dirty="0">
                <a:solidFill>
                  <a:srgbClr val="3C3939"/>
                </a:solidFill>
                <a:latin typeface="Inter" pitchFamily="34" charset="0"/>
                <a:ea typeface="Inter" pitchFamily="34" charset="-122"/>
                <a:cs typeface="Inter" pitchFamily="34" charset="-120"/>
              </a:rPr>
              <a:t>If ren is the standard by which we judge li, the Good person must be able to distinguish between li that </a:t>
            </a:r>
            <a:pPr algn="l" indent="0" marL="0">
              <a:lnSpc>
                <a:spcPct val="128000"/>
              </a:lnSpc>
              <a:buNone/>
            </a:pPr>
            <a:r>
              <a:rPr lang="en-US" sz="1700" b="1" dirty="0">
                <a:solidFill>
                  <a:srgbClr val="3C3939"/>
                </a:solidFill>
                <a:latin typeface="Inter Bold" pitchFamily="34" charset="0"/>
                <a:ea typeface="Inter Bold" pitchFamily="34" charset="-122"/>
                <a:cs typeface="Inter Bold" pitchFamily="34" charset="-120"/>
              </a:rPr>
              <a:t>expresses</a:t>
            </a:r>
            <a:pPr algn="l" indent="0" marL="0">
              <a:lnSpc>
                <a:spcPct val="128000"/>
              </a:lnSpc>
              <a:buNone/>
            </a:pPr>
            <a:r>
              <a:rPr lang="en-US" sz="1700" dirty="0">
                <a:solidFill>
                  <a:srgbClr val="3C3939"/>
                </a:solidFill>
                <a:latin typeface="Inter" pitchFamily="34" charset="0"/>
                <a:ea typeface="Inter" pitchFamily="34" charset="-122"/>
                <a:cs typeface="Inter" pitchFamily="34" charset="-120"/>
              </a:rPr>
              <a:t> ren and li that has degenerated into </a:t>
            </a:r>
            <a:pPr algn="l" indent="0" marL="0">
              <a:lnSpc>
                <a:spcPct val="128000"/>
              </a:lnSpc>
              <a:buNone/>
            </a:pPr>
            <a:r>
              <a:rPr lang="en-US" sz="1700" b="1" dirty="0">
                <a:solidFill>
                  <a:srgbClr val="3C3939"/>
                </a:solidFill>
                <a:latin typeface="Inter Bold" pitchFamily="34" charset="0"/>
                <a:ea typeface="Inter Bold" pitchFamily="34" charset="-122"/>
                <a:cs typeface="Inter Bold" pitchFamily="34" charset="-120"/>
              </a:rPr>
              <a:t>empty or oppressive form</a:t>
            </a:r>
            <a:pPr algn="l" indent="0" marL="0">
              <a:lnSpc>
                <a:spcPct val="128000"/>
              </a:lnSpc>
              <a:spcAft>
                <a:spcPts val="1400"/>
              </a:spcAft>
              <a:buNone/>
            </a:pPr>
            <a:r>
              <a:rPr lang="en-US" sz="1700" dirty="0">
                <a:solidFill>
                  <a:srgbClr val="3C3939"/>
                </a:solidFill>
                <a:latin typeface="Inter" pitchFamily="34" charset="0"/>
                <a:ea typeface="Inter" pitchFamily="34" charset="-122"/>
                <a:cs typeface="Inter" pitchFamily="34" charset="-120"/>
              </a:rPr>
              <a:t>.</a:t>
            </a:r>
            <a:endParaRPr lang="en-US" sz="1700" dirty="0"/>
          </a:p>
          <a:p>
            <a:pPr algn="l" indent="0" marL="0">
              <a:lnSpc>
                <a:spcPct val="128000"/>
              </a:lnSpc>
              <a:buNone/>
            </a:pPr>
            <a:r>
              <a:rPr lang="en-US" sz="1700" dirty="0">
                <a:solidFill>
                  <a:srgbClr val="3C3939"/>
                </a:solidFill>
                <a:latin typeface="Inter" pitchFamily="34" charset="0"/>
                <a:ea typeface="Inter" pitchFamily="34" charset="-122"/>
                <a:cs typeface="Inter" pitchFamily="34" charset="-120"/>
              </a:rPr>
              <a:t>Does Kongzi give us the conceptual tools to make this distinction? This question is left open here — the resolution comes through the </a:t>
            </a:r>
            <a:pPr algn="l" indent="0" marL="0">
              <a:lnSpc>
                <a:spcPct val="128000"/>
              </a:lnSpc>
              <a:buNone/>
            </a:pPr>
            <a:r>
              <a:rPr lang="en-US" sz="1700" b="1" dirty="0">
                <a:solidFill>
                  <a:srgbClr val="3C3939"/>
                </a:solidFill>
                <a:latin typeface="Inter Bold" pitchFamily="34" charset="0"/>
                <a:ea typeface="Inter Bold" pitchFamily="34" charset="-122"/>
                <a:cs typeface="Inter Bold" pitchFamily="34" charset="-120"/>
              </a:rPr>
              <a:t>dynamic interdependence thesis</a:t>
            </a:r>
            <a:pPr algn="l" indent="0" marL="0">
              <a:lnSpc>
                <a:spcPct val="128000"/>
              </a:lnSpc>
              <a:buNone/>
            </a:pPr>
            <a:r>
              <a:rPr lang="en-US" sz="1700" dirty="0">
                <a:solidFill>
                  <a:srgbClr val="3C3939"/>
                </a:solidFill>
                <a:latin typeface="Inter" pitchFamily="34" charset="0"/>
                <a:ea typeface="Inter" pitchFamily="34" charset="-122"/>
                <a:cs typeface="Inter" pitchFamily="34" charset="-120"/>
              </a:rPr>
              <a:t> in Key Point 3.</a:t>
            </a:r>
            <a:endParaRPr lang="en-US" sz="17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1269405"/>
            <a:ext cx="1455106" cy="444103"/>
          </a:xfrm>
          <a:prstGeom prst="roundRect">
            <a:avLst>
              <a:gd name="adj" fmla="val 17876"/>
            </a:avLst>
          </a:prstGeom>
          <a:solidFill>
            <a:srgbClr val="E1E1EA"/>
          </a:solidFill>
          <a:ln/>
        </p:spPr>
      </p:sp>
      <p:sp>
        <p:nvSpPr>
          <p:cNvPr id="4" name="Text 1"/>
          <p:cNvSpPr/>
          <p:nvPr/>
        </p:nvSpPr>
        <p:spPr>
          <a:xfrm>
            <a:off x="5375041" y="1340247"/>
            <a:ext cx="1781329"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KEY POINT 3</a:t>
            </a:r>
            <a:endParaRPr lang="en-US" sz="1450" dirty="0"/>
          </a:p>
        </p:txBody>
      </p:sp>
      <p:sp>
        <p:nvSpPr>
          <p:cNvPr id="5" name="Text 2"/>
          <p:cNvSpPr/>
          <p:nvPr/>
        </p:nvSpPr>
        <p:spPr>
          <a:xfrm>
            <a:off x="5233360" y="1807964"/>
            <a:ext cx="6296860" cy="3056930"/>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Dynamic Interdependence</a:t>
            </a:r>
            <a:endParaRPr lang="en-US" sz="6400" dirty="0"/>
          </a:p>
        </p:txBody>
      </p:sp>
      <p:sp>
        <p:nvSpPr>
          <p:cNvPr id="6" name="Text 3"/>
          <p:cNvSpPr/>
          <p:nvPr/>
        </p:nvSpPr>
        <p:spPr>
          <a:xfrm>
            <a:off x="5233360" y="5219303"/>
            <a:ext cx="3562955" cy="369193"/>
          </a:xfrm>
          <a:prstGeom prst="rect">
            <a:avLst/>
          </a:prstGeom>
          <a:noFill/>
          <a:ln/>
        </p:spPr>
        <p:txBody>
          <a:bodyPr wrap="none" lIns="0" tIns="0" rIns="0" bIns="0" rtlCol="0" anchor="t"/>
          <a:lstStyle/>
          <a:p>
            <a:pPr algn="l" indent="0" marL="0">
              <a:lnSpc>
                <a:spcPct val="104000"/>
              </a:lnSpc>
              <a:buNone/>
            </a:pPr>
            <a:r>
              <a:rPr lang="zh-CN" altLang="en-US" sz="2300" b="1" dirty="0">
                <a:solidFill>
                  <a:srgbClr val="1B1B27"/>
                </a:solidFill>
                <a:latin typeface="Inter Bold" pitchFamily="34" charset="0"/>
                <a:ea typeface="Inter Bold" pitchFamily="34" charset="-122"/>
                <a:cs typeface="Inter Bold" pitchFamily="34" charset="-120"/>
              </a:rPr>
              <a:t>克己复礼为仁</a:t>
            </a:r>
            <a:endParaRPr lang="zh-CN" sz="23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661475" y="661194"/>
            <a:ext cx="8944247"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Analects 12.1 — The Core Passage</a:t>
            </a:r>
            <a:endParaRPr lang="en-US" sz="3950" dirty="0"/>
          </a:p>
        </p:txBody>
      </p:sp>
      <p:sp>
        <p:nvSpPr>
          <p:cNvPr id="3" name="Shape 1"/>
          <p:cNvSpPr/>
          <p:nvPr/>
        </p:nvSpPr>
        <p:spPr>
          <a:xfrm>
            <a:off x="661475" y="1630164"/>
            <a:ext cx="25399" cy="3355578"/>
          </a:xfrm>
          <a:prstGeom prst="roundRect">
            <a:avLst>
              <a:gd name="adj" fmla="val 60001"/>
            </a:avLst>
          </a:prstGeom>
          <a:solidFill>
            <a:srgbClr val="1B1B27"/>
          </a:solidFill>
          <a:ln/>
        </p:spPr>
      </p:sp>
      <p:sp>
        <p:nvSpPr>
          <p:cNvPr id="4" name="Text 2"/>
          <p:cNvSpPr/>
          <p:nvPr/>
        </p:nvSpPr>
        <p:spPr>
          <a:xfrm>
            <a:off x="962695" y="1822152"/>
            <a:ext cx="10567525" cy="2971602"/>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'Yan Yuan asked about ren. The Master said, "Conquer yourself and return to li: that is ren. If a person could conquer himself and return to li for a single day, the world would respond to him with ren. Being ren proceeds from oneself, how could it come from others?"</a:t>
            </a:r>
            <a:endParaRPr lang="en-US" sz="1550" dirty="0"/>
          </a:p>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Yan Yuan said, "May I ask for details of this?"</a:t>
            </a:r>
            <a:endParaRPr lang="en-US" sz="1550" dirty="0"/>
          </a:p>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Master said, "If it is not li, don't look at it; if it is not li, don't listen to it; if it is not li, don't say it; if it is not li, don't do it."</a:t>
            </a:r>
            <a:endParaRPr lang="en-US" sz="1550" dirty="0"/>
          </a:p>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Yan Yuan said, "Although I am not quick, I ask to apply myself to this."'</a:t>
            </a:r>
            <a:endParaRPr lang="en-US" sz="1550" dirty="0"/>
          </a:p>
        </p:txBody>
      </p:sp>
      <p:sp>
        <p:nvSpPr>
          <p:cNvPr id="5" name="Shape 3"/>
          <p:cNvSpPr/>
          <p:nvPr/>
        </p:nvSpPr>
        <p:spPr>
          <a:xfrm>
            <a:off x="661475" y="5177730"/>
            <a:ext cx="10868745" cy="1018977"/>
          </a:xfrm>
          <a:prstGeom prst="roundRect">
            <a:avLst>
              <a:gd name="adj" fmla="val 8278"/>
            </a:avLst>
          </a:prstGeom>
          <a:solidFill>
            <a:srgbClr val="E1E1EA"/>
          </a:solidFill>
          <a:ln/>
        </p:spPr>
      </p:sp>
      <p:pic>
        <p:nvPicPr>
          <p:cNvPr id="6" name="Image 0" descr="preencoded.png">    </p:cNvPr>
          <p:cNvPicPr>
            <a:picLocks noChangeAspect="1"/>
          </p:cNvPicPr>
          <p:nvPr/>
        </p:nvPicPr>
        <p:blipFill>
          <a:blip r:embed="rId1"/>
          <a:stretch>
            <a:fillRect/>
          </a:stretch>
        </p:blipFill>
        <p:spPr>
          <a:xfrm>
            <a:off x="862289" y="5456238"/>
            <a:ext cx="251017" cy="200819"/>
          </a:xfrm>
          <a:prstGeom prst="rect">
            <a:avLst/>
          </a:prstGeom>
        </p:spPr>
      </p:pic>
      <p:sp>
        <p:nvSpPr>
          <p:cNvPr id="7" name="Text 4"/>
          <p:cNvSpPr/>
          <p:nvPr/>
        </p:nvSpPr>
        <p:spPr>
          <a:xfrm>
            <a:off x="1314119" y="5398591"/>
            <a:ext cx="10015287" cy="59432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000000"/>
                </a:solidFill>
                <a:latin typeface="Inter" pitchFamily="34" charset="0"/>
                <a:ea typeface="Inter" pitchFamily="34" charset="-122"/>
                <a:cs typeface="Inter" pitchFamily="34" charset="-120"/>
              </a:rPr>
              <a:t>This is </a:t>
            </a:r>
            <a:pPr algn="l" indent="0" marL="0">
              <a:lnSpc>
                <a:spcPct val="123000"/>
              </a:lnSpc>
              <a:buNone/>
            </a:pPr>
            <a:r>
              <a:rPr lang="en-US" sz="1550" b="1" dirty="0">
                <a:solidFill>
                  <a:srgbClr val="000000"/>
                </a:solidFill>
                <a:latin typeface="Inter Bold" pitchFamily="34" charset="0"/>
                <a:ea typeface="Inter Bold" pitchFamily="34" charset="-122"/>
                <a:cs typeface="Inter Bold" pitchFamily="34" charset="-120"/>
              </a:rPr>
              <a:t>arguably the single most important text</a:t>
            </a:r>
            <a:pPr algn="l" indent="0" marL="0">
              <a:lnSpc>
                <a:spcPct val="123000"/>
              </a:lnSpc>
              <a:buNone/>
            </a:pPr>
            <a:r>
              <a:rPr lang="en-US" sz="1550" dirty="0">
                <a:solidFill>
                  <a:srgbClr val="000000"/>
                </a:solidFill>
                <a:latin typeface="Inter" pitchFamily="34" charset="0"/>
                <a:ea typeface="Inter" pitchFamily="34" charset="-122"/>
                <a:cs typeface="Inter" pitchFamily="34" charset="-120"/>
              </a:rPr>
              <a:t> in the Analects for understanding the ren-li relationship. Read aloud slowly — let the density of the text sink in before unpacking each part.</a:t>
            </a:r>
            <a:endParaRPr lang="en-US" sz="15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nvSpPr>
        <p:spPr>
          <a:xfrm>
            <a:off x="661475" y="1093490"/>
            <a:ext cx="11189214" cy="590649"/>
          </a:xfrm>
          <a:prstGeom prst="rect">
            <a:avLst/>
          </a:prstGeom>
          <a:noFill/>
          <a:ln/>
        </p:spPr>
        <p:txBody>
          <a:bodyPr wrap="none" lIns="0" tIns="0" rIns="0" bIns="0" rtlCol="0" anchor="t"/>
          <a:lstStyle/>
          <a:p>
            <a:pPr algn="l" indent="0" marL="0">
              <a:lnSpc>
                <a:spcPct val="104000"/>
              </a:lnSpc>
              <a:buNone/>
            </a:pPr>
            <a:r>
              <a:rPr lang="zh-CN" altLang="en-US" sz="3700" b="1" dirty="0">
                <a:solidFill>
                  <a:srgbClr val="1B1B27"/>
                </a:solidFill>
                <a:latin typeface="Inter Bold" pitchFamily="34" charset="0"/>
                <a:ea typeface="Inter Bold" pitchFamily="34" charset="-122"/>
                <a:cs typeface="Inter Bold" pitchFamily="34" charset="-120"/>
              </a:rPr>
              <a:t>克己 (Conquer Yourself) and 复礼 (Return to Li)</a:t>
            </a:r>
            <a:endParaRPr lang="zh-CN" sz="3700" dirty="0"/>
          </a:p>
        </p:txBody>
      </p:sp>
      <p:sp>
        <p:nvSpPr>
          <p:cNvPr id="3" name="Shape 1"/>
          <p:cNvSpPr/>
          <p:nvPr/>
        </p:nvSpPr>
        <p:spPr>
          <a:xfrm>
            <a:off x="661475" y="1986558"/>
            <a:ext cx="5358770" cy="2681784"/>
          </a:xfrm>
          <a:prstGeom prst="roundRect">
            <a:avLst>
              <a:gd name="adj" fmla="val 2960"/>
            </a:avLst>
          </a:prstGeom>
          <a:solidFill>
            <a:srgbClr val="F2EEEE"/>
          </a:solidFill>
          <a:ln w="6350">
            <a:solidFill>
              <a:srgbClr val="D8D4D4"/>
            </a:solidFill>
            <a:prstDash val="solid"/>
          </a:ln>
        </p:spPr>
      </p:sp>
      <p:sp>
        <p:nvSpPr>
          <p:cNvPr id="4" name="Text 2"/>
          <p:cNvSpPr/>
          <p:nvPr/>
        </p:nvSpPr>
        <p:spPr>
          <a:xfrm>
            <a:off x="856832" y="2181920"/>
            <a:ext cx="2841058" cy="295275"/>
          </a:xfrm>
          <a:prstGeom prst="rect">
            <a:avLst/>
          </a:prstGeom>
          <a:noFill/>
          <a:ln/>
        </p:spPr>
        <p:txBody>
          <a:bodyPr wrap="none" lIns="0" tIns="0" rIns="0" bIns="0" rtlCol="0" anchor="t"/>
          <a:lstStyle/>
          <a:p>
            <a:pPr algn="l" indent="0" marL="0">
              <a:lnSpc>
                <a:spcPct val="104000"/>
              </a:lnSpc>
              <a:buNone/>
            </a:pPr>
            <a:r>
              <a:rPr lang="zh-CN" altLang="en-US" sz="1850" b="1" dirty="0">
                <a:solidFill>
                  <a:srgbClr val="3C3939"/>
                </a:solidFill>
                <a:latin typeface="Inter Bold" pitchFamily="34" charset="0"/>
                <a:ea typeface="Inter Bold" pitchFamily="34" charset="-122"/>
                <a:cs typeface="Inter Bold" pitchFamily="34" charset="-120"/>
              </a:rPr>
              <a:t>克己 — Conquer Yourself</a:t>
            </a:r>
            <a:endParaRPr lang="zh-CN" sz="1850" dirty="0"/>
          </a:p>
        </p:txBody>
      </p:sp>
      <p:sp>
        <p:nvSpPr>
          <p:cNvPr id="5" name="Text 3"/>
          <p:cNvSpPr/>
          <p:nvPr/>
        </p:nvSpPr>
        <p:spPr>
          <a:xfrm>
            <a:off x="856832" y="2567880"/>
            <a:ext cx="4968056" cy="1905099"/>
          </a:xfrm>
          <a:prstGeom prst="rect">
            <a:avLst/>
          </a:prstGeom>
          <a:noFill/>
          <a:ln/>
        </p:spPr>
        <p:txBody>
          <a:bodyPr wrap="square" lIns="0" tIns="0" rIns="0" bIns="0" rtlCol="0" anchor="t">
            <a:normAutofit/>
          </a:bodyPr>
          <a:lstStyle/>
          <a:p>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克 (ke) means 'to overcome', 'to conquer', 'to subdue'; 己 (ji) means 'self'. The untutored self — its desires and inclinations — must be </a:t>
            </a:r>
            <a:pPr algn="l" indent="0" marL="0">
              <a:lnSpc>
                <a:spcPct val="120000"/>
              </a:lnSpc>
              <a:buNone/>
            </a:pPr>
            <a:r>
              <a:rPr lang="zh-CN" altLang="en-US" sz="1450" b="1" dirty="0">
                <a:solidFill>
                  <a:srgbClr val="3C3939"/>
                </a:solidFill>
                <a:latin typeface="Inter Bold" pitchFamily="34" charset="0"/>
                <a:ea typeface="Inter Bold" pitchFamily="34" charset="-122"/>
                <a:cs typeface="Inter Bold" pitchFamily="34" charset="-120"/>
              </a:rPr>
              <a:t>actively overcome</a:t>
            </a:r>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 Van Norden: 'humans are not innately disposed toward the virtues and human nature is actually very resistant to ethical cultivation.' Becoming ethical is a process of </a:t>
            </a:r>
            <a:pPr algn="l" indent="0" marL="0">
              <a:lnSpc>
                <a:spcPct val="120000"/>
              </a:lnSpc>
              <a:buNone/>
            </a:pPr>
            <a:r>
              <a:rPr lang="zh-CN" altLang="en-US" sz="1450" b="1" dirty="0">
                <a:solidFill>
                  <a:srgbClr val="3C3939"/>
                </a:solidFill>
                <a:latin typeface="Inter Bold" pitchFamily="34" charset="0"/>
                <a:ea typeface="Inter Bold" pitchFamily="34" charset="-122"/>
                <a:cs typeface="Inter Bold" pitchFamily="34" charset="-120"/>
              </a:rPr>
              <a:t>re-forming a nature</a:t>
            </a:r>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 with desires opposed to virtue.</a:t>
            </a:r>
            <a:endParaRPr lang="zh-CN" sz="1450" dirty="0"/>
          </a:p>
        </p:txBody>
      </p:sp>
      <p:sp>
        <p:nvSpPr>
          <p:cNvPr id="6" name="Shape 4"/>
          <p:cNvSpPr/>
          <p:nvPr/>
        </p:nvSpPr>
        <p:spPr>
          <a:xfrm>
            <a:off x="6171450" y="1986558"/>
            <a:ext cx="5358770" cy="2681784"/>
          </a:xfrm>
          <a:prstGeom prst="roundRect">
            <a:avLst>
              <a:gd name="adj" fmla="val 2960"/>
            </a:avLst>
          </a:prstGeom>
          <a:solidFill>
            <a:srgbClr val="F2EEEE"/>
          </a:solidFill>
          <a:ln w="6350">
            <a:solidFill>
              <a:srgbClr val="D8D4D4"/>
            </a:solidFill>
            <a:prstDash val="solid"/>
          </a:ln>
        </p:spPr>
      </p:sp>
      <p:sp>
        <p:nvSpPr>
          <p:cNvPr id="7" name="Text 5"/>
          <p:cNvSpPr/>
          <p:nvPr/>
        </p:nvSpPr>
        <p:spPr>
          <a:xfrm>
            <a:off x="6366807" y="2181920"/>
            <a:ext cx="2362637" cy="295275"/>
          </a:xfrm>
          <a:prstGeom prst="rect">
            <a:avLst/>
          </a:prstGeom>
          <a:noFill/>
          <a:ln/>
        </p:spPr>
        <p:txBody>
          <a:bodyPr wrap="none" lIns="0" tIns="0" rIns="0" bIns="0" rtlCol="0" anchor="t"/>
          <a:lstStyle/>
          <a:p>
            <a:pPr algn="l" indent="0" marL="0">
              <a:lnSpc>
                <a:spcPct val="104000"/>
              </a:lnSpc>
              <a:buNone/>
            </a:pPr>
            <a:r>
              <a:rPr lang="zh-CN" altLang="en-US" sz="1850" b="1" dirty="0">
                <a:solidFill>
                  <a:srgbClr val="3C3939"/>
                </a:solidFill>
                <a:latin typeface="Inter Bold" pitchFamily="34" charset="0"/>
                <a:ea typeface="Inter Bold" pitchFamily="34" charset="-122"/>
                <a:cs typeface="Inter Bold" pitchFamily="34" charset="-120"/>
              </a:rPr>
              <a:t>复礼 — Return to Li</a:t>
            </a:r>
            <a:endParaRPr lang="zh-CN" sz="1850" dirty="0"/>
          </a:p>
        </p:txBody>
      </p:sp>
      <p:sp>
        <p:nvSpPr>
          <p:cNvPr id="8" name="Text 6"/>
          <p:cNvSpPr/>
          <p:nvPr/>
        </p:nvSpPr>
        <p:spPr>
          <a:xfrm>
            <a:off x="6366807" y="2567880"/>
            <a:ext cx="4968056" cy="1905099"/>
          </a:xfrm>
          <a:prstGeom prst="rect">
            <a:avLst/>
          </a:prstGeom>
          <a:noFill/>
          <a:ln/>
        </p:spPr>
        <p:txBody>
          <a:bodyPr wrap="square" lIns="0" tIns="0" rIns="0" bIns="0" rtlCol="0" anchor="t">
            <a:normAutofit/>
          </a:bodyPr>
          <a:lstStyle/>
          <a:p>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复 (fu) means 'to return' or 'to revert' — a crucial word choice. Kongzi does </a:t>
            </a:r>
            <a:pPr algn="l" indent="0" marL="0">
              <a:lnSpc>
                <a:spcPct val="120000"/>
              </a:lnSpc>
              <a:buNone/>
            </a:pPr>
            <a:r>
              <a:rPr lang="zh-CN" altLang="en-US" sz="1450" b="1" dirty="0">
                <a:solidFill>
                  <a:srgbClr val="3C3939"/>
                </a:solidFill>
                <a:latin typeface="Inter Bold" pitchFamily="34" charset="0"/>
                <a:ea typeface="Inter Bold" pitchFamily="34" charset="-122"/>
                <a:cs typeface="Inter Bold" pitchFamily="34" charset="-120"/>
              </a:rPr>
              <a:t>not</a:t>
            </a:r>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 say 'follow li' or 'obey li'; he says </a:t>
            </a:r>
            <a:pPr algn="l" indent="0" marL="0">
              <a:lnSpc>
                <a:spcPct val="120000"/>
              </a:lnSpc>
              <a:buNone/>
            </a:pPr>
            <a:r>
              <a:rPr lang="zh-CN" altLang="en-US" sz="1450" b="1" dirty="0">
                <a:solidFill>
                  <a:srgbClr val="3C3939"/>
                </a:solidFill>
                <a:latin typeface="Inter Bold" pitchFamily="34" charset="0"/>
                <a:ea typeface="Inter Bold" pitchFamily="34" charset="-122"/>
                <a:cs typeface="Inter Bold" pitchFamily="34" charset="-120"/>
              </a:rPr>
              <a:t>'return to li'</a:t>
            </a:r>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 This implies li is our </a:t>
            </a:r>
            <a:pPr algn="l" indent="0" marL="0">
              <a:lnSpc>
                <a:spcPct val="120000"/>
              </a:lnSpc>
              <a:buNone/>
            </a:pPr>
            <a:r>
              <a:rPr lang="zh-CN" altLang="en-US" sz="1450" b="1" dirty="0">
                <a:solidFill>
                  <a:srgbClr val="3C3939"/>
                </a:solidFill>
                <a:latin typeface="Inter Bold" pitchFamily="34" charset="0"/>
                <a:ea typeface="Inter Bold" pitchFamily="34" charset="-122"/>
                <a:cs typeface="Inter Bold" pitchFamily="34" charset="-120"/>
              </a:rPr>
              <a:t>natural home</a:t>
            </a:r>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 — the state to which we must return after selfish desires lead us astray. It connects to the </a:t>
            </a:r>
            <a:pPr algn="l" indent="0" marL="0">
              <a:lnSpc>
                <a:spcPct val="120000"/>
              </a:lnSpc>
              <a:buNone/>
            </a:pPr>
            <a:r>
              <a:rPr lang="zh-CN" altLang="en-US" sz="1450" b="1" dirty="0">
                <a:solidFill>
                  <a:srgbClr val="3C3939"/>
                </a:solidFill>
                <a:latin typeface="Inter Bold" pitchFamily="34" charset="0"/>
                <a:ea typeface="Inter Bold" pitchFamily="34" charset="-122"/>
                <a:cs typeface="Inter Bold" pitchFamily="34" charset="-120"/>
              </a:rPr>
              <a:t>revivalistic theme</a:t>
            </a:r>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 li is the accumulated wisdom of Zhou civilisation at its best.</a:t>
            </a:r>
            <a:endParaRPr lang="zh-CN" sz="1450" dirty="0"/>
          </a:p>
        </p:txBody>
      </p:sp>
      <p:sp>
        <p:nvSpPr>
          <p:cNvPr id="9" name="Shape 7"/>
          <p:cNvSpPr/>
          <p:nvPr/>
        </p:nvSpPr>
        <p:spPr>
          <a:xfrm>
            <a:off x="661475" y="4838402"/>
            <a:ext cx="10868745" cy="926009"/>
          </a:xfrm>
          <a:prstGeom prst="roundRect">
            <a:avLst>
              <a:gd name="adj" fmla="val 8573"/>
            </a:avLst>
          </a:prstGeom>
          <a:solidFill>
            <a:srgbClr val="E1E1EA"/>
          </a:solidFill>
          <a:ln/>
        </p:spPr>
      </p:sp>
      <p:pic>
        <p:nvPicPr>
          <p:cNvPr id="10" name="Image 0" descr="preencoded.png">    </p:cNvPr>
          <p:cNvPicPr>
            <a:picLocks noChangeAspect="1"/>
          </p:cNvPicPr>
          <p:nvPr/>
        </p:nvPicPr>
        <p:blipFill>
          <a:blip r:embed="rId1"/>
          <a:stretch>
            <a:fillRect/>
          </a:stretch>
        </p:blipFill>
        <p:spPr>
          <a:xfrm>
            <a:off x="850482" y="5093395"/>
            <a:ext cx="236234" cy="189012"/>
          </a:xfrm>
          <a:prstGeom prst="rect">
            <a:avLst/>
          </a:prstGeom>
        </p:spPr>
      </p:pic>
      <p:sp>
        <p:nvSpPr>
          <p:cNvPr id="11" name="Text 8"/>
          <p:cNvSpPr/>
          <p:nvPr/>
        </p:nvSpPr>
        <p:spPr>
          <a:xfrm>
            <a:off x="1275723" y="5036840"/>
            <a:ext cx="10065490"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000000"/>
                </a:solidFill>
                <a:latin typeface="Inter" pitchFamily="34" charset="0"/>
                <a:ea typeface="Inter" pitchFamily="34" charset="-122"/>
                <a:cs typeface="Inter" pitchFamily="34" charset="-120"/>
              </a:rPr>
              <a:t>The difference between 'follow' and 'return to' is philosophically significant — it suggests restoration, not submission.</a:t>
            </a:r>
            <a:endParaRPr lang="en-US" sz="14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661475" y="847824"/>
            <a:ext cx="9984232" cy="657523"/>
          </a:xfrm>
          <a:prstGeom prst="rect">
            <a:avLst/>
          </a:prstGeom>
          <a:noFill/>
          <a:ln/>
        </p:spPr>
        <p:txBody>
          <a:bodyPr wrap="none" lIns="0" tIns="0" rIns="0" bIns="0" rtlCol="0" anchor="t"/>
          <a:lstStyle/>
          <a:p>
            <a:pPr algn="l" indent="0" marL="0">
              <a:lnSpc>
                <a:spcPct val="104000"/>
              </a:lnSpc>
              <a:buNone/>
            </a:pPr>
            <a:r>
              <a:rPr lang="zh-CN" altLang="en-US" sz="4100" b="1" dirty="0">
                <a:solidFill>
                  <a:srgbClr val="1B1B27"/>
                </a:solidFill>
                <a:latin typeface="Inter Bold" pitchFamily="34" charset="0"/>
                <a:ea typeface="Inter Bold" pitchFamily="34" charset="-122"/>
                <a:cs typeface="Inter Bold" pitchFamily="34" charset="-120"/>
              </a:rPr>
              <a:t>为仁 (That Is Ren) and Textual Layers</a:t>
            </a:r>
            <a:endParaRPr lang="zh-CN" sz="4100" dirty="0"/>
          </a:p>
        </p:txBody>
      </p:sp>
      <p:sp>
        <p:nvSpPr>
          <p:cNvPr id="3" name="Text 1"/>
          <p:cNvSpPr/>
          <p:nvPr/>
        </p:nvSpPr>
        <p:spPr>
          <a:xfrm>
            <a:off x="661475" y="1973759"/>
            <a:ext cx="3239907" cy="328712"/>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A Direct Definition</a:t>
            </a:r>
            <a:endParaRPr lang="en-US" sz="2050" dirty="0"/>
          </a:p>
        </p:txBody>
      </p:sp>
      <p:sp>
        <p:nvSpPr>
          <p:cNvPr id="4" name="Text 2"/>
          <p:cNvSpPr/>
          <p:nvPr/>
        </p:nvSpPr>
        <p:spPr>
          <a:xfrm>
            <a:off x="661475" y="2489795"/>
            <a:ext cx="5177700" cy="1909763"/>
          </a:xfrm>
          <a:prstGeom prst="rect">
            <a:avLst/>
          </a:prstGeom>
          <a:noFill/>
          <a:ln/>
        </p:spPr>
        <p:txBody>
          <a:bodyPr wrap="square" lIns="0" tIns="0" rIns="0" bIns="0" rtlCol="0" anchor="t">
            <a:normAutofit/>
          </a:bodyPr>
          <a:lstStyle/>
          <a:p>
            <a:pPr algn="l" indent="0" marL="0">
              <a:lnSpc>
                <a:spcPct val="126000"/>
              </a:lnSpc>
              <a:buNone/>
            </a:pPr>
            <a:r>
              <a:rPr lang="zh-CN" altLang="en-US" sz="1650" dirty="0">
                <a:solidFill>
                  <a:srgbClr val="3C3939"/>
                </a:solidFill>
                <a:latin typeface="Inter" pitchFamily="34" charset="0"/>
                <a:ea typeface="Inter" pitchFamily="34" charset="-122"/>
                <a:cs typeface="Inter" pitchFamily="34" charset="-120"/>
              </a:rPr>
              <a:t>The structure '为仁' is a </a:t>
            </a:r>
            <a:pPr algn="l" indent="0" marL="0">
              <a:lnSpc>
                <a:spcPct val="126000"/>
              </a:lnSpc>
              <a:buNone/>
            </a:pPr>
            <a:r>
              <a:rPr lang="zh-CN" altLang="en-US" sz="1650" b="1" dirty="0">
                <a:solidFill>
                  <a:srgbClr val="3C3939"/>
                </a:solidFill>
                <a:latin typeface="Inter Bold" pitchFamily="34" charset="0"/>
                <a:ea typeface="Inter Bold" pitchFamily="34" charset="-122"/>
                <a:cs typeface="Inter Bold" pitchFamily="34" charset="-120"/>
              </a:rPr>
              <a:t>definition</a:t>
            </a:r>
            <a:pPr algn="l" indent="0" marL="0">
              <a:lnSpc>
                <a:spcPct val="126000"/>
              </a:lnSpc>
              <a:buNone/>
            </a:pPr>
            <a:r>
              <a:rPr lang="zh-CN" altLang="en-US" sz="1650" dirty="0">
                <a:solidFill>
                  <a:srgbClr val="3C3939"/>
                </a:solidFill>
                <a:latin typeface="Inter" pitchFamily="34" charset="0"/>
                <a:ea typeface="Inter" pitchFamily="34" charset="-122"/>
                <a:cs typeface="Inter" pitchFamily="34" charset="-120"/>
              </a:rPr>
              <a:t> — unusual for Kongzi, who typically answers questions about ren indirectly. For his most promising disciple, he offers a direct definition: ren </a:t>
            </a:r>
            <a:pPr algn="l" indent="0" marL="0">
              <a:lnSpc>
                <a:spcPct val="126000"/>
              </a:lnSpc>
              <a:buNone/>
            </a:pPr>
            <a:r>
              <a:rPr lang="zh-CN" altLang="en-US" sz="1650" i="1" dirty="0">
                <a:solidFill>
                  <a:srgbClr val="3C3939"/>
                </a:solidFill>
                <a:latin typeface="Inter" pitchFamily="34" charset="0"/>
                <a:ea typeface="Inter" pitchFamily="34" charset="-122"/>
                <a:cs typeface="Inter" pitchFamily="34" charset="-120"/>
              </a:rPr>
              <a:t>is</a:t>
            </a:r>
            <a:pPr algn="l" indent="0" marL="0">
              <a:lnSpc>
                <a:spcPct val="126000"/>
              </a:lnSpc>
              <a:buNone/>
            </a:pPr>
            <a:r>
              <a:rPr lang="zh-CN" altLang="en-US" sz="1650" dirty="0">
                <a:solidFill>
                  <a:srgbClr val="3C3939"/>
                </a:solidFill>
                <a:latin typeface="Inter" pitchFamily="34" charset="0"/>
                <a:ea typeface="Inter" pitchFamily="34" charset="-122"/>
                <a:cs typeface="Inter" pitchFamily="34" charset="-120"/>
              </a:rPr>
              <a:t> the conquest of the self and the return to li. This suggests ren, at its core, </a:t>
            </a:r>
            <a:pPr algn="l" indent="0" marL="0">
              <a:lnSpc>
                <a:spcPct val="126000"/>
              </a:lnSpc>
              <a:buNone/>
            </a:pPr>
            <a:r>
              <a:rPr lang="zh-CN" altLang="en-US" sz="1650" b="1" dirty="0">
                <a:solidFill>
                  <a:srgbClr val="3C3939"/>
                </a:solidFill>
                <a:latin typeface="Inter Bold" pitchFamily="34" charset="0"/>
                <a:ea typeface="Inter Bold" pitchFamily="34" charset="-122"/>
                <a:cs typeface="Inter Bold" pitchFamily="34" charset="-120"/>
              </a:rPr>
              <a:t>consists in</a:t>
            </a:r>
            <a:pPr algn="l" indent="0" marL="0">
              <a:lnSpc>
                <a:spcPct val="126000"/>
              </a:lnSpc>
              <a:buNone/>
            </a:pPr>
            <a:r>
              <a:rPr lang="zh-CN" altLang="en-US" sz="1650" dirty="0">
                <a:solidFill>
                  <a:srgbClr val="3C3939"/>
                </a:solidFill>
                <a:latin typeface="Inter" pitchFamily="34" charset="0"/>
                <a:ea typeface="Inter" pitchFamily="34" charset="-122"/>
                <a:cs typeface="Inter" pitchFamily="34" charset="-120"/>
              </a:rPr>
              <a:t> the proper relation to li.</a:t>
            </a:r>
            <a:endParaRPr lang="zh-CN" sz="1650" dirty="0"/>
          </a:p>
        </p:txBody>
      </p:sp>
      <p:sp>
        <p:nvSpPr>
          <p:cNvPr id="5" name="Text 3"/>
          <p:cNvSpPr/>
          <p:nvPr/>
        </p:nvSpPr>
        <p:spPr>
          <a:xfrm>
            <a:off x="6358870" y="1973759"/>
            <a:ext cx="3239907" cy="328712"/>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A Layered Text</a:t>
            </a:r>
            <a:endParaRPr lang="en-US" sz="2050" dirty="0"/>
          </a:p>
        </p:txBody>
      </p:sp>
      <p:sp>
        <p:nvSpPr>
          <p:cNvPr id="6" name="Text 4"/>
          <p:cNvSpPr/>
          <p:nvPr/>
        </p:nvSpPr>
        <p:spPr>
          <a:xfrm>
            <a:off x="6358870" y="2489795"/>
            <a:ext cx="5177700" cy="3351609"/>
          </a:xfrm>
          <a:prstGeom prst="rect">
            <a:avLst/>
          </a:prstGeom>
          <a:noFill/>
          <a:ln/>
        </p:spPr>
        <p:txBody>
          <a:bodyPr wrap="square" lIns="0" tIns="0" rIns="0" bIns="0" rtlCol="0" anchor="t">
            <a:normAutofit/>
          </a:bodyPr>
          <a:lstStyle/>
          <a:p>
            <a:pPr algn="l" indent="0" marL="0">
              <a:lnSpc>
                <a:spcPct val="126000"/>
              </a:lnSpc>
              <a:buNone/>
            </a:pPr>
            <a:r>
              <a:rPr lang="en-US" sz="1650" dirty="0">
                <a:solidFill>
                  <a:srgbClr val="3C3939"/>
                </a:solidFill>
                <a:latin typeface="Inter" pitchFamily="34" charset="0"/>
                <a:ea typeface="Inter" pitchFamily="34" charset="-122"/>
                <a:cs typeface="Inter" pitchFamily="34" charset="-120"/>
              </a:rPr>
              <a:t>Eno notes Book XII is 'highly formulaic in its rhetoric, and is likely a later book.' A recently recovered bamboo manuscript (c. 300 BCE) includes a variant of 12.1 — the text's most famous definition of ren </a:t>
            </a:r>
            <a:pPr algn="l" indent="0" marL="0">
              <a:lnSpc>
                <a:spcPct val="126000"/>
              </a:lnSpc>
              <a:buNone/>
            </a:pPr>
            <a:r>
              <a:rPr lang="en-US" sz="1650" b="1" dirty="0">
                <a:solidFill>
                  <a:srgbClr val="3C3939"/>
                </a:solidFill>
                <a:latin typeface="Inter Bold" pitchFamily="34" charset="0"/>
                <a:ea typeface="Inter Bold" pitchFamily="34" charset="-122"/>
                <a:cs typeface="Inter Bold" pitchFamily="34" charset="-120"/>
              </a:rPr>
              <a:t>may be a later articulation</a:t>
            </a:r>
            <a:pPr algn="l" indent="0" marL="0">
              <a:lnSpc>
                <a:spcPct val="126000"/>
              </a:lnSpc>
              <a:spcAft>
                <a:spcPts val="1300"/>
              </a:spcAft>
              <a:buNone/>
            </a:pPr>
            <a:r>
              <a:rPr lang="en-US" sz="1650" dirty="0">
                <a:solidFill>
                  <a:srgbClr val="3C3939"/>
                </a:solidFill>
                <a:latin typeface="Inter" pitchFamily="34" charset="0"/>
                <a:ea typeface="Inter" pitchFamily="34" charset="-122"/>
                <a:cs typeface="Inter" pitchFamily="34" charset="-120"/>
              </a:rPr>
              <a:t> by the Confucian school.</a:t>
            </a:r>
            <a:endParaRPr lang="en-US" sz="1650" dirty="0"/>
          </a:p>
          <a:p>
            <a:pPr algn="l" indent="0" marL="0">
              <a:lnSpc>
                <a:spcPct val="126000"/>
              </a:lnSpc>
              <a:buNone/>
            </a:pPr>
            <a:r>
              <a:rPr lang="en-US" sz="1650" dirty="0">
                <a:solidFill>
                  <a:srgbClr val="3C3939"/>
                </a:solidFill>
                <a:latin typeface="Inter" pitchFamily="34" charset="0"/>
                <a:ea typeface="Inter" pitchFamily="34" charset="-122"/>
                <a:cs typeface="Inter" pitchFamily="34" charset="-120"/>
              </a:rPr>
              <a:t>This does </a:t>
            </a:r>
            <a:pPr algn="l" indent="0" marL="0">
              <a:lnSpc>
                <a:spcPct val="126000"/>
              </a:lnSpc>
              <a:buNone/>
            </a:pPr>
            <a:r>
              <a:rPr lang="en-US" sz="1650" b="1" dirty="0">
                <a:solidFill>
                  <a:srgbClr val="3C3939"/>
                </a:solidFill>
                <a:latin typeface="Inter Bold" pitchFamily="34" charset="0"/>
                <a:ea typeface="Inter Bold" pitchFamily="34" charset="-122"/>
                <a:cs typeface="Inter Bold" pitchFamily="34" charset="-120"/>
              </a:rPr>
              <a:t>not</a:t>
            </a:r>
            <a:pPr algn="l" indent="0" marL="0">
              <a:lnSpc>
                <a:spcPct val="126000"/>
              </a:lnSpc>
              <a:buNone/>
            </a:pPr>
            <a:r>
              <a:rPr lang="en-US" sz="1650" dirty="0">
                <a:solidFill>
                  <a:srgbClr val="3C3939"/>
                </a:solidFill>
                <a:latin typeface="Inter" pitchFamily="34" charset="0"/>
                <a:ea typeface="Inter" pitchFamily="34" charset="-122"/>
                <a:cs typeface="Inter" pitchFamily="34" charset="-120"/>
              </a:rPr>
              <a:t> diminish its philosophical importance — it tells us how early Confucians understood the ren-li relationship, and reminds us that Confucianism is a </a:t>
            </a:r>
            <a:pPr algn="l" indent="0" marL="0">
              <a:lnSpc>
                <a:spcPct val="126000"/>
              </a:lnSpc>
              <a:buNone/>
            </a:pPr>
            <a:r>
              <a:rPr lang="en-US" sz="1650" b="1" dirty="0">
                <a:solidFill>
                  <a:srgbClr val="3C3939"/>
                </a:solidFill>
                <a:latin typeface="Inter Bold" pitchFamily="34" charset="0"/>
                <a:ea typeface="Inter Bold" pitchFamily="34" charset="-122"/>
                <a:cs typeface="Inter Bold" pitchFamily="34" charset="-120"/>
              </a:rPr>
              <a:t>tradition that evolved over time</a:t>
            </a:r>
            <a:pPr algn="l" indent="0" marL="0">
              <a:lnSpc>
                <a:spcPct val="126000"/>
              </a:lnSpc>
              <a:buNone/>
            </a:pPr>
            <a:r>
              <a:rPr lang="en-US" sz="1650" dirty="0">
                <a:solidFill>
                  <a:srgbClr val="3C3939"/>
                </a:solidFill>
                <a:latin typeface="Inter" pitchFamily="34" charset="0"/>
                <a:ea typeface="Inter" pitchFamily="34" charset="-122"/>
                <a:cs typeface="Inter" pitchFamily="34" charset="-120"/>
              </a:rPr>
              <a:t>.</a:t>
            </a:r>
            <a:endParaRPr lang="en-US" sz="16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nvSpPr>
        <p:spPr>
          <a:xfrm>
            <a:off x="661475" y="728266"/>
            <a:ext cx="11016280" cy="657523"/>
          </a:xfrm>
          <a:prstGeom prst="rect">
            <a:avLst/>
          </a:prstGeom>
          <a:noFill/>
          <a:ln/>
        </p:spPr>
        <p:txBody>
          <a:bodyPr wrap="none" lIns="0" tIns="0" rIns="0" bIns="0" rtlCol="0" anchor="t"/>
          <a:lstStyle/>
          <a:p>
            <a:pPr algn="l" indent="0" marL="0">
              <a:lnSpc>
                <a:spcPct val="104000"/>
              </a:lnSpc>
              <a:buNone/>
            </a:pPr>
            <a:r>
              <a:rPr lang="en-US" sz="4100" b="1" dirty="0">
                <a:solidFill>
                  <a:srgbClr val="1B1B27"/>
                </a:solidFill>
                <a:latin typeface="Inter Bold" pitchFamily="34" charset="0"/>
                <a:ea typeface="Inter Bold" pitchFamily="34" charset="-122"/>
                <a:cs typeface="Inter Bold" pitchFamily="34" charset="-120"/>
              </a:rPr>
              <a:t>Golden Rule and Spiritual Autobiography</a:t>
            </a:r>
            <a:endParaRPr lang="en-US" sz="4100" dirty="0"/>
          </a:p>
        </p:txBody>
      </p:sp>
      <p:sp>
        <p:nvSpPr>
          <p:cNvPr id="3" name="Shape 1"/>
          <p:cNvSpPr/>
          <p:nvPr/>
        </p:nvSpPr>
        <p:spPr>
          <a:xfrm>
            <a:off x="661475" y="1760538"/>
            <a:ext cx="25399" cy="1376462"/>
          </a:xfrm>
          <a:prstGeom prst="roundRect">
            <a:avLst>
              <a:gd name="adj" fmla="val 60001"/>
            </a:avLst>
          </a:prstGeom>
          <a:solidFill>
            <a:srgbClr val="1B1B27"/>
          </a:solidFill>
          <a:ln/>
        </p:spPr>
      </p:sp>
      <p:sp>
        <p:nvSpPr>
          <p:cNvPr id="4" name="Text 2"/>
          <p:cNvSpPr/>
          <p:nvPr/>
        </p:nvSpPr>
        <p:spPr>
          <a:xfrm>
            <a:off x="977082" y="1971377"/>
            <a:ext cx="10553138" cy="954881"/>
          </a:xfrm>
          <a:prstGeom prst="rect">
            <a:avLst/>
          </a:prstGeom>
          <a:noFill/>
          <a:ln/>
        </p:spPr>
        <p:txBody>
          <a:bodyPr wrap="square" lIns="0" tIns="0" rIns="0" bIns="0" rtlCol="0" anchor="t">
            <a:normAutofit/>
          </a:bodyPr>
          <a:lstStyle/>
          <a:p>
            <a:pPr algn="l" indent="0" marL="0">
              <a:lnSpc>
                <a:spcPct val="126000"/>
              </a:lnSpc>
              <a:buNone/>
            </a:pPr>
            <a:r>
              <a:rPr lang="en-US" sz="1650" dirty="0">
                <a:solidFill>
                  <a:srgbClr val="3C3939"/>
                </a:solidFill>
                <a:latin typeface="Inter" pitchFamily="34" charset="0"/>
                <a:ea typeface="Inter" pitchFamily="34" charset="-122"/>
                <a:cs typeface="Inter" pitchFamily="34" charset="-120"/>
              </a:rPr>
              <a:t>'When I was fifteen I set my heart on learning. At thirty I took my stand. At forty I was without confusion. At fifty I knew the command of Tian. At sixty I heard it with a compliant ear. At seventy I follow the desires of my heart and do not overstep the bounds.' — Analects 2.4</a:t>
            </a:r>
            <a:endParaRPr lang="en-US" sz="1650" dirty="0"/>
          </a:p>
        </p:txBody>
      </p:sp>
      <p:sp>
        <p:nvSpPr>
          <p:cNvPr id="5" name="Text 3"/>
          <p:cNvSpPr/>
          <p:nvPr/>
        </p:nvSpPr>
        <p:spPr>
          <a:xfrm>
            <a:off x="661475" y="3535263"/>
            <a:ext cx="3515530" cy="328712"/>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Eno's Profound Insight</a:t>
            </a:r>
            <a:endParaRPr lang="en-US" sz="2050" dirty="0"/>
          </a:p>
        </p:txBody>
      </p:sp>
      <p:sp>
        <p:nvSpPr>
          <p:cNvPr id="6" name="Text 4"/>
          <p:cNvSpPr/>
          <p:nvPr/>
        </p:nvSpPr>
        <p:spPr>
          <a:xfrm>
            <a:off x="661475" y="4051300"/>
            <a:ext cx="5177700" cy="1591469"/>
          </a:xfrm>
          <a:prstGeom prst="rect">
            <a:avLst/>
          </a:prstGeom>
          <a:noFill/>
          <a:ln/>
        </p:spPr>
        <p:txBody>
          <a:bodyPr wrap="square" lIns="0" tIns="0" rIns="0" bIns="0" rtlCol="0" anchor="t">
            <a:normAutofit/>
          </a:bodyPr>
          <a:lstStyle/>
          <a:p>
            <a:pPr algn="l" indent="0" marL="0">
              <a:lnSpc>
                <a:spcPct val="126000"/>
              </a:lnSpc>
              <a:buNone/>
            </a:pPr>
            <a:r>
              <a:rPr lang="en-US" sz="1650" dirty="0">
                <a:solidFill>
                  <a:srgbClr val="3C3939"/>
                </a:solidFill>
                <a:latin typeface="Inter" pitchFamily="34" charset="0"/>
                <a:ea typeface="Inter" pitchFamily="34" charset="-122"/>
                <a:cs typeface="Inter" pitchFamily="34" charset="-120"/>
              </a:rPr>
              <a:t>The Analects places the </a:t>
            </a:r>
            <a:pPr algn="l" indent="0" marL="0">
              <a:lnSpc>
                <a:spcPct val="126000"/>
              </a:lnSpc>
              <a:buNone/>
            </a:pPr>
            <a:r>
              <a:rPr lang="en-US" sz="1650" b="1" dirty="0">
                <a:solidFill>
                  <a:srgbClr val="3C3939"/>
                </a:solidFill>
                <a:latin typeface="Inter Bold" pitchFamily="34" charset="0"/>
                <a:ea typeface="Inter Bold" pitchFamily="34" charset="-122"/>
                <a:cs typeface="Inter Bold" pitchFamily="34" charset="-120"/>
              </a:rPr>
              <a:t>most ritualised formulation</a:t>
            </a:r>
            <a:pPr algn="l" indent="0" marL="0">
              <a:lnSpc>
                <a:spcPct val="126000"/>
              </a:lnSpc>
              <a:buNone/>
            </a:pPr>
            <a:r>
              <a:rPr lang="en-US" sz="1650" dirty="0">
                <a:solidFill>
                  <a:srgbClr val="3C3939"/>
                </a:solidFill>
                <a:latin typeface="Inter" pitchFamily="34" charset="0"/>
                <a:ea typeface="Inter" pitchFamily="34" charset="-122"/>
                <a:cs typeface="Inter" pitchFamily="34" charset="-120"/>
              </a:rPr>
              <a:t> of ren (12.1: the four don'ts) side by side with the </a:t>
            </a:r>
            <a:pPr algn="l" indent="0" marL="0">
              <a:lnSpc>
                <a:spcPct val="126000"/>
              </a:lnSpc>
              <a:buNone/>
            </a:pPr>
            <a:r>
              <a:rPr lang="en-US" sz="1650" b="1" dirty="0">
                <a:solidFill>
                  <a:srgbClr val="3C3939"/>
                </a:solidFill>
                <a:latin typeface="Inter Bold" pitchFamily="34" charset="0"/>
                <a:ea typeface="Inter Bold" pitchFamily="34" charset="-122"/>
                <a:cs typeface="Inter Bold" pitchFamily="34" charset="-120"/>
              </a:rPr>
              <a:t>most universalistic</a:t>
            </a:r>
            <a:pPr algn="l" indent="0" marL="0">
              <a:lnSpc>
                <a:spcPct val="126000"/>
              </a:lnSpc>
              <a:buNone/>
            </a:pPr>
            <a:r>
              <a:rPr lang="en-US" sz="1650" dirty="0">
                <a:solidFill>
                  <a:srgbClr val="3C3939"/>
                </a:solidFill>
                <a:latin typeface="Inter" pitchFamily="34" charset="0"/>
                <a:ea typeface="Inter" pitchFamily="34" charset="-122"/>
                <a:cs typeface="Inter" pitchFamily="34" charset="-120"/>
              </a:rPr>
              <a:t> (12.2: the Golden Rule). The text </a:t>
            </a:r>
            <a:pPr algn="l" indent="0" marL="0">
              <a:lnSpc>
                <a:spcPct val="126000"/>
              </a:lnSpc>
              <a:buNone/>
            </a:pPr>
            <a:r>
              <a:rPr lang="en-US" sz="1650" b="1" dirty="0">
                <a:solidFill>
                  <a:srgbClr val="3C3939"/>
                </a:solidFill>
                <a:latin typeface="Inter Bold" pitchFamily="34" charset="0"/>
                <a:ea typeface="Inter Bold" pitchFamily="34" charset="-122"/>
                <a:cs typeface="Inter Bold" pitchFamily="34" charset="-120"/>
              </a:rPr>
              <a:t>refuses to choose</a:t>
            </a:r>
            <a:pPr algn="l" indent="0" marL="0">
              <a:lnSpc>
                <a:spcPct val="126000"/>
              </a:lnSpc>
              <a:buNone/>
            </a:pPr>
            <a:r>
              <a:rPr lang="en-US" sz="1650" dirty="0">
                <a:solidFill>
                  <a:srgbClr val="3C3939"/>
                </a:solidFill>
                <a:latin typeface="Inter" pitchFamily="34" charset="0"/>
                <a:ea typeface="Inter" pitchFamily="34" charset="-122"/>
                <a:cs typeface="Inter" pitchFamily="34" charset="-120"/>
              </a:rPr>
              <a:t> between ritual particularism and universal ethics — both are ren.</a:t>
            </a:r>
            <a:endParaRPr lang="en-US" sz="1650" dirty="0"/>
          </a:p>
        </p:txBody>
      </p:sp>
      <p:sp>
        <p:nvSpPr>
          <p:cNvPr id="7" name="Text 5"/>
          <p:cNvSpPr/>
          <p:nvPr/>
        </p:nvSpPr>
        <p:spPr>
          <a:xfrm>
            <a:off x="6358870" y="3535263"/>
            <a:ext cx="3239907" cy="328712"/>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The Narrative Arc</a:t>
            </a:r>
            <a:endParaRPr lang="en-US" sz="2050" dirty="0"/>
          </a:p>
        </p:txBody>
      </p:sp>
      <p:sp>
        <p:nvSpPr>
          <p:cNvPr id="8" name="Text 6"/>
          <p:cNvSpPr/>
          <p:nvPr/>
        </p:nvSpPr>
        <p:spPr>
          <a:xfrm>
            <a:off x="6358870" y="4051300"/>
            <a:ext cx="5177700" cy="1909763"/>
          </a:xfrm>
          <a:prstGeom prst="rect">
            <a:avLst/>
          </a:prstGeom>
          <a:noFill/>
          <a:ln/>
        </p:spPr>
        <p:txBody>
          <a:bodyPr wrap="square" lIns="0" tIns="0" rIns="0" bIns="0" rtlCol="0" anchor="t">
            <a:normAutofit/>
          </a:bodyPr>
          <a:lstStyle/>
          <a:p>
            <a:pPr algn="l" indent="0" marL="0">
              <a:lnSpc>
                <a:spcPct val="126000"/>
              </a:lnSpc>
              <a:buNone/>
            </a:pPr>
            <a:r>
              <a:rPr lang="en-US" sz="1650" dirty="0">
                <a:solidFill>
                  <a:srgbClr val="3C3939"/>
                </a:solidFill>
                <a:latin typeface="Inter" pitchFamily="34" charset="0"/>
                <a:ea typeface="Inter" pitchFamily="34" charset="-122"/>
                <a:cs typeface="Inter" pitchFamily="34" charset="-120"/>
              </a:rPr>
              <a:t>Analects 2.4 provides the arc for the entire ethical project. The endpoint is complete </a:t>
            </a:r>
            <a:pPr algn="l" indent="0" marL="0">
              <a:lnSpc>
                <a:spcPct val="126000"/>
              </a:lnSpc>
              <a:buNone/>
            </a:pPr>
            <a:r>
              <a:rPr lang="en-US" sz="1650" b="1" dirty="0">
                <a:solidFill>
                  <a:srgbClr val="3C3939"/>
                </a:solidFill>
                <a:latin typeface="Inter Bold" pitchFamily="34" charset="0"/>
                <a:ea typeface="Inter Bold" pitchFamily="34" charset="-122"/>
                <a:cs typeface="Inter Bold" pitchFamily="34" charset="-120"/>
              </a:rPr>
              <a:t>harmony between desires and 'the bounds'</a:t>
            </a:r>
            <a:pPr algn="l" indent="0" marL="0">
              <a:lnSpc>
                <a:spcPct val="126000"/>
              </a:lnSpc>
              <a:buNone/>
            </a:pPr>
            <a:r>
              <a:rPr lang="en-US" sz="1650" dirty="0">
                <a:solidFill>
                  <a:srgbClr val="3C3939"/>
                </a:solidFill>
                <a:latin typeface="Inter" pitchFamily="34" charset="0"/>
                <a:ea typeface="Inter" pitchFamily="34" charset="-122"/>
                <a:cs typeface="Inter" pitchFamily="34" charset="-120"/>
              </a:rPr>
              <a:t> (which include li). It takes Kongzi </a:t>
            </a:r>
            <a:pPr algn="l" indent="0" marL="0">
              <a:lnSpc>
                <a:spcPct val="126000"/>
              </a:lnSpc>
              <a:buNone/>
            </a:pPr>
            <a:r>
              <a:rPr lang="en-US" sz="1650" b="1" dirty="0">
                <a:solidFill>
                  <a:srgbClr val="3C3939"/>
                </a:solidFill>
                <a:latin typeface="Inter Bold" pitchFamily="34" charset="0"/>
                <a:ea typeface="Inter Bold" pitchFamily="34" charset="-122"/>
                <a:cs typeface="Inter Bold" pitchFamily="34" charset="-120"/>
              </a:rPr>
              <a:t>fifty-five years</a:t>
            </a:r>
            <a:pPr algn="l" indent="0" marL="0">
              <a:lnSpc>
                <a:spcPct val="126000"/>
              </a:lnSpc>
              <a:buNone/>
            </a:pPr>
            <a:r>
              <a:rPr lang="en-US" sz="1650" dirty="0">
                <a:solidFill>
                  <a:srgbClr val="3C3939"/>
                </a:solidFill>
                <a:latin typeface="Inter" pitchFamily="34" charset="0"/>
                <a:ea typeface="Inter" pitchFamily="34" charset="-122"/>
                <a:cs typeface="Inter" pitchFamily="34" charset="-120"/>
              </a:rPr>
              <a:t> from the start of learning — the 'conquest' of self is not a permanent war but a </a:t>
            </a:r>
            <a:pPr algn="l" indent="0" marL="0">
              <a:lnSpc>
                <a:spcPct val="126000"/>
              </a:lnSpc>
              <a:buNone/>
            </a:pPr>
            <a:r>
              <a:rPr lang="en-US" sz="1650" b="1" dirty="0">
                <a:solidFill>
                  <a:srgbClr val="3C3939"/>
                </a:solidFill>
                <a:latin typeface="Inter Bold" pitchFamily="34" charset="0"/>
                <a:ea typeface="Inter Bold" pitchFamily="34" charset="-122"/>
                <a:cs typeface="Inter Bold" pitchFamily="34" charset="-120"/>
              </a:rPr>
              <a:t>process that culminates in harmony</a:t>
            </a:r>
            <a:pPr algn="l" indent="0" marL="0">
              <a:lnSpc>
                <a:spcPct val="126000"/>
              </a:lnSpc>
              <a:buNone/>
            </a:pPr>
            <a:r>
              <a:rPr lang="en-US" sz="1650" dirty="0">
                <a:solidFill>
                  <a:srgbClr val="3C3939"/>
                </a:solidFill>
                <a:latin typeface="Inter" pitchFamily="34" charset="0"/>
                <a:ea typeface="Inter" pitchFamily="34" charset="-122"/>
                <a:cs typeface="Inter" pitchFamily="34" charset="-120"/>
              </a:rPr>
              <a:t>.</a:t>
            </a:r>
            <a:endParaRPr lang="en-US" sz="165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661475" y="745034"/>
            <a:ext cx="9904462"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The Dynamic Interdependence Thesis</a:t>
            </a:r>
            <a:endParaRPr lang="en-US" sz="3950" dirty="0"/>
          </a:p>
        </p:txBody>
      </p:sp>
      <p:sp>
        <p:nvSpPr>
          <p:cNvPr id="3" name="Shape 1"/>
          <p:cNvSpPr/>
          <p:nvPr/>
        </p:nvSpPr>
        <p:spPr>
          <a:xfrm>
            <a:off x="962695" y="2517279"/>
            <a:ext cx="3207761" cy="200819"/>
          </a:xfrm>
          <a:prstGeom prst="roundRect">
            <a:avLst>
              <a:gd name="adj" fmla="val 42003"/>
            </a:avLst>
          </a:prstGeom>
          <a:solidFill>
            <a:srgbClr val="F2EEEE"/>
          </a:solidFill>
          <a:ln w="6350">
            <a:solidFill>
              <a:srgbClr val="D8D4D4"/>
            </a:solidFill>
            <a:prstDash val="solid"/>
          </a:ln>
        </p:spPr>
      </p:sp>
      <p:sp>
        <p:nvSpPr>
          <p:cNvPr id="4" name="Shape 2"/>
          <p:cNvSpPr/>
          <p:nvPr/>
        </p:nvSpPr>
        <p:spPr>
          <a:xfrm>
            <a:off x="661475" y="2316460"/>
            <a:ext cx="602441" cy="602456"/>
          </a:xfrm>
          <a:prstGeom prst="roundRect">
            <a:avLst>
              <a:gd name="adj" fmla="val 63241"/>
            </a:avLst>
          </a:prstGeom>
          <a:solidFill>
            <a:srgbClr val="F2EEEE"/>
          </a:solidFill>
          <a:ln w="6350">
            <a:solidFill>
              <a:srgbClr val="D8D4D4"/>
            </a:solidFill>
            <a:prstDash val="solid"/>
          </a:ln>
        </p:spPr>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812085" y="2467074"/>
            <a:ext cx="301221" cy="301228"/>
          </a:xfrm>
          <a:prstGeom prst="rect">
            <a:avLst/>
          </a:prstGeom>
        </p:spPr>
      </p:pic>
      <p:sp>
        <p:nvSpPr>
          <p:cNvPr id="6" name="Text 3"/>
          <p:cNvSpPr/>
          <p:nvPr/>
        </p:nvSpPr>
        <p:spPr>
          <a:xfrm>
            <a:off x="862289" y="3089573"/>
            <a:ext cx="3107454" cy="627459"/>
          </a:xfrm>
          <a:prstGeom prst="rect">
            <a:avLst/>
          </a:prstGeom>
          <a:noFill/>
          <a:ln/>
        </p:spPr>
        <p:txBody>
          <a:bodyPr wrap="square" lIns="0" tIns="0" rIns="0" bIns="0" rtlCol="0" anchor="t">
            <a:normAutofit/>
          </a:bodyPr>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Point 1 — Logical Priority of Ren (Analects 3.3)</a:t>
            </a:r>
            <a:endParaRPr lang="en-US" sz="1950" dirty="0"/>
          </a:p>
        </p:txBody>
      </p:sp>
      <p:sp>
        <p:nvSpPr>
          <p:cNvPr id="7" name="Text 4"/>
          <p:cNvSpPr/>
          <p:nvPr/>
        </p:nvSpPr>
        <p:spPr>
          <a:xfrm>
            <a:off x="862289" y="3819426"/>
            <a:ext cx="3107454" cy="208012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Without ren, li is empty. Li has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no independent ethical standing</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 ren gives li its moral force. If li is the 'grammar' of ethical conduct, ren is the 'meaning' the grammar expresses.</a:t>
            </a:r>
            <a:endParaRPr lang="en-US" sz="1550" dirty="0"/>
          </a:p>
        </p:txBody>
      </p:sp>
      <p:sp>
        <p:nvSpPr>
          <p:cNvPr id="8" name="Shape 5"/>
          <p:cNvSpPr/>
          <p:nvPr/>
        </p:nvSpPr>
        <p:spPr>
          <a:xfrm>
            <a:off x="4642428" y="2216051"/>
            <a:ext cx="3207860" cy="200819"/>
          </a:xfrm>
          <a:prstGeom prst="roundRect">
            <a:avLst>
              <a:gd name="adj" fmla="val 42003"/>
            </a:avLst>
          </a:prstGeom>
          <a:solidFill>
            <a:srgbClr val="F2EEEE"/>
          </a:solidFill>
          <a:ln w="6350">
            <a:solidFill>
              <a:srgbClr val="D8D4D4"/>
            </a:solidFill>
            <a:prstDash val="solid"/>
          </a:ln>
        </p:spPr>
      </p:sp>
      <p:sp>
        <p:nvSpPr>
          <p:cNvPr id="9" name="Shape 6"/>
          <p:cNvSpPr/>
          <p:nvPr/>
        </p:nvSpPr>
        <p:spPr>
          <a:xfrm>
            <a:off x="4341208" y="2015232"/>
            <a:ext cx="602441" cy="602456"/>
          </a:xfrm>
          <a:prstGeom prst="roundRect">
            <a:avLst>
              <a:gd name="adj" fmla="val 63241"/>
            </a:avLst>
          </a:prstGeom>
          <a:solidFill>
            <a:srgbClr val="F2EEEE"/>
          </a:solidFill>
          <a:ln w="6350">
            <a:solidFill>
              <a:srgbClr val="D8D4D4"/>
            </a:solidFill>
            <a:prstDash val="solid"/>
          </a:ln>
        </p:spPr>
      </p:sp>
      <p:pic>
        <p:nvPicPr>
          <p:cNvPr id="10"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91818" y="2165846"/>
            <a:ext cx="301221" cy="301228"/>
          </a:xfrm>
          <a:prstGeom prst="rect">
            <a:avLst/>
          </a:prstGeom>
        </p:spPr>
      </p:pic>
      <p:sp>
        <p:nvSpPr>
          <p:cNvPr id="11" name="Text 7"/>
          <p:cNvSpPr/>
          <p:nvPr/>
        </p:nvSpPr>
        <p:spPr>
          <a:xfrm>
            <a:off x="4542022" y="2788345"/>
            <a:ext cx="3107553" cy="941189"/>
          </a:xfrm>
          <a:prstGeom prst="rect">
            <a:avLst/>
          </a:prstGeom>
          <a:noFill/>
          <a:ln/>
        </p:spPr>
        <p:txBody>
          <a:bodyPr wrap="square" lIns="0" tIns="0" rIns="0" bIns="0" rtlCol="0" anchor="t">
            <a:normAutofit/>
          </a:bodyPr>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Point 2 — Practical Priority of Li (Analects 12.1)</a:t>
            </a:r>
            <a:endParaRPr lang="en-US" sz="1950" dirty="0"/>
          </a:p>
        </p:txBody>
      </p:sp>
      <p:sp>
        <p:nvSpPr>
          <p:cNvPr id="12" name="Text 8"/>
          <p:cNvSpPr/>
          <p:nvPr/>
        </p:nvSpPr>
        <p:spPr>
          <a:xfrm>
            <a:off x="4542022" y="3831927"/>
            <a:ext cx="3107553" cy="208012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Despite ren's logical priority, li has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practical priority in cultivation</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We do not first attain ren and then express it — we learn ren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through</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the disciplined practice of li. 'Returning to li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is</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ren.'</a:t>
            </a:r>
            <a:endParaRPr lang="en-US" sz="1550" dirty="0"/>
          </a:p>
        </p:txBody>
      </p:sp>
      <p:sp>
        <p:nvSpPr>
          <p:cNvPr id="13" name="Shape 9"/>
          <p:cNvSpPr/>
          <p:nvPr/>
        </p:nvSpPr>
        <p:spPr>
          <a:xfrm>
            <a:off x="8322261" y="1914823"/>
            <a:ext cx="3207761" cy="200819"/>
          </a:xfrm>
          <a:prstGeom prst="roundRect">
            <a:avLst>
              <a:gd name="adj" fmla="val 42003"/>
            </a:avLst>
          </a:prstGeom>
          <a:solidFill>
            <a:srgbClr val="F2EEEE"/>
          </a:solidFill>
          <a:ln w="6350">
            <a:solidFill>
              <a:srgbClr val="D8D4D4"/>
            </a:solidFill>
            <a:prstDash val="solid"/>
          </a:ln>
        </p:spPr>
      </p:sp>
      <p:sp>
        <p:nvSpPr>
          <p:cNvPr id="14" name="Shape 10"/>
          <p:cNvSpPr/>
          <p:nvPr/>
        </p:nvSpPr>
        <p:spPr>
          <a:xfrm>
            <a:off x="8021040" y="1714004"/>
            <a:ext cx="602441" cy="602456"/>
          </a:xfrm>
          <a:prstGeom prst="roundRect">
            <a:avLst>
              <a:gd name="adj" fmla="val 63241"/>
            </a:avLst>
          </a:prstGeom>
          <a:solidFill>
            <a:srgbClr val="F2EEEE"/>
          </a:solidFill>
          <a:ln w="6350">
            <a:solidFill>
              <a:srgbClr val="D8D4D4"/>
            </a:solidFill>
            <a:prstDash val="solid"/>
          </a:ln>
        </p:spPr>
      </p:sp>
      <p:pic>
        <p:nvPicPr>
          <p:cNvPr id="15"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171650" y="1864618"/>
            <a:ext cx="301221" cy="301228"/>
          </a:xfrm>
          <a:prstGeom prst="rect">
            <a:avLst/>
          </a:prstGeom>
        </p:spPr>
      </p:pic>
      <p:sp>
        <p:nvSpPr>
          <p:cNvPr id="16" name="Text 11"/>
          <p:cNvSpPr/>
          <p:nvPr/>
        </p:nvSpPr>
        <p:spPr>
          <a:xfrm>
            <a:off x="8221854" y="2487116"/>
            <a:ext cx="3107454" cy="941189"/>
          </a:xfrm>
          <a:prstGeom prst="rect">
            <a:avLst/>
          </a:prstGeom>
          <a:noFill/>
          <a:ln/>
        </p:spPr>
        <p:txBody>
          <a:bodyPr wrap="square" lIns="0" tIns="0" rIns="0" bIns="0" rtlCol="0" anchor="t">
            <a:normAutofit/>
          </a:bodyPr>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Point 3 — The Harmony of the Sage (Analects 2.4)</a:t>
            </a:r>
            <a:endParaRPr lang="en-US" sz="1950" dirty="0"/>
          </a:p>
        </p:txBody>
      </p:sp>
      <p:sp>
        <p:nvSpPr>
          <p:cNvPr id="17" name="Text 12"/>
          <p:cNvSpPr/>
          <p:nvPr/>
        </p:nvSpPr>
        <p:spPr>
          <a:xfrm>
            <a:off x="8221854" y="3530699"/>
            <a:ext cx="3107454" cy="208012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endpoint is the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complete integration</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of desires with the normative structure of li. The question of autonomy vs. discipline is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transcended</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 no gap remains between what one wants and what li requires.</a:t>
            </a:r>
            <a:endParaRPr lang="en-US" sz="155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nvSpPr>
        <p:spPr>
          <a:xfrm>
            <a:off x="661475" y="863402"/>
            <a:ext cx="7782028"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Premise-Based Reconstruction</a:t>
            </a:r>
            <a:endParaRPr lang="en-US" sz="3700" dirty="0"/>
          </a:p>
        </p:txBody>
      </p:sp>
      <p:sp>
        <p:nvSpPr>
          <p:cNvPr id="3" name="Text 1"/>
          <p:cNvSpPr/>
          <p:nvPr/>
        </p:nvSpPr>
        <p:spPr>
          <a:xfrm>
            <a:off x="661475" y="1756470"/>
            <a:ext cx="10868745"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A formal reconstruction of the lecture's core argument, useful for advanced students to see the logical structure underlying Kongzi's aphoristic teachings.</a:t>
            </a:r>
            <a:endParaRPr lang="en-US" sz="1450" dirty="0"/>
          </a:p>
        </p:txBody>
      </p:sp>
      <p:pic>
        <p:nvPicPr>
          <p:cNvPr id="4"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732315" y="2476698"/>
            <a:ext cx="283461" cy="283468"/>
          </a:xfrm>
          <a:prstGeom prst="rect">
            <a:avLst/>
          </a:prstGeom>
        </p:spPr>
      </p:pic>
      <p:sp>
        <p:nvSpPr>
          <p:cNvPr id="5" name="Text 2"/>
          <p:cNvSpPr/>
          <p:nvPr/>
        </p:nvSpPr>
        <p:spPr>
          <a:xfrm>
            <a:off x="1275723" y="2470845"/>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P1</a:t>
            </a:r>
            <a:endParaRPr lang="en-US" sz="1850" dirty="0"/>
          </a:p>
        </p:txBody>
      </p:sp>
      <p:sp>
        <p:nvSpPr>
          <p:cNvPr id="6" name="Text 3"/>
          <p:cNvSpPr/>
          <p:nvPr/>
        </p:nvSpPr>
        <p:spPr>
          <a:xfrm>
            <a:off x="1275723" y="2856805"/>
            <a:ext cx="4725572"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Ren is the highest human excellence, the master virtue that orients the ethical person (Van Norden, Ch. 3; Analects 4.5)</a:t>
            </a:r>
            <a:endParaRPr lang="en-US" sz="1450" dirty="0"/>
          </a:p>
        </p:txBody>
      </p:sp>
      <p:pic>
        <p:nvPicPr>
          <p:cNvPr id="7"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261142" y="2476698"/>
            <a:ext cx="283461" cy="283468"/>
          </a:xfrm>
          <a:prstGeom prst="rect">
            <a:avLst/>
          </a:prstGeom>
        </p:spPr>
      </p:pic>
      <p:sp>
        <p:nvSpPr>
          <p:cNvPr id="8" name="Text 4"/>
          <p:cNvSpPr/>
          <p:nvPr/>
        </p:nvSpPr>
        <p:spPr>
          <a:xfrm>
            <a:off x="6804549" y="2470845"/>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P2</a:t>
            </a:r>
            <a:endParaRPr lang="en-US" sz="1850" dirty="0"/>
          </a:p>
        </p:txBody>
      </p:sp>
      <p:sp>
        <p:nvSpPr>
          <p:cNvPr id="9" name="Text 5"/>
          <p:cNvSpPr/>
          <p:nvPr/>
        </p:nvSpPr>
        <p:spPr>
          <a:xfrm>
            <a:off x="6804549" y="2856805"/>
            <a:ext cx="4725671" cy="1088628"/>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Li is the socially embodied framework of ritual and custom that expresses and reinforces the emotions and dispositions necessary for community (Van Norden, Ch. 2; functionalist interpretation)</a:t>
            </a:r>
            <a:endParaRPr lang="en-US" sz="1450" dirty="0"/>
          </a:p>
        </p:txBody>
      </p:sp>
      <p:pic>
        <p:nvPicPr>
          <p:cNvPr id="10"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32315" y="4253706"/>
            <a:ext cx="283461" cy="283468"/>
          </a:xfrm>
          <a:prstGeom prst="rect">
            <a:avLst/>
          </a:prstGeom>
        </p:spPr>
      </p:pic>
      <p:sp>
        <p:nvSpPr>
          <p:cNvPr id="11" name="Text 6"/>
          <p:cNvSpPr/>
          <p:nvPr/>
        </p:nvSpPr>
        <p:spPr>
          <a:xfrm>
            <a:off x="1275723" y="4247852"/>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P3 + P4</a:t>
            </a:r>
            <a:endParaRPr lang="en-US" sz="1850" dirty="0"/>
          </a:p>
        </p:txBody>
      </p:sp>
      <p:sp>
        <p:nvSpPr>
          <p:cNvPr id="12" name="Text 7"/>
          <p:cNvSpPr/>
          <p:nvPr/>
        </p:nvSpPr>
        <p:spPr>
          <a:xfrm>
            <a:off x="1275723" y="4633813"/>
            <a:ext cx="4725572"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Without ren, li degenerates into empty formalism (3.3); without li, ren cannot be reliably cultivated, expressed, or transmitted (12.1)</a:t>
            </a:r>
            <a:endParaRPr lang="en-US" sz="1450" dirty="0"/>
          </a:p>
        </p:txBody>
      </p:sp>
      <p:pic>
        <p:nvPicPr>
          <p:cNvPr id="13"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261142" y="4253706"/>
            <a:ext cx="283461" cy="283468"/>
          </a:xfrm>
          <a:prstGeom prst="rect">
            <a:avLst/>
          </a:prstGeom>
        </p:spPr>
      </p:pic>
      <p:sp>
        <p:nvSpPr>
          <p:cNvPr id="14" name="Text 8"/>
          <p:cNvSpPr/>
          <p:nvPr/>
        </p:nvSpPr>
        <p:spPr>
          <a:xfrm>
            <a:off x="6804549" y="4247852"/>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P5 → Conclusion</a:t>
            </a:r>
            <a:endParaRPr lang="en-US" sz="1850" dirty="0"/>
          </a:p>
        </p:txBody>
      </p:sp>
      <p:sp>
        <p:nvSpPr>
          <p:cNvPr id="15" name="Text 9"/>
          <p:cNvSpPr/>
          <p:nvPr/>
        </p:nvSpPr>
        <p:spPr>
          <a:xfrm>
            <a:off x="6804549" y="4633813"/>
            <a:ext cx="4725671" cy="1360785"/>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goal is complete integration of ren and li (Analects 2.4). Therefore: ren and li are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mutually constitutive dimensions of a single ethical project</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The tension between them is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productive, not destructive</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a:t>
            </a:r>
            <a:endParaRPr lang="en-US" sz="145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1778893"/>
            <a:ext cx="1790953" cy="444103"/>
          </a:xfrm>
          <a:prstGeom prst="roundRect">
            <a:avLst>
              <a:gd name="adj" fmla="val 17876"/>
            </a:avLst>
          </a:prstGeom>
          <a:solidFill>
            <a:srgbClr val="E1E1EA"/>
          </a:solidFill>
          <a:ln/>
        </p:spPr>
      </p:sp>
      <p:sp>
        <p:nvSpPr>
          <p:cNvPr id="4" name="Text 1"/>
          <p:cNvSpPr/>
          <p:nvPr/>
        </p:nvSpPr>
        <p:spPr>
          <a:xfrm>
            <a:off x="5375041" y="1849735"/>
            <a:ext cx="2117176"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CLOSE READING</a:t>
            </a:r>
            <a:endParaRPr lang="en-US" sz="1450" dirty="0"/>
          </a:p>
        </p:txBody>
      </p:sp>
      <p:sp>
        <p:nvSpPr>
          <p:cNvPr id="5" name="Text 2"/>
          <p:cNvSpPr/>
          <p:nvPr/>
        </p:nvSpPr>
        <p:spPr>
          <a:xfrm>
            <a:off x="5233360" y="2317452"/>
            <a:ext cx="6296860" cy="2037953"/>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Analects Analysis</a:t>
            </a:r>
            <a:endParaRPr lang="en-US" sz="6400" dirty="0"/>
          </a:p>
        </p:txBody>
      </p:sp>
      <p:sp>
        <p:nvSpPr>
          <p:cNvPr id="6" name="Text 3"/>
          <p:cNvSpPr/>
          <p:nvPr/>
        </p:nvSpPr>
        <p:spPr>
          <a:xfrm>
            <a:off x="5233360" y="4709815"/>
            <a:ext cx="3562955" cy="369193"/>
          </a:xfrm>
          <a:prstGeom prst="rect">
            <a:avLst/>
          </a:prstGeom>
          <a:noFill/>
          <a:ln/>
        </p:spPr>
        <p:txBody>
          <a:bodyPr wrap="none" lIns="0" tIns="0" rIns="0" bIns="0" rtlCol="0" anchor="t"/>
          <a:lstStyle/>
          <a:p>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4.5 · 3.3 · 12.1</a:t>
            </a:r>
            <a:endParaRPr lang="en-US" sz="23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661475" y="738882"/>
            <a:ext cx="10868745" cy="1255117"/>
          </a:xfrm>
          <a:prstGeom prst="rect">
            <a:avLst/>
          </a:prstGeom>
          <a:noFill/>
          <a:ln/>
        </p:spPr>
        <p:txBody>
          <a:bodyPr wrap="square" lIns="0" tIns="0" rIns="0" bIns="0" rtlCol="0" anchor="t">
            <a:normAutofit/>
          </a:bodyPr>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Close Reading — Analects 4.5: Ren as Non-negotiable</a:t>
            </a:r>
            <a:endParaRPr lang="en-US" sz="3950" dirty="0"/>
          </a:p>
        </p:txBody>
      </p:sp>
      <p:sp>
        <p:nvSpPr>
          <p:cNvPr id="3" name="Shape 1"/>
          <p:cNvSpPr/>
          <p:nvPr/>
        </p:nvSpPr>
        <p:spPr>
          <a:xfrm>
            <a:off x="661475" y="2335411"/>
            <a:ext cx="25399" cy="1869678"/>
          </a:xfrm>
          <a:prstGeom prst="roundRect">
            <a:avLst>
              <a:gd name="adj" fmla="val 60001"/>
            </a:avLst>
          </a:prstGeom>
          <a:solidFill>
            <a:srgbClr val="1B1B27"/>
          </a:solidFill>
          <a:ln/>
        </p:spPr>
      </p:sp>
      <p:sp>
        <p:nvSpPr>
          <p:cNvPr id="4" name="Text 2"/>
          <p:cNvSpPr/>
          <p:nvPr/>
        </p:nvSpPr>
        <p:spPr>
          <a:xfrm>
            <a:off x="962695" y="2527399"/>
            <a:ext cx="10567525" cy="148580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'Wealth and high rank are what people desire; if they are attained by not following the dao, do not dwell in them. Poverty and mean rank are what people hate; if they are attained by not following the dao, do not depart from them. If one takes ren away from a junzi, wherein is he worthy of the name? There is no interval so short that the junzi deviates from ren. Though rushing full tilt, it is there; though head over heels, it is there.' — Analects 4.5 (Eno)</a:t>
            </a:r>
            <a:endParaRPr lang="en-US" sz="1550" dirty="0"/>
          </a:p>
        </p:txBody>
      </p:sp>
      <p:sp>
        <p:nvSpPr>
          <p:cNvPr id="5" name="Shape 3"/>
          <p:cNvSpPr/>
          <p:nvPr/>
        </p:nvSpPr>
        <p:spPr>
          <a:xfrm>
            <a:off x="661475" y="4397177"/>
            <a:ext cx="5349047" cy="1721941"/>
          </a:xfrm>
          <a:prstGeom prst="roundRect">
            <a:avLst>
              <a:gd name="adj" fmla="val 4899"/>
            </a:avLst>
          </a:prstGeom>
          <a:solidFill>
            <a:srgbClr val="F2EEEE"/>
          </a:solidFill>
          <a:ln w="6350">
            <a:solidFill>
              <a:srgbClr val="D8D4D4"/>
            </a:solidFill>
            <a:prstDash val="solid"/>
          </a:ln>
        </p:spPr>
      </p:sp>
      <p:sp>
        <p:nvSpPr>
          <p:cNvPr id="6" name="Text 4"/>
          <p:cNvSpPr/>
          <p:nvPr/>
        </p:nvSpPr>
        <p:spPr>
          <a:xfrm>
            <a:off x="868638" y="4604345"/>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First Part</a:t>
            </a:r>
            <a:endParaRPr lang="en-US" sz="1950" dirty="0"/>
          </a:p>
        </p:txBody>
      </p:sp>
      <p:sp>
        <p:nvSpPr>
          <p:cNvPr id="7" name="Text 5"/>
          <p:cNvSpPr/>
          <p:nvPr/>
        </p:nvSpPr>
        <p:spPr>
          <a:xfrm>
            <a:off x="868638" y="5020469"/>
            <a:ext cx="4934720"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Establishes a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conditional structure</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 wealth and poverty are not in themselves goods or evils; what matters is their relation to the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dao</a:t>
            </a:r>
            <a:endParaRPr lang="en-US" sz="1550" dirty="0"/>
          </a:p>
        </p:txBody>
      </p:sp>
      <p:sp>
        <p:nvSpPr>
          <p:cNvPr id="8" name="Shape 6"/>
          <p:cNvSpPr/>
          <p:nvPr/>
        </p:nvSpPr>
        <p:spPr>
          <a:xfrm>
            <a:off x="6181173" y="4397177"/>
            <a:ext cx="5349047" cy="1721941"/>
          </a:xfrm>
          <a:prstGeom prst="roundRect">
            <a:avLst>
              <a:gd name="adj" fmla="val 4899"/>
            </a:avLst>
          </a:prstGeom>
          <a:solidFill>
            <a:srgbClr val="F2EEEE"/>
          </a:solidFill>
          <a:ln w="6350">
            <a:solidFill>
              <a:srgbClr val="D8D4D4"/>
            </a:solidFill>
            <a:prstDash val="solid"/>
          </a:ln>
        </p:spPr>
      </p:sp>
      <p:sp>
        <p:nvSpPr>
          <p:cNvPr id="9" name="Text 7"/>
          <p:cNvSpPr/>
          <p:nvPr/>
        </p:nvSpPr>
        <p:spPr>
          <a:xfrm>
            <a:off x="6388337" y="4604345"/>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Second Part</a:t>
            </a:r>
            <a:endParaRPr lang="en-US" sz="1950" dirty="0"/>
          </a:p>
        </p:txBody>
      </p:sp>
      <p:sp>
        <p:nvSpPr>
          <p:cNvPr id="10" name="Text 8"/>
          <p:cNvSpPr/>
          <p:nvPr/>
        </p:nvSpPr>
        <p:spPr>
          <a:xfrm>
            <a:off x="6388337" y="5020469"/>
            <a:ext cx="4934720"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Defines the junzi in terms of ren — the junzi does not merely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have</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ren; the junzi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is</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ren. Eno: 'a vivid illustration of what it means to be fully ren'</a:t>
            </a:r>
            <a:endParaRPr lang="en-US" sz="155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661475" y="759321"/>
            <a:ext cx="11447077" cy="646013"/>
          </a:xfrm>
          <a:prstGeom prst="rect">
            <a:avLst/>
          </a:prstGeom>
          <a:noFill/>
          <a:ln/>
        </p:spPr>
        <p:txBody>
          <a:bodyPr wrap="none" lIns="0" tIns="0" rIns="0" bIns="0" rtlCol="0" anchor="t"/>
          <a:lstStyle/>
          <a:p>
            <a:pPr algn="l" indent="0" marL="0">
              <a:lnSpc>
                <a:spcPct val="104000"/>
              </a:lnSpc>
              <a:buNone/>
            </a:pPr>
            <a:r>
              <a:rPr lang="en-US" sz="4050" b="1" dirty="0">
                <a:solidFill>
                  <a:srgbClr val="1B1B27"/>
                </a:solidFill>
                <a:latin typeface="Inter Bold" pitchFamily="34" charset="0"/>
                <a:ea typeface="Inter Bold" pitchFamily="34" charset="-122"/>
                <a:cs typeface="Inter Bold" pitchFamily="34" charset="-120"/>
              </a:rPr>
              <a:t>Analects 4.5 — Core Question Significance</a:t>
            </a:r>
            <a:endParaRPr lang="en-US" sz="4050" dirty="0"/>
          </a:p>
        </p:txBody>
      </p:sp>
      <p:sp>
        <p:nvSpPr>
          <p:cNvPr id="3" name="Shape 1"/>
          <p:cNvSpPr/>
          <p:nvPr/>
        </p:nvSpPr>
        <p:spPr>
          <a:xfrm>
            <a:off x="512551" y="1676598"/>
            <a:ext cx="5480012" cy="4421981"/>
          </a:xfrm>
          <a:prstGeom prst="roundRect">
            <a:avLst>
              <a:gd name="adj" fmla="val 3366"/>
            </a:avLst>
          </a:prstGeom>
          <a:solidFill>
            <a:srgbClr val="1B1B27"/>
          </a:solidFill>
          <a:ln/>
        </p:spPr>
      </p:sp>
      <p:sp>
        <p:nvSpPr>
          <p:cNvPr id="4" name="Text 2"/>
          <p:cNvSpPr/>
          <p:nvPr/>
        </p:nvSpPr>
        <p:spPr>
          <a:xfrm>
            <a:off x="719219" y="1857474"/>
            <a:ext cx="5005758" cy="323056"/>
          </a:xfrm>
          <a:prstGeom prst="rect">
            <a:avLst/>
          </a:prstGeom>
          <a:noFill/>
          <a:ln/>
        </p:spPr>
        <p:txBody>
          <a:bodyPr wrap="none" lIns="0" tIns="0" rIns="0" bIns="0" rtlCol="0" anchor="t"/>
          <a:lstStyle/>
          <a:p>
            <a:pPr algn="l" indent="0" marL="0">
              <a:lnSpc>
                <a:spcPct val="104000"/>
              </a:lnSpc>
              <a:buNone/>
            </a:pPr>
            <a:r>
              <a:rPr lang="en-US" sz="2000" b="1" dirty="0">
                <a:solidFill>
                  <a:srgbClr val="FFFFFF"/>
                </a:solidFill>
                <a:latin typeface="Inter Bold" pitchFamily="34" charset="0"/>
                <a:ea typeface="Inter Bold" pitchFamily="34" charset="-122"/>
                <a:cs typeface="Inter Bold" pitchFamily="34" charset="-120"/>
              </a:rPr>
              <a:t>Bearing on the Unjust Law Problem</a:t>
            </a:r>
            <a:endParaRPr lang="en-US" sz="2000" dirty="0"/>
          </a:p>
        </p:txBody>
      </p:sp>
      <p:sp>
        <p:nvSpPr>
          <p:cNvPr id="5" name="Text 3"/>
          <p:cNvSpPr/>
          <p:nvPr/>
        </p:nvSpPr>
        <p:spPr>
          <a:xfrm>
            <a:off x="719219" y="2361406"/>
            <a:ext cx="5066677" cy="3574455"/>
          </a:xfrm>
          <a:prstGeom prst="rect">
            <a:avLst/>
          </a:prstGeom>
          <a:noFill/>
          <a:ln/>
        </p:spPr>
        <p:txBody>
          <a:bodyPr wrap="square" lIns="0" tIns="0" rIns="0" bIns="0" rtlCol="0" anchor="t">
            <a:normAutofit/>
          </a:bodyPr>
          <a:lstStyle/>
          <a:p>
            <a:pPr algn="l" indent="0" marL="0">
              <a:lnSpc>
                <a:spcPct val="125000"/>
              </a:lnSpc>
              <a:buNone/>
            </a:pPr>
            <a:r>
              <a:rPr lang="en-US" sz="1600" dirty="0">
                <a:solidFill>
                  <a:srgbClr val="FFFFFF"/>
                </a:solidFill>
                <a:latin typeface="Inter" pitchFamily="34" charset="0"/>
                <a:ea typeface="Inter" pitchFamily="34" charset="-122"/>
                <a:cs typeface="Inter" pitchFamily="34" charset="-120"/>
              </a:rPr>
              <a:t>If ren is </a:t>
            </a:r>
            <a:pPr algn="l" indent="0" marL="0">
              <a:lnSpc>
                <a:spcPct val="125000"/>
              </a:lnSpc>
              <a:buNone/>
            </a:pPr>
            <a:r>
              <a:rPr lang="en-US" sz="1600" b="1" dirty="0">
                <a:solidFill>
                  <a:srgbClr val="FFFFFF"/>
                </a:solidFill>
                <a:latin typeface="Inter Bold" pitchFamily="34" charset="0"/>
                <a:ea typeface="Inter Bold" pitchFamily="34" charset="-122"/>
                <a:cs typeface="Inter Bold" pitchFamily="34" charset="-120"/>
              </a:rPr>
              <a:t>unconditional and always present</a:t>
            </a:r>
            <a:pPr algn="l" indent="0" marL="0">
              <a:lnSpc>
                <a:spcPct val="125000"/>
              </a:lnSpc>
              <a:buNone/>
            </a:pPr>
            <a:r>
              <a:rPr lang="en-US" sz="1600" dirty="0">
                <a:solidFill>
                  <a:srgbClr val="FFFFFF"/>
                </a:solidFill>
                <a:latin typeface="Inter" pitchFamily="34" charset="0"/>
                <a:ea typeface="Inter" pitchFamily="34" charset="-122"/>
                <a:cs typeface="Inter" pitchFamily="34" charset="-120"/>
              </a:rPr>
              <a:t>, it potentially provides a standard by which to judge existing social norms. The person of ren cannot be excused from ren by appealing to the pressure of circumstances — suggesting Kongzi envisions a kind of </a:t>
            </a:r>
            <a:pPr algn="l" indent="0" marL="0">
              <a:lnSpc>
                <a:spcPct val="125000"/>
              </a:lnSpc>
              <a:buNone/>
            </a:pPr>
            <a:r>
              <a:rPr lang="en-US" sz="1600" b="1" dirty="0">
                <a:solidFill>
                  <a:srgbClr val="FFFFFF"/>
                </a:solidFill>
                <a:latin typeface="Inter Bold" pitchFamily="34" charset="0"/>
                <a:ea typeface="Inter Bold" pitchFamily="34" charset="-122"/>
                <a:cs typeface="Inter Bold" pitchFamily="34" charset="-120"/>
              </a:rPr>
              <a:t>'inner citadel'</a:t>
            </a:r>
            <a:pPr algn="l" indent="0" marL="0">
              <a:lnSpc>
                <a:spcPct val="125000"/>
              </a:lnSpc>
              <a:spcAft>
                <a:spcPts val="1250"/>
              </a:spcAft>
              <a:buNone/>
            </a:pPr>
            <a:r>
              <a:rPr lang="en-US" sz="1600" dirty="0">
                <a:solidFill>
                  <a:srgbClr val="FFFFFF"/>
                </a:solidFill>
                <a:latin typeface="Inter" pitchFamily="34" charset="0"/>
                <a:ea typeface="Inter" pitchFamily="34" charset="-122"/>
                <a:cs typeface="Inter" pitchFamily="34" charset="-120"/>
              </a:rPr>
              <a:t> that survives even adverse social conditions.</a:t>
            </a:r>
            <a:endParaRPr lang="en-US" sz="1600" dirty="0"/>
          </a:p>
          <a:p>
            <a:pPr algn="l" indent="0" marL="0">
              <a:lnSpc>
                <a:spcPct val="125000"/>
              </a:lnSpc>
              <a:buNone/>
            </a:pPr>
            <a:r>
              <a:rPr lang="en-US" sz="1600" dirty="0">
                <a:solidFill>
                  <a:srgbClr val="FFFFFF"/>
                </a:solidFill>
                <a:latin typeface="Inter" pitchFamily="34" charset="0"/>
                <a:ea typeface="Inter" pitchFamily="34" charset="-122"/>
                <a:cs typeface="Inter" pitchFamily="34" charset="-120"/>
              </a:rPr>
              <a:t>However, the passage does not tell us </a:t>
            </a:r>
            <a:pPr algn="l" indent="0" marL="0">
              <a:lnSpc>
                <a:spcPct val="125000"/>
              </a:lnSpc>
              <a:buNone/>
            </a:pPr>
            <a:r>
              <a:rPr lang="en-US" sz="1600" b="1" dirty="0">
                <a:solidFill>
                  <a:srgbClr val="FFFFFF"/>
                </a:solidFill>
                <a:latin typeface="Inter Bold" pitchFamily="34" charset="0"/>
                <a:ea typeface="Inter Bold" pitchFamily="34" charset="-122"/>
                <a:cs typeface="Inter Bold" pitchFamily="34" charset="-120"/>
              </a:rPr>
              <a:t>how</a:t>
            </a:r>
            <a:pPr algn="l" indent="0" marL="0">
              <a:lnSpc>
                <a:spcPct val="125000"/>
              </a:lnSpc>
              <a:buNone/>
            </a:pPr>
            <a:r>
              <a:rPr lang="en-US" sz="1600" dirty="0">
                <a:solidFill>
                  <a:srgbClr val="FFFFFF"/>
                </a:solidFill>
                <a:latin typeface="Inter" pitchFamily="34" charset="0"/>
                <a:ea typeface="Inter" pitchFamily="34" charset="-122"/>
                <a:cs typeface="Inter" pitchFamily="34" charset="-120"/>
              </a:rPr>
              <a:t> to apply this commitment in concrete situations of normative conflict — this is where 3.3 and 12.1 become essential.</a:t>
            </a:r>
            <a:endParaRPr lang="en-US" sz="1600" dirty="0"/>
          </a:p>
        </p:txBody>
      </p:sp>
      <p:sp>
        <p:nvSpPr>
          <p:cNvPr id="6" name="Text 4"/>
          <p:cNvSpPr/>
          <p:nvPr/>
        </p:nvSpPr>
        <p:spPr>
          <a:xfrm>
            <a:off x="6354405" y="1857474"/>
            <a:ext cx="3352418" cy="323056"/>
          </a:xfrm>
          <a:prstGeom prst="rect">
            <a:avLst/>
          </a:prstGeom>
          <a:noFill/>
          <a:ln/>
        </p:spPr>
        <p:txBody>
          <a:bodyPr wrap="none" lIns="0" tIns="0" rIns="0" bIns="0" rtlCol="0" anchor="t"/>
          <a:lstStyle/>
          <a:p>
            <a:pPr algn="l" indent="0" marL="0">
              <a:lnSpc>
                <a:spcPct val="104000"/>
              </a:lnSpc>
              <a:buNone/>
            </a:pPr>
            <a:r>
              <a:rPr lang="en-US" sz="2000" b="1" dirty="0">
                <a:solidFill>
                  <a:srgbClr val="1B1B27"/>
                </a:solidFill>
                <a:latin typeface="Inter Bold" pitchFamily="34" charset="0"/>
                <a:ea typeface="Inter Bold" pitchFamily="34" charset="-122"/>
                <a:cs typeface="Inter Bold" pitchFamily="34" charset="-120"/>
              </a:rPr>
              <a:t>Discussion Questions</a:t>
            </a:r>
            <a:endParaRPr lang="en-US" sz="2000" dirty="0"/>
          </a:p>
        </p:txBody>
      </p:sp>
      <p:sp>
        <p:nvSpPr>
          <p:cNvPr id="7" name="Shape 5"/>
          <p:cNvSpPr/>
          <p:nvPr/>
        </p:nvSpPr>
        <p:spPr>
          <a:xfrm>
            <a:off x="6354405" y="2497683"/>
            <a:ext cx="103284" cy="103287"/>
          </a:xfrm>
          <a:prstGeom prst="roundRect">
            <a:avLst>
              <a:gd name="adj" fmla="val 368877"/>
            </a:avLst>
          </a:prstGeom>
          <a:solidFill>
            <a:srgbClr val="1B1B27"/>
          </a:solidFill>
          <a:ln/>
        </p:spPr>
      </p:sp>
      <p:sp>
        <p:nvSpPr>
          <p:cNvPr id="8" name="Text 6"/>
          <p:cNvSpPr/>
          <p:nvPr/>
        </p:nvSpPr>
        <p:spPr>
          <a:xfrm>
            <a:off x="6638560" y="2384028"/>
            <a:ext cx="4898009" cy="930473"/>
          </a:xfrm>
          <a:prstGeom prst="rect">
            <a:avLst/>
          </a:prstGeom>
          <a:noFill/>
          <a:ln/>
        </p:spPr>
        <p:txBody>
          <a:bodyPr wrap="square" lIns="0" tIns="0" rIns="0" bIns="0" rtlCol="0" anchor="t">
            <a:normAutofit/>
          </a:bodyPr>
          <a:lstStyle/>
          <a:p>
            <a:pPr algn="l" indent="0" marL="0">
              <a:lnSpc>
                <a:spcPct val="125000"/>
              </a:lnSpc>
              <a:buNone/>
            </a:pPr>
            <a:r>
              <a:rPr lang="en-US" sz="1600" dirty="0">
                <a:solidFill>
                  <a:srgbClr val="3C3939"/>
                </a:solidFill>
                <a:latin typeface="Inter" pitchFamily="34" charset="0"/>
                <a:ea typeface="Inter" pitchFamily="34" charset="-122"/>
                <a:cs typeface="Inter" pitchFamily="34" charset="-120"/>
              </a:rPr>
              <a:t>Is Kongzi's claim that the junzi </a:t>
            </a:r>
            <a:pPr algn="l" indent="0" marL="0">
              <a:lnSpc>
                <a:spcPct val="125000"/>
              </a:lnSpc>
              <a:buNone/>
            </a:pPr>
            <a:r>
              <a:rPr lang="en-US" sz="1600" i="1" dirty="0">
                <a:solidFill>
                  <a:srgbClr val="3C3939"/>
                </a:solidFill>
                <a:latin typeface="Inter" pitchFamily="34" charset="0"/>
                <a:ea typeface="Inter" pitchFamily="34" charset="-122"/>
                <a:cs typeface="Inter" pitchFamily="34" charset="-120"/>
              </a:rPr>
              <a:t>never</a:t>
            </a:r>
            <a:pPr algn="l" indent="0" marL="0">
              <a:lnSpc>
                <a:spcPct val="125000"/>
              </a:lnSpc>
              <a:buNone/>
            </a:pPr>
            <a:r>
              <a:rPr lang="en-US" sz="1600" dirty="0">
                <a:solidFill>
                  <a:srgbClr val="3C3939"/>
                </a:solidFill>
                <a:latin typeface="Inter" pitchFamily="34" charset="0"/>
                <a:ea typeface="Inter" pitchFamily="34" charset="-122"/>
                <a:cs typeface="Inter" pitchFamily="34" charset="-120"/>
              </a:rPr>
              <a:t> departs from ren realistic? Could any human being sustain this level of ethical attention?</a:t>
            </a:r>
            <a:endParaRPr lang="en-US" sz="1600" dirty="0"/>
          </a:p>
        </p:txBody>
      </p:sp>
      <p:sp>
        <p:nvSpPr>
          <p:cNvPr id="9" name="Shape 7"/>
          <p:cNvSpPr/>
          <p:nvPr/>
        </p:nvSpPr>
        <p:spPr>
          <a:xfrm>
            <a:off x="6354405" y="3789908"/>
            <a:ext cx="103284" cy="103287"/>
          </a:xfrm>
          <a:prstGeom prst="roundRect">
            <a:avLst>
              <a:gd name="adj" fmla="val 368877"/>
            </a:avLst>
          </a:prstGeom>
          <a:solidFill>
            <a:srgbClr val="1B1B27"/>
          </a:solidFill>
          <a:ln/>
        </p:spPr>
      </p:sp>
      <p:sp>
        <p:nvSpPr>
          <p:cNvPr id="10" name="Text 8"/>
          <p:cNvSpPr/>
          <p:nvPr/>
        </p:nvSpPr>
        <p:spPr>
          <a:xfrm>
            <a:off x="6638560" y="3676253"/>
            <a:ext cx="4898009" cy="930473"/>
          </a:xfrm>
          <a:prstGeom prst="rect">
            <a:avLst/>
          </a:prstGeom>
          <a:noFill/>
          <a:ln/>
        </p:spPr>
        <p:txBody>
          <a:bodyPr wrap="square" lIns="0" tIns="0" rIns="0" bIns="0" rtlCol="0" anchor="t">
            <a:normAutofit/>
          </a:bodyPr>
          <a:lstStyle/>
          <a:p>
            <a:pPr algn="l" indent="0" marL="0">
              <a:lnSpc>
                <a:spcPct val="125000"/>
              </a:lnSpc>
              <a:buNone/>
            </a:pPr>
            <a:r>
              <a:rPr lang="en-US" sz="1600" dirty="0">
                <a:solidFill>
                  <a:srgbClr val="3C3939"/>
                </a:solidFill>
                <a:latin typeface="Inter" pitchFamily="34" charset="0"/>
                <a:ea typeface="Inter" pitchFamily="34" charset="-122"/>
                <a:cs typeface="Inter" pitchFamily="34" charset="-120"/>
              </a:rPr>
              <a:t>The passage implies wealth and poverty are ethically neutral — what matters is the dao. Is this defensible?</a:t>
            </a:r>
            <a:endParaRPr lang="en-US" sz="1600" dirty="0"/>
          </a:p>
        </p:txBody>
      </p:sp>
      <p:sp>
        <p:nvSpPr>
          <p:cNvPr id="11" name="Shape 9"/>
          <p:cNvSpPr/>
          <p:nvPr/>
        </p:nvSpPr>
        <p:spPr>
          <a:xfrm>
            <a:off x="6354405" y="5082133"/>
            <a:ext cx="103284" cy="103287"/>
          </a:xfrm>
          <a:prstGeom prst="roundRect">
            <a:avLst>
              <a:gd name="adj" fmla="val 368877"/>
            </a:avLst>
          </a:prstGeom>
          <a:solidFill>
            <a:srgbClr val="1B1B27"/>
          </a:solidFill>
          <a:ln/>
        </p:spPr>
      </p:sp>
      <p:sp>
        <p:nvSpPr>
          <p:cNvPr id="12" name="Text 10"/>
          <p:cNvSpPr/>
          <p:nvPr/>
        </p:nvSpPr>
        <p:spPr>
          <a:xfrm>
            <a:off x="6638560" y="4968478"/>
            <a:ext cx="4898009" cy="620316"/>
          </a:xfrm>
          <a:prstGeom prst="rect">
            <a:avLst/>
          </a:prstGeom>
          <a:noFill/>
          <a:ln/>
        </p:spPr>
        <p:txBody>
          <a:bodyPr wrap="square" lIns="0" tIns="0" rIns="0" bIns="0" rtlCol="0" anchor="t">
            <a:normAutofit/>
          </a:bodyPr>
          <a:lstStyle/>
          <a:p>
            <a:pPr algn="l" indent="0" marL="0">
              <a:lnSpc>
                <a:spcPct val="125000"/>
              </a:lnSpc>
              <a:buNone/>
            </a:pPr>
            <a:r>
              <a:rPr lang="en-US" sz="1600" b="1" dirty="0">
                <a:solidFill>
                  <a:srgbClr val="3C3939"/>
                </a:solidFill>
                <a:latin typeface="Inter Bold" pitchFamily="34" charset="0"/>
                <a:ea typeface="Inter Bold" pitchFamily="34" charset="-122"/>
                <a:cs typeface="Inter Bold" pitchFamily="34" charset="-120"/>
              </a:rPr>
              <a:t>Cross-day</a:t>
            </a:r>
            <a:pPr algn="l" indent="0" marL="0">
              <a:lnSpc>
                <a:spcPct val="125000"/>
              </a:lnSpc>
              <a:buNone/>
            </a:pPr>
            <a:r>
              <a:rPr lang="en-US" sz="1600" dirty="0">
                <a:solidFill>
                  <a:srgbClr val="3C3939"/>
                </a:solidFill>
                <a:latin typeface="Inter" pitchFamily="34" charset="0"/>
                <a:ea typeface="Inter" pitchFamily="34" charset="-122"/>
                <a:cs typeface="Inter" pitchFamily="34" charset="-120"/>
              </a:rPr>
              <a:t>: Does the philosophical structure of this passage suggest Kongzi is doing philosophy?</a:t>
            </a:r>
            <a:endParaRPr lang="en-US" sz="16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p:nvPr/>
        </p:nvSpPr>
        <p:spPr>
          <a:xfrm>
            <a:off x="661475" y="688380"/>
            <a:ext cx="10868745" cy="1328936"/>
          </a:xfrm>
          <a:prstGeom prst="rect">
            <a:avLst/>
          </a:prstGeom>
          <a:noFill/>
          <a:ln/>
        </p:spPr>
        <p:txBody>
          <a:bodyPr wrap="square" lIns="0" tIns="0" rIns="0" bIns="0" rtlCol="0" anchor="t">
            <a:normAutofit/>
          </a:bodyPr>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Close Reading — Analects 3.3: The Primacy of Ren Over Li</a:t>
            </a:r>
            <a:endParaRPr lang="en-US" sz="4150" dirty="0"/>
          </a:p>
        </p:txBody>
      </p:sp>
      <p:sp>
        <p:nvSpPr>
          <p:cNvPr id="3" name="Shape 1"/>
          <p:cNvSpPr/>
          <p:nvPr/>
        </p:nvSpPr>
        <p:spPr>
          <a:xfrm>
            <a:off x="661475" y="2400002"/>
            <a:ext cx="25399" cy="1076920"/>
          </a:xfrm>
          <a:prstGeom prst="roundRect">
            <a:avLst>
              <a:gd name="adj" fmla="val 60001"/>
            </a:avLst>
          </a:prstGeom>
          <a:solidFill>
            <a:srgbClr val="1B1B27"/>
          </a:solidFill>
          <a:ln/>
        </p:spPr>
      </p:sp>
      <p:sp>
        <p:nvSpPr>
          <p:cNvPr id="4" name="Text 2"/>
          <p:cNvSpPr/>
          <p:nvPr/>
        </p:nvSpPr>
        <p:spPr>
          <a:xfrm>
            <a:off x="980356" y="2615307"/>
            <a:ext cx="10549864" cy="646311"/>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'The Master said: "If a man is not ren, what can he do with li? If a man is not ren, what can he do with music?"' — Analects 3.3 (Eno)</a:t>
            </a:r>
            <a:endParaRPr lang="en-US" sz="1650" dirty="0"/>
          </a:p>
        </p:txBody>
      </p:sp>
      <p:sp>
        <p:nvSpPr>
          <p:cNvPr id="5" name="Text 3"/>
          <p:cNvSpPr/>
          <p:nvPr/>
        </p:nvSpPr>
        <p:spPr>
          <a:xfrm>
            <a:off x="661475" y="3692227"/>
            <a:ext cx="10868745" cy="2477393"/>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One of the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shortest passages</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in the Analects and one of the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most consequential</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The rhetorical form is a question expecting a negative answer: if someone lacks ren, li is unavailable — not because they are forbidden, but because the actions will be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empty and meaningless</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'What can he do with li?' means 'He cannot do anything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genuine</a:t>
            </a:r>
            <a:pPr algn="l" indent="0" marL="0">
              <a:lnSpc>
                <a:spcPct val="127000"/>
              </a:lnSpc>
              <a:spcAft>
                <a:spcPts val="1650"/>
              </a:spcAft>
              <a:buNone/>
            </a:pPr>
            <a:r>
              <a:rPr lang="en-US" sz="1650" dirty="0">
                <a:solidFill>
                  <a:srgbClr val="3C3939"/>
                </a:solidFill>
                <a:latin typeface="Inter" pitchFamily="34" charset="0"/>
                <a:ea typeface="Inter" pitchFamily="34" charset="-122"/>
                <a:cs typeface="Inter" pitchFamily="34" charset="-120"/>
              </a:rPr>
              <a:t> with li; he can only go through the motions.'</a:t>
            </a:r>
            <a:endParaRPr lang="en-US" sz="1650" dirty="0"/>
          </a:p>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The parallel with </a:t>
            </a:r>
            <a:pPr algn="l" indent="0" marL="0">
              <a:lnSpc>
                <a:spcPct val="127000"/>
              </a:lnSpc>
              <a:buNone/>
            </a:pPr>
            <a:r>
              <a:rPr lang="zh-CN" altLang="en-US" sz="1650" b="1" dirty="0">
                <a:solidFill>
                  <a:srgbClr val="3C3939"/>
                </a:solidFill>
                <a:latin typeface="Inter Bold" pitchFamily="34" charset="0"/>
                <a:ea typeface="Inter Bold" pitchFamily="34" charset="-122"/>
                <a:cs typeface="Inter Bold" pitchFamily="34" charset="-120"/>
              </a:rPr>
              <a:t>music (yue 乐)</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is significant — li and yue were often paired as </a:t>
            </a:r>
            <a:pPr algn="l" indent="0" marL="0">
              <a:lnSpc>
                <a:spcPct val="127000"/>
              </a:lnSpc>
              <a:buNone/>
            </a:pPr>
            <a:r>
              <a:rPr lang="zh-CN" altLang="en-US" sz="1650" b="1" dirty="0">
                <a:solidFill>
                  <a:srgbClr val="3C3939"/>
                </a:solidFill>
                <a:latin typeface="Inter Bold" pitchFamily="34" charset="0"/>
                <a:ea typeface="Inter Bold" pitchFamily="34" charset="-122"/>
                <a:cs typeface="Inter Bold" pitchFamily="34" charset="-120"/>
              </a:rPr>
              <a:t>li-yue (礼乐)</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Just as ritual without ren is empty, music without ren is mere sound without ethical significance. Music was understood as having an ethical dimension, not merely an aesthetic one.</a:t>
            </a:r>
            <a:endParaRPr lang="en-US" sz="165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p:nvPr/>
        </p:nvSpPr>
        <p:spPr>
          <a:xfrm>
            <a:off x="661475" y="937816"/>
            <a:ext cx="10559091" cy="553740"/>
          </a:xfrm>
          <a:prstGeom prst="rect">
            <a:avLst/>
          </a:prstGeom>
          <a:noFill/>
          <a:ln/>
        </p:spPr>
        <p:txBody>
          <a:bodyPr wrap="none" lIns="0" tIns="0" rIns="0" bIns="0" rtlCol="0" anchor="t"/>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Analects 3.3 — The Paradox of Mutual Priority</a:t>
            </a:r>
            <a:endParaRPr lang="en-US" sz="3450" dirty="0"/>
          </a:p>
        </p:txBody>
      </p:sp>
      <p:sp>
        <p:nvSpPr>
          <p:cNvPr id="3" name="Text 1"/>
          <p:cNvSpPr/>
          <p:nvPr/>
        </p:nvSpPr>
        <p:spPr>
          <a:xfrm>
            <a:off x="661475" y="1757362"/>
            <a:ext cx="11478330" cy="248047"/>
          </a:xfrm>
          <a:prstGeom prst="rect">
            <a:avLst/>
          </a:prstGeom>
          <a:noFill/>
          <a:ln/>
        </p:spPr>
        <p:txBody>
          <a:bodyPr wrap="none" lIns="0" tIns="0" rIns="0" bIns="0" rtlCol="0" anchor="t"/>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If ren is required for li to be meaningful (3.3), and li is required for ren to be cultivated (12.1) — </a:t>
            </a:r>
            <a:pPr algn="l" indent="0" marL="0">
              <a:lnSpc>
                <a:spcPct val="117000"/>
              </a:lnSpc>
              <a:buNone/>
            </a:pPr>
            <a:r>
              <a:rPr lang="en-US" sz="1350" b="1" dirty="0">
                <a:solidFill>
                  <a:srgbClr val="3C3939"/>
                </a:solidFill>
                <a:latin typeface="Inter Bold" pitchFamily="34" charset="0"/>
                <a:ea typeface="Inter Bold" pitchFamily="34" charset="-122"/>
                <a:cs typeface="Inter Bold" pitchFamily="34" charset="-120"/>
              </a:rPr>
              <a:t>how can one enter the circle?</a:t>
            </a:r>
            <a:endParaRPr lang="en-US" sz="1350" dirty="0"/>
          </a:p>
        </p:txBody>
      </p:sp>
      <p:pic>
        <p:nvPicPr>
          <p:cNvPr id="4"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2154833"/>
            <a:ext cx="3534282" cy="2778820"/>
          </a:xfrm>
          <a:prstGeom prst="rect">
            <a:avLst/>
          </a:prstGeom>
        </p:spPr>
      </p:pic>
      <p:sp>
        <p:nvSpPr>
          <p:cNvPr id="5" name="Text 2"/>
          <p:cNvSpPr/>
          <p:nvPr/>
        </p:nvSpPr>
        <p:spPr>
          <a:xfrm>
            <a:off x="2322256" y="2287687"/>
            <a:ext cx="212620" cy="265807"/>
          </a:xfrm>
          <a:prstGeom prst="rect">
            <a:avLst/>
          </a:prstGeom>
          <a:noFill/>
          <a:ln/>
        </p:spPr>
        <p:txBody>
          <a:bodyPr wrap="none" lIns="0" tIns="0" rIns="0" bIns="0" rtlCol="0" anchor="ctr"/>
          <a:lstStyle/>
          <a:p>
            <a:pPr algn="ctr" indent="0" marL="0">
              <a:lnSpc>
                <a:spcPct val="100000"/>
              </a:lnSpc>
              <a:buNone/>
            </a:pPr>
            <a:r>
              <a:rPr lang="en-US" sz="1650" b="1" dirty="0">
                <a:solidFill>
                  <a:srgbClr val="FFFFFF"/>
                </a:solidFill>
                <a:latin typeface="Inter Bold" pitchFamily="34" charset="0"/>
                <a:ea typeface="Inter Bold" pitchFamily="34" charset="-122"/>
                <a:cs typeface="Inter Bold" pitchFamily="34" charset="-120"/>
              </a:rPr>
              <a:t>1</a:t>
            </a:r>
            <a:endParaRPr lang="en-US" sz="1650" dirty="0"/>
          </a:p>
        </p:txBody>
      </p:sp>
      <p:sp>
        <p:nvSpPr>
          <p:cNvPr id="6" name="Text 3"/>
          <p:cNvSpPr/>
          <p:nvPr/>
        </p:nvSpPr>
        <p:spPr>
          <a:xfrm>
            <a:off x="857725" y="2863652"/>
            <a:ext cx="2983731"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The Developmental Answer</a:t>
            </a:r>
            <a:endParaRPr lang="en-US" sz="1700" dirty="0"/>
          </a:p>
        </p:txBody>
      </p:sp>
      <p:sp>
        <p:nvSpPr>
          <p:cNvPr id="7" name="Text 4"/>
          <p:cNvSpPr/>
          <p:nvPr/>
        </p:nvSpPr>
        <p:spPr>
          <a:xfrm>
            <a:off x="857725" y="3220244"/>
            <a:ext cx="3141782" cy="992188"/>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Ren begins in rudimentary form — filial piety and respect for elders (Analects 1.2) — and is progressively refined through li practice</a:t>
            </a:r>
            <a:endParaRPr lang="en-US" sz="1350" dirty="0"/>
          </a:p>
        </p:txBody>
      </p:sp>
      <p:pic>
        <p:nvPicPr>
          <p:cNvPr id="8"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28607" y="2154833"/>
            <a:ext cx="3534381" cy="2778820"/>
          </a:xfrm>
          <a:prstGeom prst="rect">
            <a:avLst/>
          </a:prstGeom>
        </p:spPr>
      </p:pic>
      <p:sp>
        <p:nvSpPr>
          <p:cNvPr id="9" name="Text 5"/>
          <p:cNvSpPr/>
          <p:nvPr/>
        </p:nvSpPr>
        <p:spPr>
          <a:xfrm>
            <a:off x="5989388" y="2287687"/>
            <a:ext cx="212620" cy="265807"/>
          </a:xfrm>
          <a:prstGeom prst="rect">
            <a:avLst/>
          </a:prstGeom>
          <a:noFill/>
          <a:ln/>
        </p:spPr>
        <p:txBody>
          <a:bodyPr wrap="none" lIns="0" tIns="0" rIns="0" bIns="0" rtlCol="0" anchor="ctr"/>
          <a:lstStyle/>
          <a:p>
            <a:pPr algn="ctr" indent="0" marL="0">
              <a:lnSpc>
                <a:spcPct val="100000"/>
              </a:lnSpc>
              <a:buNone/>
            </a:pPr>
            <a:r>
              <a:rPr lang="en-US" sz="1650" b="1" dirty="0">
                <a:solidFill>
                  <a:srgbClr val="FFFFFF"/>
                </a:solidFill>
                <a:latin typeface="Inter Bold" pitchFamily="34" charset="0"/>
                <a:ea typeface="Inter Bold" pitchFamily="34" charset="-122"/>
                <a:cs typeface="Inter Bold" pitchFamily="34" charset="-120"/>
              </a:rPr>
              <a:t>2</a:t>
            </a:r>
            <a:endParaRPr lang="en-US" sz="1650" dirty="0"/>
          </a:p>
        </p:txBody>
      </p:sp>
      <p:sp>
        <p:nvSpPr>
          <p:cNvPr id="10" name="Text 6"/>
          <p:cNvSpPr/>
          <p:nvPr/>
        </p:nvSpPr>
        <p:spPr>
          <a:xfrm>
            <a:off x="4524857" y="2863652"/>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The Social Answer</a:t>
            </a:r>
            <a:endParaRPr lang="en-US" sz="1700" dirty="0"/>
          </a:p>
        </p:txBody>
      </p:sp>
      <p:sp>
        <p:nvSpPr>
          <p:cNvPr id="11" name="Text 7"/>
          <p:cNvSpPr/>
          <p:nvPr/>
        </p:nvSpPr>
        <p:spPr>
          <a:xfrm>
            <a:off x="4524857" y="3220244"/>
            <a:ext cx="3141882" cy="992188"/>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One does not cultivate ren in isolation — teachers, disciples, and family provide models; li provides the structured environment for imitation</a:t>
            </a:r>
            <a:endParaRPr lang="en-US" sz="1350" dirty="0"/>
          </a:p>
        </p:txBody>
      </p:sp>
      <p:pic>
        <p:nvPicPr>
          <p:cNvPr id="12"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995839" y="2154833"/>
            <a:ext cx="3534381" cy="2778820"/>
          </a:xfrm>
          <a:prstGeom prst="rect">
            <a:avLst/>
          </a:prstGeom>
        </p:spPr>
      </p:pic>
      <p:sp>
        <p:nvSpPr>
          <p:cNvPr id="13" name="Text 8"/>
          <p:cNvSpPr/>
          <p:nvPr/>
        </p:nvSpPr>
        <p:spPr>
          <a:xfrm>
            <a:off x="9656620" y="2287687"/>
            <a:ext cx="212620" cy="265807"/>
          </a:xfrm>
          <a:prstGeom prst="rect">
            <a:avLst/>
          </a:prstGeom>
          <a:noFill/>
          <a:ln/>
        </p:spPr>
        <p:txBody>
          <a:bodyPr wrap="none" lIns="0" tIns="0" rIns="0" bIns="0" rtlCol="0" anchor="ctr"/>
          <a:lstStyle/>
          <a:p>
            <a:pPr algn="ctr" indent="0" marL="0">
              <a:lnSpc>
                <a:spcPct val="100000"/>
              </a:lnSpc>
              <a:buNone/>
            </a:pPr>
            <a:r>
              <a:rPr lang="en-US" sz="1650" b="1" dirty="0">
                <a:solidFill>
                  <a:srgbClr val="FFFFFF"/>
                </a:solidFill>
                <a:latin typeface="Inter Bold" pitchFamily="34" charset="0"/>
                <a:ea typeface="Inter Bold" pitchFamily="34" charset="-122"/>
                <a:cs typeface="Inter Bold" pitchFamily="34" charset="-120"/>
              </a:rPr>
              <a:t>3</a:t>
            </a:r>
            <a:endParaRPr lang="en-US" sz="1650" dirty="0"/>
          </a:p>
        </p:txBody>
      </p:sp>
      <p:sp>
        <p:nvSpPr>
          <p:cNvPr id="14" name="Text 9"/>
          <p:cNvSpPr/>
          <p:nvPr/>
        </p:nvSpPr>
        <p:spPr>
          <a:xfrm>
            <a:off x="8192089" y="2863652"/>
            <a:ext cx="3141882" cy="553839"/>
          </a:xfrm>
          <a:prstGeom prst="rect">
            <a:avLst/>
          </a:prstGeom>
          <a:noFill/>
          <a:ln/>
        </p:spPr>
        <p:txBody>
          <a:bodyPr wrap="square" lIns="0" tIns="0" rIns="0" bIns="0" rtlCol="0" anchor="t">
            <a:normAutofit/>
          </a:bodyPr>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The Particularist Answer (Van Norden)</a:t>
            </a:r>
            <a:endParaRPr lang="en-US" sz="1700" dirty="0"/>
          </a:p>
        </p:txBody>
      </p:sp>
      <p:sp>
        <p:nvSpPr>
          <p:cNvPr id="15" name="Text 10"/>
          <p:cNvSpPr/>
          <p:nvPr/>
        </p:nvSpPr>
        <p:spPr>
          <a:xfrm>
            <a:off x="8192089" y="3497163"/>
            <a:ext cx="3141882" cy="124023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 relationship varies by stage — li as external discipline for the beginner, internal for the advanced, indistinguishable from desire for the sage</a:t>
            </a:r>
            <a:endParaRPr lang="en-US" sz="1350" dirty="0"/>
          </a:p>
        </p:txBody>
      </p:sp>
      <p:sp>
        <p:nvSpPr>
          <p:cNvPr id="16" name="Shape 11"/>
          <p:cNvSpPr/>
          <p:nvPr/>
        </p:nvSpPr>
        <p:spPr>
          <a:xfrm>
            <a:off x="661475" y="5083076"/>
            <a:ext cx="10868745" cy="837009"/>
          </a:xfrm>
          <a:prstGeom prst="roundRect">
            <a:avLst>
              <a:gd name="adj" fmla="val 8892"/>
            </a:avLst>
          </a:prstGeom>
          <a:solidFill>
            <a:srgbClr val="E1E1EA"/>
          </a:solidFill>
          <a:ln/>
        </p:spPr>
      </p:sp>
      <p:pic>
        <p:nvPicPr>
          <p:cNvPr id="17" name="Image 3" descr="preencoded.png">    </p:cNvPr>
          <p:cNvPicPr>
            <a:picLocks noChangeAspect="1"/>
          </p:cNvPicPr>
          <p:nvPr/>
        </p:nvPicPr>
        <p:blipFill>
          <a:blip r:embed="rId7"/>
          <a:stretch>
            <a:fillRect/>
          </a:stretch>
        </p:blipFill>
        <p:spPr>
          <a:xfrm>
            <a:off x="838675" y="5320903"/>
            <a:ext cx="221451" cy="177205"/>
          </a:xfrm>
          <a:prstGeom prst="rect">
            <a:avLst/>
          </a:prstGeom>
        </p:spPr>
      </p:pic>
      <p:sp>
        <p:nvSpPr>
          <p:cNvPr id="18" name="Text 12"/>
          <p:cNvSpPr/>
          <p:nvPr/>
        </p:nvSpPr>
        <p:spPr>
          <a:xfrm>
            <a:off x="1237326" y="5260181"/>
            <a:ext cx="10115694" cy="49609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000000"/>
                </a:solidFill>
                <a:latin typeface="Inter" pitchFamily="34" charset="0"/>
                <a:ea typeface="Inter" pitchFamily="34" charset="-122"/>
                <a:cs typeface="Inter" pitchFamily="34" charset="-120"/>
              </a:rPr>
              <a:t>The paradox is one of the most philosophically productive tensions in Confucian thought — it captures the dialectical nature of ethical development.</a:t>
            </a:r>
            <a:endParaRPr lang="en-US" sz="135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p:nvPr/>
        </p:nvSpPr>
        <p:spPr>
          <a:xfrm>
            <a:off x="661475" y="723106"/>
            <a:ext cx="11211041" cy="611386"/>
          </a:xfrm>
          <a:prstGeom prst="rect">
            <a:avLst/>
          </a:prstGeom>
          <a:noFill/>
          <a:ln/>
        </p:spPr>
        <p:txBody>
          <a:bodyPr wrap="none" lIns="0" tIns="0" rIns="0" bIns="0" rtlCol="0" anchor="t"/>
          <a:lstStyle/>
          <a:p>
            <a:pPr algn="l" indent="0" marL="0">
              <a:lnSpc>
                <a:spcPct val="104000"/>
              </a:lnSpc>
              <a:buNone/>
            </a:pPr>
            <a:r>
              <a:rPr lang="zh-CN" altLang="en-US" sz="3850" b="1" dirty="0">
                <a:solidFill>
                  <a:srgbClr val="1B1B27"/>
                </a:solidFill>
                <a:latin typeface="Inter Bold" pitchFamily="34" charset="0"/>
                <a:ea typeface="Inter Bold" pitchFamily="34" charset="-122"/>
                <a:cs typeface="Inter Bold" pitchFamily="34" charset="-120"/>
              </a:rPr>
              <a:t>Analects 12.1 — The Paradox of 克己 and 由己</a:t>
            </a:r>
            <a:endParaRPr lang="zh-CN" sz="3850" dirty="0"/>
          </a:p>
        </p:txBody>
      </p:sp>
      <p:sp>
        <p:nvSpPr>
          <p:cNvPr id="3" name="Shape 1"/>
          <p:cNvSpPr/>
          <p:nvPr/>
        </p:nvSpPr>
        <p:spPr>
          <a:xfrm>
            <a:off x="520687" y="1577479"/>
            <a:ext cx="5477333" cy="4557415"/>
          </a:xfrm>
          <a:prstGeom prst="roundRect">
            <a:avLst>
              <a:gd name="adj" fmla="val 3091"/>
            </a:avLst>
          </a:prstGeom>
          <a:solidFill>
            <a:srgbClr val="1B1B27"/>
          </a:solidFill>
          <a:ln/>
        </p:spPr>
      </p:sp>
      <p:sp>
        <p:nvSpPr>
          <p:cNvPr id="4" name="Text 2"/>
          <p:cNvSpPr/>
          <p:nvPr/>
        </p:nvSpPr>
        <p:spPr>
          <a:xfrm>
            <a:off x="716341" y="1739503"/>
            <a:ext cx="3755733" cy="305693"/>
          </a:xfrm>
          <a:prstGeom prst="rect">
            <a:avLst/>
          </a:prstGeom>
          <a:noFill/>
          <a:ln/>
        </p:spPr>
        <p:txBody>
          <a:bodyPr wrap="none" lIns="0" tIns="0" rIns="0" bIns="0" rtlCol="0" anchor="t"/>
          <a:lstStyle/>
          <a:p>
            <a:pPr algn="l" indent="0" marL="0">
              <a:lnSpc>
                <a:spcPct val="104000"/>
              </a:lnSpc>
              <a:buNone/>
            </a:pPr>
            <a:r>
              <a:rPr lang="en-US" sz="1900" b="1" dirty="0">
                <a:solidFill>
                  <a:srgbClr val="FFFFFF"/>
                </a:solidFill>
                <a:latin typeface="Inter Bold" pitchFamily="34" charset="0"/>
                <a:ea typeface="Inter Bold" pitchFamily="34" charset="-122"/>
                <a:cs typeface="Inter Bold" pitchFamily="34" charset="-120"/>
              </a:rPr>
              <a:t>The Striking Juxtaposition</a:t>
            </a:r>
            <a:endParaRPr lang="en-US" sz="1900" dirty="0"/>
          </a:p>
        </p:txBody>
      </p:sp>
      <p:sp>
        <p:nvSpPr>
          <p:cNvPr id="5" name="Text 3"/>
          <p:cNvSpPr/>
          <p:nvPr/>
        </p:nvSpPr>
        <p:spPr>
          <a:xfrm>
            <a:off x="716341" y="2207220"/>
            <a:ext cx="5086024" cy="1722239"/>
          </a:xfrm>
          <a:prstGeom prst="rect">
            <a:avLst/>
          </a:prstGeom>
          <a:noFill/>
          <a:ln/>
        </p:spPr>
        <p:txBody>
          <a:bodyPr wrap="square" lIns="0" tIns="0" rIns="0" bIns="0" rtlCol="0" anchor="t">
            <a:normAutofit/>
          </a:bodyPr>
          <a:lstStyle/>
          <a:p>
            <a:pPr algn="l" indent="0" marL="0">
              <a:lnSpc>
                <a:spcPct val="122000"/>
              </a:lnSpc>
              <a:buNone/>
            </a:pPr>
            <a:r>
              <a:rPr lang="zh-CN" altLang="en-US" sz="1500" dirty="0">
                <a:solidFill>
                  <a:srgbClr val="FFFFFF"/>
                </a:solidFill>
                <a:latin typeface="Inter" pitchFamily="34" charset="0"/>
                <a:ea typeface="Inter" pitchFamily="34" charset="-122"/>
                <a:cs typeface="Inter" pitchFamily="34" charset="-120"/>
              </a:rPr>
              <a:t>Kongzi begins: ren requires </a:t>
            </a:r>
            <a:pPr algn="l" indent="0" marL="0">
              <a:lnSpc>
                <a:spcPct val="122000"/>
              </a:lnSpc>
              <a:buNone/>
            </a:pPr>
            <a:r>
              <a:rPr lang="zh-CN" altLang="en-US" sz="1500" b="1" dirty="0">
                <a:solidFill>
                  <a:srgbClr val="FFFFFF"/>
                </a:solidFill>
                <a:latin typeface="Inter Bold" pitchFamily="34" charset="0"/>
                <a:ea typeface="Inter Bold" pitchFamily="34" charset="-122"/>
                <a:cs typeface="Inter Bold" pitchFamily="34" charset="-120"/>
              </a:rPr>
              <a:t>'克己' (conquering the self)</a:t>
            </a:r>
            <a:pPr algn="l" indent="0" marL="0">
              <a:lnSpc>
                <a:spcPct val="122000"/>
              </a:lnSpc>
              <a:buNone/>
            </a:pPr>
            <a:r>
              <a:rPr lang="zh-CN" altLang="en-US" sz="1500" dirty="0">
                <a:solidFill>
                  <a:srgbClr val="FFFFFF"/>
                </a:solidFill>
                <a:latin typeface="Inter" pitchFamily="34" charset="0"/>
                <a:ea typeface="Inter" pitchFamily="34" charset="-122"/>
                <a:cs typeface="Inter" pitchFamily="34" charset="-120"/>
              </a:rPr>
              <a:t> — the self is an </a:t>
            </a:r>
            <a:pPr algn="l" indent="0" marL="0">
              <a:lnSpc>
                <a:spcPct val="122000"/>
              </a:lnSpc>
              <a:buNone/>
            </a:pPr>
            <a:r>
              <a:rPr lang="zh-CN" altLang="en-US" sz="1500" b="1" dirty="0">
                <a:solidFill>
                  <a:srgbClr val="FFFFFF"/>
                </a:solidFill>
                <a:latin typeface="Inter Bold" pitchFamily="34" charset="0"/>
                <a:ea typeface="Inter Bold" pitchFamily="34" charset="-122"/>
                <a:cs typeface="Inter Bold" pitchFamily="34" charset="-120"/>
              </a:rPr>
              <a:t>obstacle</a:t>
            </a:r>
            <a:pPr algn="l" indent="0" marL="0">
              <a:lnSpc>
                <a:spcPct val="122000"/>
              </a:lnSpc>
              <a:spcAft>
                <a:spcPts val="1100"/>
              </a:spcAft>
              <a:buNone/>
            </a:pPr>
            <a:r>
              <a:rPr lang="zh-CN" altLang="en-US" sz="1500" dirty="0">
                <a:solidFill>
                  <a:srgbClr val="FFFFFF"/>
                </a:solidFill>
                <a:latin typeface="Inter" pitchFamily="34" charset="0"/>
                <a:ea typeface="Inter" pitchFamily="34" charset="-122"/>
                <a:cs typeface="Inter" pitchFamily="34" charset="-120"/>
              </a:rPr>
              <a:t>.</a:t>
            </a:r>
            <a:endParaRPr lang="zh-CN" sz="1500" dirty="0"/>
          </a:p>
          <a:p>
            <a:pPr algn="l" indent="0" marL="0">
              <a:lnSpc>
                <a:spcPct val="122000"/>
              </a:lnSpc>
              <a:buNone/>
            </a:pPr>
            <a:r>
              <a:rPr lang="zh-CN" altLang="en-US" sz="1500" dirty="0">
                <a:solidFill>
                  <a:srgbClr val="FFFFFF"/>
                </a:solidFill>
                <a:latin typeface="Inter" pitchFamily="34" charset="0"/>
                <a:ea typeface="Inter" pitchFamily="34" charset="-122"/>
                <a:cs typeface="Inter" pitchFamily="34" charset="-120"/>
              </a:rPr>
              <a:t>Then immediately: </a:t>
            </a:r>
            <a:pPr algn="l" indent="0" marL="0">
              <a:lnSpc>
                <a:spcPct val="122000"/>
              </a:lnSpc>
              <a:buNone/>
            </a:pPr>
            <a:r>
              <a:rPr lang="zh-CN" altLang="en-US" sz="1500" b="1" dirty="0">
                <a:solidFill>
                  <a:srgbClr val="FFFFFF"/>
                </a:solidFill>
                <a:latin typeface="Inter Bold" pitchFamily="34" charset="0"/>
                <a:ea typeface="Inter Bold" pitchFamily="34" charset="-122"/>
                <a:cs typeface="Inter Bold" pitchFamily="34" charset="-120"/>
              </a:rPr>
              <a:t>'為仁由己' (being ren proceeds from oneself)</a:t>
            </a:r>
            <a:pPr algn="l" indent="0" marL="0">
              <a:lnSpc>
                <a:spcPct val="122000"/>
              </a:lnSpc>
              <a:buNone/>
            </a:pPr>
            <a:r>
              <a:rPr lang="zh-CN" altLang="en-US" sz="1500" dirty="0">
                <a:solidFill>
                  <a:srgbClr val="FFFFFF"/>
                </a:solidFill>
                <a:latin typeface="Inter" pitchFamily="34" charset="0"/>
                <a:ea typeface="Inter" pitchFamily="34" charset="-122"/>
                <a:cs typeface="Inter" pitchFamily="34" charset="-120"/>
              </a:rPr>
              <a:t> — the self is the </a:t>
            </a:r>
            <a:pPr algn="l" indent="0" marL="0">
              <a:lnSpc>
                <a:spcPct val="122000"/>
              </a:lnSpc>
              <a:buNone/>
            </a:pPr>
            <a:r>
              <a:rPr lang="zh-CN" altLang="en-US" sz="1500" b="1" dirty="0">
                <a:solidFill>
                  <a:srgbClr val="FFFFFF"/>
                </a:solidFill>
                <a:latin typeface="Inter Bold" pitchFamily="34" charset="0"/>
                <a:ea typeface="Inter Bold" pitchFamily="34" charset="-122"/>
                <a:cs typeface="Inter Bold" pitchFamily="34" charset="-120"/>
              </a:rPr>
              <a:t>source</a:t>
            </a:r>
            <a:pPr algn="l" indent="0" marL="0">
              <a:lnSpc>
                <a:spcPct val="122000"/>
              </a:lnSpc>
              <a:spcAft>
                <a:spcPts val="1100"/>
              </a:spcAft>
              <a:buNone/>
            </a:pPr>
            <a:r>
              <a:rPr lang="zh-CN" altLang="en-US" sz="1500" dirty="0">
                <a:solidFill>
                  <a:srgbClr val="FFFFFF"/>
                </a:solidFill>
                <a:latin typeface="Inter" pitchFamily="34" charset="0"/>
                <a:ea typeface="Inter" pitchFamily="34" charset="-122"/>
                <a:cs typeface="Inter" pitchFamily="34" charset="-120"/>
              </a:rPr>
              <a:t>.</a:t>
            </a:r>
            <a:endParaRPr lang="zh-CN" sz="1500" dirty="0"/>
          </a:p>
          <a:p>
            <a:pPr algn="l" indent="0" marL="0">
              <a:lnSpc>
                <a:spcPct val="122000"/>
              </a:lnSpc>
              <a:buNone/>
            </a:pPr>
            <a:r>
              <a:rPr lang="zh-CN" altLang="en-US" sz="1500" b="1" dirty="0">
                <a:solidFill>
                  <a:srgbClr val="FFFFFF"/>
                </a:solidFill>
                <a:latin typeface="Inter Bold" pitchFamily="34" charset="0"/>
                <a:ea typeface="Inter Bold" pitchFamily="34" charset="-122"/>
                <a:cs typeface="Inter Bold" pitchFamily="34" charset="-120"/>
              </a:rPr>
              <a:t>How can the self be both obstacle and source?</a:t>
            </a:r>
            <a:endParaRPr lang="zh-CN" sz="1500" dirty="0"/>
          </a:p>
        </p:txBody>
      </p:sp>
      <p:sp>
        <p:nvSpPr>
          <p:cNvPr id="6" name="Text 4"/>
          <p:cNvSpPr/>
          <p:nvPr/>
        </p:nvSpPr>
        <p:spPr>
          <a:xfrm>
            <a:off x="6340812" y="1739503"/>
            <a:ext cx="3055365" cy="305693"/>
          </a:xfrm>
          <a:prstGeom prst="rect">
            <a:avLst/>
          </a:prstGeom>
          <a:noFill/>
          <a:ln/>
        </p:spPr>
        <p:txBody>
          <a:bodyPr wrap="none" lIns="0" tIns="0" rIns="0" bIns="0" rtlCol="0" anchor="t"/>
          <a:lstStyle/>
          <a:p>
            <a:pPr algn="l" indent="0" marL="0">
              <a:lnSpc>
                <a:spcPct val="104000"/>
              </a:lnSpc>
              <a:buNone/>
            </a:pPr>
            <a:r>
              <a:rPr lang="en-US" sz="1900" b="1" dirty="0">
                <a:solidFill>
                  <a:srgbClr val="1B1B27"/>
                </a:solidFill>
                <a:latin typeface="Inter Bold" pitchFamily="34" charset="0"/>
                <a:ea typeface="Inter Bold" pitchFamily="34" charset="-122"/>
                <a:cs typeface="Inter Bold" pitchFamily="34" charset="-120"/>
              </a:rPr>
              <a:t>The Resolution</a:t>
            </a:r>
            <a:endParaRPr lang="en-US" sz="1900" dirty="0"/>
          </a:p>
        </p:txBody>
      </p:sp>
      <p:sp>
        <p:nvSpPr>
          <p:cNvPr id="7" name="Text 5"/>
          <p:cNvSpPr/>
          <p:nvPr/>
        </p:nvSpPr>
        <p:spPr>
          <a:xfrm>
            <a:off x="6340812" y="2207220"/>
            <a:ext cx="5805342" cy="286147"/>
          </a:xfrm>
          <a:prstGeom prst="rect">
            <a:avLst/>
          </a:prstGeom>
          <a:noFill/>
          <a:ln/>
        </p:spPr>
        <p:txBody>
          <a:bodyPr wrap="none" lIns="0" tIns="0" rIns="0" bIns="0" rtlCol="0" anchor="t"/>
          <a:lstStyle/>
          <a:p>
            <a:pPr algn="l" indent="0" marL="0">
              <a:lnSpc>
                <a:spcPct val="122000"/>
              </a:lnSpc>
              <a:buNone/>
            </a:pPr>
            <a:r>
              <a:rPr lang="en-US" sz="1500" dirty="0">
                <a:solidFill>
                  <a:srgbClr val="3C3939"/>
                </a:solidFill>
                <a:latin typeface="Inter" pitchFamily="34" charset="0"/>
                <a:ea typeface="Inter" pitchFamily="34" charset="-122"/>
                <a:cs typeface="Inter" pitchFamily="34" charset="-120"/>
              </a:rPr>
              <a:t>Distinguish two aspects of self:</a:t>
            </a:r>
            <a:endParaRPr lang="en-US" sz="1500" dirty="0"/>
          </a:p>
        </p:txBody>
      </p:sp>
      <p:sp>
        <p:nvSpPr>
          <p:cNvPr id="8" name="Text 6"/>
          <p:cNvSpPr/>
          <p:nvPr/>
        </p:nvSpPr>
        <p:spPr>
          <a:xfrm>
            <a:off x="6340812" y="2639120"/>
            <a:ext cx="5195758" cy="1773535"/>
          </a:xfrm>
          <a:prstGeom prst="rect">
            <a:avLst/>
          </a:prstGeom>
          <a:noFill/>
          <a:ln/>
        </p:spPr>
        <p:txBody>
          <a:bodyPr wrap="square" lIns="0" tIns="0" rIns="0" bIns="0" rtlCol="0" anchor="t">
            <a:normAutofit/>
          </a:bodyPr>
          <a:lstStyle/>
          <a:p>
            <a:pPr algn="l" marL="304800" indent="-304800">
              <a:lnSpc>
                <a:spcPct val="122000"/>
              </a:lnSpc>
              <a:buSzPct val="100000"/>
              <a:buChar char="•"/>
            </a:pPr>
            <a:r>
              <a:rPr lang="en-US" sz="1500" dirty="0">
                <a:solidFill>
                  <a:srgbClr val="3C3939"/>
                </a:solidFill>
                <a:latin typeface="Inter" pitchFamily="34" charset="0"/>
                <a:ea typeface="Inter" pitchFamily="34" charset="-122"/>
                <a:cs typeface="Inter" pitchFamily="34" charset="-120"/>
              </a:rPr>
              <a:t>The </a:t>
            </a:r>
            <a:pPr algn="l" marL="304800" indent="-304800">
              <a:lnSpc>
                <a:spcPct val="122000"/>
              </a:lnSpc>
              <a:buSzPct val="100000"/>
              <a:buChar char="•"/>
            </a:pPr>
            <a:r>
              <a:rPr lang="en-US" sz="1500" b="1" dirty="0">
                <a:solidFill>
                  <a:srgbClr val="3C3939"/>
                </a:solidFill>
                <a:latin typeface="Inter Bold" pitchFamily="34" charset="0"/>
                <a:ea typeface="Inter Bold" pitchFamily="34" charset="-122"/>
                <a:cs typeface="Inter Bold" pitchFamily="34" charset="-120"/>
              </a:rPr>
              <a:t>empirical self</a:t>
            </a:r>
            <a:pPr algn="l" marL="304800" indent="-304800">
              <a:lnSpc>
                <a:spcPct val="122000"/>
              </a:lnSpc>
              <a:buSzPct val="100000"/>
              <a:buChar char="•"/>
            </a:pPr>
            <a:r>
              <a:rPr lang="en-US" sz="1500" dirty="0">
                <a:solidFill>
                  <a:srgbClr val="3C3939"/>
                </a:solidFill>
                <a:latin typeface="Inter" pitchFamily="34" charset="0"/>
                <a:ea typeface="Inter" pitchFamily="34" charset="-122"/>
                <a:cs typeface="Inter" pitchFamily="34" charset="-120"/>
              </a:rPr>
              <a:t> (untutored desires, impulses, habits) — must be 'conquered' because its desires are not yet aligned with ren</a:t>
            </a:r>
            <a:endParaRPr lang="en-US" sz="1500" dirty="0"/>
          </a:p>
          <a:p>
            <a:pPr algn="l" marL="304800" indent="-304800">
              <a:lnSpc>
                <a:spcPct val="122000"/>
              </a:lnSpc>
              <a:buSzPct val="100000"/>
              <a:buChar char="•"/>
            </a:pPr>
            <a:r>
              <a:rPr lang="en-US" sz="1500" dirty="0">
                <a:solidFill>
                  <a:srgbClr val="3C3939"/>
                </a:solidFill>
                <a:latin typeface="Inter" pitchFamily="34" charset="0"/>
                <a:ea typeface="Inter" pitchFamily="34" charset="-122"/>
                <a:cs typeface="Inter" pitchFamily="34" charset="-120"/>
              </a:rPr>
              <a:t>The </a:t>
            </a:r>
            <a:pPr algn="l" marL="304800" indent="-304800">
              <a:lnSpc>
                <a:spcPct val="122000"/>
              </a:lnSpc>
              <a:buSzPct val="100000"/>
              <a:buChar char="•"/>
            </a:pPr>
            <a:r>
              <a:rPr lang="en-US" sz="1500" b="1" dirty="0">
                <a:solidFill>
                  <a:srgbClr val="3C3939"/>
                </a:solidFill>
                <a:latin typeface="Inter Bold" pitchFamily="34" charset="0"/>
                <a:ea typeface="Inter Bold" pitchFamily="34" charset="-122"/>
                <a:cs typeface="Inter Bold" pitchFamily="34" charset="-120"/>
              </a:rPr>
              <a:t>ethical self</a:t>
            </a:r>
            <a:pPr algn="l" marL="304800" indent="-304800">
              <a:lnSpc>
                <a:spcPct val="122000"/>
              </a:lnSpc>
              <a:buSzPct val="100000"/>
              <a:buChar char="•"/>
            </a:pPr>
            <a:r>
              <a:rPr lang="en-US" sz="1500" dirty="0">
                <a:solidFill>
                  <a:srgbClr val="3C3939"/>
                </a:solidFill>
                <a:latin typeface="Inter" pitchFamily="34" charset="0"/>
                <a:ea typeface="Inter" pitchFamily="34" charset="-122"/>
                <a:cs typeface="Inter" pitchFamily="34" charset="-120"/>
              </a:rPr>
              <a:t> (capacity to recognise and respond to the dao) — the faculty through which ren is actualised</a:t>
            </a:r>
            <a:endParaRPr lang="en-US" sz="1500" dirty="0"/>
          </a:p>
        </p:txBody>
      </p:sp>
      <p:sp>
        <p:nvSpPr>
          <p:cNvPr id="9" name="Text 7"/>
          <p:cNvSpPr/>
          <p:nvPr/>
        </p:nvSpPr>
        <p:spPr>
          <a:xfrm>
            <a:off x="6340812" y="4558407"/>
            <a:ext cx="5195758" cy="1430734"/>
          </a:xfrm>
          <a:prstGeom prst="rect">
            <a:avLst/>
          </a:prstGeom>
          <a:noFill/>
          <a:ln/>
        </p:spPr>
        <p:txBody>
          <a:bodyPr wrap="square" lIns="0" tIns="0" rIns="0" bIns="0" rtlCol="0" anchor="t">
            <a:normAutofit/>
          </a:bodyPr>
          <a:lstStyle/>
          <a:p>
            <a:pPr algn="l" indent="0" marL="0">
              <a:lnSpc>
                <a:spcPct val="122000"/>
              </a:lnSpc>
              <a:buNone/>
            </a:pPr>
            <a:r>
              <a:rPr lang="en-US" sz="1500" dirty="0">
                <a:solidFill>
                  <a:srgbClr val="3C3939"/>
                </a:solidFill>
                <a:latin typeface="Inter" pitchFamily="34" charset="0"/>
                <a:ea typeface="Inter" pitchFamily="34" charset="-122"/>
                <a:cs typeface="Inter" pitchFamily="34" charset="-120"/>
              </a:rPr>
              <a:t>Van Norden: 'Becoming ethical is a process of re-forming a nature with desires and dispositions that are actively opposed to virtue.' The self 'conquered' is the </a:t>
            </a:r>
            <a:pPr algn="l" indent="0" marL="0">
              <a:lnSpc>
                <a:spcPct val="122000"/>
              </a:lnSpc>
              <a:buNone/>
            </a:pPr>
            <a:r>
              <a:rPr lang="en-US" sz="1500" b="1" dirty="0">
                <a:solidFill>
                  <a:srgbClr val="3C3939"/>
                </a:solidFill>
                <a:latin typeface="Inter Bold" pitchFamily="34" charset="0"/>
                <a:ea typeface="Inter Bold" pitchFamily="34" charset="-122"/>
                <a:cs typeface="Inter Bold" pitchFamily="34" charset="-120"/>
              </a:rPr>
              <a:t>undisciplined self</a:t>
            </a:r>
            <a:pPr algn="l" indent="0" marL="0">
              <a:lnSpc>
                <a:spcPct val="122000"/>
              </a:lnSpc>
              <a:buNone/>
            </a:pPr>
            <a:r>
              <a:rPr lang="en-US" sz="1500" dirty="0">
                <a:solidFill>
                  <a:srgbClr val="3C3939"/>
                </a:solidFill>
                <a:latin typeface="Inter" pitchFamily="34" charset="0"/>
                <a:ea typeface="Inter" pitchFamily="34" charset="-122"/>
                <a:cs typeface="Inter" pitchFamily="34" charset="-120"/>
              </a:rPr>
              <a:t>; the self from which ren 'proceeds' is the </a:t>
            </a:r>
            <a:pPr algn="l" indent="0" marL="0">
              <a:lnSpc>
                <a:spcPct val="122000"/>
              </a:lnSpc>
              <a:buNone/>
            </a:pPr>
            <a:r>
              <a:rPr lang="en-US" sz="1500" b="1" dirty="0">
                <a:solidFill>
                  <a:srgbClr val="3C3939"/>
                </a:solidFill>
                <a:latin typeface="Inter Bold" pitchFamily="34" charset="0"/>
                <a:ea typeface="Inter Bold" pitchFamily="34" charset="-122"/>
                <a:cs typeface="Inter Bold" pitchFamily="34" charset="-120"/>
              </a:rPr>
              <a:t>cultivated self</a:t>
            </a:r>
            <a:pPr algn="l" indent="0" marL="0">
              <a:lnSpc>
                <a:spcPct val="122000"/>
              </a:lnSpc>
              <a:buNone/>
            </a:pPr>
            <a:r>
              <a:rPr lang="en-US" sz="1500" dirty="0">
                <a:solidFill>
                  <a:srgbClr val="3C3939"/>
                </a:solidFill>
                <a:latin typeface="Inter" pitchFamily="34" charset="0"/>
                <a:ea typeface="Inter" pitchFamily="34" charset="-122"/>
                <a:cs typeface="Inter" pitchFamily="34" charset="-120"/>
              </a:rPr>
              <a:t> that emerges through li.</a:t>
            </a:r>
            <a:endParaRPr lang="en-US" sz="15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p:nvPr/>
        </p:nvSpPr>
        <p:spPr>
          <a:xfrm>
            <a:off x="661475" y="670123"/>
            <a:ext cx="10868745" cy="1328936"/>
          </a:xfrm>
          <a:prstGeom prst="rect">
            <a:avLst/>
          </a:prstGeom>
          <a:noFill/>
          <a:ln/>
        </p:spPr>
        <p:txBody>
          <a:bodyPr wrap="square" lIns="0" tIns="0" rIns="0" bIns="0" rtlCol="0" anchor="t">
            <a:normAutofit/>
          </a:bodyPr>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Analects 12.1 — Four Prohibitions and Cosmic Dimension</a:t>
            </a:r>
            <a:endParaRPr lang="en-US" sz="4150" dirty="0"/>
          </a:p>
        </p:txBody>
      </p:sp>
      <p:sp>
        <p:nvSpPr>
          <p:cNvPr id="3" name="Shape 1"/>
          <p:cNvSpPr/>
          <p:nvPr/>
        </p:nvSpPr>
        <p:spPr>
          <a:xfrm>
            <a:off x="661475" y="2381746"/>
            <a:ext cx="5338728" cy="3806031"/>
          </a:xfrm>
          <a:prstGeom prst="roundRect">
            <a:avLst>
              <a:gd name="adj" fmla="val 2347"/>
            </a:avLst>
          </a:prstGeom>
          <a:solidFill>
            <a:srgbClr val="F2EEEE"/>
          </a:solidFill>
          <a:ln w="12700">
            <a:solidFill>
              <a:srgbClr val="D8D4D4"/>
            </a:solidFill>
            <a:prstDash val="solid"/>
          </a:ln>
        </p:spPr>
      </p:sp>
      <p:sp>
        <p:nvSpPr>
          <p:cNvPr id="4" name="Text 2"/>
          <p:cNvSpPr/>
          <p:nvPr/>
        </p:nvSpPr>
        <p:spPr>
          <a:xfrm>
            <a:off x="886795" y="2607072"/>
            <a:ext cx="3568015" cy="332184"/>
          </a:xfrm>
          <a:prstGeom prst="rect">
            <a:avLst/>
          </a:prstGeom>
          <a:noFill/>
          <a:ln/>
        </p:spPr>
        <p:txBody>
          <a:bodyPr wrap="none" lIns="0" tIns="0" rIns="0" bIns="0" rtlCol="0" anchor="t"/>
          <a:lstStyle/>
          <a:p>
            <a:pPr algn="l" indent="0" marL="0">
              <a:lnSpc>
                <a:spcPct val="104000"/>
              </a:lnSpc>
              <a:buNone/>
            </a:pPr>
            <a:r>
              <a:rPr lang="zh-CN" altLang="en-US" sz="2050" b="1" dirty="0">
                <a:solidFill>
                  <a:srgbClr val="3C3939"/>
                </a:solidFill>
                <a:latin typeface="Inter Bold" pitchFamily="34" charset="0"/>
                <a:ea typeface="Inter Bold" pitchFamily="34" charset="-122"/>
                <a:cs typeface="Inter Bold" pitchFamily="34" charset="-120"/>
              </a:rPr>
              <a:t>The Four Prohibitions (四勿)</a:t>
            </a:r>
            <a:endParaRPr lang="zh-CN" sz="2050" dirty="0"/>
          </a:p>
        </p:txBody>
      </p:sp>
      <p:sp>
        <p:nvSpPr>
          <p:cNvPr id="5" name="Text 3"/>
          <p:cNvSpPr/>
          <p:nvPr/>
        </p:nvSpPr>
        <p:spPr>
          <a:xfrm>
            <a:off x="886795" y="3054052"/>
            <a:ext cx="4888088" cy="2908399"/>
          </a:xfrm>
          <a:prstGeom prst="rect">
            <a:avLst/>
          </a:prstGeom>
          <a:noFill/>
          <a:ln/>
        </p:spPr>
        <p:txBody>
          <a:bodyPr wrap="square" lIns="0" tIns="0" rIns="0" bIns="0" rtlCol="0" anchor="t">
            <a:normAutofit/>
          </a:bodyPr>
          <a:lstStyle/>
          <a:p>
            <a:pPr algn="l" indent="0" marL="0">
              <a:lnSpc>
                <a:spcPct val="127000"/>
              </a:lnSpc>
              <a:buNone/>
            </a:pPr>
            <a:r>
              <a:rPr lang="zh-CN" altLang="en-US" sz="1650" dirty="0">
                <a:solidFill>
                  <a:srgbClr val="3C3939"/>
                </a:solidFill>
                <a:latin typeface="Inter" pitchFamily="34" charset="0"/>
                <a:ea typeface="Inter" pitchFamily="34" charset="-122"/>
                <a:cs typeface="Inter" pitchFamily="34" charset="-120"/>
              </a:rPr>
              <a:t>'非禮勿視，非禮勿聽，非禮勿言，非禮勿動' — Often read as rigid conformity, but this misunderstands their function. They are a </a:t>
            </a:r>
            <a:pPr algn="l" indent="0" marL="0">
              <a:lnSpc>
                <a:spcPct val="127000"/>
              </a:lnSpc>
              <a:buNone/>
            </a:pPr>
            <a:r>
              <a:rPr lang="zh-CN" altLang="en-US" sz="1650" b="1" dirty="0">
                <a:solidFill>
                  <a:srgbClr val="3C3939"/>
                </a:solidFill>
                <a:latin typeface="Inter Bold" pitchFamily="34" charset="0"/>
                <a:ea typeface="Inter Bold" pitchFamily="34" charset="-122"/>
                <a:cs typeface="Inter Bold" pitchFamily="34" charset="-120"/>
              </a:rPr>
              <a:t>pedagogical device</a:t>
            </a:r>
            <a:pPr algn="l" indent="0" marL="0">
              <a:lnSpc>
                <a:spcPct val="127000"/>
              </a:lnSpc>
              <a:buNone/>
            </a:pPr>
            <a:r>
              <a:rPr lang="zh-CN" altLang="en-US" sz="1650" dirty="0">
                <a:solidFill>
                  <a:srgbClr val="3C3939"/>
                </a:solidFill>
                <a:latin typeface="Inter" pitchFamily="34" charset="0"/>
                <a:ea typeface="Inter" pitchFamily="34" charset="-122"/>
                <a:cs typeface="Inter" pitchFamily="34" charset="-120"/>
              </a:rPr>
              <a:t> for Yan Hui specifically. They cover the entire range of human interaction: what we take in (seeing, hearing), what we put out (speaking), what we do (acting). For the person committed to ren, </a:t>
            </a:r>
            <a:pPr algn="l" indent="0" marL="0">
              <a:lnSpc>
                <a:spcPct val="127000"/>
              </a:lnSpc>
              <a:buNone/>
            </a:pPr>
            <a:r>
              <a:rPr lang="zh-CN" altLang="en-US" sz="1650" b="1" dirty="0">
                <a:solidFill>
                  <a:srgbClr val="3C3939"/>
                </a:solidFill>
                <a:latin typeface="Inter Bold" pitchFamily="34" charset="0"/>
                <a:ea typeface="Inter Bold" pitchFamily="34" charset="-122"/>
                <a:cs typeface="Inter Bold" pitchFamily="34" charset="-120"/>
              </a:rPr>
              <a:t>no domain of life is ethically neutral</a:t>
            </a:r>
            <a:pPr algn="l" indent="0" marL="0">
              <a:lnSpc>
                <a:spcPct val="127000"/>
              </a:lnSpc>
              <a:buNone/>
            </a:pPr>
            <a:r>
              <a:rPr lang="zh-CN" altLang="en-US" sz="1650" dirty="0">
                <a:solidFill>
                  <a:srgbClr val="3C3939"/>
                </a:solidFill>
                <a:latin typeface="Inter" pitchFamily="34" charset="0"/>
                <a:ea typeface="Inter" pitchFamily="34" charset="-122"/>
                <a:cs typeface="Inter" pitchFamily="34" charset="-120"/>
              </a:rPr>
              <a:t>.</a:t>
            </a:r>
            <a:endParaRPr lang="zh-CN" sz="1650" dirty="0"/>
          </a:p>
        </p:txBody>
      </p:sp>
      <p:sp>
        <p:nvSpPr>
          <p:cNvPr id="6" name="Shape 4"/>
          <p:cNvSpPr/>
          <p:nvPr/>
        </p:nvSpPr>
        <p:spPr>
          <a:xfrm>
            <a:off x="6191492" y="2381746"/>
            <a:ext cx="5338728" cy="3806031"/>
          </a:xfrm>
          <a:prstGeom prst="roundRect">
            <a:avLst>
              <a:gd name="adj" fmla="val 2347"/>
            </a:avLst>
          </a:prstGeom>
          <a:solidFill>
            <a:srgbClr val="F2EEEE"/>
          </a:solidFill>
          <a:ln w="12700">
            <a:solidFill>
              <a:srgbClr val="D8D4D4"/>
            </a:solidFill>
            <a:prstDash val="solid"/>
          </a:ln>
        </p:spPr>
      </p:sp>
      <p:sp>
        <p:nvSpPr>
          <p:cNvPr id="7" name="Text 5"/>
          <p:cNvSpPr/>
          <p:nvPr/>
        </p:nvSpPr>
        <p:spPr>
          <a:xfrm>
            <a:off x="6416812" y="2607072"/>
            <a:ext cx="4441317" cy="332184"/>
          </a:xfrm>
          <a:prstGeom prst="rect">
            <a:avLst/>
          </a:prstGeom>
          <a:noFill/>
          <a:ln/>
        </p:spPr>
        <p:txBody>
          <a:bodyPr wrap="none" lIns="0" tIns="0" rIns="0" bIns="0" rtlCol="0" anchor="t"/>
          <a:lstStyle/>
          <a:p>
            <a:pPr algn="l" indent="0" marL="0">
              <a:lnSpc>
                <a:spcPct val="104000"/>
              </a:lnSpc>
              <a:buNone/>
            </a:pPr>
            <a:r>
              <a:rPr lang="zh-CN" altLang="en-US" sz="2050" b="1" dirty="0">
                <a:solidFill>
                  <a:srgbClr val="3C3939"/>
                </a:solidFill>
                <a:latin typeface="Inter Bold" pitchFamily="34" charset="0"/>
                <a:ea typeface="Inter Bold" pitchFamily="34" charset="-122"/>
                <a:cs typeface="Inter Bold" pitchFamily="34" charset="-120"/>
              </a:rPr>
              <a:t>The Cosmic Dimension — 天下歸仁</a:t>
            </a:r>
            <a:endParaRPr lang="zh-CN" sz="2050" dirty="0"/>
          </a:p>
        </p:txBody>
      </p:sp>
      <p:sp>
        <p:nvSpPr>
          <p:cNvPr id="8" name="Text 6"/>
          <p:cNvSpPr/>
          <p:nvPr/>
        </p:nvSpPr>
        <p:spPr>
          <a:xfrm>
            <a:off x="6416812" y="3054052"/>
            <a:ext cx="4888088" cy="2908399"/>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'If a person could conquer himself and return to li for a single day, the world would respond to him with ren.' Compare Analects 12.19: 'The Virtue of a gentleman is like the wind, and the Virtue of a petty person is like the grass — when the wind moves over the grass, the grass is sure to bend.' Ethical cultivation is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not a private achievement</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 it has a social and cosmic </a:t>
            </a:r>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ripple effect</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a:t>
            </a:r>
            <a:endParaRPr lang="en-US" sz="165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Text 0"/>
          <p:cNvSpPr/>
          <p:nvPr/>
        </p:nvSpPr>
        <p:spPr>
          <a:xfrm>
            <a:off x="5233360" y="751880"/>
            <a:ext cx="6296860" cy="1181298"/>
          </a:xfrm>
          <a:prstGeom prst="rect">
            <a:avLst/>
          </a:prstGeom>
          <a:noFill/>
          <a:ln/>
        </p:spPr>
        <p:txBody>
          <a:bodyPr wrap="square" lIns="0" tIns="0" rIns="0" bIns="0" rtlCol="0" anchor="t">
            <a:normAutofit/>
          </a:bodyPr>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Analects 12.1 — Radical Autonomy</a:t>
            </a:r>
            <a:endParaRPr lang="en-US" sz="3700" dirty="0"/>
          </a:p>
        </p:txBody>
      </p:sp>
      <p:sp>
        <p:nvSpPr>
          <p:cNvPr id="4" name="Shape 1"/>
          <p:cNvSpPr/>
          <p:nvPr/>
        </p:nvSpPr>
        <p:spPr>
          <a:xfrm>
            <a:off x="5233360" y="2159992"/>
            <a:ext cx="25399" cy="884337"/>
          </a:xfrm>
          <a:prstGeom prst="roundRect">
            <a:avLst>
              <a:gd name="adj" fmla="val 60001"/>
            </a:avLst>
          </a:prstGeom>
          <a:solidFill>
            <a:srgbClr val="1B1B27"/>
          </a:solidFill>
          <a:ln/>
        </p:spPr>
      </p:sp>
      <p:sp>
        <p:nvSpPr>
          <p:cNvPr id="5" name="Text 2"/>
          <p:cNvSpPr/>
          <p:nvPr/>
        </p:nvSpPr>
        <p:spPr>
          <a:xfrm>
            <a:off x="5516821" y="2330053"/>
            <a:ext cx="6013399" cy="544314"/>
          </a:xfrm>
          <a:prstGeom prst="rect">
            <a:avLst/>
          </a:prstGeom>
          <a:noFill/>
          <a:ln/>
        </p:spPr>
        <p:txBody>
          <a:bodyPr wrap="square" lIns="0" tIns="0" rIns="0" bIns="0" rtlCol="0" anchor="t">
            <a:normAutofit/>
          </a:bodyPr>
          <a:lstStyle/>
          <a:p>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'為仁由己，而由人乎哉' — Being ren proceeds from oneself, how could it come from others?</a:t>
            </a:r>
            <a:endParaRPr lang="zh-CN" sz="1450" dirty="0"/>
          </a:p>
        </p:txBody>
      </p:sp>
      <p:sp>
        <p:nvSpPr>
          <p:cNvPr id="6" name="Text 3"/>
          <p:cNvSpPr/>
          <p:nvPr/>
        </p:nvSpPr>
        <p:spPr>
          <a:xfrm>
            <a:off x="5233360" y="3214489"/>
            <a:ext cx="6296860" cy="289163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Despite the emphasis on tradition, ritual, and social forms, Kongzi insists that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ultimate responsibility for ren rests with the individual</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No one else can do it for you. This undercuts any reading of Confucianism as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mere social conformism</a:t>
            </a:r>
            <a:pPr algn="l" indent="0" marL="0">
              <a:lnSpc>
                <a:spcPct val="120000"/>
              </a:lnSpc>
              <a:spcAft>
                <a:spcPts val="1300"/>
              </a:spcAft>
              <a:buNone/>
            </a:pPr>
            <a:r>
              <a:rPr lang="en-US" sz="1450" dirty="0">
                <a:solidFill>
                  <a:srgbClr val="3C3939"/>
                </a:solidFill>
                <a:latin typeface="Inter" pitchFamily="34" charset="0"/>
                <a:ea typeface="Inter" pitchFamily="34" charset="-122"/>
                <a:cs typeface="Inter" pitchFamily="34" charset="-120"/>
              </a:rPr>
              <a:t>.</a:t>
            </a:r>
            <a:endParaRPr lang="en-US" sz="1450" dirty="0"/>
          </a:p>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ethical life is simultaneously the most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tradition-saturated</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and the most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personally responsible</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mode of existence. The third discussion question connects directly to the session's core question: Analects 2.3 presents li as a governance tool; 12.1 presents it as a self-cultivation tool — are these compatible, or is there a genuine tension between social discipline and personal autonomy?</a:t>
            </a:r>
            <a:endParaRPr lang="en-US" sz="145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Text 0"/>
          <p:cNvSpPr/>
          <p:nvPr/>
        </p:nvSpPr>
        <p:spPr>
          <a:xfrm>
            <a:off x="661475" y="670520"/>
            <a:ext cx="10868745" cy="1266627"/>
          </a:xfrm>
          <a:prstGeom prst="rect">
            <a:avLst/>
          </a:prstGeom>
          <a:noFill/>
          <a:ln/>
        </p:spPr>
        <p:txBody>
          <a:bodyPr wrap="square" lIns="0" tIns="0" rIns="0" bIns="0" rtlCol="0" anchor="t">
            <a:normAutofit/>
          </a:bodyPr>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Analects 12.1 — The Unjust Law Problem Resolved</a:t>
            </a:r>
            <a:endParaRPr lang="en-US" sz="3950" dirty="0"/>
          </a:p>
        </p:txBody>
      </p:sp>
      <p:sp>
        <p:nvSpPr>
          <p:cNvPr id="3" name="Text 1"/>
          <p:cNvSpPr/>
          <p:nvPr/>
        </p:nvSpPr>
        <p:spPr>
          <a:xfrm>
            <a:off x="661475" y="2371725"/>
            <a:ext cx="3142973" cy="316607"/>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The Tension</a:t>
            </a:r>
            <a:endParaRPr lang="en-US" sz="1950" dirty="0"/>
          </a:p>
        </p:txBody>
      </p:sp>
      <p:sp>
        <p:nvSpPr>
          <p:cNvPr id="4" name="Text 2"/>
          <p:cNvSpPr/>
          <p:nvPr/>
        </p:nvSpPr>
        <p:spPr>
          <a:xfrm>
            <a:off x="661475" y="2862163"/>
            <a:ext cx="5187126" cy="903684"/>
          </a:xfrm>
          <a:prstGeom prst="rect">
            <a:avLst/>
          </a:prstGeom>
          <a:noFill/>
          <a:ln/>
        </p:spPr>
        <p:txBody>
          <a:bodyPr wrap="square" lIns="0" tIns="0" rIns="0" bIns="0" rtlCol="0" anchor="t">
            <a:normAutofit/>
          </a:bodyPr>
          <a:lstStyle/>
          <a:p>
            <a:pPr algn="l" indent="0" marL="0">
              <a:lnSpc>
                <a:spcPct val="124000"/>
              </a:lnSpc>
              <a:buNone/>
            </a:pPr>
            <a:r>
              <a:rPr lang="en-US" sz="1550" dirty="0">
                <a:solidFill>
                  <a:srgbClr val="3C3939"/>
                </a:solidFill>
                <a:latin typeface="Inter" pitchFamily="34" charset="0"/>
                <a:ea typeface="Inter" pitchFamily="34" charset="-122"/>
                <a:cs typeface="Inter" pitchFamily="34" charset="-120"/>
              </a:rPr>
              <a:t>This is the 'evil law' problem for Confucianism, analogous to </a:t>
            </a:r>
            <a:pPr algn="l" indent="0" marL="0">
              <a:lnSpc>
                <a:spcPct val="124000"/>
              </a:lnSpc>
              <a:buNone/>
            </a:pPr>
            <a:r>
              <a:rPr lang="en-US" sz="1550" b="1" dirty="0">
                <a:solidFill>
                  <a:srgbClr val="3C3939"/>
                </a:solidFill>
                <a:latin typeface="Inter Bold" pitchFamily="34" charset="0"/>
                <a:ea typeface="Inter Bold" pitchFamily="34" charset="-122"/>
                <a:cs typeface="Inter Bold" pitchFamily="34" charset="-120"/>
              </a:rPr>
              <a:t>lex iniusta non est lex</a:t>
            </a:r>
            <a:pPr algn="l" indent="0" marL="0">
              <a:lnSpc>
                <a:spcPct val="124000"/>
              </a:lnSpc>
              <a:buNone/>
            </a:pPr>
            <a:r>
              <a:rPr lang="en-US" sz="1550" dirty="0">
                <a:solidFill>
                  <a:srgbClr val="3C3939"/>
                </a:solidFill>
                <a:latin typeface="Inter" pitchFamily="34" charset="0"/>
                <a:ea typeface="Inter" pitchFamily="34" charset="-122"/>
                <a:cs typeface="Inter" pitchFamily="34" charset="-120"/>
              </a:rPr>
              <a:t> in Western legal philosophy.</a:t>
            </a:r>
            <a:endParaRPr lang="en-US" sz="1550" dirty="0"/>
          </a:p>
        </p:txBody>
      </p:sp>
      <p:sp>
        <p:nvSpPr>
          <p:cNvPr id="5" name="Text 3"/>
          <p:cNvSpPr/>
          <p:nvPr/>
        </p:nvSpPr>
        <p:spPr>
          <a:xfrm>
            <a:off x="661475" y="3922316"/>
            <a:ext cx="5187126" cy="1868190"/>
          </a:xfrm>
          <a:prstGeom prst="rect">
            <a:avLst/>
          </a:prstGeom>
          <a:noFill/>
          <a:ln/>
        </p:spPr>
        <p:txBody>
          <a:bodyPr wrap="square" lIns="0" tIns="0" rIns="0" bIns="0" rtlCol="0" anchor="t">
            <a:normAutofit/>
          </a:bodyPr>
          <a:lstStyle/>
          <a:p>
            <a:pPr algn="l" marL="314960" indent="-314960">
              <a:lnSpc>
                <a:spcPct val="124000"/>
              </a:lnSpc>
              <a:buSzPct val="100000"/>
              <a:buChar char="•"/>
            </a:pPr>
            <a:r>
              <a:rPr lang="en-US" sz="1550" dirty="0">
                <a:solidFill>
                  <a:srgbClr val="3C3939"/>
                </a:solidFill>
                <a:latin typeface="Inter" pitchFamily="34" charset="0"/>
                <a:ea typeface="Inter" pitchFamily="34" charset="-122"/>
                <a:cs typeface="Inter" pitchFamily="34" charset="-120"/>
              </a:rPr>
              <a:t>Analects 3.3 establishes ren as the criterion by which li is judged — a standard </a:t>
            </a:r>
            <a:pPr algn="l" marL="314960" indent="-314960">
              <a:lnSpc>
                <a:spcPct val="124000"/>
              </a:lnSpc>
              <a:buSzPct val="100000"/>
              <a:buChar char="•"/>
            </a:pPr>
            <a:r>
              <a:rPr lang="en-US" sz="1550" i="1" dirty="0">
                <a:solidFill>
                  <a:srgbClr val="3C3939"/>
                </a:solidFill>
                <a:latin typeface="Inter" pitchFamily="34" charset="0"/>
                <a:ea typeface="Inter" pitchFamily="34" charset="-122"/>
                <a:cs typeface="Inter" pitchFamily="34" charset="-120"/>
              </a:rPr>
              <a:t>behind</a:t>
            </a:r>
            <a:pPr algn="l" marL="314960" indent="-314960">
              <a:lnSpc>
                <a:spcPct val="124000"/>
              </a:lnSpc>
              <a:buSzPct val="100000"/>
              <a:buChar char="•"/>
            </a:pPr>
            <a:r>
              <a:rPr lang="en-US" sz="1550" dirty="0">
                <a:solidFill>
                  <a:srgbClr val="3C3939"/>
                </a:solidFill>
                <a:latin typeface="Inter" pitchFamily="34" charset="0"/>
                <a:ea typeface="Inter" pitchFamily="34" charset="-122"/>
                <a:cs typeface="Inter" pitchFamily="34" charset="-120"/>
              </a:rPr>
              <a:t> li that can serve as a basis for critique</a:t>
            </a:r>
            <a:endParaRPr lang="en-US" sz="1550" dirty="0"/>
          </a:p>
          <a:p>
            <a:pPr algn="l" marL="314960" indent="-314960">
              <a:lnSpc>
                <a:spcPct val="124000"/>
              </a:lnSpc>
              <a:buSzPct val="100000"/>
              <a:buChar char="•"/>
            </a:pPr>
            <a:r>
              <a:rPr lang="en-US" sz="1550" dirty="0">
                <a:solidFill>
                  <a:srgbClr val="3C3939"/>
                </a:solidFill>
                <a:latin typeface="Inter" pitchFamily="34" charset="0"/>
                <a:ea typeface="Inter" pitchFamily="34" charset="-122"/>
                <a:cs typeface="Inter" pitchFamily="34" charset="-120"/>
              </a:rPr>
              <a:t>Analects 12.1 defines ren in terms of li — 'return to li: that is ren' — making it harder to use ren as an independent critical standard</a:t>
            </a:r>
            <a:endParaRPr lang="en-US" sz="1550" dirty="0"/>
          </a:p>
        </p:txBody>
      </p:sp>
      <p:sp>
        <p:nvSpPr>
          <p:cNvPr id="6" name="Shape 4"/>
          <p:cNvSpPr/>
          <p:nvPr/>
        </p:nvSpPr>
        <p:spPr>
          <a:xfrm>
            <a:off x="6203497" y="2197894"/>
            <a:ext cx="5479020" cy="3989487"/>
          </a:xfrm>
          <a:prstGeom prst="roundRect">
            <a:avLst>
              <a:gd name="adj" fmla="val 3658"/>
            </a:avLst>
          </a:prstGeom>
          <a:solidFill>
            <a:srgbClr val="1B1B27"/>
          </a:solidFill>
          <a:ln/>
        </p:spPr>
      </p:sp>
      <p:sp>
        <p:nvSpPr>
          <p:cNvPr id="7" name="Text 5"/>
          <p:cNvSpPr/>
          <p:nvPr/>
        </p:nvSpPr>
        <p:spPr>
          <a:xfrm>
            <a:off x="6406097" y="2371725"/>
            <a:ext cx="3681320" cy="316607"/>
          </a:xfrm>
          <a:prstGeom prst="rect">
            <a:avLst/>
          </a:prstGeom>
          <a:noFill/>
          <a:ln/>
        </p:spPr>
        <p:txBody>
          <a:bodyPr wrap="none" lIns="0" tIns="0" rIns="0" bIns="0" rtlCol="0" anchor="t"/>
          <a:lstStyle/>
          <a:p>
            <a:pPr algn="l" indent="0" marL="0">
              <a:lnSpc>
                <a:spcPct val="104000"/>
              </a:lnSpc>
              <a:buNone/>
            </a:pPr>
            <a:r>
              <a:rPr lang="en-US" sz="1950" b="1" dirty="0">
                <a:solidFill>
                  <a:srgbClr val="FFFFFF"/>
                </a:solidFill>
                <a:latin typeface="Inter Bold" pitchFamily="34" charset="0"/>
                <a:ea typeface="Inter Bold" pitchFamily="34" charset="-122"/>
                <a:cs typeface="Inter Bold" pitchFamily="34" charset="-120"/>
              </a:rPr>
              <a:t>The Revivalistic Strategy</a:t>
            </a:r>
            <a:endParaRPr lang="en-US" sz="1950" dirty="0"/>
          </a:p>
        </p:txBody>
      </p:sp>
      <p:sp>
        <p:nvSpPr>
          <p:cNvPr id="8" name="Text 6"/>
          <p:cNvSpPr/>
          <p:nvPr/>
        </p:nvSpPr>
        <p:spPr>
          <a:xfrm>
            <a:off x="6406097" y="2862163"/>
            <a:ext cx="5073821" cy="3168749"/>
          </a:xfrm>
          <a:prstGeom prst="rect">
            <a:avLst/>
          </a:prstGeom>
          <a:noFill/>
          <a:ln/>
        </p:spPr>
        <p:txBody>
          <a:bodyPr wrap="square" lIns="0" tIns="0" rIns="0" bIns="0" rtlCol="0" anchor="t">
            <a:normAutofit/>
          </a:bodyPr>
          <a:lstStyle/>
          <a:p>
            <a:pPr algn="l" indent="0" marL="0">
              <a:lnSpc>
                <a:spcPct val="124000"/>
              </a:lnSpc>
              <a:buNone/>
            </a:pPr>
            <a:r>
              <a:rPr lang="en-US" sz="1550" dirty="0">
                <a:solidFill>
                  <a:srgbClr val="FFFFFF"/>
                </a:solidFill>
                <a:latin typeface="Inter" pitchFamily="34" charset="0"/>
                <a:ea typeface="Inter" pitchFamily="34" charset="-122"/>
                <a:cs typeface="Inter" pitchFamily="34" charset="-120"/>
              </a:rPr>
              <a:t>Distinguish between the </a:t>
            </a:r>
            <a:pPr algn="l" indent="0" marL="0">
              <a:lnSpc>
                <a:spcPct val="124000"/>
              </a:lnSpc>
              <a:buNone/>
            </a:pPr>
            <a:r>
              <a:rPr lang="en-US" sz="1550" b="1" dirty="0">
                <a:solidFill>
                  <a:srgbClr val="FFFFFF"/>
                </a:solidFill>
                <a:latin typeface="Inter Bold" pitchFamily="34" charset="0"/>
                <a:ea typeface="Inter Bold" pitchFamily="34" charset="-122"/>
                <a:cs typeface="Inter Bold" pitchFamily="34" charset="-120"/>
              </a:rPr>
              <a:t>spirit</a:t>
            </a:r>
            <a:pPr algn="l" indent="0" marL="0">
              <a:lnSpc>
                <a:spcPct val="124000"/>
              </a:lnSpc>
              <a:buNone/>
            </a:pPr>
            <a:r>
              <a:rPr lang="en-US" sz="1550" dirty="0">
                <a:solidFill>
                  <a:srgbClr val="FFFFFF"/>
                </a:solidFill>
                <a:latin typeface="Inter" pitchFamily="34" charset="0"/>
                <a:ea typeface="Inter" pitchFamily="34" charset="-122"/>
                <a:cs typeface="Inter" pitchFamily="34" charset="-120"/>
              </a:rPr>
              <a:t> of li and its </a:t>
            </a:r>
            <a:pPr algn="l" indent="0" marL="0">
              <a:lnSpc>
                <a:spcPct val="124000"/>
              </a:lnSpc>
              <a:buNone/>
            </a:pPr>
            <a:r>
              <a:rPr lang="en-US" sz="1550" b="1" dirty="0">
                <a:solidFill>
                  <a:srgbClr val="FFFFFF"/>
                </a:solidFill>
                <a:latin typeface="Inter Bold" pitchFamily="34" charset="0"/>
                <a:ea typeface="Inter Bold" pitchFamily="34" charset="-122"/>
                <a:cs typeface="Inter Bold" pitchFamily="34" charset="-120"/>
              </a:rPr>
              <a:t>letter</a:t>
            </a:r>
            <a:pPr algn="l" indent="0" marL="0">
              <a:lnSpc>
                <a:spcPct val="124000"/>
              </a:lnSpc>
              <a:spcAft>
                <a:spcPts val="1200"/>
              </a:spcAft>
              <a:buNone/>
            </a:pPr>
            <a:r>
              <a:rPr lang="en-US" sz="1550" dirty="0">
                <a:solidFill>
                  <a:srgbClr val="FFFFFF"/>
                </a:solidFill>
                <a:latin typeface="Inter" pitchFamily="34" charset="0"/>
                <a:ea typeface="Inter" pitchFamily="34" charset="-122"/>
                <a:cs typeface="Inter" pitchFamily="34" charset="-120"/>
              </a:rPr>
              <a:t>. Kongzi consistently prioritises spirit over letter (3.4: 'better to be frugal than extravagant'; 17.21: appeal to feeling).</a:t>
            </a:r>
            <a:endParaRPr lang="en-US" sz="1550" dirty="0"/>
          </a:p>
          <a:p>
            <a:pPr algn="l" indent="0" marL="0">
              <a:lnSpc>
                <a:spcPct val="124000"/>
              </a:lnSpc>
              <a:buNone/>
            </a:pPr>
            <a:r>
              <a:rPr lang="en-US" sz="1550" dirty="0">
                <a:solidFill>
                  <a:srgbClr val="FFFFFF"/>
                </a:solidFill>
                <a:latin typeface="Inter" pitchFamily="34" charset="0"/>
                <a:ea typeface="Inter" pitchFamily="34" charset="-122"/>
                <a:cs typeface="Inter" pitchFamily="34" charset="-120"/>
              </a:rPr>
              <a:t>A Confucian critique of unjust social norms proceeds by arguing that the unjust practice violates the </a:t>
            </a:r>
            <a:pPr algn="l" indent="0" marL="0">
              <a:lnSpc>
                <a:spcPct val="124000"/>
              </a:lnSpc>
              <a:buNone/>
            </a:pPr>
            <a:r>
              <a:rPr lang="en-US" sz="1550" b="1" dirty="0">
                <a:solidFill>
                  <a:srgbClr val="FFFFFF"/>
                </a:solidFill>
                <a:latin typeface="Inter Bold" pitchFamily="34" charset="0"/>
                <a:ea typeface="Inter Bold" pitchFamily="34" charset="-122"/>
                <a:cs typeface="Inter Bold" pitchFamily="34" charset="-120"/>
              </a:rPr>
              <a:t>genuine spirit of li</a:t>
            </a:r>
            <a:pPr algn="l" indent="0" marL="0">
              <a:lnSpc>
                <a:spcPct val="124000"/>
              </a:lnSpc>
              <a:buNone/>
            </a:pPr>
            <a:r>
              <a:rPr lang="en-US" sz="1550" dirty="0">
                <a:solidFill>
                  <a:srgbClr val="FFFFFF"/>
                </a:solidFill>
                <a:latin typeface="Inter" pitchFamily="34" charset="0"/>
                <a:ea typeface="Inter" pitchFamily="34" charset="-122"/>
                <a:cs typeface="Inter" pitchFamily="34" charset="-120"/>
              </a:rPr>
              <a:t> — the expression of ren that li is meant to embody. This is both a </a:t>
            </a:r>
            <a:pPr algn="l" indent="0" marL="0">
              <a:lnSpc>
                <a:spcPct val="124000"/>
              </a:lnSpc>
              <a:buNone/>
            </a:pPr>
            <a:r>
              <a:rPr lang="en-US" sz="1550" b="1" dirty="0">
                <a:solidFill>
                  <a:srgbClr val="FFFFFF"/>
                </a:solidFill>
                <a:latin typeface="Inter Bold" pitchFamily="34" charset="0"/>
                <a:ea typeface="Inter Bold" pitchFamily="34" charset="-122"/>
                <a:cs typeface="Inter Bold" pitchFamily="34" charset="-120"/>
              </a:rPr>
              <a:t>strength</a:t>
            </a:r>
            <a:pPr algn="l" indent="0" marL="0">
              <a:lnSpc>
                <a:spcPct val="124000"/>
              </a:lnSpc>
              <a:buNone/>
            </a:pPr>
            <a:r>
              <a:rPr lang="en-US" sz="1550" dirty="0">
                <a:solidFill>
                  <a:srgbClr val="FFFFFF"/>
                </a:solidFill>
                <a:latin typeface="Inter" pitchFamily="34" charset="0"/>
                <a:ea typeface="Inter" pitchFamily="34" charset="-122"/>
                <a:cs typeface="Inter" pitchFamily="34" charset="-120"/>
              </a:rPr>
              <a:t> (powerful immanent critique) and a </a:t>
            </a:r>
            <a:pPr algn="l" indent="0" marL="0">
              <a:lnSpc>
                <a:spcPct val="124000"/>
              </a:lnSpc>
              <a:buNone/>
            </a:pPr>
            <a:r>
              <a:rPr lang="en-US" sz="1550" b="1" dirty="0">
                <a:solidFill>
                  <a:srgbClr val="FFFFFF"/>
                </a:solidFill>
                <a:latin typeface="Inter Bold" pitchFamily="34" charset="0"/>
                <a:ea typeface="Inter Bold" pitchFamily="34" charset="-122"/>
                <a:cs typeface="Inter Bold" pitchFamily="34" charset="-120"/>
              </a:rPr>
              <a:t>weakness</a:t>
            </a:r>
            <a:pPr algn="l" indent="0" marL="0">
              <a:lnSpc>
                <a:spcPct val="124000"/>
              </a:lnSpc>
              <a:buNone/>
            </a:pPr>
            <a:r>
              <a:rPr lang="en-US" sz="1550" dirty="0">
                <a:solidFill>
                  <a:srgbClr val="FFFFFF"/>
                </a:solidFill>
                <a:latin typeface="Inter" pitchFamily="34" charset="0"/>
                <a:ea typeface="Inter" pitchFamily="34" charset="-122"/>
                <a:cs typeface="Inter" pitchFamily="34" charset="-120"/>
              </a:rPr>
              <a:t> (cannot reject tradition altogether).</a:t>
            </a:r>
            <a:endParaRPr lang="en-US" sz="155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Text 0"/>
          <p:cNvSpPr/>
          <p:nvPr/>
        </p:nvSpPr>
        <p:spPr>
          <a:xfrm>
            <a:off x="661475" y="745530"/>
            <a:ext cx="7586274"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Returning to Core Question 1</a:t>
            </a:r>
            <a:endParaRPr lang="en-US" sz="3950" dirty="0"/>
          </a:p>
        </p:txBody>
      </p:sp>
      <p:sp>
        <p:nvSpPr>
          <p:cNvPr id="3" name="Text 1"/>
          <p:cNvSpPr/>
          <p:nvPr/>
        </p:nvSpPr>
        <p:spPr>
          <a:xfrm>
            <a:off x="661475" y="1441351"/>
            <a:ext cx="5541824"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Is li moral autonomy or social discipline?</a:t>
            </a:r>
            <a:endParaRPr lang="en-US" sz="1950" dirty="0"/>
          </a:p>
        </p:txBody>
      </p:sp>
      <p:sp>
        <p:nvSpPr>
          <p:cNvPr id="4" name="Shape 2"/>
          <p:cNvSpPr/>
          <p:nvPr/>
        </p:nvSpPr>
        <p:spPr>
          <a:xfrm>
            <a:off x="661475" y="2011065"/>
            <a:ext cx="25399" cy="681137"/>
          </a:xfrm>
          <a:prstGeom prst="roundRect">
            <a:avLst>
              <a:gd name="adj" fmla="val 60001"/>
            </a:avLst>
          </a:prstGeom>
          <a:solidFill>
            <a:srgbClr val="1B1B27"/>
          </a:solidFill>
          <a:ln/>
        </p:spPr>
      </p:sp>
      <p:sp>
        <p:nvSpPr>
          <p:cNvPr id="5" name="Text 3"/>
          <p:cNvSpPr/>
          <p:nvPr/>
        </p:nvSpPr>
        <p:spPr>
          <a:xfrm>
            <a:off x="962695" y="2203053"/>
            <a:ext cx="1117710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Answer: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It is both</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 and the Confucian project is to overcome the opposition between them.</a:t>
            </a:r>
            <a:endParaRPr lang="en-US" sz="1550" dirty="0"/>
          </a:p>
        </p:txBody>
      </p:sp>
      <p:pic>
        <p:nvPicPr>
          <p:cNvPr id="6"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2884190"/>
            <a:ext cx="502034" cy="502047"/>
          </a:xfrm>
          <a:prstGeom prst="rect">
            <a:avLst/>
          </a:prstGeom>
        </p:spPr>
      </p:pic>
      <p:sp>
        <p:nvSpPr>
          <p:cNvPr id="7" name="Text 4"/>
          <p:cNvSpPr/>
          <p:nvPr/>
        </p:nvSpPr>
        <p:spPr>
          <a:xfrm>
            <a:off x="661475" y="3599557"/>
            <a:ext cx="289394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Li as External Discipline</a:t>
            </a:r>
            <a:endParaRPr lang="en-US" sz="1950" dirty="0"/>
          </a:p>
        </p:txBody>
      </p:sp>
      <p:sp>
        <p:nvSpPr>
          <p:cNvPr id="8" name="Text 5"/>
          <p:cNvSpPr/>
          <p:nvPr/>
        </p:nvSpPr>
        <p:spPr>
          <a:xfrm>
            <a:off x="661475" y="4015680"/>
            <a:ext cx="3480705" cy="148580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For most people most of the time, li functions as an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external discipline</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that shapes behaviour and provides the structured environment for ethical development</a:t>
            </a:r>
            <a:endParaRPr lang="en-US" sz="1550" dirty="0"/>
          </a:p>
        </p:txBody>
      </p:sp>
      <p:pic>
        <p:nvPicPr>
          <p:cNvPr id="9"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55495" y="2884190"/>
            <a:ext cx="502034" cy="502047"/>
          </a:xfrm>
          <a:prstGeom prst="rect">
            <a:avLst/>
          </a:prstGeom>
        </p:spPr>
      </p:pic>
      <p:sp>
        <p:nvSpPr>
          <p:cNvPr id="10" name="Text 6"/>
          <p:cNvSpPr/>
          <p:nvPr/>
        </p:nvSpPr>
        <p:spPr>
          <a:xfrm>
            <a:off x="4355495" y="3599557"/>
            <a:ext cx="3351625"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Li as Medium for Autonomy</a:t>
            </a:r>
            <a:endParaRPr lang="en-US" sz="1950" dirty="0"/>
          </a:p>
        </p:txBody>
      </p:sp>
      <p:sp>
        <p:nvSpPr>
          <p:cNvPr id="11" name="Text 7"/>
          <p:cNvSpPr/>
          <p:nvPr/>
        </p:nvSpPr>
        <p:spPr>
          <a:xfrm>
            <a:off x="4355495" y="4015680"/>
            <a:ext cx="3480705" cy="148580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Li is simultaneously a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medium</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through which one develops the inner capacity for autonomous ethical judgment — the two functions are not opposed</a:t>
            </a:r>
            <a:endParaRPr lang="en-US" sz="1550" dirty="0"/>
          </a:p>
        </p:txBody>
      </p:sp>
      <p:pic>
        <p:nvPicPr>
          <p:cNvPr id="12"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49515" y="2884190"/>
            <a:ext cx="502034" cy="502047"/>
          </a:xfrm>
          <a:prstGeom prst="rect">
            <a:avLst/>
          </a:prstGeom>
        </p:spPr>
      </p:pic>
      <p:sp>
        <p:nvSpPr>
          <p:cNvPr id="13" name="Text 8"/>
          <p:cNvSpPr/>
          <p:nvPr/>
        </p:nvSpPr>
        <p:spPr>
          <a:xfrm>
            <a:off x="8049515" y="3599557"/>
            <a:ext cx="3480705" cy="627459"/>
          </a:xfrm>
          <a:prstGeom prst="rect">
            <a:avLst/>
          </a:prstGeom>
          <a:noFill/>
          <a:ln/>
        </p:spPr>
        <p:txBody>
          <a:bodyPr wrap="square" lIns="0" tIns="0" rIns="0" bIns="0" rtlCol="0" anchor="t">
            <a:normAutofit/>
          </a:bodyPr>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The Endpoint — Analects 2.4</a:t>
            </a:r>
            <a:endParaRPr lang="en-US" sz="1950" dirty="0"/>
          </a:p>
        </p:txBody>
      </p:sp>
      <p:sp>
        <p:nvSpPr>
          <p:cNvPr id="14" name="Text 9"/>
          <p:cNvSpPr/>
          <p:nvPr/>
        </p:nvSpPr>
        <p:spPr>
          <a:xfrm>
            <a:off x="8049515" y="4329410"/>
            <a:ext cx="3480705" cy="178296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question of autonomy vs. discipline is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transcended</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because desires and the normative order are perfectly aligned. The tension describes the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human condition</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not a defect in Kongzi's thought</a:t>
            </a:r>
            <a:endParaRPr lang="en-US" sz="155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Text 0"/>
          <p:cNvSpPr/>
          <p:nvPr/>
        </p:nvSpPr>
        <p:spPr>
          <a:xfrm>
            <a:off x="661475" y="701179"/>
            <a:ext cx="8396574" cy="690364"/>
          </a:xfrm>
          <a:prstGeom prst="rect">
            <a:avLst/>
          </a:prstGeom>
          <a:noFill/>
          <a:ln/>
        </p:spPr>
        <p:txBody>
          <a:bodyPr wrap="none" lIns="0" tIns="0" rIns="0" bIns="0" rtlCol="0" anchor="t"/>
          <a:lstStyle/>
          <a:p>
            <a:pPr algn="l" indent="0" marL="0">
              <a:lnSpc>
                <a:spcPct val="104000"/>
              </a:lnSpc>
              <a:buNone/>
            </a:pPr>
            <a:r>
              <a:rPr lang="en-US" sz="4300" b="1" dirty="0">
                <a:solidFill>
                  <a:srgbClr val="1B1B27"/>
                </a:solidFill>
                <a:latin typeface="Inter Bold" pitchFamily="34" charset="0"/>
                <a:ea typeface="Inter Bold" pitchFamily="34" charset="-122"/>
                <a:cs typeface="Inter Bold" pitchFamily="34" charset="-120"/>
              </a:rPr>
              <a:t>Returning to Core Question 2</a:t>
            </a:r>
            <a:endParaRPr lang="en-US" sz="4300" dirty="0"/>
          </a:p>
        </p:txBody>
      </p:sp>
      <p:sp>
        <p:nvSpPr>
          <p:cNvPr id="3" name="Text 1"/>
          <p:cNvSpPr/>
          <p:nvPr/>
        </p:nvSpPr>
        <p:spPr>
          <a:xfrm>
            <a:off x="661475" y="1474192"/>
            <a:ext cx="7433481" cy="345281"/>
          </a:xfrm>
          <a:prstGeom prst="rect">
            <a:avLst/>
          </a:prstGeom>
          <a:noFill/>
          <a:ln/>
        </p:spPr>
        <p:txBody>
          <a:bodyPr wrap="none" lIns="0" tIns="0" rIns="0" bIns="0" rtlCol="0" anchor="t"/>
          <a:lstStyle/>
          <a:p>
            <a:pPr algn="l" indent="0" marL="0">
              <a:lnSpc>
                <a:spcPct val="104000"/>
              </a:lnSpc>
              <a:buNone/>
            </a:pPr>
            <a:r>
              <a:rPr lang="en-US" sz="2150" b="1" dirty="0">
                <a:solidFill>
                  <a:srgbClr val="1B1B27"/>
                </a:solidFill>
                <a:latin typeface="Inter Bold" pitchFamily="34" charset="0"/>
                <a:ea typeface="Inter Bold" pitchFamily="34" charset="-122"/>
                <a:cs typeface="Inter Bold" pitchFamily="34" charset="-120"/>
              </a:rPr>
              <a:t>Can Kongzi's ren answer the 'unjust law' problem?</a:t>
            </a:r>
            <a:endParaRPr lang="en-US" sz="2150" dirty="0"/>
          </a:p>
        </p:txBody>
      </p:sp>
      <p:sp>
        <p:nvSpPr>
          <p:cNvPr id="4" name="Shape 2"/>
          <p:cNvSpPr/>
          <p:nvPr/>
        </p:nvSpPr>
        <p:spPr>
          <a:xfrm>
            <a:off x="661475" y="2129334"/>
            <a:ext cx="25399" cy="806748"/>
          </a:xfrm>
          <a:prstGeom prst="roundRect">
            <a:avLst>
              <a:gd name="adj" fmla="val 60001"/>
            </a:avLst>
          </a:prstGeom>
          <a:solidFill>
            <a:srgbClr val="1B1B27"/>
          </a:solidFill>
          <a:ln/>
        </p:spPr>
      </p:sp>
      <p:sp>
        <p:nvSpPr>
          <p:cNvPr id="5" name="Text 3"/>
          <p:cNvSpPr/>
          <p:nvPr/>
        </p:nvSpPr>
        <p:spPr>
          <a:xfrm>
            <a:off x="992857" y="2361704"/>
            <a:ext cx="11146948" cy="342007"/>
          </a:xfrm>
          <a:prstGeom prst="rect">
            <a:avLst/>
          </a:prstGeom>
          <a:noFill/>
          <a:ln/>
        </p:spPr>
        <p:txBody>
          <a:bodyPr wrap="none" lIns="0" tIns="0" rIns="0" bIns="0" rtlCol="0" anchor="t"/>
          <a:lstStyle/>
          <a:p>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Partial answer: </a:t>
            </a:r>
            <a:pPr algn="l" indent="0" marL="0">
              <a:lnSpc>
                <a:spcPct val="129000"/>
              </a:lnSpc>
              <a:buNone/>
            </a:pPr>
            <a:r>
              <a:rPr lang="en-US" sz="1700" b="1" dirty="0">
                <a:solidFill>
                  <a:srgbClr val="3C3939"/>
                </a:solidFill>
                <a:latin typeface="Inter Bold" pitchFamily="34" charset="0"/>
                <a:ea typeface="Inter Bold" pitchFamily="34" charset="-122"/>
                <a:cs typeface="Inter Bold" pitchFamily="34" charset="-120"/>
              </a:rPr>
              <a:t>Yes</a:t>
            </a:r>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 — but only through the revivalistic strategy.</a:t>
            </a:r>
            <a:endParaRPr lang="en-US" sz="1700" dirty="0"/>
          </a:p>
        </p:txBody>
      </p:sp>
      <p:sp>
        <p:nvSpPr>
          <p:cNvPr id="6" name="Shape 4"/>
          <p:cNvSpPr/>
          <p:nvPr/>
        </p:nvSpPr>
        <p:spPr>
          <a:xfrm>
            <a:off x="661475" y="3168452"/>
            <a:ext cx="10868745" cy="2988370"/>
          </a:xfrm>
          <a:prstGeom prst="roundRect">
            <a:avLst>
              <a:gd name="adj" fmla="val 3105"/>
            </a:avLst>
          </a:prstGeom>
          <a:solidFill>
            <a:srgbClr val="F2EEEE"/>
          </a:solidFill>
          <a:ln w="12700">
            <a:solidFill>
              <a:srgbClr val="D8D4D4"/>
            </a:solidFill>
            <a:prstDash val="solid"/>
          </a:ln>
        </p:spPr>
      </p:sp>
      <p:sp>
        <p:nvSpPr>
          <p:cNvPr id="7" name="Shape 5"/>
          <p:cNvSpPr/>
          <p:nvPr/>
        </p:nvSpPr>
        <p:spPr>
          <a:xfrm>
            <a:off x="674175" y="3181152"/>
            <a:ext cx="5421673" cy="2962970"/>
          </a:xfrm>
          <a:prstGeom prst="rect">
            <a:avLst/>
          </a:prstGeom>
          <a:solidFill>
            <a:srgbClr val="F2EEEE"/>
          </a:solidFill>
          <a:ln/>
        </p:spPr>
      </p:sp>
      <p:sp>
        <p:nvSpPr>
          <p:cNvPr id="8" name="Text 6"/>
          <p:cNvSpPr/>
          <p:nvPr/>
        </p:nvSpPr>
        <p:spPr>
          <a:xfrm>
            <a:off x="895030" y="3402013"/>
            <a:ext cx="4074812" cy="345281"/>
          </a:xfrm>
          <a:prstGeom prst="rect">
            <a:avLst/>
          </a:prstGeom>
          <a:noFill/>
          <a:ln/>
        </p:spPr>
        <p:txBody>
          <a:bodyPr wrap="none" lIns="0" tIns="0" rIns="0" bIns="0" rtlCol="0" anchor="t"/>
          <a:lstStyle/>
          <a:p>
            <a:pPr algn="l" indent="0" marL="0">
              <a:lnSpc>
                <a:spcPct val="104000"/>
              </a:lnSpc>
              <a:buNone/>
            </a:pPr>
            <a:r>
              <a:rPr lang="en-US" sz="2150" b="1" dirty="0">
                <a:solidFill>
                  <a:srgbClr val="3C3939"/>
                </a:solidFill>
                <a:latin typeface="Inter Bold" pitchFamily="34" charset="0"/>
                <a:ea typeface="Inter Bold" pitchFamily="34" charset="-122"/>
                <a:cs typeface="Inter Bold" pitchFamily="34" charset="-120"/>
              </a:rPr>
              <a:t>Strength — Immanent Critique</a:t>
            </a:r>
            <a:endParaRPr lang="en-US" sz="2150" dirty="0"/>
          </a:p>
        </p:txBody>
      </p:sp>
      <p:sp>
        <p:nvSpPr>
          <p:cNvPr id="9" name="Text 7"/>
          <p:cNvSpPr/>
          <p:nvPr/>
        </p:nvSpPr>
        <p:spPr>
          <a:xfrm>
            <a:off x="895030" y="3871218"/>
            <a:ext cx="4979962" cy="1710035"/>
          </a:xfrm>
          <a:prstGeom prst="rect">
            <a:avLst/>
          </a:prstGeom>
          <a:noFill/>
          <a:ln/>
        </p:spPr>
        <p:txBody>
          <a:bodyPr wrap="square" lIns="0" tIns="0" rIns="0" bIns="0" rtlCol="0" anchor="t">
            <a:normAutofit/>
          </a:bodyPr>
          <a:lstStyle/>
          <a:p>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Provides a powerful methodology for criticising existing practices by </a:t>
            </a:r>
            <a:pPr algn="l" indent="0" marL="0">
              <a:lnSpc>
                <a:spcPct val="129000"/>
              </a:lnSpc>
              <a:buNone/>
            </a:pPr>
            <a:r>
              <a:rPr lang="en-US" sz="1700" b="1" dirty="0">
                <a:solidFill>
                  <a:srgbClr val="3C3939"/>
                </a:solidFill>
                <a:latin typeface="Inter Bold" pitchFamily="34" charset="0"/>
                <a:ea typeface="Inter Bold" pitchFamily="34" charset="-122"/>
                <a:cs typeface="Inter Bold" pitchFamily="34" charset="-120"/>
              </a:rPr>
              <a:t>appealing to the tradition's own deepest values</a:t>
            </a:r>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 The unjust practice violates the true spirit of the tradition — a critique from within.</a:t>
            </a:r>
            <a:endParaRPr lang="en-US" sz="1700" dirty="0"/>
          </a:p>
        </p:txBody>
      </p:sp>
      <p:sp>
        <p:nvSpPr>
          <p:cNvPr id="10" name="Shape 8"/>
          <p:cNvSpPr/>
          <p:nvPr/>
        </p:nvSpPr>
        <p:spPr>
          <a:xfrm>
            <a:off x="6095848" y="3181152"/>
            <a:ext cx="5421673" cy="2962970"/>
          </a:xfrm>
          <a:prstGeom prst="rect">
            <a:avLst/>
          </a:prstGeom>
          <a:solidFill>
            <a:srgbClr val="F2EEEE"/>
          </a:solidFill>
          <a:ln/>
        </p:spPr>
      </p:sp>
      <p:sp>
        <p:nvSpPr>
          <p:cNvPr id="11" name="Shape 9"/>
          <p:cNvSpPr/>
          <p:nvPr/>
        </p:nvSpPr>
        <p:spPr>
          <a:xfrm>
            <a:off x="6095848" y="3181152"/>
            <a:ext cx="25399" cy="2962970"/>
          </a:xfrm>
          <a:prstGeom prst="roundRect">
            <a:avLst>
              <a:gd name="adj" fmla="val 365369"/>
            </a:avLst>
          </a:prstGeom>
          <a:solidFill>
            <a:srgbClr val="D8D4D4"/>
          </a:solidFill>
          <a:ln/>
        </p:spPr>
      </p:sp>
      <p:sp>
        <p:nvSpPr>
          <p:cNvPr id="12" name="Text 10"/>
          <p:cNvSpPr/>
          <p:nvPr/>
        </p:nvSpPr>
        <p:spPr>
          <a:xfrm>
            <a:off x="6316703" y="3402013"/>
            <a:ext cx="4113606" cy="345281"/>
          </a:xfrm>
          <a:prstGeom prst="rect">
            <a:avLst/>
          </a:prstGeom>
          <a:noFill/>
          <a:ln/>
        </p:spPr>
        <p:txBody>
          <a:bodyPr wrap="none" lIns="0" tIns="0" rIns="0" bIns="0" rtlCol="0" anchor="t"/>
          <a:lstStyle/>
          <a:p>
            <a:pPr algn="l" indent="0" marL="0">
              <a:lnSpc>
                <a:spcPct val="104000"/>
              </a:lnSpc>
              <a:buNone/>
            </a:pPr>
            <a:r>
              <a:rPr lang="en-US" sz="2150" b="1" dirty="0">
                <a:solidFill>
                  <a:srgbClr val="3C3939"/>
                </a:solidFill>
                <a:latin typeface="Inter Bold" pitchFamily="34" charset="0"/>
                <a:ea typeface="Inter Bold" pitchFamily="34" charset="-122"/>
                <a:cs typeface="Inter Bold" pitchFamily="34" charset="-120"/>
              </a:rPr>
              <a:t>Weakness — Limits of Critique</a:t>
            </a:r>
            <a:endParaRPr lang="en-US" sz="2150" dirty="0"/>
          </a:p>
        </p:txBody>
      </p:sp>
      <p:sp>
        <p:nvSpPr>
          <p:cNvPr id="13" name="Text 11"/>
          <p:cNvSpPr/>
          <p:nvPr/>
        </p:nvSpPr>
        <p:spPr>
          <a:xfrm>
            <a:off x="6316703" y="3871218"/>
            <a:ext cx="4979962" cy="2052042"/>
          </a:xfrm>
          <a:prstGeom prst="rect">
            <a:avLst/>
          </a:prstGeom>
          <a:noFill/>
          <a:ln/>
        </p:spPr>
        <p:txBody>
          <a:bodyPr wrap="square" lIns="0" tIns="0" rIns="0" bIns="0" rtlCol="0" anchor="t">
            <a:normAutofit/>
          </a:bodyPr>
          <a:lstStyle/>
          <a:p>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One cannot, within Kongzi's framework, argue that a tradition should be </a:t>
            </a:r>
            <a:pPr algn="l" indent="0" marL="0">
              <a:lnSpc>
                <a:spcPct val="129000"/>
              </a:lnSpc>
              <a:buNone/>
            </a:pPr>
            <a:r>
              <a:rPr lang="en-US" sz="1700" b="1" dirty="0">
                <a:solidFill>
                  <a:srgbClr val="3C3939"/>
                </a:solidFill>
                <a:latin typeface="Inter Bold" pitchFamily="34" charset="0"/>
                <a:ea typeface="Inter Bold" pitchFamily="34" charset="-122"/>
                <a:cs typeface="Inter Bold" pitchFamily="34" charset="-120"/>
              </a:rPr>
              <a:t>rejected altogether</a:t>
            </a:r>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 For the Confucian, there is no standpoint </a:t>
            </a:r>
            <a:pPr algn="l" indent="0" marL="0">
              <a:lnSpc>
                <a:spcPct val="129000"/>
              </a:lnSpc>
              <a:buNone/>
            </a:pPr>
            <a:r>
              <a:rPr lang="en-US" sz="1700" i="1" dirty="0">
                <a:solidFill>
                  <a:srgbClr val="3C3939"/>
                </a:solidFill>
                <a:latin typeface="Inter" pitchFamily="34" charset="0"/>
                <a:ea typeface="Inter" pitchFamily="34" charset="-122"/>
                <a:cs typeface="Inter" pitchFamily="34" charset="-120"/>
              </a:rPr>
              <a:t>outside</a:t>
            </a:r>
            <a:pPr algn="l" indent="0" marL="0">
              <a:lnSpc>
                <a:spcPct val="129000"/>
              </a:lnSpc>
              <a:buNone/>
            </a:pPr>
            <a:r>
              <a:rPr lang="en-US" sz="1700" dirty="0">
                <a:solidFill>
                  <a:srgbClr val="3C3939"/>
                </a:solidFill>
                <a:latin typeface="Inter" pitchFamily="34" charset="0"/>
                <a:ea typeface="Inter" pitchFamily="34" charset="-122"/>
                <a:cs typeface="Inter" pitchFamily="34" charset="-120"/>
              </a:rPr>
              <a:t> tradition from which to judge — only standpoints within it that can be more or less authentic.</a:t>
            </a:r>
            <a:endParaRPr lang="en-US" sz="17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spTree>
      <p:nvGrpSpPr>
        <p:cNvPr id="1" name=""/>
        <p:cNvGrpSpPr/>
        <p:nvPr/>
      </p:nvGrpSpPr>
      <p:grpSpPr>
        <a:xfrm>
          <a:off x="0" y="0"/>
          <a:ext cx="0" cy="0"/>
          <a:chOff x="0" y="0"/>
          <a:chExt cx="0" cy="0"/>
        </a:xfrm>
      </p:grpSpPr>
      <p:sp>
        <p:nvSpPr>
          <p:cNvPr id="2" name="Text 0"/>
          <p:cNvSpPr/>
          <p:nvPr/>
        </p:nvSpPr>
        <p:spPr>
          <a:xfrm>
            <a:off x="661475" y="649684"/>
            <a:ext cx="6766153" cy="332184"/>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Academic Background: The Inner-Outer Debate</a:t>
            </a:r>
            <a:endParaRPr lang="en-US" sz="2050" dirty="0"/>
          </a:p>
        </p:txBody>
      </p:sp>
      <p:pic>
        <p:nvPicPr>
          <p:cNvPr id="3" name="Image 0" descr="preencoded.png">    </p:cNvPr>
          <p:cNvPicPr>
            <a:picLocks noChangeAspect="1"/>
          </p:cNvPicPr>
          <p:nvPr/>
        </p:nvPicPr>
        <p:blipFill>
          <a:blip r:embed="rId1"/>
          <a:stretch>
            <a:fillRect/>
          </a:stretch>
        </p:blipFill>
        <p:spPr>
          <a:xfrm>
            <a:off x="661475" y="1077516"/>
            <a:ext cx="8737381" cy="4876800"/>
          </a:xfrm>
          <a:prstGeom prst="rect">
            <a:avLst/>
          </a:prstGeom>
        </p:spPr>
      </p:pic>
      <p:sp>
        <p:nvSpPr>
          <p:cNvPr id="4" name="Text 1"/>
          <p:cNvSpPr/>
          <p:nvPr/>
        </p:nvSpPr>
        <p:spPr>
          <a:xfrm>
            <a:off x="661475" y="6055916"/>
            <a:ext cx="2224925" cy="166191"/>
          </a:xfrm>
          <a:prstGeom prst="rect">
            <a:avLst/>
          </a:prstGeom>
          <a:noFill/>
          <a:ln/>
        </p:spPr>
        <p:txBody>
          <a:bodyPr wrap="none" lIns="0" tIns="0" rIns="0" bIns="0" rtlCol="0" anchor="t"/>
          <a:lstStyle/>
          <a:p>
            <a:pPr algn="l" indent="0" marL="0">
              <a:lnSpc>
                <a:spcPct val="104000"/>
              </a:lnSpc>
              <a:buNone/>
            </a:pPr>
            <a:r>
              <a:rPr lang="en-US" sz="1000" b="1" dirty="0">
                <a:solidFill>
                  <a:srgbClr val="1B1B27"/>
                </a:solidFill>
                <a:latin typeface="Inter Bold" pitchFamily="34" charset="0"/>
                <a:ea typeface="Inter Bold" pitchFamily="34" charset="-122"/>
                <a:cs typeface="Inter Bold" pitchFamily="34" charset="-120"/>
              </a:rPr>
              <a:t>The Functionalist Debate</a:t>
            </a:r>
            <a:endParaRPr lang="en-US" sz="1000" dirty="0"/>
          </a:p>
        </p:txBody>
      </p:sp>
      <p:sp>
        <p:nvSpPr>
          <p:cNvPr id="5" name="Text 2"/>
          <p:cNvSpPr/>
          <p:nvPr/>
        </p:nvSpPr>
        <p:spPr>
          <a:xfrm>
            <a:off x="661475" y="6269930"/>
            <a:ext cx="5304697" cy="246658"/>
          </a:xfrm>
          <a:prstGeom prst="rect">
            <a:avLst/>
          </a:prstGeom>
          <a:noFill/>
          <a:ln/>
        </p:spPr>
        <p:txBody>
          <a:bodyPr wrap="square" lIns="0" tIns="0" rIns="0" bIns="0" rtlCol="0" anchor="t">
            <a:normAutofit/>
          </a:bodyPr>
          <a:lstStyle/>
          <a:p>
            <a:pPr algn="l" indent="0" marL="0">
              <a:lnSpc>
                <a:spcPct val="97000"/>
              </a:lnSpc>
              <a:buNone/>
            </a:pPr>
            <a:r>
              <a:rPr lang="en-US" sz="800" dirty="0">
                <a:solidFill>
                  <a:srgbClr val="3C3939"/>
                </a:solidFill>
                <a:latin typeface="Inter" pitchFamily="34" charset="0"/>
                <a:ea typeface="Inter" pitchFamily="34" charset="-122"/>
                <a:cs typeface="Inter" pitchFamily="34" charset="-120"/>
              </a:rPr>
              <a:t>Van Norden's use of Durkheimian functionalism is not universally accepted. Critics argue functionalism reduces rituals to their social effects, missing their </a:t>
            </a:r>
            <a:pPr algn="l" indent="0" marL="0">
              <a:lnSpc>
                <a:spcPct val="97000"/>
              </a:lnSpc>
              <a:buNone/>
            </a:pPr>
            <a:r>
              <a:rPr lang="en-US" sz="800" b="1" dirty="0">
                <a:solidFill>
                  <a:srgbClr val="3C3939"/>
                </a:solidFill>
                <a:latin typeface="Inter Bold" pitchFamily="34" charset="0"/>
                <a:ea typeface="Inter Bold" pitchFamily="34" charset="-122"/>
                <a:cs typeface="Inter Bold" pitchFamily="34" charset="-120"/>
              </a:rPr>
              <a:t>intrinsic meaning</a:t>
            </a:r>
            <a:pPr algn="l" indent="0" marL="0">
              <a:lnSpc>
                <a:spcPct val="97000"/>
              </a:lnSpc>
              <a:buNone/>
            </a:pPr>
            <a:r>
              <a:rPr lang="en-US" sz="800" dirty="0">
                <a:solidFill>
                  <a:srgbClr val="3C3939"/>
                </a:solidFill>
                <a:latin typeface="Inter" pitchFamily="34" charset="0"/>
                <a:ea typeface="Inter" pitchFamily="34" charset="-122"/>
                <a:cs typeface="Inter" pitchFamily="34" charset="-120"/>
              </a:rPr>
              <a:t>.</a:t>
            </a:r>
            <a:endParaRPr lang="en-US" sz="800" dirty="0"/>
          </a:p>
        </p:txBody>
      </p:sp>
      <p:sp>
        <p:nvSpPr>
          <p:cNvPr id="6" name="Text 3"/>
          <p:cNvSpPr/>
          <p:nvPr/>
        </p:nvSpPr>
        <p:spPr>
          <a:xfrm>
            <a:off x="6231873" y="6055916"/>
            <a:ext cx="1938587" cy="166191"/>
          </a:xfrm>
          <a:prstGeom prst="rect">
            <a:avLst/>
          </a:prstGeom>
          <a:noFill/>
          <a:ln/>
        </p:spPr>
        <p:txBody>
          <a:bodyPr wrap="none" lIns="0" tIns="0" rIns="0" bIns="0" rtlCol="0" anchor="t"/>
          <a:lstStyle/>
          <a:p>
            <a:pPr algn="l" indent="0" marL="0">
              <a:lnSpc>
                <a:spcPct val="104000"/>
              </a:lnSpc>
              <a:buNone/>
            </a:pPr>
            <a:r>
              <a:rPr lang="en-US" sz="1000" b="1" dirty="0">
                <a:solidFill>
                  <a:srgbClr val="1B1B27"/>
                </a:solidFill>
                <a:latin typeface="Inter Bold" pitchFamily="34" charset="0"/>
                <a:ea typeface="Inter Bold" pitchFamily="34" charset="-122"/>
                <a:cs typeface="Inter Bold" pitchFamily="34" charset="-120"/>
              </a:rPr>
              <a:t>The Defence</a:t>
            </a:r>
            <a:endParaRPr lang="en-US" sz="1000" dirty="0"/>
          </a:p>
        </p:txBody>
      </p:sp>
      <p:sp>
        <p:nvSpPr>
          <p:cNvPr id="7" name="Text 4"/>
          <p:cNvSpPr/>
          <p:nvPr/>
        </p:nvSpPr>
        <p:spPr>
          <a:xfrm>
            <a:off x="6231873" y="6269930"/>
            <a:ext cx="5304697" cy="369987"/>
          </a:xfrm>
          <a:prstGeom prst="rect">
            <a:avLst/>
          </a:prstGeom>
          <a:noFill/>
          <a:ln/>
        </p:spPr>
        <p:txBody>
          <a:bodyPr wrap="square" lIns="0" tIns="0" rIns="0" bIns="0" rtlCol="0" anchor="t">
            <a:normAutofit/>
          </a:bodyPr>
          <a:lstStyle/>
          <a:p>
            <a:pPr algn="l" indent="0" marL="0">
              <a:lnSpc>
                <a:spcPct val="97000"/>
              </a:lnSpc>
              <a:buNone/>
            </a:pPr>
            <a:r>
              <a:rPr lang="en-US" sz="800" dirty="0">
                <a:solidFill>
                  <a:srgbClr val="3C3939"/>
                </a:solidFill>
                <a:latin typeface="Inter" pitchFamily="34" charset="0"/>
                <a:ea typeface="Inter" pitchFamily="34" charset="-122"/>
                <a:cs typeface="Inter" pitchFamily="34" charset="-120"/>
              </a:rPr>
              <a:t>Xunzi's own functionalist language ('proper form') provides a powerful defence — functionalism finds support </a:t>
            </a:r>
            <a:pPr algn="l" indent="0" marL="0">
              <a:lnSpc>
                <a:spcPct val="97000"/>
              </a:lnSpc>
              <a:buNone/>
            </a:pPr>
            <a:r>
              <a:rPr lang="en-US" sz="800" b="1" dirty="0">
                <a:solidFill>
                  <a:srgbClr val="3C3939"/>
                </a:solidFill>
                <a:latin typeface="Inter Bold" pitchFamily="34" charset="0"/>
                <a:ea typeface="Inter Bold" pitchFamily="34" charset="-122"/>
                <a:cs typeface="Inter Bold" pitchFamily="34" charset="-120"/>
              </a:rPr>
              <a:t>within the Confucian tradition itself</a:t>
            </a:r>
            <a:pPr algn="l" indent="0" marL="0">
              <a:lnSpc>
                <a:spcPct val="97000"/>
              </a:lnSpc>
              <a:buNone/>
            </a:pPr>
            <a:r>
              <a:rPr lang="en-US" sz="800" dirty="0">
                <a:solidFill>
                  <a:srgbClr val="3C3939"/>
                </a:solidFill>
                <a:latin typeface="Inter" pitchFamily="34" charset="0"/>
                <a:ea typeface="Inter" pitchFamily="34" charset="-122"/>
                <a:cs typeface="Inter" pitchFamily="34" charset="-120"/>
              </a:rPr>
              <a:t>, making it an indigenous reading rather than a Western imposition.</a:t>
            </a:r>
            <a:endParaRPr lang="en-US" sz="8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spTree>
      <p:nvGrpSpPr>
        <p:cNvPr id="1" name=""/>
        <p:cNvGrpSpPr/>
        <p:nvPr/>
      </p:nvGrpSpPr>
      <p:grpSpPr>
        <a:xfrm>
          <a:off x="0" y="0"/>
          <a:ext cx="0" cy="0"/>
          <a:chOff x="0" y="0"/>
          <a:chExt cx="0" cy="0"/>
        </a:xfrm>
      </p:grpSpPr>
      <p:sp>
        <p:nvSpPr>
          <p:cNvPr id="2" name="Text 0"/>
          <p:cNvSpPr/>
          <p:nvPr/>
        </p:nvSpPr>
        <p:spPr>
          <a:xfrm>
            <a:off x="661475" y="696020"/>
            <a:ext cx="5842648" cy="654050"/>
          </a:xfrm>
          <a:prstGeom prst="rect">
            <a:avLst/>
          </a:prstGeom>
          <a:noFill/>
          <a:ln/>
        </p:spPr>
        <p:txBody>
          <a:bodyPr wrap="none" lIns="0" tIns="0" rIns="0" bIns="0" rtlCol="0" anchor="t"/>
          <a:lstStyle/>
          <a:p>
            <a:pPr algn="l" indent="0" marL="0">
              <a:lnSpc>
                <a:spcPct val="104000"/>
              </a:lnSpc>
              <a:buNone/>
            </a:pPr>
            <a:r>
              <a:rPr lang="en-US" sz="4100" b="1" dirty="0">
                <a:solidFill>
                  <a:srgbClr val="1B1B27"/>
                </a:solidFill>
                <a:latin typeface="Inter Bold" pitchFamily="34" charset="0"/>
                <a:ea typeface="Inter Bold" pitchFamily="34" charset="-122"/>
                <a:cs typeface="Inter Bold" pitchFamily="34" charset="-120"/>
              </a:rPr>
              <a:t>Study Guide</a:t>
            </a:r>
            <a:endParaRPr lang="en-US" sz="4100" dirty="0"/>
          </a:p>
        </p:txBody>
      </p:sp>
      <p:sp>
        <p:nvSpPr>
          <p:cNvPr id="3" name="Text 1"/>
          <p:cNvSpPr/>
          <p:nvPr/>
        </p:nvSpPr>
        <p:spPr>
          <a:xfrm>
            <a:off x="661475" y="1813620"/>
            <a:ext cx="3226116" cy="327025"/>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Required Reading</a:t>
            </a:r>
            <a:endParaRPr lang="en-US" sz="2050" dirty="0"/>
          </a:p>
        </p:txBody>
      </p:sp>
      <p:sp>
        <p:nvSpPr>
          <p:cNvPr id="4" name="Text 2"/>
          <p:cNvSpPr/>
          <p:nvPr/>
        </p:nvSpPr>
        <p:spPr>
          <a:xfrm>
            <a:off x="661475" y="2326084"/>
            <a:ext cx="5788674" cy="315813"/>
          </a:xfrm>
          <a:prstGeom prst="rect">
            <a:avLst/>
          </a:prstGeom>
          <a:noFill/>
          <a:ln/>
        </p:spPr>
        <p:txBody>
          <a:bodyPr wrap="none" lIns="0" tIns="0" rIns="0" bIns="0" rtlCol="0" anchor="t"/>
          <a:lstStyle/>
          <a:p>
            <a:pPr algn="l" indent="0" marL="0">
              <a:lnSpc>
                <a:spcPct val="126000"/>
              </a:lnSpc>
              <a:buNone/>
            </a:pPr>
            <a:r>
              <a:rPr lang="en-US" sz="1600" dirty="0">
                <a:solidFill>
                  <a:srgbClr val="3C3939"/>
                </a:solidFill>
                <a:latin typeface="Inter" pitchFamily="34" charset="0"/>
                <a:ea typeface="Inter" pitchFamily="34" charset="-122"/>
                <a:cs typeface="Inter" pitchFamily="34" charset="-120"/>
              </a:rPr>
              <a:t>Van Norden, Chapters 2 and 3 (all). Focus on:</a:t>
            </a:r>
            <a:endParaRPr lang="en-US" sz="1600" dirty="0"/>
          </a:p>
        </p:txBody>
      </p:sp>
      <p:sp>
        <p:nvSpPr>
          <p:cNvPr id="5" name="Text 3"/>
          <p:cNvSpPr/>
          <p:nvPr/>
        </p:nvSpPr>
        <p:spPr>
          <a:xfrm>
            <a:off x="661475" y="2808784"/>
            <a:ext cx="5179089" cy="1012329"/>
          </a:xfrm>
          <a:prstGeom prst="rect">
            <a:avLst/>
          </a:prstGeom>
          <a:noFill/>
          <a:ln/>
        </p:spPr>
        <p:txBody>
          <a:bodyPr wrap="square" lIns="0" tIns="0" rIns="0" bIns="0" rtlCol="0" anchor="t">
            <a:normAutofit/>
          </a:bodyPr>
          <a:lstStyle/>
          <a:p>
            <a:pPr algn="l" marL="325120" indent="-325120">
              <a:lnSpc>
                <a:spcPct val="126000"/>
              </a:lnSpc>
              <a:buSzPct val="100000"/>
              <a:buChar char="•"/>
            </a:pPr>
            <a:r>
              <a:rPr lang="en-US" sz="1600" dirty="0">
                <a:solidFill>
                  <a:srgbClr val="3C3939"/>
                </a:solidFill>
                <a:latin typeface="Inter" pitchFamily="34" charset="0"/>
                <a:ea typeface="Inter" pitchFamily="34" charset="-122"/>
                <a:cs typeface="Inter" pitchFamily="34" charset="-120"/>
              </a:rPr>
              <a:t>Ch. 2: 'Ritual and Functionalism'</a:t>
            </a:r>
            <a:endParaRPr lang="en-US" sz="1600" dirty="0"/>
          </a:p>
          <a:p>
            <a:pPr algn="l" marL="325120" indent="-325120">
              <a:lnSpc>
                <a:spcPct val="126000"/>
              </a:lnSpc>
              <a:buSzPct val="100000"/>
              <a:buChar char="•"/>
            </a:pPr>
            <a:r>
              <a:rPr lang="en-US" sz="1600" dirty="0">
                <a:solidFill>
                  <a:srgbClr val="3C3939"/>
                </a:solidFill>
                <a:latin typeface="Inter" pitchFamily="34" charset="0"/>
                <a:ea typeface="Inter" pitchFamily="34" charset="-122"/>
                <a:cs typeface="Inter" pitchFamily="34" charset="-120"/>
              </a:rPr>
              <a:t>Ch. 3: 'The Virtues' and 'Ethical Cultivation and Human Nature'</a:t>
            </a:r>
            <a:endParaRPr lang="en-US" sz="1600" dirty="0"/>
          </a:p>
        </p:txBody>
      </p:sp>
      <p:sp>
        <p:nvSpPr>
          <p:cNvPr id="6" name="Text 4"/>
          <p:cNvSpPr/>
          <p:nvPr/>
        </p:nvSpPr>
        <p:spPr>
          <a:xfrm>
            <a:off x="661475" y="3987998"/>
            <a:ext cx="5179089" cy="631627"/>
          </a:xfrm>
          <a:prstGeom prst="rect">
            <a:avLst/>
          </a:prstGeom>
          <a:noFill/>
          <a:ln/>
        </p:spPr>
        <p:txBody>
          <a:bodyPr wrap="square" lIns="0" tIns="0" rIns="0" bIns="0" rtlCol="0" anchor="t">
            <a:normAutofit/>
          </a:bodyPr>
          <a:lstStyle/>
          <a:p>
            <a:pPr algn="l" indent="0" marL="0">
              <a:lnSpc>
                <a:spcPct val="126000"/>
              </a:lnSpc>
              <a:buNone/>
            </a:pPr>
            <a:r>
              <a:rPr lang="en-US" sz="1600" b="1" dirty="0">
                <a:solidFill>
                  <a:srgbClr val="3C3939"/>
                </a:solidFill>
                <a:latin typeface="Inter Bold" pitchFamily="34" charset="0"/>
                <a:ea typeface="Inter Bold" pitchFamily="34" charset="-122"/>
                <a:cs typeface="Inter Bold" pitchFamily="34" charset="-120"/>
              </a:rPr>
              <a:t>Close Reading Texts</a:t>
            </a:r>
            <a:pPr algn="l" indent="0" marL="0">
              <a:lnSpc>
                <a:spcPct val="126000"/>
              </a:lnSpc>
              <a:buNone/>
            </a:pPr>
            <a:r>
              <a:rPr lang="en-US" sz="1600" dirty="0">
                <a:solidFill>
                  <a:srgbClr val="3C3939"/>
                </a:solidFill>
                <a:latin typeface="Inter" pitchFamily="34" charset="0"/>
                <a:ea typeface="Inter" pitchFamily="34" charset="-122"/>
                <a:cs typeface="Inter" pitchFamily="34" charset="-120"/>
              </a:rPr>
              <a:t>: Analects 12.1, 3.3, 4.5 (Eno translation)</a:t>
            </a:r>
            <a:endParaRPr lang="en-US" sz="1600" dirty="0"/>
          </a:p>
        </p:txBody>
      </p:sp>
      <p:sp>
        <p:nvSpPr>
          <p:cNvPr id="7" name="Shape 5"/>
          <p:cNvSpPr/>
          <p:nvPr/>
        </p:nvSpPr>
        <p:spPr>
          <a:xfrm>
            <a:off x="661475" y="4880471"/>
            <a:ext cx="5179089" cy="25400"/>
          </a:xfrm>
          <a:prstGeom prst="roundRect">
            <a:avLst>
              <a:gd name="adj" fmla="val 59999"/>
            </a:avLst>
          </a:prstGeom>
          <a:solidFill>
            <a:srgbClr val="3C3939">
              <a:alpha val="50000"/>
            </a:srgbClr>
          </a:solidFill>
          <a:ln/>
        </p:spPr>
      </p:sp>
      <p:sp>
        <p:nvSpPr>
          <p:cNvPr id="8" name="Text 6"/>
          <p:cNvSpPr/>
          <p:nvPr/>
        </p:nvSpPr>
        <p:spPr>
          <a:xfrm>
            <a:off x="661475" y="5166717"/>
            <a:ext cx="3226116" cy="327025"/>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Key Terms</a:t>
            </a:r>
            <a:endParaRPr lang="en-US" sz="2050" dirty="0"/>
          </a:p>
        </p:txBody>
      </p:sp>
      <p:sp>
        <p:nvSpPr>
          <p:cNvPr id="9" name="Text 7"/>
          <p:cNvSpPr/>
          <p:nvPr/>
        </p:nvSpPr>
        <p:spPr>
          <a:xfrm>
            <a:off x="661475" y="5679182"/>
            <a:ext cx="5788674" cy="315813"/>
          </a:xfrm>
          <a:prstGeom prst="rect">
            <a:avLst/>
          </a:prstGeom>
          <a:noFill/>
          <a:ln/>
        </p:spPr>
        <p:txBody>
          <a:bodyPr wrap="none" lIns="0" tIns="0" rIns="0" bIns="0" rtlCol="0" anchor="t"/>
          <a:lstStyle/>
          <a:p>
            <a:pPr algn="l" indent="0" marL="0">
              <a:lnSpc>
                <a:spcPct val="126000"/>
              </a:lnSpc>
              <a:buNone/>
            </a:pPr>
            <a:r>
              <a:rPr lang="zh-CN" altLang="en-US" sz="1600" dirty="0">
                <a:solidFill>
                  <a:srgbClr val="3C3939"/>
                </a:solidFill>
                <a:latin typeface="Inter" pitchFamily="34" charset="0"/>
                <a:ea typeface="Inter" pitchFamily="34" charset="-122"/>
                <a:cs typeface="Inter" pitchFamily="34" charset="-120"/>
              </a:rPr>
              <a:t>Ren (仁) · Li (礼) · Junzi (君子) · Dao (道)</a:t>
            </a:r>
            <a:endParaRPr lang="zh-CN" sz="1600" dirty="0"/>
          </a:p>
        </p:txBody>
      </p:sp>
      <p:sp>
        <p:nvSpPr>
          <p:cNvPr id="10" name="Shape 8"/>
          <p:cNvSpPr/>
          <p:nvPr/>
        </p:nvSpPr>
        <p:spPr>
          <a:xfrm>
            <a:off x="6206771" y="1628180"/>
            <a:ext cx="5480508" cy="4533702"/>
          </a:xfrm>
          <a:prstGeom prst="roundRect">
            <a:avLst>
              <a:gd name="adj" fmla="val 3324"/>
            </a:avLst>
          </a:prstGeom>
          <a:solidFill>
            <a:srgbClr val="1B1B27"/>
          </a:solidFill>
          <a:ln/>
        </p:spPr>
      </p:sp>
      <p:sp>
        <p:nvSpPr>
          <p:cNvPr id="11" name="Text 9"/>
          <p:cNvSpPr/>
          <p:nvPr/>
        </p:nvSpPr>
        <p:spPr>
          <a:xfrm>
            <a:off x="6416018" y="1813620"/>
            <a:ext cx="3275030" cy="327025"/>
          </a:xfrm>
          <a:prstGeom prst="rect">
            <a:avLst/>
          </a:prstGeom>
          <a:noFill/>
          <a:ln/>
        </p:spPr>
        <p:txBody>
          <a:bodyPr wrap="none" lIns="0" tIns="0" rIns="0" bIns="0" rtlCol="0" anchor="t"/>
          <a:lstStyle/>
          <a:p>
            <a:pPr algn="l" indent="0" marL="0">
              <a:lnSpc>
                <a:spcPct val="104000"/>
              </a:lnSpc>
              <a:buNone/>
            </a:pPr>
            <a:r>
              <a:rPr lang="en-US" sz="2050" b="1" dirty="0">
                <a:solidFill>
                  <a:srgbClr val="FFFFFF"/>
                </a:solidFill>
                <a:latin typeface="Inter Bold" pitchFamily="34" charset="0"/>
                <a:ea typeface="Inter Bold" pitchFamily="34" charset="-122"/>
                <a:cs typeface="Inter Bold" pitchFamily="34" charset="-120"/>
              </a:rPr>
              <a:t>Reflection Questions</a:t>
            </a:r>
            <a:endParaRPr lang="en-US" sz="2050" dirty="0"/>
          </a:p>
        </p:txBody>
      </p:sp>
      <p:sp>
        <p:nvSpPr>
          <p:cNvPr id="12" name="Text 10"/>
          <p:cNvSpPr/>
          <p:nvPr/>
        </p:nvSpPr>
        <p:spPr>
          <a:xfrm>
            <a:off x="6416018" y="2326084"/>
            <a:ext cx="5671599" cy="315813"/>
          </a:xfrm>
          <a:prstGeom prst="rect">
            <a:avLst/>
          </a:prstGeom>
          <a:noFill/>
          <a:ln/>
        </p:spPr>
        <p:txBody>
          <a:bodyPr wrap="none" lIns="0" tIns="0" rIns="0" bIns="0" rtlCol="0" anchor="t"/>
          <a:lstStyle/>
          <a:p>
            <a:pPr algn="l" indent="0" marL="0">
              <a:lnSpc>
                <a:spcPct val="126000"/>
              </a:lnSpc>
              <a:buNone/>
            </a:pPr>
            <a:r>
              <a:rPr lang="en-US" sz="1600" dirty="0">
                <a:solidFill>
                  <a:srgbClr val="FFFFFF"/>
                </a:solidFill>
                <a:latin typeface="Inter" pitchFamily="34" charset="0"/>
                <a:ea typeface="Inter" pitchFamily="34" charset="-122"/>
                <a:cs typeface="Inter" pitchFamily="34" charset="-120"/>
              </a:rPr>
              <a:t>Write brief answers before class:</a:t>
            </a:r>
            <a:endParaRPr lang="en-US" sz="1600" dirty="0"/>
          </a:p>
        </p:txBody>
      </p:sp>
      <p:sp>
        <p:nvSpPr>
          <p:cNvPr id="13" name="Shape 11"/>
          <p:cNvSpPr/>
          <p:nvPr/>
        </p:nvSpPr>
        <p:spPr>
          <a:xfrm>
            <a:off x="6416018" y="2965549"/>
            <a:ext cx="104574" cy="104577"/>
          </a:xfrm>
          <a:prstGeom prst="roundRect">
            <a:avLst>
              <a:gd name="adj" fmla="val 364326"/>
            </a:avLst>
          </a:prstGeom>
          <a:solidFill>
            <a:srgbClr val="1B1B27"/>
          </a:solidFill>
          <a:ln/>
        </p:spPr>
      </p:sp>
      <p:sp>
        <p:nvSpPr>
          <p:cNvPr id="14" name="Text 12"/>
          <p:cNvSpPr/>
          <p:nvPr/>
        </p:nvSpPr>
        <p:spPr>
          <a:xfrm>
            <a:off x="6706028" y="2850455"/>
            <a:ext cx="4772005" cy="631627"/>
          </a:xfrm>
          <a:prstGeom prst="rect">
            <a:avLst/>
          </a:prstGeom>
          <a:noFill/>
          <a:ln/>
        </p:spPr>
        <p:txBody>
          <a:bodyPr wrap="square" lIns="0" tIns="0" rIns="0" bIns="0" rtlCol="0" anchor="t">
            <a:normAutofit/>
          </a:bodyPr>
          <a:lstStyle/>
          <a:p>
            <a:pPr algn="l" indent="0" marL="0">
              <a:lnSpc>
                <a:spcPct val="126000"/>
              </a:lnSpc>
              <a:buNone/>
            </a:pPr>
            <a:r>
              <a:rPr lang="en-US" sz="1600" dirty="0">
                <a:solidFill>
                  <a:srgbClr val="FFFFFF"/>
                </a:solidFill>
                <a:latin typeface="Inter" pitchFamily="34" charset="0"/>
                <a:ea typeface="Inter" pitchFamily="34" charset="-122"/>
                <a:cs typeface="Inter" pitchFamily="34" charset="-120"/>
              </a:rPr>
              <a:t>What is the difference between 'being good' and 'following the rules'?</a:t>
            </a:r>
            <a:endParaRPr lang="en-US" sz="1600" dirty="0"/>
          </a:p>
        </p:txBody>
      </p:sp>
      <p:sp>
        <p:nvSpPr>
          <p:cNvPr id="15" name="Shape 13"/>
          <p:cNvSpPr/>
          <p:nvPr/>
        </p:nvSpPr>
        <p:spPr>
          <a:xfrm>
            <a:off x="6416018" y="3968055"/>
            <a:ext cx="104574" cy="104577"/>
          </a:xfrm>
          <a:prstGeom prst="roundRect">
            <a:avLst>
              <a:gd name="adj" fmla="val 364326"/>
            </a:avLst>
          </a:prstGeom>
          <a:solidFill>
            <a:srgbClr val="1B1B27"/>
          </a:solidFill>
          <a:ln/>
        </p:spPr>
      </p:sp>
      <p:sp>
        <p:nvSpPr>
          <p:cNvPr id="16" name="Text 14"/>
          <p:cNvSpPr/>
          <p:nvPr/>
        </p:nvSpPr>
        <p:spPr>
          <a:xfrm>
            <a:off x="6706028" y="3852962"/>
            <a:ext cx="4772005" cy="315813"/>
          </a:xfrm>
          <a:prstGeom prst="rect">
            <a:avLst/>
          </a:prstGeom>
          <a:noFill/>
          <a:ln/>
        </p:spPr>
        <p:txBody>
          <a:bodyPr wrap="none" lIns="0" tIns="0" rIns="0" bIns="0" rtlCol="0" anchor="t"/>
          <a:lstStyle/>
          <a:p>
            <a:pPr algn="l" indent="0" marL="0">
              <a:lnSpc>
                <a:spcPct val="126000"/>
              </a:lnSpc>
              <a:buNone/>
            </a:pPr>
            <a:r>
              <a:rPr lang="en-US" sz="1600" dirty="0">
                <a:solidFill>
                  <a:srgbClr val="FFFFFF"/>
                </a:solidFill>
                <a:latin typeface="Inter" pitchFamily="34" charset="0"/>
                <a:ea typeface="Inter" pitchFamily="34" charset="-122"/>
                <a:cs typeface="Inter" pitchFamily="34" charset="-120"/>
              </a:rPr>
              <a:t>What role should tradition play in ethical life?</a:t>
            </a:r>
            <a:endParaRPr lang="en-US" sz="1600" dirty="0"/>
          </a:p>
        </p:txBody>
      </p:sp>
      <p:sp>
        <p:nvSpPr>
          <p:cNvPr id="17" name="Shape 15"/>
          <p:cNvSpPr/>
          <p:nvPr/>
        </p:nvSpPr>
        <p:spPr>
          <a:xfrm>
            <a:off x="6416018" y="4654748"/>
            <a:ext cx="104574" cy="104577"/>
          </a:xfrm>
          <a:prstGeom prst="roundRect">
            <a:avLst>
              <a:gd name="adj" fmla="val 364326"/>
            </a:avLst>
          </a:prstGeom>
          <a:solidFill>
            <a:srgbClr val="1B1B27"/>
          </a:solidFill>
          <a:ln/>
        </p:spPr>
      </p:sp>
      <p:sp>
        <p:nvSpPr>
          <p:cNvPr id="18" name="Text 16"/>
          <p:cNvSpPr/>
          <p:nvPr/>
        </p:nvSpPr>
        <p:spPr>
          <a:xfrm>
            <a:off x="6706028" y="4539655"/>
            <a:ext cx="4772005" cy="631627"/>
          </a:xfrm>
          <a:prstGeom prst="rect">
            <a:avLst/>
          </a:prstGeom>
          <a:noFill/>
          <a:ln/>
        </p:spPr>
        <p:txBody>
          <a:bodyPr wrap="square" lIns="0" tIns="0" rIns="0" bIns="0" rtlCol="0" anchor="t">
            <a:normAutofit/>
          </a:bodyPr>
          <a:lstStyle/>
          <a:p>
            <a:pPr algn="l" indent="0" marL="0">
              <a:lnSpc>
                <a:spcPct val="126000"/>
              </a:lnSpc>
              <a:buNone/>
            </a:pPr>
            <a:r>
              <a:rPr lang="en-US" sz="1600" dirty="0">
                <a:solidFill>
                  <a:srgbClr val="FFFFFF"/>
                </a:solidFill>
                <a:latin typeface="Inter" pitchFamily="34" charset="0"/>
                <a:ea typeface="Inter" pitchFamily="34" charset="-122"/>
                <a:cs typeface="Inter" pitchFamily="34" charset="-120"/>
              </a:rPr>
              <a:t>Read Analects 12.1 — what is your reaction to ren as 'conquering yourself and returning to li'?</a:t>
            </a:r>
            <a:endParaRPr lang="en-US" sz="16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41">
    <p:spTree>
      <p:nvGrpSpPr>
        <p:cNvPr id="1" name=""/>
        <p:cNvGrpSpPr/>
        <p:nvPr/>
      </p:nvGrpSpPr>
      <p:grpSpPr>
        <a:xfrm>
          <a:off x="0" y="0"/>
          <a:ext cx="0" cy="0"/>
          <a:chOff x="0" y="0"/>
          <a:chExt cx="0" cy="0"/>
        </a:xfrm>
      </p:grpSpPr>
      <p:sp>
        <p:nvSpPr>
          <p:cNvPr id="2" name="Text 0"/>
          <p:cNvSpPr/>
          <p:nvPr/>
        </p:nvSpPr>
        <p:spPr>
          <a:xfrm>
            <a:off x="661475" y="712490"/>
            <a:ext cx="6166787" cy="516731"/>
          </a:xfrm>
          <a:prstGeom prst="rect">
            <a:avLst/>
          </a:prstGeom>
          <a:noFill/>
          <a:ln/>
        </p:spPr>
        <p:txBody>
          <a:bodyPr wrap="none" lIns="0" tIns="0" rIns="0" bIns="0" rtlCol="0" anchor="t"/>
          <a:lstStyle/>
          <a:p>
            <a:pPr algn="l" indent="0" marL="0">
              <a:lnSpc>
                <a:spcPct val="104000"/>
              </a:lnSpc>
              <a:buNone/>
            </a:pPr>
            <a:r>
              <a:rPr lang="en-US" sz="3250" b="1" dirty="0">
                <a:solidFill>
                  <a:srgbClr val="1B1B27"/>
                </a:solidFill>
                <a:latin typeface="Inter Bold" pitchFamily="34" charset="0"/>
                <a:ea typeface="Inter Bold" pitchFamily="34" charset="-122"/>
                <a:cs typeface="Inter Bold" pitchFamily="34" charset="-120"/>
              </a:rPr>
              <a:t>Summary &amp; Key Takeaways</a:t>
            </a:r>
            <a:endParaRPr lang="en-US" sz="3250" dirty="0"/>
          </a:p>
        </p:txBody>
      </p:sp>
      <p:pic>
        <p:nvPicPr>
          <p:cNvPr id="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460698"/>
            <a:ext cx="5376530" cy="2042815"/>
          </a:xfrm>
          <a:prstGeom prst="rect">
            <a:avLst/>
          </a:prstGeom>
        </p:spPr>
      </p:pic>
      <p:sp>
        <p:nvSpPr>
          <p:cNvPr id="4" name="Text 1"/>
          <p:cNvSpPr/>
          <p:nvPr/>
        </p:nvSpPr>
        <p:spPr>
          <a:xfrm>
            <a:off x="3225719" y="1569541"/>
            <a:ext cx="248041" cy="310059"/>
          </a:xfrm>
          <a:prstGeom prst="rect">
            <a:avLst/>
          </a:prstGeom>
          <a:noFill/>
          <a:ln/>
        </p:spPr>
        <p:txBody>
          <a:bodyPr wrap="none" lIns="0" tIns="0" rIns="0" bIns="0" rtlCol="0" anchor="ctr"/>
          <a:lstStyle/>
          <a:p>
            <a:pPr algn="ctr" indent="0" marL="0">
              <a:lnSpc>
                <a:spcPct val="100000"/>
              </a:lnSpc>
              <a:buNone/>
            </a:pPr>
            <a:r>
              <a:rPr lang="en-US" sz="1950" b="1" dirty="0">
                <a:solidFill>
                  <a:srgbClr val="3C3939"/>
                </a:solidFill>
                <a:latin typeface="Inter Bold" pitchFamily="34" charset="0"/>
                <a:ea typeface="Inter Bold" pitchFamily="34" charset="-122"/>
                <a:cs typeface="Inter Bold" pitchFamily="34" charset="-120"/>
              </a:rPr>
              <a:t>1</a:t>
            </a:r>
            <a:endParaRPr lang="en-US" sz="1950" dirty="0"/>
          </a:p>
        </p:txBody>
      </p:sp>
      <p:sp>
        <p:nvSpPr>
          <p:cNvPr id="5" name="Text 2"/>
          <p:cNvSpPr/>
          <p:nvPr/>
        </p:nvSpPr>
        <p:spPr>
          <a:xfrm>
            <a:off x="845819" y="2091531"/>
            <a:ext cx="2415718"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Ren is the Master Virtue</a:t>
            </a:r>
            <a:endParaRPr lang="en-US" sz="1600" dirty="0"/>
          </a:p>
        </p:txBody>
      </p:sp>
      <p:sp>
        <p:nvSpPr>
          <p:cNvPr id="6" name="Text 3"/>
          <p:cNvSpPr/>
          <p:nvPr/>
        </p:nvSpPr>
        <p:spPr>
          <a:xfrm>
            <a:off x="845819" y="2419449"/>
            <a:ext cx="5007842" cy="674787"/>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Not merely benevolence but a mode of being constituting the junzi's identity — a 'thick ethical concept' inseparable from the dao (Van Norden, Ch. 3; Analects 4.5)</a:t>
            </a:r>
            <a:endParaRPr lang="en-US" sz="1300" dirty="0"/>
          </a:p>
        </p:txBody>
      </p:sp>
      <p:pic>
        <p:nvPicPr>
          <p:cNvPr id="7"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53691" y="1460698"/>
            <a:ext cx="5376530" cy="2042815"/>
          </a:xfrm>
          <a:prstGeom prst="rect">
            <a:avLst/>
          </a:prstGeom>
        </p:spPr>
      </p:pic>
      <p:sp>
        <p:nvSpPr>
          <p:cNvPr id="8" name="Text 4"/>
          <p:cNvSpPr/>
          <p:nvPr/>
        </p:nvSpPr>
        <p:spPr>
          <a:xfrm>
            <a:off x="8717935" y="1569541"/>
            <a:ext cx="248041" cy="310059"/>
          </a:xfrm>
          <a:prstGeom prst="rect">
            <a:avLst/>
          </a:prstGeom>
          <a:noFill/>
          <a:ln/>
        </p:spPr>
        <p:txBody>
          <a:bodyPr wrap="none" lIns="0" tIns="0" rIns="0" bIns="0" rtlCol="0" anchor="ctr"/>
          <a:lstStyle/>
          <a:p>
            <a:pPr algn="ctr" indent="0" marL="0">
              <a:lnSpc>
                <a:spcPct val="100000"/>
              </a:lnSpc>
              <a:buNone/>
            </a:pPr>
            <a:r>
              <a:rPr lang="en-US" sz="1950" b="1" dirty="0">
                <a:solidFill>
                  <a:srgbClr val="3C3939"/>
                </a:solidFill>
                <a:latin typeface="Inter Bold" pitchFamily="34" charset="0"/>
                <a:ea typeface="Inter Bold" pitchFamily="34" charset="-122"/>
                <a:cs typeface="Inter Bold" pitchFamily="34" charset="-120"/>
              </a:rPr>
              <a:t>2</a:t>
            </a:r>
            <a:endParaRPr lang="en-US" sz="1950" dirty="0"/>
          </a:p>
        </p:txBody>
      </p:sp>
      <p:sp>
        <p:nvSpPr>
          <p:cNvPr id="9" name="Text 5"/>
          <p:cNvSpPr/>
          <p:nvPr/>
        </p:nvSpPr>
        <p:spPr>
          <a:xfrm>
            <a:off x="6338034" y="2091531"/>
            <a:ext cx="3421275"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Li is Best Understood Functionally</a:t>
            </a:r>
            <a:endParaRPr lang="en-US" sz="1600" dirty="0"/>
          </a:p>
        </p:txBody>
      </p:sp>
      <p:sp>
        <p:nvSpPr>
          <p:cNvPr id="10" name="Text 6"/>
          <p:cNvSpPr/>
          <p:nvPr/>
        </p:nvSpPr>
        <p:spPr>
          <a:xfrm>
            <a:off x="6338034" y="2419449"/>
            <a:ext cx="5007842" cy="899716"/>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Ritual is the socially embodied framework that expresses and reinforces the emotions and dispositions necessary for community — it cultivates character from the outside in, but sincerity is essential (Van Norden, Ch. 2; Analects 3.4, 3.12)</a:t>
            </a:r>
            <a:endParaRPr lang="en-US" sz="1300" dirty="0"/>
          </a:p>
        </p:txBody>
      </p:sp>
      <p:pic>
        <p:nvPicPr>
          <p:cNvPr id="11"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1475" y="3619202"/>
            <a:ext cx="5376530" cy="2526209"/>
          </a:xfrm>
          <a:prstGeom prst="rect">
            <a:avLst/>
          </a:prstGeom>
        </p:spPr>
      </p:pic>
      <p:sp>
        <p:nvSpPr>
          <p:cNvPr id="12" name="Text 7"/>
          <p:cNvSpPr/>
          <p:nvPr/>
        </p:nvSpPr>
        <p:spPr>
          <a:xfrm>
            <a:off x="3225719" y="3728045"/>
            <a:ext cx="248041" cy="310059"/>
          </a:xfrm>
          <a:prstGeom prst="rect">
            <a:avLst/>
          </a:prstGeom>
          <a:noFill/>
          <a:ln/>
        </p:spPr>
        <p:txBody>
          <a:bodyPr wrap="none" lIns="0" tIns="0" rIns="0" bIns="0" rtlCol="0" anchor="ctr"/>
          <a:lstStyle/>
          <a:p>
            <a:pPr algn="ctr" indent="0" marL="0">
              <a:lnSpc>
                <a:spcPct val="100000"/>
              </a:lnSpc>
              <a:buNone/>
            </a:pPr>
            <a:r>
              <a:rPr lang="en-US" sz="1950" b="1" dirty="0">
                <a:solidFill>
                  <a:srgbClr val="3C3939"/>
                </a:solidFill>
                <a:latin typeface="Inter Bold" pitchFamily="34" charset="0"/>
                <a:ea typeface="Inter Bold" pitchFamily="34" charset="-122"/>
                <a:cs typeface="Inter Bold" pitchFamily="34" charset="-120"/>
              </a:rPr>
              <a:t>3</a:t>
            </a:r>
            <a:endParaRPr lang="en-US" sz="1950" dirty="0"/>
          </a:p>
        </p:txBody>
      </p:sp>
      <p:sp>
        <p:nvSpPr>
          <p:cNvPr id="13" name="Text 8"/>
          <p:cNvSpPr/>
          <p:nvPr/>
        </p:nvSpPr>
        <p:spPr>
          <a:xfrm>
            <a:off x="845819" y="4250035"/>
            <a:ext cx="4308566"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Ren and Li are Dynamically Interdependent</a:t>
            </a:r>
            <a:endParaRPr lang="en-US" sz="1600" dirty="0"/>
          </a:p>
        </p:txBody>
      </p:sp>
      <p:sp>
        <p:nvSpPr>
          <p:cNvPr id="14" name="Text 9"/>
          <p:cNvSpPr/>
          <p:nvPr/>
        </p:nvSpPr>
        <p:spPr>
          <a:xfrm>
            <a:off x="845819" y="4577953"/>
            <a:ext cx="5007842" cy="899716"/>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Ren without li collapses into formless sentiment; li without ren degenerates into empty formalism. The endpoint of cultivation is perfect harmony between desire and normative order (Analects 12.1, 2.4, 3.3)</a:t>
            </a:r>
            <a:endParaRPr lang="en-US" sz="1300" dirty="0"/>
          </a:p>
        </p:txBody>
      </p:sp>
      <p:pic>
        <p:nvPicPr>
          <p:cNvPr id="15"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153691" y="3619202"/>
            <a:ext cx="5376530" cy="2526209"/>
          </a:xfrm>
          <a:prstGeom prst="rect">
            <a:avLst/>
          </a:prstGeom>
        </p:spPr>
      </p:pic>
      <p:sp>
        <p:nvSpPr>
          <p:cNvPr id="16" name="Text 10"/>
          <p:cNvSpPr/>
          <p:nvPr/>
        </p:nvSpPr>
        <p:spPr>
          <a:xfrm>
            <a:off x="8717935" y="3728045"/>
            <a:ext cx="248041" cy="310059"/>
          </a:xfrm>
          <a:prstGeom prst="rect">
            <a:avLst/>
          </a:prstGeom>
          <a:noFill/>
          <a:ln/>
        </p:spPr>
        <p:txBody>
          <a:bodyPr wrap="none" lIns="0" tIns="0" rIns="0" bIns="0" rtlCol="0" anchor="ctr"/>
          <a:lstStyle/>
          <a:p>
            <a:pPr algn="ctr" indent="0" marL="0">
              <a:lnSpc>
                <a:spcPct val="100000"/>
              </a:lnSpc>
              <a:buNone/>
            </a:pPr>
            <a:r>
              <a:rPr lang="en-US" sz="1950" b="1" dirty="0">
                <a:solidFill>
                  <a:srgbClr val="3C3939"/>
                </a:solidFill>
                <a:latin typeface="Inter Bold" pitchFamily="34" charset="0"/>
                <a:ea typeface="Inter Bold" pitchFamily="34" charset="-122"/>
                <a:cs typeface="Inter Bold" pitchFamily="34" charset="-120"/>
              </a:rPr>
              <a:t>4</a:t>
            </a:r>
            <a:endParaRPr lang="en-US" sz="1950" dirty="0"/>
          </a:p>
        </p:txBody>
      </p:sp>
      <p:sp>
        <p:nvSpPr>
          <p:cNvPr id="17" name="Text 11"/>
          <p:cNvSpPr/>
          <p:nvPr/>
        </p:nvSpPr>
        <p:spPr>
          <a:xfrm>
            <a:off x="6338034" y="4250035"/>
            <a:ext cx="5007842" cy="516930"/>
          </a:xfrm>
          <a:prstGeom prst="rect">
            <a:avLst/>
          </a:prstGeom>
          <a:noFill/>
          <a:ln/>
        </p:spPr>
        <p:txBody>
          <a:bodyPr wrap="square" lIns="0" tIns="0" rIns="0" bIns="0" rtlCol="0" anchor="t">
            <a:normAutofit/>
          </a:bodyPr>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Confucianism Provides Resources for Immanent Critique</a:t>
            </a:r>
            <a:endParaRPr lang="en-US" sz="1600" dirty="0"/>
          </a:p>
        </p:txBody>
      </p:sp>
      <p:sp>
        <p:nvSpPr>
          <p:cNvPr id="18" name="Text 12"/>
          <p:cNvSpPr/>
          <p:nvPr/>
        </p:nvSpPr>
        <p:spPr>
          <a:xfrm>
            <a:off x="6338034" y="4836418"/>
            <a:ext cx="5007842" cy="1124645"/>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The 'unjust law' problem is addressed through a revivalistic strategy — appealing to the spirit of li against its corrupt letter. It cannot reject tradition altogether, but can judge whether existing norms genuinely express ren (Van Norden, Ch. 2 &amp; 3; Analects 3.3)</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41</Slides>
  <Notes>41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41</vt:i4>
      </vt:variant>
    </vt:vector>
  </HeadingPairs>
  <TitlesOfParts>
    <vt:vector size="44"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2026-06-28T03:17:31Z</dcterms:created>
  <dcterms:modified xsi:type="dcterms:W3CDTF">2026-06-28T03:17:31Z</dcterms:modified>
</cp:coreProperties>
</file>