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5"/>
  </p:handoutMasterIdLst>
  <p:sldIdLst>
    <p:sldId id="256" r:id="rId2"/>
    <p:sldId id="268" r:id="rId3"/>
    <p:sldId id="272" r:id="rId4"/>
    <p:sldId id="281" r:id="rId5"/>
    <p:sldId id="285" r:id="rId6"/>
    <p:sldId id="273" r:id="rId7"/>
    <p:sldId id="275" r:id="rId8"/>
    <p:sldId id="278" r:id="rId9"/>
    <p:sldId id="284" r:id="rId10"/>
    <p:sldId id="279" r:id="rId11"/>
    <p:sldId id="262" r:id="rId12"/>
    <p:sldId id="286" r:id="rId13"/>
    <p:sldId id="264" r:id="rId14"/>
  </p:sldIdLst>
  <p:sldSz cx="12192000" cy="6858000"/>
  <p:notesSz cx="6858000" cy="9525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78" autoAdjust="0"/>
    <p:restoredTop sz="94660"/>
  </p:normalViewPr>
  <p:slideViewPr>
    <p:cSldViewPr snapToGrid="0">
      <p:cViewPr>
        <p:scale>
          <a:sx n="60" d="100"/>
          <a:sy n="60" d="100"/>
        </p:scale>
        <p:origin x="114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B24F427-0E15-447F-AD07-8407C5FE016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7790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AF41B1-2D1F-4136-8943-1B32CEB8BD2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7790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5B868E-E654-4D40-A430-F517466379F1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9E65EF-44CF-46B1-8B5E-F13811E5006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47097"/>
            <a:ext cx="2971800" cy="47790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3C89FB-C60E-4732-A60A-CE5BD91BB9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9047097"/>
            <a:ext cx="2971800" cy="47790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D4A614-7377-4620-AC55-37A885B8E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989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3E165-193F-411A-AE59-FC064C5D4C30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082C3-55E0-41FC-80E8-E367732C0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106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3E165-193F-411A-AE59-FC064C5D4C30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082C3-55E0-41FC-80E8-E367732C0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848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3E165-193F-411A-AE59-FC064C5D4C30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082C3-55E0-41FC-80E8-E367732C0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693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3E165-193F-411A-AE59-FC064C5D4C30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082C3-55E0-41FC-80E8-E367732C0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282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3E165-193F-411A-AE59-FC064C5D4C30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082C3-55E0-41FC-80E8-E367732C0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557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3E165-193F-411A-AE59-FC064C5D4C30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082C3-55E0-41FC-80E8-E367732C0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543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3E165-193F-411A-AE59-FC064C5D4C30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082C3-55E0-41FC-80E8-E367732C0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803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3E165-193F-411A-AE59-FC064C5D4C30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082C3-55E0-41FC-80E8-E367732C0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982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3E165-193F-411A-AE59-FC064C5D4C30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082C3-55E0-41FC-80E8-E367732C0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93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3E165-193F-411A-AE59-FC064C5D4C30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082C3-55E0-41FC-80E8-E367732C0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122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3E165-193F-411A-AE59-FC064C5D4C30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082C3-55E0-41FC-80E8-E367732C0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164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3E165-193F-411A-AE59-FC064C5D4C30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082C3-55E0-41FC-80E8-E367732C0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789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library.bcu.ac.uk/learner/Study%20Skills%20Guides/7%20Reflection.htm" TargetMode="External"/><Relationship Id="rId2" Type="http://schemas.openxmlformats.org/officeDocument/2006/relationships/hyperlink" Target="http://web.b.ebscohost.com.ezproxy.uwtsd.ac.uk/ehost/detail/detail?vid=0&amp;sid=89b7cba7-5c2c-45cd-91ac-f7922399d0ec%40sessionmgr102&amp;bdata=JnNpdGU9ZWhvc3QtbGl2ZQ%3d%3d#AN=71678036&amp;db=eue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.png"/><Relationship Id="rId4" Type="http://schemas.openxmlformats.org/officeDocument/2006/relationships/hyperlink" Target="https://www-dawsonera-com.ezproxy.uwtsd.ac.uk/readonline/9781905818860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stor.org.ezproxy.uwtsd.ac.uk/stable/1170760" TargetMode="External"/><Relationship Id="rId2" Type="http://schemas.openxmlformats.org/officeDocument/2006/relationships/hyperlink" Target="http://www.independent.co.uk/life-style/health-and-families/features/how-childhood-experiences-shape-your-social-skills-as-adults-child-psychology-a6908981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librarycatalogue.uwtsd.ac.uk/primo_library/libweb/action/search.do?fn=search&amp;ct=search&amp;initialSearch=true&amp;mode=Basic&amp;tab=tab1&amp;indx=1&amp;dum=true&amp;srt=rank&amp;vid=44WHELF_UWTSD_VU1&amp;frbg=&amp;tb=t&amp;vl(freeText0)=developing+patience+as+a+skill+for+challenging+behaviours&amp;scp.scps=scope:(44WHELF_UWTSD),44WHELF_UWTSD_Ebsco,primo_central_multiple_fe" TargetMode="External"/><Relationship Id="rId5" Type="http://schemas.openxmlformats.org/officeDocument/2006/relationships/hyperlink" Target="https://books.google.co.uk/books?id=LZK0AAAAQBAJ&amp;printsec=frontcover&amp;dq=inauthor:%22Jennifer+A.+Moon%22&amp;hl=en&amp;sa=X&amp;ved=0ahUKEwjJx6mc0-7WAhUF6xoKHQ3ND0AQ6AEIMjAC#v=onepage&amp;q&amp;f=false" TargetMode="External"/><Relationship Id="rId4" Type="http://schemas.openxmlformats.org/officeDocument/2006/relationships/hyperlink" Target="https://search-proquest-com.ezproxy.uwtsd.ac.uk/docview/1783986257?accountid=130472&amp;rfr_id=info:xri/sid:prim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EAEC6001/C</a:t>
            </a:r>
            <a:br>
              <a:rPr lang="en-GB" dirty="0"/>
            </a:br>
            <a:r>
              <a:rPr lang="en-GB" dirty="0"/>
              <a:t>The Reflective Adult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73217"/>
            <a:ext cx="9144000" cy="1762539"/>
          </a:xfrm>
        </p:spPr>
        <p:txBody>
          <a:bodyPr/>
          <a:lstStyle/>
          <a:p>
            <a:r>
              <a:rPr lang="en-GB" dirty="0"/>
              <a:t>Stacey Rogers</a:t>
            </a:r>
          </a:p>
          <a:p>
            <a:r>
              <a:rPr lang="en-GB" dirty="0"/>
              <a:t>Student number: 1402430</a:t>
            </a:r>
          </a:p>
          <a:p>
            <a:r>
              <a:rPr lang="en-GB" dirty="0"/>
              <a:t>17th October 2017</a:t>
            </a:r>
          </a:p>
        </p:txBody>
      </p:sp>
    </p:spTree>
    <p:extLst>
      <p:ext uri="{BB962C8B-B14F-4D97-AF65-F5344CB8AC3E}">
        <p14:creationId xmlns:p14="http://schemas.microsoft.com/office/powerpoint/2010/main" val="4147552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25287"/>
            <a:ext cx="10515600" cy="829297"/>
          </a:xfrm>
        </p:spPr>
        <p:txBody>
          <a:bodyPr/>
          <a:lstStyle/>
          <a:p>
            <a:pPr algn="ctr"/>
            <a:r>
              <a:rPr lang="en-GB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54584"/>
            <a:ext cx="10515600" cy="528204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Positive relationships</a:t>
            </a:r>
          </a:p>
          <a:p>
            <a:endParaRPr lang="en-GB" dirty="0"/>
          </a:p>
          <a:p>
            <a:r>
              <a:rPr lang="en-GB" dirty="0"/>
              <a:t>what is a reflective practitioner and why is it important</a:t>
            </a:r>
          </a:p>
          <a:p>
            <a:endParaRPr lang="en-GB" dirty="0"/>
          </a:p>
          <a:p>
            <a:r>
              <a:rPr lang="en-GB" dirty="0"/>
              <a:t>Barriers of reflective practice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Personal experiences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methods used for effective reflective practice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Personal development , Learnt Knowledge ,skills and Values </a:t>
            </a:r>
          </a:p>
          <a:p>
            <a:endParaRPr lang="en-GB" dirty="0"/>
          </a:p>
          <a:p>
            <a:r>
              <a:rPr lang="en-GB" dirty="0"/>
              <a:t>conclusion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079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Positive relationships between parents, carers and families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4949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Positive interactions </a:t>
            </a:r>
          </a:p>
          <a:p>
            <a:endParaRPr lang="en-GB" dirty="0"/>
          </a:p>
          <a:p>
            <a:r>
              <a:rPr lang="en-GB" dirty="0"/>
              <a:t>Respect and honesty</a:t>
            </a:r>
          </a:p>
          <a:p>
            <a:endParaRPr lang="en-GB" dirty="0"/>
          </a:p>
          <a:p>
            <a:r>
              <a:rPr lang="en-GB" dirty="0"/>
              <a:t>Mutual trust</a:t>
            </a:r>
          </a:p>
          <a:p>
            <a:endParaRPr lang="en-GB" dirty="0"/>
          </a:p>
          <a:p>
            <a:r>
              <a:rPr lang="en-GB" dirty="0"/>
              <a:t>Working together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963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9FAA2-B856-4383-BA33-CC2662CC7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a reflective practice? And why is it important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C3079-1AB1-4E1F-BDE0-57AE8C1EE3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5435" y="2302703"/>
            <a:ext cx="5181600" cy="4351338"/>
          </a:xfrm>
        </p:spPr>
        <p:txBody>
          <a:bodyPr>
            <a:normAutofit/>
          </a:bodyPr>
          <a:lstStyle/>
          <a:p>
            <a:r>
              <a:rPr lang="en-GB" dirty="0"/>
              <a:t>Processes of engaging knowledge with experience</a:t>
            </a:r>
          </a:p>
          <a:p>
            <a:endParaRPr lang="en-GB" dirty="0"/>
          </a:p>
          <a:p>
            <a:r>
              <a:rPr lang="en-GB" dirty="0"/>
              <a:t>Feelings</a:t>
            </a:r>
          </a:p>
          <a:p>
            <a:endParaRPr lang="en-GB" dirty="0"/>
          </a:p>
          <a:p>
            <a:r>
              <a:rPr lang="en-GB" dirty="0"/>
              <a:t>Deep thinking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D47CA9-670D-4912-ACDB-1B8015DBB0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02703"/>
            <a:ext cx="5181600" cy="4351338"/>
          </a:xfrm>
        </p:spPr>
        <p:txBody>
          <a:bodyPr/>
          <a:lstStyle/>
          <a:p>
            <a:r>
              <a:rPr lang="en-GB" dirty="0"/>
              <a:t>Consideration of strengths and weaknesses</a:t>
            </a:r>
          </a:p>
          <a:p>
            <a:endParaRPr lang="en-GB" dirty="0"/>
          </a:p>
          <a:p>
            <a:r>
              <a:rPr lang="en-GB" dirty="0"/>
              <a:t>Sense making 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5372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C8278-271E-4609-812F-433922B54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Barriers of reflective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C22DC-D119-4876-84EF-C12127D726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8049126" cy="4351338"/>
          </a:xfrm>
        </p:spPr>
        <p:txBody>
          <a:bodyPr/>
          <a:lstStyle/>
          <a:p>
            <a:r>
              <a:rPr lang="en-GB" dirty="0"/>
              <a:t>Tiredness</a:t>
            </a:r>
          </a:p>
          <a:p>
            <a:endParaRPr lang="en-GB" dirty="0"/>
          </a:p>
          <a:p>
            <a:r>
              <a:rPr lang="en-GB" dirty="0"/>
              <a:t>Environment</a:t>
            </a:r>
          </a:p>
          <a:p>
            <a:endParaRPr lang="en-GB" dirty="0"/>
          </a:p>
          <a:p>
            <a:r>
              <a:rPr lang="en-GB" dirty="0"/>
              <a:t>Confident</a:t>
            </a:r>
          </a:p>
          <a:p>
            <a:endParaRPr lang="en-GB" dirty="0"/>
          </a:p>
          <a:p>
            <a:r>
              <a:rPr lang="en-GB" dirty="0"/>
              <a:t>Lack of space and/or time</a:t>
            </a:r>
          </a:p>
        </p:txBody>
      </p:sp>
    </p:spTree>
    <p:extLst>
      <p:ext uri="{BB962C8B-B14F-4D97-AF65-F5344CB8AC3E}">
        <p14:creationId xmlns:p14="http://schemas.microsoft.com/office/powerpoint/2010/main" val="3733539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Personal  experience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F6585C-9F50-4282-87C4-131935DF4E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0926" y="1692049"/>
            <a:ext cx="5157787" cy="823912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/>
              <a:t>Old</a:t>
            </a:r>
          </a:p>
          <a:p>
            <a:r>
              <a:rPr lang="en-GB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4E3D098-4424-4ED1-B31C-7A9B1DC71C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4857" y="2809875"/>
            <a:ext cx="5157787" cy="3684588"/>
          </a:xfrm>
        </p:spPr>
        <p:txBody>
          <a:bodyPr/>
          <a:lstStyle/>
          <a:p>
            <a:r>
              <a:rPr lang="en-GB" dirty="0"/>
              <a:t>Parents completed registration forms (all appeared to be filled in correctly) </a:t>
            </a:r>
          </a:p>
          <a:p>
            <a:r>
              <a:rPr lang="en-GB" dirty="0"/>
              <a:t>Siblings (brother and sister)</a:t>
            </a:r>
          </a:p>
          <a:p>
            <a:r>
              <a:rPr lang="en-GB" dirty="0"/>
              <a:t>Hard to verbally communicate with children</a:t>
            </a:r>
          </a:p>
          <a:p>
            <a:r>
              <a:rPr lang="en-GB" dirty="0"/>
              <a:t>Showed signs of violence towards others.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3CA3BE7-ACD0-4FB7-A273-6CF8F45B77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/>
              <a:t>New</a:t>
            </a:r>
          </a:p>
          <a:p>
            <a:pPr algn="ctr"/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AF094A1B-9283-45E2-A830-FA99EA2C4F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20926" y="2809875"/>
            <a:ext cx="5183188" cy="3684588"/>
          </a:xfrm>
        </p:spPr>
        <p:txBody>
          <a:bodyPr/>
          <a:lstStyle/>
          <a:p>
            <a:r>
              <a:rPr lang="en-GB" dirty="0"/>
              <a:t>Family commitments: </a:t>
            </a:r>
          </a:p>
          <a:p>
            <a:pPr marL="0" indent="0">
              <a:buNone/>
            </a:pPr>
            <a:r>
              <a:rPr lang="en-GB" dirty="0"/>
              <a:t>                                   ill health</a:t>
            </a:r>
          </a:p>
          <a:p>
            <a:pPr marL="0" indent="0">
              <a:buNone/>
            </a:pPr>
            <a:r>
              <a:rPr lang="en-GB" dirty="0"/>
              <a:t>                                   sibling</a:t>
            </a:r>
          </a:p>
          <a:p>
            <a:r>
              <a:rPr lang="en-GB" dirty="0"/>
              <a:t>Target for bullies</a:t>
            </a:r>
          </a:p>
          <a:p>
            <a:endParaRPr lang="en-GB" dirty="0"/>
          </a:p>
          <a:p>
            <a:r>
              <a:rPr lang="en-GB" dirty="0"/>
              <a:t>Poor academic performance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0982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1603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methods personally referred to for effective reflective practice </a:t>
            </a:r>
            <a:br>
              <a:rPr lang="en-GB" dirty="0"/>
            </a:b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0294969-2F33-4BA4-8645-98EE6348B5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6230" y="1661863"/>
            <a:ext cx="5157787" cy="823912"/>
          </a:xfrm>
        </p:spPr>
        <p:txBody>
          <a:bodyPr/>
          <a:lstStyle/>
          <a:p>
            <a:pPr algn="ctr"/>
            <a:r>
              <a:rPr lang="en-GB" u="sng" dirty="0"/>
              <a:t>Schon in action on action </a:t>
            </a:r>
          </a:p>
          <a:p>
            <a:endParaRPr lang="en-GB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DC4178E2-6F45-4275-9F53-1871374D5F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u="sng" dirty="0"/>
              <a:t>Johns model of structured learning  </a:t>
            </a:r>
          </a:p>
          <a:p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3BD670E7-8B8F-40F2-B855-C2F0311E769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Extended knowledge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Process as a team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Promotes openness and honesty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Encourages identification of mistakes 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02A6272E-DA51-43D5-BEC4-F5A512486C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Applied as an individual </a:t>
            </a:r>
          </a:p>
          <a:p>
            <a:endParaRPr lang="en-GB" dirty="0"/>
          </a:p>
          <a:p>
            <a:r>
              <a:rPr lang="en-GB" dirty="0"/>
              <a:t>Dynamic response</a:t>
            </a:r>
          </a:p>
          <a:p>
            <a:endParaRPr lang="en-GB" dirty="0"/>
          </a:p>
          <a:p>
            <a:r>
              <a:rPr lang="en-GB" dirty="0"/>
              <a:t>Sense making on ones actions </a:t>
            </a:r>
          </a:p>
          <a:p>
            <a:endParaRPr lang="en-GB" dirty="0"/>
          </a:p>
          <a:p>
            <a:r>
              <a:rPr lang="en-GB" dirty="0"/>
              <a:t>Apply positive change(s)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143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209D9-7B33-4868-A828-420371BFF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8153"/>
            <a:ext cx="10515600" cy="76698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Skills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608038-5479-479C-BF34-5BB45FC2A2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264572"/>
            <a:ext cx="5157787" cy="823912"/>
          </a:xfrm>
        </p:spPr>
        <p:txBody>
          <a:bodyPr/>
          <a:lstStyle/>
          <a:p>
            <a:pPr algn="ctr"/>
            <a:r>
              <a:rPr lang="en-GB" dirty="0"/>
              <a:t>Past 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B6B4E-3529-4AA3-A0DF-957464A4EE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5315" y="2266950"/>
            <a:ext cx="5157787" cy="429690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communication skills:</a:t>
            </a:r>
          </a:p>
          <a:p>
            <a:pPr marL="0" indent="0">
              <a:buNone/>
            </a:pPr>
            <a:r>
              <a:rPr lang="en-GB" dirty="0"/>
              <a:t>               clear consistence speech</a:t>
            </a:r>
          </a:p>
          <a:p>
            <a:pPr marL="0" indent="0">
              <a:buNone/>
            </a:pPr>
            <a:r>
              <a:rPr lang="en-GB" dirty="0"/>
              <a:t>               body language/ response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Patients </a:t>
            </a:r>
          </a:p>
          <a:p>
            <a:pPr marL="0" indent="0">
              <a:buNone/>
            </a:pPr>
            <a:r>
              <a:rPr lang="en-GB" dirty="0"/>
              <a:t>                clarification of knowledge</a:t>
            </a:r>
          </a:p>
          <a:p>
            <a:pPr marL="0" indent="0">
              <a:buNone/>
            </a:pPr>
            <a:r>
              <a:rPr lang="en-GB" dirty="0"/>
              <a:t>                 do  not  give in </a:t>
            </a:r>
          </a:p>
          <a:p>
            <a:pPr marL="0" indent="0">
              <a:buNone/>
            </a:pPr>
            <a:r>
              <a:rPr lang="en-GB" dirty="0"/>
              <a:t>                 Take time</a:t>
            </a:r>
          </a:p>
          <a:p>
            <a:r>
              <a:rPr lang="en-GB" dirty="0"/>
              <a:t>Persistence</a:t>
            </a:r>
          </a:p>
          <a:p>
            <a:pPr marL="0" indent="0">
              <a:buNone/>
            </a:pPr>
            <a:r>
              <a:rPr lang="en-GB" dirty="0"/>
              <a:t>                   Continue with methods</a:t>
            </a:r>
          </a:p>
          <a:p>
            <a:pPr marL="0" indent="0">
              <a:buNone/>
            </a:pPr>
            <a:r>
              <a:rPr lang="en-GB" dirty="0"/>
              <a:t>                   show support and understanding</a:t>
            </a:r>
          </a:p>
          <a:p>
            <a:pPr marL="0" indent="0">
              <a:buNone/>
            </a:pPr>
            <a:r>
              <a:rPr lang="en-GB" dirty="0"/>
              <a:t>                      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625EC6-6933-4C2D-98BB-A159573C15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7601" y="1273970"/>
            <a:ext cx="5183188" cy="823912"/>
          </a:xfrm>
        </p:spPr>
        <p:txBody>
          <a:bodyPr/>
          <a:lstStyle/>
          <a:p>
            <a:pPr algn="ctr"/>
            <a:r>
              <a:rPr lang="en-GB" dirty="0"/>
              <a:t>Present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ABD227-FAF2-4439-A9F5-92F0954E7E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6315" y="2266950"/>
            <a:ext cx="5183188" cy="429554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Communication: </a:t>
            </a:r>
          </a:p>
          <a:p>
            <a:pPr marL="0" indent="0">
              <a:buNone/>
            </a:pPr>
            <a:r>
              <a:rPr lang="en-GB" dirty="0"/>
              <a:t>                    talking to quickly</a:t>
            </a:r>
          </a:p>
          <a:p>
            <a:pPr marL="0" indent="0">
              <a:buNone/>
            </a:pPr>
            <a:r>
              <a:rPr lang="en-GB" dirty="0"/>
              <a:t>                    lack of clarity in speech</a:t>
            </a:r>
          </a:p>
          <a:p>
            <a:pPr marL="0" indent="0">
              <a:buNone/>
            </a:pPr>
            <a:r>
              <a:rPr lang="en-GB" dirty="0"/>
              <a:t>                    poor body language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Poor patients </a:t>
            </a:r>
          </a:p>
          <a:p>
            <a:pPr marL="0" indent="0">
              <a:buNone/>
            </a:pPr>
            <a:r>
              <a:rPr lang="en-GB" dirty="0"/>
              <a:t>                         to much information </a:t>
            </a:r>
          </a:p>
          <a:p>
            <a:pPr marL="0" indent="0">
              <a:buNone/>
            </a:pPr>
            <a:r>
              <a:rPr lang="en-GB" dirty="0"/>
              <a:t>                         expectations too high</a:t>
            </a:r>
          </a:p>
          <a:p>
            <a:pPr marL="0" indent="0">
              <a:buNone/>
            </a:pPr>
            <a:r>
              <a:rPr lang="en-GB" dirty="0"/>
              <a:t>                         one sided </a:t>
            </a:r>
          </a:p>
          <a:p>
            <a:r>
              <a:rPr lang="en-GB" dirty="0"/>
              <a:t>Persistence </a:t>
            </a:r>
          </a:p>
          <a:p>
            <a:pPr marL="0" indent="0">
              <a:buNone/>
            </a:pPr>
            <a:r>
              <a:rPr lang="en-GB" dirty="0"/>
              <a:t>                       give in </a:t>
            </a:r>
          </a:p>
          <a:p>
            <a:pPr marL="0" indent="0">
              <a:buNone/>
            </a:pPr>
            <a:r>
              <a:rPr lang="en-GB" dirty="0"/>
              <a:t>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202424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0C31BD6-74B5-41EC-BBAE-1BE4C6A2E3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Values gained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EF65D5-4EC6-46B4-9446-AFBED5094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41242"/>
            <a:ext cx="10515600" cy="3780045"/>
          </a:xfrm>
        </p:spPr>
        <p:txBody>
          <a:bodyPr>
            <a:normAutofit/>
          </a:bodyPr>
          <a:lstStyle/>
          <a:p>
            <a:r>
              <a:rPr lang="en-GB" dirty="0"/>
              <a:t>To be treated equally and fairly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Listen to the voice of the child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New day new slate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3010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99287-1E1F-4A48-944F-0B55F72E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12462"/>
            <a:ext cx="10515600" cy="1014827"/>
          </a:xfrm>
        </p:spPr>
        <p:txBody>
          <a:bodyPr/>
          <a:lstStyle/>
          <a:p>
            <a:pPr algn="ctr"/>
            <a:r>
              <a:rPr lang="en-GB" dirty="0"/>
              <a:t>Personal Professional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62DEC-D6B3-4112-836F-DF32E02FD9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054087"/>
            <a:ext cx="5157787" cy="413557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Increases in confidence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Further relevant training  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Look at the wider picture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Less judgmental</a:t>
            </a:r>
          </a:p>
          <a:p>
            <a:endParaRPr lang="en-GB" dirty="0"/>
          </a:p>
          <a:p>
            <a:r>
              <a:rPr lang="en-GB" dirty="0"/>
              <a:t>divert potential conflict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E66C7C-0F52-4E58-9115-DC1A411F7B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054087"/>
            <a:ext cx="5183188" cy="4135576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Interfere/ interrupt casually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Managing challenging behaviour</a:t>
            </a:r>
          </a:p>
          <a:p>
            <a:endParaRPr lang="en-GB" dirty="0"/>
          </a:p>
          <a:p>
            <a:r>
              <a:rPr lang="en-GB" dirty="0"/>
              <a:t>Re engage within activities/ adaptable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Confident to lead the team</a:t>
            </a:r>
          </a:p>
          <a:p>
            <a:endParaRPr lang="en-GB" dirty="0"/>
          </a:p>
          <a:p>
            <a:r>
              <a:rPr lang="en-GB" dirty="0"/>
              <a:t>Communicating with parents/ carers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0AEA13-D682-4F59-B210-6FF970C5B75E}"/>
              </a:ext>
            </a:extLst>
          </p:cNvPr>
          <p:cNvSpPr txBox="1"/>
          <p:nvPr/>
        </p:nvSpPr>
        <p:spPr>
          <a:xfrm>
            <a:off x="5022574" y="1429078"/>
            <a:ext cx="2716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After </a:t>
            </a:r>
          </a:p>
        </p:txBody>
      </p:sp>
    </p:spTree>
    <p:extLst>
      <p:ext uri="{BB962C8B-B14F-4D97-AF65-F5344CB8AC3E}">
        <p14:creationId xmlns:p14="http://schemas.microsoft.com/office/powerpoint/2010/main" val="8961076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610AF9-1BA6-4EB3-BA9D-D136BAE42D4D}"/>
              </a:ext>
            </a:extLst>
          </p:cNvPr>
          <p:cNvSpPr txBox="1"/>
          <p:nvPr/>
        </p:nvSpPr>
        <p:spPr>
          <a:xfrm>
            <a:off x="1656347" y="2444666"/>
            <a:ext cx="1023085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Overwhelming experience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Continues  learning process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Develop personally and professionally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Positive changes to practice 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4745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6E3C96E-8C1E-4E11-9316-963E6CB7F061}"/>
              </a:ext>
            </a:extLst>
          </p:cNvPr>
          <p:cNvSpPr/>
          <p:nvPr/>
        </p:nvSpPr>
        <p:spPr>
          <a:xfrm>
            <a:off x="417094" y="3517382"/>
            <a:ext cx="11261558" cy="29956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Burgess, J. (2012)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‘The Impact of Teaching Thinking Skills as Habits of Mind to Young Children with Challenging Behaviours’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Emotional &amp; Behavioural Difficulties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Vol.17, issue 1, pp [On-line]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http://web.b.ebscohost.com.ezproxy.uwtsd.ac.uk/ehost/detail/detail?vid=0&amp;sid=89b7cba7-5c2c-45cd-91ac-f7922399d0ec%40sessionmgr102&amp;bdata=JnNpdGU9ZWhvc3QtbGl2ZQ%3d%3d#AN=71678036&amp;db=eue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[Accessed: 13</a:t>
            </a:r>
            <a:r>
              <a:rPr lang="en-GB" sz="1200" baseline="30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2017].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Used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Cable, C., Devereux, J. and Miller, L. (2005)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Developing Early Years Practice. London: David Fulton 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Publications</a:t>
            </a:r>
            <a:r>
              <a:rPr lang="en-GB" sz="1200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USED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Centre for academic success. (2011) ’study skills’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Study Guide [On-line]. Available at: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http://library.bcu.ac.uk/learner/Study%20Skills%20Guides/7%20Reflection.htm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11</a:t>
            </a:r>
            <a:r>
              <a:rPr lang="en-GB" sz="1200" i="1" baseline="30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2017].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Connor, J. and Wheeler, H. (2009) ‘Parents and Partners in the Early years foundation stage-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b’s Bureau.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https://www-dawsonera-com.ezproxy.uwtsd.ac.uk/readonline/9781905818860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Department For Education and SKILLS, (2015) ‘Reflective Practice’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Deal for the Education Workforce. Cardiff: Welsh Assembly Government.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5F421F-D93C-42FA-8B83-C4B324A065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094" y="1767678"/>
            <a:ext cx="11438022" cy="174970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6B14F38-25C4-4F83-ACDD-C4ECC4E6B3AA}"/>
              </a:ext>
            </a:extLst>
          </p:cNvPr>
          <p:cNvSpPr/>
          <p:nvPr/>
        </p:nvSpPr>
        <p:spPr>
          <a:xfrm>
            <a:off x="4063832" y="349206"/>
            <a:ext cx="335848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Reference list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4769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1B53141-880D-4D42-AB0A-E82FD81E0694}"/>
              </a:ext>
            </a:extLst>
          </p:cNvPr>
          <p:cNvSpPr/>
          <p:nvPr/>
        </p:nvSpPr>
        <p:spPr>
          <a:xfrm>
            <a:off x="160421" y="151036"/>
            <a:ext cx="11598442" cy="54168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Envy, R. and Walters, R. (2013) Becoming a practitioner in the Early years. London: Sage Publications.</a:t>
            </a:r>
            <a:endParaRPr lang="en-GB" sz="11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JAMES, A. (2016) ‘Toddlers aren't always great at respecting other people's feelings, so how do (most) people grow out of it?</a:t>
            </a:r>
            <a:r>
              <a:rPr lang="en-GB" sz="1200" i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 How Childhood Experiences shape your Social Skills as an Adult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[On-line].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http://www.independent.co.uk/life-style/health-and-families/features/how-childhood-experiences-shape-your-social-skills-as-adults-child-psychology-a6908981.html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13</a:t>
            </a:r>
            <a:r>
              <a:rPr lang="en-GB" sz="1200" baseline="300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2017].</a:t>
            </a:r>
          </a:p>
          <a:p>
            <a:pPr lvl="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Johns, C. (2009) ‘Becoming a Reflective Practitioner’ third Edition. Oxford. </a:t>
            </a:r>
            <a:r>
              <a:rPr lang="en-GB" sz="1200" dirty="0" err="1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Blakewell</a:t>
            </a:r>
            <a:endParaRPr lang="en-GB" sz="1200" dirty="0">
              <a:solidFill>
                <a:prstClr val="black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Kagan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M. (1990) Ways of Evaluating Teacher Cognition: Inferences concerning the Goldilocks Principle. Volume 60, Issue, 3, pp 420 [On-line]. Available at: </a:t>
            </a:r>
            <a:r>
              <a:rPr lang="en-GB" sz="1200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http://www.jstor.org.ezproxy.uwtsd.ac.uk/stable/1170760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[Accessed: 14</a:t>
            </a:r>
            <a:r>
              <a:rPr lang="en-GB" sz="1200" baseline="300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2017].</a:t>
            </a:r>
            <a:endParaRPr lang="en-GB" sz="11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Lane, C. McCartney, J,. and McCartney, L. (2013) ‘P36 In Patient Unit (IPU) volunteer line management and expansion of volunteer roles and responsibilities’ </a:t>
            </a:r>
            <a:r>
              <a:rPr lang="en-GB" sz="1200" i="1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BMJ Supportive &amp; Palliative Care; London,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[Online].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https://search-proquest-com.ezproxy.uwtsd.ac.uk/docview/1783986257?accountid=130472&amp;rfr_id=info%3Axri%2Fsid%3Aprimo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[Accessed:13</a:t>
            </a:r>
            <a:r>
              <a:rPr lang="en-GB" sz="1200" baseline="300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2017].</a:t>
            </a:r>
            <a:endParaRPr lang="en-GB" sz="11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Moon, J.A. (1999) Reflection in Learning and Professional Development: Theory and Practice. Oxon: Routledge. [e-book].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https://books.google.co.uk/books?id=LZK0AAAAQBAJ&amp;printsec=frontcover&amp;dq=inauthor:%22Jennifer+A.+Moon%22&amp;hl=en&amp;sa=X&amp;ved=0ahUKEwjJx6mc0-7WAhUF6xoKHQ3ND0AQ6AEIMjAC#v=onepage&amp;q&amp;f=false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10</a:t>
            </a:r>
            <a:r>
              <a:rPr lang="en-GB" sz="1200" baseline="300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2017]. </a:t>
            </a:r>
            <a:endParaRPr lang="en-GB" sz="11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Nleman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,P. (2009) ‘Ask the’ Edmonton Journal. [On-line]. Available at: Expert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://librarycatalogue.uwtsd.ac.uk/primo_library/libweb/action/search.do?fn=search&amp;ct=search&amp;initialSearch=true&amp;mode=Basic&amp;tab=tab1&amp;indx=1&amp;dum=true&amp;srt=rank&amp;vid=44WHELF_UWTSD_VU1&amp;frbg=&amp;tb=t&amp;vl%28freeText0%29=developing+patience+as+a+skill+for+challenging+behaviours&amp;scp.scps=scope%3A%2844WHELF_UWTSD%29%2C44WHELF_UWTSD_Ebsco%2Cprimo_central_multiple_fe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14</a:t>
            </a:r>
            <a:r>
              <a:rPr lang="en-GB" sz="1200" baseline="300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2017].</a:t>
            </a:r>
            <a:endParaRPr lang="en-GB" sz="11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80655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17709</TotalTime>
  <Words>1094</Words>
  <Application>Microsoft Office PowerPoint</Application>
  <PresentationFormat>Widescreen</PresentationFormat>
  <Paragraphs>163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EAEC6001/C The Reflective Adult</vt:lpstr>
      <vt:lpstr>Introduction </vt:lpstr>
      <vt:lpstr>Positive relationships between parents, carers and families </vt:lpstr>
      <vt:lpstr>what is a reflective practice? And why is it important </vt:lpstr>
      <vt:lpstr>Barriers of reflective practice </vt:lpstr>
      <vt:lpstr>Personal  experience </vt:lpstr>
      <vt:lpstr>methods personally referred to for effective reflective practice  </vt:lpstr>
      <vt:lpstr>Skills  </vt:lpstr>
      <vt:lpstr>Values gained </vt:lpstr>
      <vt:lpstr>Personal Professional Development </vt:lpstr>
      <vt:lpstr>Conclusion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EAEC6001/C The Reflective Adult</dc:title>
  <dc:creator>stacey rogers</dc:creator>
  <cp:lastModifiedBy>stacey rogers</cp:lastModifiedBy>
  <cp:revision>51</cp:revision>
  <cp:lastPrinted>2017-10-17T12:47:41Z</cp:lastPrinted>
  <dcterms:created xsi:type="dcterms:W3CDTF">2017-09-30T13:38:11Z</dcterms:created>
  <dcterms:modified xsi:type="dcterms:W3CDTF">2017-10-17T12:52:42Z</dcterms:modified>
</cp:coreProperties>
</file>