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handoutMasterIdLst>
    <p:handoutMasterId r:id="rId26"/>
  </p:handoutMasterIdLst>
  <p:sldIdLst>
    <p:sldId id="256" r:id="rId2"/>
    <p:sldId id="287" r:id="rId3"/>
    <p:sldId id="271" r:id="rId4"/>
    <p:sldId id="258" r:id="rId5"/>
    <p:sldId id="272" r:id="rId6"/>
    <p:sldId id="293" r:id="rId7"/>
    <p:sldId id="260" r:id="rId8"/>
    <p:sldId id="273" r:id="rId9"/>
    <p:sldId id="262" r:id="rId10"/>
    <p:sldId id="257" r:id="rId11"/>
    <p:sldId id="292" r:id="rId12"/>
    <p:sldId id="294" r:id="rId13"/>
    <p:sldId id="295" r:id="rId14"/>
    <p:sldId id="296" r:id="rId15"/>
    <p:sldId id="297" r:id="rId16"/>
    <p:sldId id="298" r:id="rId17"/>
    <p:sldId id="288" r:id="rId18"/>
    <p:sldId id="280" r:id="rId19"/>
    <p:sldId id="282" r:id="rId20"/>
    <p:sldId id="278" r:id="rId21"/>
    <p:sldId id="284" r:id="rId22"/>
    <p:sldId id="299" r:id="rId23"/>
    <p:sldId id="290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03"/>
    <p:restoredTop sz="94640"/>
  </p:normalViewPr>
  <p:slideViewPr>
    <p:cSldViewPr snapToGrid="0" snapToObjects="1">
      <p:cViewPr varScale="1">
        <p:scale>
          <a:sx n="107" d="100"/>
          <a:sy n="107" d="100"/>
        </p:scale>
        <p:origin x="1664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9B3054-DF96-4A02-9682-0F65FCB21C4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B7FF1C-0512-42EC-AD6E-54C0B5C8C5D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Project Proposal – Due October 2026 (10% of module mark)</a:t>
          </a:r>
        </a:p>
      </dgm:t>
    </dgm:pt>
    <dgm:pt modelId="{01E04B5B-E614-4420-9FFB-5BFA84EFD7BE}" type="parTrans" cxnId="{4A2570E4-D662-4E1A-B40F-6F72412BBBD4}">
      <dgm:prSet/>
      <dgm:spPr/>
      <dgm:t>
        <a:bodyPr/>
        <a:lstStyle/>
        <a:p>
          <a:endParaRPr lang="en-US"/>
        </a:p>
      </dgm:t>
    </dgm:pt>
    <dgm:pt modelId="{167B03C3-77BA-4363-B09E-4A68E9B3DB78}" type="sibTrans" cxnId="{4A2570E4-D662-4E1A-B40F-6F72412BBBD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9C22910-9C12-4D50-B872-B3E80F83D0A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CW3 – Oral presentation / Poster presentation – Due May, 2027 (10% of module mark)</a:t>
          </a:r>
        </a:p>
      </dgm:t>
    </dgm:pt>
    <dgm:pt modelId="{311C798C-F1B9-4AD9-8A7C-DEBA5DF85207}" type="parTrans" cxnId="{18CA3F85-4DB2-4385-A282-08FC603532F5}">
      <dgm:prSet/>
      <dgm:spPr/>
      <dgm:t>
        <a:bodyPr/>
        <a:lstStyle/>
        <a:p>
          <a:endParaRPr lang="en-US"/>
        </a:p>
      </dgm:t>
    </dgm:pt>
    <dgm:pt modelId="{57705C23-7680-4BA4-AC4C-395BB39153DF}" type="sibTrans" cxnId="{18CA3F85-4DB2-4385-A282-08FC603532F5}">
      <dgm:prSet/>
      <dgm:spPr/>
      <dgm:t>
        <a:bodyPr/>
        <a:lstStyle/>
        <a:p>
          <a:endParaRPr lang="en-US"/>
        </a:p>
      </dgm:t>
    </dgm:pt>
    <dgm:pt modelId="{0B95B38B-7D74-4D1E-936B-AC46E525614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CW2 – Written Dissertation </a:t>
          </a:r>
          <a:r>
            <a:rPr lang="en-US" b="1" u="sng" dirty="0">
              <a:solidFill>
                <a:schemeClr val="tx1"/>
              </a:solidFill>
            </a:rPr>
            <a:t>OR</a:t>
          </a:r>
          <a:r>
            <a:rPr lang="en-US" dirty="0">
              <a:solidFill>
                <a:schemeClr val="tx1"/>
              </a:solidFill>
            </a:rPr>
            <a:t> Applied Project – Due April, 2027 (80% of module mark) </a:t>
          </a:r>
        </a:p>
      </dgm:t>
    </dgm:pt>
    <dgm:pt modelId="{7852B898-10BA-49F9-90E7-C1E958AF1684}" type="parTrans" cxnId="{CFF9C2EE-2E49-42C4-A2DB-E4F0819A7C31}">
      <dgm:prSet/>
      <dgm:spPr/>
      <dgm:t>
        <a:bodyPr/>
        <a:lstStyle/>
        <a:p>
          <a:endParaRPr lang="en-US"/>
        </a:p>
      </dgm:t>
    </dgm:pt>
    <dgm:pt modelId="{56A534A0-BC70-41FB-B949-C78FBDE25D04}" type="sibTrans" cxnId="{CFF9C2EE-2E49-42C4-A2DB-E4F0819A7C31}">
      <dgm:prSet/>
      <dgm:spPr/>
      <dgm:t>
        <a:bodyPr/>
        <a:lstStyle/>
        <a:p>
          <a:endParaRPr lang="en-US"/>
        </a:p>
      </dgm:t>
    </dgm:pt>
    <dgm:pt modelId="{BA43B309-4799-1947-AFCB-1FA767309D00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Proposal Presentation – October 2026</a:t>
          </a:r>
        </a:p>
      </dgm:t>
    </dgm:pt>
    <dgm:pt modelId="{86E0AC50-2CA5-9741-939D-FEE6DD7F6180}" type="parTrans" cxnId="{4E40FEA5-238D-D846-A5D8-353B6A2F6548}">
      <dgm:prSet/>
      <dgm:spPr/>
      <dgm:t>
        <a:bodyPr/>
        <a:lstStyle/>
        <a:p>
          <a:endParaRPr lang="en-GB"/>
        </a:p>
      </dgm:t>
    </dgm:pt>
    <dgm:pt modelId="{98B0DB82-15D8-2042-8978-12B938179FDF}" type="sibTrans" cxnId="{4E40FEA5-238D-D846-A5D8-353B6A2F6548}">
      <dgm:prSet/>
      <dgm:spPr/>
      <dgm:t>
        <a:bodyPr/>
        <a:lstStyle/>
        <a:p>
          <a:endParaRPr lang="en-GB"/>
        </a:p>
      </dgm:t>
    </dgm:pt>
    <dgm:pt modelId="{8E6C223B-9EA4-014A-9342-BC974A96FC72}" type="pres">
      <dgm:prSet presAssocID="{FF9B3054-DF96-4A02-9682-0F65FCB21C4E}" presName="outerComposite" presStyleCnt="0">
        <dgm:presLayoutVars>
          <dgm:chMax val="5"/>
          <dgm:dir/>
          <dgm:resizeHandles val="exact"/>
        </dgm:presLayoutVars>
      </dgm:prSet>
      <dgm:spPr/>
    </dgm:pt>
    <dgm:pt modelId="{F0B24E9D-D1DF-E84E-AE8D-E519C50CC22B}" type="pres">
      <dgm:prSet presAssocID="{FF9B3054-DF96-4A02-9682-0F65FCB21C4E}" presName="dummyMaxCanvas" presStyleCnt="0">
        <dgm:presLayoutVars/>
      </dgm:prSet>
      <dgm:spPr/>
    </dgm:pt>
    <dgm:pt modelId="{26D36548-402D-C94F-AF77-048FB1F54B90}" type="pres">
      <dgm:prSet presAssocID="{FF9B3054-DF96-4A02-9682-0F65FCB21C4E}" presName="FourNodes_1" presStyleLbl="node1" presStyleIdx="0" presStyleCnt="4">
        <dgm:presLayoutVars>
          <dgm:bulletEnabled val="1"/>
        </dgm:presLayoutVars>
      </dgm:prSet>
      <dgm:spPr/>
    </dgm:pt>
    <dgm:pt modelId="{C0E61352-B785-3846-B8CA-404A848E4EEC}" type="pres">
      <dgm:prSet presAssocID="{FF9B3054-DF96-4A02-9682-0F65FCB21C4E}" presName="FourNodes_2" presStyleLbl="node1" presStyleIdx="1" presStyleCnt="4">
        <dgm:presLayoutVars>
          <dgm:bulletEnabled val="1"/>
        </dgm:presLayoutVars>
      </dgm:prSet>
      <dgm:spPr/>
    </dgm:pt>
    <dgm:pt modelId="{7D638ED8-ECC2-2D44-A0DF-2805EAB038EF}" type="pres">
      <dgm:prSet presAssocID="{FF9B3054-DF96-4A02-9682-0F65FCB21C4E}" presName="FourNodes_3" presStyleLbl="node1" presStyleIdx="2" presStyleCnt="4">
        <dgm:presLayoutVars>
          <dgm:bulletEnabled val="1"/>
        </dgm:presLayoutVars>
      </dgm:prSet>
      <dgm:spPr/>
    </dgm:pt>
    <dgm:pt modelId="{AD8058F5-2B32-B84E-B9E8-C7CB947E1D3F}" type="pres">
      <dgm:prSet presAssocID="{FF9B3054-DF96-4A02-9682-0F65FCB21C4E}" presName="FourNodes_4" presStyleLbl="node1" presStyleIdx="3" presStyleCnt="4">
        <dgm:presLayoutVars>
          <dgm:bulletEnabled val="1"/>
        </dgm:presLayoutVars>
      </dgm:prSet>
      <dgm:spPr/>
    </dgm:pt>
    <dgm:pt modelId="{BD623E00-B824-D041-8D01-48F574B57820}" type="pres">
      <dgm:prSet presAssocID="{FF9B3054-DF96-4A02-9682-0F65FCB21C4E}" presName="FourConn_1-2" presStyleLbl="fgAccFollowNode1" presStyleIdx="0" presStyleCnt="3">
        <dgm:presLayoutVars>
          <dgm:bulletEnabled val="1"/>
        </dgm:presLayoutVars>
      </dgm:prSet>
      <dgm:spPr/>
    </dgm:pt>
    <dgm:pt modelId="{DCD61353-1702-224A-8603-D16F419AC485}" type="pres">
      <dgm:prSet presAssocID="{FF9B3054-DF96-4A02-9682-0F65FCB21C4E}" presName="FourConn_2-3" presStyleLbl="fgAccFollowNode1" presStyleIdx="1" presStyleCnt="3">
        <dgm:presLayoutVars>
          <dgm:bulletEnabled val="1"/>
        </dgm:presLayoutVars>
      </dgm:prSet>
      <dgm:spPr/>
    </dgm:pt>
    <dgm:pt modelId="{FFA5028C-000F-864D-B02C-0B9476DA5E90}" type="pres">
      <dgm:prSet presAssocID="{FF9B3054-DF96-4A02-9682-0F65FCB21C4E}" presName="FourConn_3-4" presStyleLbl="fgAccFollowNode1" presStyleIdx="2" presStyleCnt="3">
        <dgm:presLayoutVars>
          <dgm:bulletEnabled val="1"/>
        </dgm:presLayoutVars>
      </dgm:prSet>
      <dgm:spPr/>
    </dgm:pt>
    <dgm:pt modelId="{09B16DBE-76DD-4945-AEF0-EA8097FB86E0}" type="pres">
      <dgm:prSet presAssocID="{FF9B3054-DF96-4A02-9682-0F65FCB21C4E}" presName="FourNodes_1_text" presStyleLbl="node1" presStyleIdx="3" presStyleCnt="4">
        <dgm:presLayoutVars>
          <dgm:bulletEnabled val="1"/>
        </dgm:presLayoutVars>
      </dgm:prSet>
      <dgm:spPr/>
    </dgm:pt>
    <dgm:pt modelId="{24A3C19F-7718-2646-99DB-0F835147D52F}" type="pres">
      <dgm:prSet presAssocID="{FF9B3054-DF96-4A02-9682-0F65FCB21C4E}" presName="FourNodes_2_text" presStyleLbl="node1" presStyleIdx="3" presStyleCnt="4">
        <dgm:presLayoutVars>
          <dgm:bulletEnabled val="1"/>
        </dgm:presLayoutVars>
      </dgm:prSet>
      <dgm:spPr/>
    </dgm:pt>
    <dgm:pt modelId="{D0872167-08D4-424C-8BB7-38FCCFA5154D}" type="pres">
      <dgm:prSet presAssocID="{FF9B3054-DF96-4A02-9682-0F65FCB21C4E}" presName="FourNodes_3_text" presStyleLbl="node1" presStyleIdx="3" presStyleCnt="4">
        <dgm:presLayoutVars>
          <dgm:bulletEnabled val="1"/>
        </dgm:presLayoutVars>
      </dgm:prSet>
      <dgm:spPr/>
    </dgm:pt>
    <dgm:pt modelId="{E8003C2C-FEBD-E142-88E3-A2C1C83A3B3D}" type="pres">
      <dgm:prSet presAssocID="{FF9B3054-DF96-4A02-9682-0F65FCB21C4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1B13327-7D14-D043-9FEC-6BBF54008805}" type="presOf" srcId="{98B0DB82-15D8-2042-8978-12B938179FDF}" destId="{BD623E00-B824-D041-8D01-48F574B57820}" srcOrd="0" destOrd="0" presId="urn:microsoft.com/office/officeart/2005/8/layout/vProcess5"/>
    <dgm:cxn modelId="{B6684127-D832-7946-829B-ACFE020174D2}" type="presOf" srcId="{76B7FF1C-0512-42EC-AD6E-54C0B5C8C5D3}" destId="{C0E61352-B785-3846-B8CA-404A848E4EEC}" srcOrd="0" destOrd="0" presId="urn:microsoft.com/office/officeart/2005/8/layout/vProcess5"/>
    <dgm:cxn modelId="{C01BB03E-2546-3141-B72C-FD6FFB4A8780}" type="presOf" srcId="{76B7FF1C-0512-42EC-AD6E-54C0B5C8C5D3}" destId="{24A3C19F-7718-2646-99DB-0F835147D52F}" srcOrd="1" destOrd="0" presId="urn:microsoft.com/office/officeart/2005/8/layout/vProcess5"/>
    <dgm:cxn modelId="{8393E952-5997-9545-9A6D-011236C55E7F}" type="presOf" srcId="{BA43B309-4799-1947-AFCB-1FA767309D00}" destId="{09B16DBE-76DD-4945-AEF0-EA8097FB86E0}" srcOrd="1" destOrd="0" presId="urn:microsoft.com/office/officeart/2005/8/layout/vProcess5"/>
    <dgm:cxn modelId="{46A7196D-DEED-944C-A1BA-B42998166BEF}" type="presOf" srcId="{C9C22910-9C12-4D50-B872-B3E80F83D0A6}" destId="{E8003C2C-FEBD-E142-88E3-A2C1C83A3B3D}" srcOrd="1" destOrd="0" presId="urn:microsoft.com/office/officeart/2005/8/layout/vProcess5"/>
    <dgm:cxn modelId="{5B3B3C77-D245-E743-9E67-8DCD1F84199F}" type="presOf" srcId="{0B95B38B-7D74-4D1E-936B-AC46E5256143}" destId="{D0872167-08D4-424C-8BB7-38FCCFA5154D}" srcOrd="1" destOrd="0" presId="urn:microsoft.com/office/officeart/2005/8/layout/vProcess5"/>
    <dgm:cxn modelId="{5172147B-98DF-2041-A029-B9D291AC6C1F}" type="presOf" srcId="{167B03C3-77BA-4363-B09E-4A68E9B3DB78}" destId="{DCD61353-1702-224A-8603-D16F419AC485}" srcOrd="0" destOrd="0" presId="urn:microsoft.com/office/officeart/2005/8/layout/vProcess5"/>
    <dgm:cxn modelId="{2AB94580-C162-9648-9F40-7F8AFE92B2BF}" type="presOf" srcId="{BA43B309-4799-1947-AFCB-1FA767309D00}" destId="{26D36548-402D-C94F-AF77-048FB1F54B90}" srcOrd="0" destOrd="0" presId="urn:microsoft.com/office/officeart/2005/8/layout/vProcess5"/>
    <dgm:cxn modelId="{18CA3F85-4DB2-4385-A282-08FC603532F5}" srcId="{FF9B3054-DF96-4A02-9682-0F65FCB21C4E}" destId="{C9C22910-9C12-4D50-B872-B3E80F83D0A6}" srcOrd="3" destOrd="0" parTransId="{311C798C-F1B9-4AD9-8A7C-DEBA5DF85207}" sibTransId="{57705C23-7680-4BA4-AC4C-395BB39153DF}"/>
    <dgm:cxn modelId="{94871A89-C139-3941-B13A-62D15647AF33}" type="presOf" srcId="{FF9B3054-DF96-4A02-9682-0F65FCB21C4E}" destId="{8E6C223B-9EA4-014A-9342-BC974A96FC72}" srcOrd="0" destOrd="0" presId="urn:microsoft.com/office/officeart/2005/8/layout/vProcess5"/>
    <dgm:cxn modelId="{C341ECA0-97A4-B640-A8F7-43DB38F722A5}" type="presOf" srcId="{0B95B38B-7D74-4D1E-936B-AC46E5256143}" destId="{7D638ED8-ECC2-2D44-A0DF-2805EAB038EF}" srcOrd="0" destOrd="0" presId="urn:microsoft.com/office/officeart/2005/8/layout/vProcess5"/>
    <dgm:cxn modelId="{4E40FEA5-238D-D846-A5D8-353B6A2F6548}" srcId="{FF9B3054-DF96-4A02-9682-0F65FCB21C4E}" destId="{BA43B309-4799-1947-AFCB-1FA767309D00}" srcOrd="0" destOrd="0" parTransId="{86E0AC50-2CA5-9741-939D-FEE6DD7F6180}" sibTransId="{98B0DB82-15D8-2042-8978-12B938179FDF}"/>
    <dgm:cxn modelId="{3456D9DA-AD27-344C-B67D-4455FD4922ED}" type="presOf" srcId="{C9C22910-9C12-4D50-B872-B3E80F83D0A6}" destId="{AD8058F5-2B32-B84E-B9E8-C7CB947E1D3F}" srcOrd="0" destOrd="0" presId="urn:microsoft.com/office/officeart/2005/8/layout/vProcess5"/>
    <dgm:cxn modelId="{4A2570E4-D662-4E1A-B40F-6F72412BBBD4}" srcId="{FF9B3054-DF96-4A02-9682-0F65FCB21C4E}" destId="{76B7FF1C-0512-42EC-AD6E-54C0B5C8C5D3}" srcOrd="1" destOrd="0" parTransId="{01E04B5B-E614-4420-9FFB-5BFA84EFD7BE}" sibTransId="{167B03C3-77BA-4363-B09E-4A68E9B3DB78}"/>
    <dgm:cxn modelId="{4BD763EC-7032-4242-B6E4-C960EB10189C}" type="presOf" srcId="{56A534A0-BC70-41FB-B949-C78FBDE25D04}" destId="{FFA5028C-000F-864D-B02C-0B9476DA5E90}" srcOrd="0" destOrd="0" presId="urn:microsoft.com/office/officeart/2005/8/layout/vProcess5"/>
    <dgm:cxn modelId="{CFF9C2EE-2E49-42C4-A2DB-E4F0819A7C31}" srcId="{FF9B3054-DF96-4A02-9682-0F65FCB21C4E}" destId="{0B95B38B-7D74-4D1E-936B-AC46E5256143}" srcOrd="2" destOrd="0" parTransId="{7852B898-10BA-49F9-90E7-C1E958AF1684}" sibTransId="{56A534A0-BC70-41FB-B949-C78FBDE25D04}"/>
    <dgm:cxn modelId="{4F144A24-9F9A-4540-8078-93704856C0C9}" type="presParOf" srcId="{8E6C223B-9EA4-014A-9342-BC974A96FC72}" destId="{F0B24E9D-D1DF-E84E-AE8D-E519C50CC22B}" srcOrd="0" destOrd="0" presId="urn:microsoft.com/office/officeart/2005/8/layout/vProcess5"/>
    <dgm:cxn modelId="{3E916CF3-5278-B94A-9267-EE64A22E8F5B}" type="presParOf" srcId="{8E6C223B-9EA4-014A-9342-BC974A96FC72}" destId="{26D36548-402D-C94F-AF77-048FB1F54B90}" srcOrd="1" destOrd="0" presId="urn:microsoft.com/office/officeart/2005/8/layout/vProcess5"/>
    <dgm:cxn modelId="{D6D49DBD-8A3D-BE4F-8C07-6396ECE30DF8}" type="presParOf" srcId="{8E6C223B-9EA4-014A-9342-BC974A96FC72}" destId="{C0E61352-B785-3846-B8CA-404A848E4EEC}" srcOrd="2" destOrd="0" presId="urn:microsoft.com/office/officeart/2005/8/layout/vProcess5"/>
    <dgm:cxn modelId="{1D4936E8-35DB-7C41-9B6A-B3F40B333E52}" type="presParOf" srcId="{8E6C223B-9EA4-014A-9342-BC974A96FC72}" destId="{7D638ED8-ECC2-2D44-A0DF-2805EAB038EF}" srcOrd="3" destOrd="0" presId="urn:microsoft.com/office/officeart/2005/8/layout/vProcess5"/>
    <dgm:cxn modelId="{70576074-F4E4-D94C-B42B-0BF324A75AA4}" type="presParOf" srcId="{8E6C223B-9EA4-014A-9342-BC974A96FC72}" destId="{AD8058F5-2B32-B84E-B9E8-C7CB947E1D3F}" srcOrd="4" destOrd="0" presId="urn:microsoft.com/office/officeart/2005/8/layout/vProcess5"/>
    <dgm:cxn modelId="{9AC5F364-80FC-E14C-8D25-844BC305057F}" type="presParOf" srcId="{8E6C223B-9EA4-014A-9342-BC974A96FC72}" destId="{BD623E00-B824-D041-8D01-48F574B57820}" srcOrd="5" destOrd="0" presId="urn:microsoft.com/office/officeart/2005/8/layout/vProcess5"/>
    <dgm:cxn modelId="{D6B8F297-8D95-924D-BD34-27393339D7C7}" type="presParOf" srcId="{8E6C223B-9EA4-014A-9342-BC974A96FC72}" destId="{DCD61353-1702-224A-8603-D16F419AC485}" srcOrd="6" destOrd="0" presId="urn:microsoft.com/office/officeart/2005/8/layout/vProcess5"/>
    <dgm:cxn modelId="{51DB8D5E-6035-9D40-BE5B-A5D9958EF7D8}" type="presParOf" srcId="{8E6C223B-9EA4-014A-9342-BC974A96FC72}" destId="{FFA5028C-000F-864D-B02C-0B9476DA5E90}" srcOrd="7" destOrd="0" presId="urn:microsoft.com/office/officeart/2005/8/layout/vProcess5"/>
    <dgm:cxn modelId="{7726ED6A-10D8-D740-AD0B-96CF2AA3C281}" type="presParOf" srcId="{8E6C223B-9EA4-014A-9342-BC974A96FC72}" destId="{09B16DBE-76DD-4945-AEF0-EA8097FB86E0}" srcOrd="8" destOrd="0" presId="urn:microsoft.com/office/officeart/2005/8/layout/vProcess5"/>
    <dgm:cxn modelId="{96A4B8F6-5080-4143-AEC3-2B601271BF97}" type="presParOf" srcId="{8E6C223B-9EA4-014A-9342-BC974A96FC72}" destId="{24A3C19F-7718-2646-99DB-0F835147D52F}" srcOrd="9" destOrd="0" presId="urn:microsoft.com/office/officeart/2005/8/layout/vProcess5"/>
    <dgm:cxn modelId="{F31F0094-8FA2-1F42-874A-AAEFA0A8615A}" type="presParOf" srcId="{8E6C223B-9EA4-014A-9342-BC974A96FC72}" destId="{D0872167-08D4-424C-8BB7-38FCCFA5154D}" srcOrd="10" destOrd="0" presId="urn:microsoft.com/office/officeart/2005/8/layout/vProcess5"/>
    <dgm:cxn modelId="{C2AB86D1-5D0D-EA4D-A19F-762B33C4A2B7}" type="presParOf" srcId="{8E6C223B-9EA4-014A-9342-BC974A96FC72}" destId="{E8003C2C-FEBD-E142-88E3-A2C1C83A3B3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9B3054-DF96-4A02-9682-0F65FCB21C4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B7FF1C-0512-42EC-AD6E-54C0B5C8C5D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Formative Assessment (</a:t>
          </a:r>
          <a:r>
            <a: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Compulsory</a:t>
          </a:r>
          <a:r>
            <a:rPr lang="en-US" dirty="0">
              <a:solidFill>
                <a:schemeClr val="tx1"/>
              </a:solidFill>
            </a:rPr>
            <a:t>) – Project Proposal –October, 2026</a:t>
          </a:r>
        </a:p>
      </dgm:t>
    </dgm:pt>
    <dgm:pt modelId="{01E04B5B-E614-4420-9FFB-5BFA84EFD7BE}" type="parTrans" cxnId="{4A2570E4-D662-4E1A-B40F-6F72412BBBD4}">
      <dgm:prSet/>
      <dgm:spPr/>
      <dgm:t>
        <a:bodyPr/>
        <a:lstStyle/>
        <a:p>
          <a:endParaRPr lang="en-US"/>
        </a:p>
      </dgm:t>
    </dgm:pt>
    <dgm:pt modelId="{167B03C3-77BA-4363-B09E-4A68E9B3DB78}" type="sibTrans" cxnId="{4A2570E4-D662-4E1A-B40F-6F72412BBBD4}">
      <dgm:prSet/>
      <dgm:spPr/>
      <dgm:t>
        <a:bodyPr/>
        <a:lstStyle/>
        <a:p>
          <a:endParaRPr lang="en-US"/>
        </a:p>
      </dgm:t>
    </dgm:pt>
    <dgm:pt modelId="{C9C22910-9C12-4D50-B872-B3E80F83D0A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Poster presentation and </a:t>
          </a:r>
          <a:r>
            <a:rPr lang="en-US" dirty="0" err="1">
              <a:solidFill>
                <a:schemeClr val="tx1"/>
              </a:solidFill>
            </a:rPr>
            <a:t>defence</a:t>
          </a:r>
          <a:r>
            <a:rPr lang="en-US" dirty="0">
              <a:solidFill>
                <a:schemeClr val="tx1"/>
              </a:solidFill>
            </a:rPr>
            <a:t> – Due May, 2027 (25% of module mark)</a:t>
          </a:r>
        </a:p>
      </dgm:t>
    </dgm:pt>
    <dgm:pt modelId="{311C798C-F1B9-4AD9-8A7C-DEBA5DF85207}" type="parTrans" cxnId="{18CA3F85-4DB2-4385-A282-08FC603532F5}">
      <dgm:prSet/>
      <dgm:spPr/>
      <dgm:t>
        <a:bodyPr/>
        <a:lstStyle/>
        <a:p>
          <a:endParaRPr lang="en-US"/>
        </a:p>
      </dgm:t>
    </dgm:pt>
    <dgm:pt modelId="{57705C23-7680-4BA4-AC4C-395BB39153DF}" type="sibTrans" cxnId="{18CA3F85-4DB2-4385-A282-08FC603532F5}">
      <dgm:prSet/>
      <dgm:spPr/>
      <dgm:t>
        <a:bodyPr/>
        <a:lstStyle/>
        <a:p>
          <a:endParaRPr lang="en-US"/>
        </a:p>
      </dgm:t>
    </dgm:pt>
    <dgm:pt modelId="{0B95B38B-7D74-4D1E-936B-AC46E525614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CW2 – Research Article – Due April, 2027 (75% of module mark)</a:t>
          </a:r>
        </a:p>
      </dgm:t>
    </dgm:pt>
    <dgm:pt modelId="{7852B898-10BA-49F9-90E7-C1E958AF1684}" type="parTrans" cxnId="{CFF9C2EE-2E49-42C4-A2DB-E4F0819A7C31}">
      <dgm:prSet/>
      <dgm:spPr/>
      <dgm:t>
        <a:bodyPr/>
        <a:lstStyle/>
        <a:p>
          <a:endParaRPr lang="en-US"/>
        </a:p>
      </dgm:t>
    </dgm:pt>
    <dgm:pt modelId="{56A534A0-BC70-41FB-B949-C78FBDE25D04}" type="sibTrans" cxnId="{CFF9C2EE-2E49-42C4-A2DB-E4F0819A7C31}">
      <dgm:prSet/>
      <dgm:spPr/>
      <dgm:t>
        <a:bodyPr/>
        <a:lstStyle/>
        <a:p>
          <a:endParaRPr lang="en-US"/>
        </a:p>
      </dgm:t>
    </dgm:pt>
    <dgm:pt modelId="{ECC78636-7A38-6A4D-BD77-2046A1BD5D1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Proposal Presentation – October 2026</a:t>
          </a:r>
        </a:p>
      </dgm:t>
    </dgm:pt>
    <dgm:pt modelId="{99FAE0BF-7267-9B48-9D45-BEBF1913D775}" type="parTrans" cxnId="{EC226F01-EBF9-1B4D-B540-4DA652BD85C3}">
      <dgm:prSet/>
      <dgm:spPr/>
      <dgm:t>
        <a:bodyPr/>
        <a:lstStyle/>
        <a:p>
          <a:endParaRPr lang="en-GB"/>
        </a:p>
      </dgm:t>
    </dgm:pt>
    <dgm:pt modelId="{0927E9AD-4213-7345-95F3-B6189BDA97BA}" type="sibTrans" cxnId="{EC226F01-EBF9-1B4D-B540-4DA652BD85C3}">
      <dgm:prSet/>
      <dgm:spPr/>
      <dgm:t>
        <a:bodyPr/>
        <a:lstStyle/>
        <a:p>
          <a:endParaRPr lang="en-GB"/>
        </a:p>
      </dgm:t>
    </dgm:pt>
    <dgm:pt modelId="{8E6C223B-9EA4-014A-9342-BC974A96FC72}" type="pres">
      <dgm:prSet presAssocID="{FF9B3054-DF96-4A02-9682-0F65FCB21C4E}" presName="outerComposite" presStyleCnt="0">
        <dgm:presLayoutVars>
          <dgm:chMax val="5"/>
          <dgm:dir/>
          <dgm:resizeHandles val="exact"/>
        </dgm:presLayoutVars>
      </dgm:prSet>
      <dgm:spPr/>
    </dgm:pt>
    <dgm:pt modelId="{F0B24E9D-D1DF-E84E-AE8D-E519C50CC22B}" type="pres">
      <dgm:prSet presAssocID="{FF9B3054-DF96-4A02-9682-0F65FCB21C4E}" presName="dummyMaxCanvas" presStyleCnt="0">
        <dgm:presLayoutVars/>
      </dgm:prSet>
      <dgm:spPr/>
    </dgm:pt>
    <dgm:pt modelId="{20B657F6-B76D-244E-91F5-C4CF0EE6E189}" type="pres">
      <dgm:prSet presAssocID="{FF9B3054-DF96-4A02-9682-0F65FCB21C4E}" presName="FourNodes_1" presStyleLbl="node1" presStyleIdx="0" presStyleCnt="4">
        <dgm:presLayoutVars>
          <dgm:bulletEnabled val="1"/>
        </dgm:presLayoutVars>
      </dgm:prSet>
      <dgm:spPr/>
    </dgm:pt>
    <dgm:pt modelId="{8E4AC8AD-089A-C047-893B-9C087C853C9D}" type="pres">
      <dgm:prSet presAssocID="{FF9B3054-DF96-4A02-9682-0F65FCB21C4E}" presName="FourNodes_2" presStyleLbl="node1" presStyleIdx="1" presStyleCnt="4">
        <dgm:presLayoutVars>
          <dgm:bulletEnabled val="1"/>
        </dgm:presLayoutVars>
      </dgm:prSet>
      <dgm:spPr/>
    </dgm:pt>
    <dgm:pt modelId="{8B4E6D72-DE34-AD4C-9194-3F58B9663B8D}" type="pres">
      <dgm:prSet presAssocID="{FF9B3054-DF96-4A02-9682-0F65FCB21C4E}" presName="FourNodes_3" presStyleLbl="node1" presStyleIdx="2" presStyleCnt="4">
        <dgm:presLayoutVars>
          <dgm:bulletEnabled val="1"/>
        </dgm:presLayoutVars>
      </dgm:prSet>
      <dgm:spPr/>
    </dgm:pt>
    <dgm:pt modelId="{E1D0AA5B-DC11-3846-A916-F08A33B5EA4A}" type="pres">
      <dgm:prSet presAssocID="{FF9B3054-DF96-4A02-9682-0F65FCB21C4E}" presName="FourNodes_4" presStyleLbl="node1" presStyleIdx="3" presStyleCnt="4">
        <dgm:presLayoutVars>
          <dgm:bulletEnabled val="1"/>
        </dgm:presLayoutVars>
      </dgm:prSet>
      <dgm:spPr/>
    </dgm:pt>
    <dgm:pt modelId="{77BE47DF-C432-A543-A556-7D569CEC8CF0}" type="pres">
      <dgm:prSet presAssocID="{FF9B3054-DF96-4A02-9682-0F65FCB21C4E}" presName="FourConn_1-2" presStyleLbl="fgAccFollowNode1" presStyleIdx="0" presStyleCnt="3">
        <dgm:presLayoutVars>
          <dgm:bulletEnabled val="1"/>
        </dgm:presLayoutVars>
      </dgm:prSet>
      <dgm:spPr/>
    </dgm:pt>
    <dgm:pt modelId="{C9B50E47-B2DB-304C-BC2F-D98A5D74FDC6}" type="pres">
      <dgm:prSet presAssocID="{FF9B3054-DF96-4A02-9682-0F65FCB21C4E}" presName="FourConn_2-3" presStyleLbl="fgAccFollowNode1" presStyleIdx="1" presStyleCnt="3">
        <dgm:presLayoutVars>
          <dgm:bulletEnabled val="1"/>
        </dgm:presLayoutVars>
      </dgm:prSet>
      <dgm:spPr/>
    </dgm:pt>
    <dgm:pt modelId="{B76D5C31-3DD9-204D-A294-E1753916E793}" type="pres">
      <dgm:prSet presAssocID="{FF9B3054-DF96-4A02-9682-0F65FCB21C4E}" presName="FourConn_3-4" presStyleLbl="fgAccFollowNode1" presStyleIdx="2" presStyleCnt="3">
        <dgm:presLayoutVars>
          <dgm:bulletEnabled val="1"/>
        </dgm:presLayoutVars>
      </dgm:prSet>
      <dgm:spPr/>
    </dgm:pt>
    <dgm:pt modelId="{1D24E097-AED3-A543-82FF-BCB7739F5744}" type="pres">
      <dgm:prSet presAssocID="{FF9B3054-DF96-4A02-9682-0F65FCB21C4E}" presName="FourNodes_1_text" presStyleLbl="node1" presStyleIdx="3" presStyleCnt="4">
        <dgm:presLayoutVars>
          <dgm:bulletEnabled val="1"/>
        </dgm:presLayoutVars>
      </dgm:prSet>
      <dgm:spPr/>
    </dgm:pt>
    <dgm:pt modelId="{A1B1A202-25A7-2C4E-B132-B41B5566F52C}" type="pres">
      <dgm:prSet presAssocID="{FF9B3054-DF96-4A02-9682-0F65FCB21C4E}" presName="FourNodes_2_text" presStyleLbl="node1" presStyleIdx="3" presStyleCnt="4">
        <dgm:presLayoutVars>
          <dgm:bulletEnabled val="1"/>
        </dgm:presLayoutVars>
      </dgm:prSet>
      <dgm:spPr/>
    </dgm:pt>
    <dgm:pt modelId="{140323BF-5055-5942-A3E9-FAA1FFB164E7}" type="pres">
      <dgm:prSet presAssocID="{FF9B3054-DF96-4A02-9682-0F65FCB21C4E}" presName="FourNodes_3_text" presStyleLbl="node1" presStyleIdx="3" presStyleCnt="4">
        <dgm:presLayoutVars>
          <dgm:bulletEnabled val="1"/>
        </dgm:presLayoutVars>
      </dgm:prSet>
      <dgm:spPr/>
    </dgm:pt>
    <dgm:pt modelId="{B5246A84-4FC6-D848-B492-AB665CF2BB2F}" type="pres">
      <dgm:prSet presAssocID="{FF9B3054-DF96-4A02-9682-0F65FCB21C4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C226F01-EBF9-1B4D-B540-4DA652BD85C3}" srcId="{FF9B3054-DF96-4A02-9682-0F65FCB21C4E}" destId="{ECC78636-7A38-6A4D-BD77-2046A1BD5D1C}" srcOrd="0" destOrd="0" parTransId="{99FAE0BF-7267-9B48-9D45-BEBF1913D775}" sibTransId="{0927E9AD-4213-7345-95F3-B6189BDA97BA}"/>
    <dgm:cxn modelId="{DB63E923-42B3-8547-989B-295E75A45D13}" type="presOf" srcId="{0B95B38B-7D74-4D1E-936B-AC46E5256143}" destId="{140323BF-5055-5942-A3E9-FAA1FFB164E7}" srcOrd="1" destOrd="0" presId="urn:microsoft.com/office/officeart/2005/8/layout/vProcess5"/>
    <dgm:cxn modelId="{81C3B843-6D7F-E34D-B85C-350A0B85D4E4}" type="presOf" srcId="{0927E9AD-4213-7345-95F3-B6189BDA97BA}" destId="{77BE47DF-C432-A543-A556-7D569CEC8CF0}" srcOrd="0" destOrd="0" presId="urn:microsoft.com/office/officeart/2005/8/layout/vProcess5"/>
    <dgm:cxn modelId="{5908AC78-B9BA-A647-B6F9-B6E9D67DFBB5}" type="presOf" srcId="{0B95B38B-7D74-4D1E-936B-AC46E5256143}" destId="{8B4E6D72-DE34-AD4C-9194-3F58B9663B8D}" srcOrd="0" destOrd="0" presId="urn:microsoft.com/office/officeart/2005/8/layout/vProcess5"/>
    <dgm:cxn modelId="{18CA3F85-4DB2-4385-A282-08FC603532F5}" srcId="{FF9B3054-DF96-4A02-9682-0F65FCB21C4E}" destId="{C9C22910-9C12-4D50-B872-B3E80F83D0A6}" srcOrd="3" destOrd="0" parTransId="{311C798C-F1B9-4AD9-8A7C-DEBA5DF85207}" sibTransId="{57705C23-7680-4BA4-AC4C-395BB39153DF}"/>
    <dgm:cxn modelId="{94871A89-C139-3941-B13A-62D15647AF33}" type="presOf" srcId="{FF9B3054-DF96-4A02-9682-0F65FCB21C4E}" destId="{8E6C223B-9EA4-014A-9342-BC974A96FC72}" srcOrd="0" destOrd="0" presId="urn:microsoft.com/office/officeart/2005/8/layout/vProcess5"/>
    <dgm:cxn modelId="{3FFF62A3-8B57-1E4D-A8A7-F221B47910D1}" type="presOf" srcId="{ECC78636-7A38-6A4D-BD77-2046A1BD5D1C}" destId="{20B657F6-B76D-244E-91F5-C4CF0EE6E189}" srcOrd="0" destOrd="0" presId="urn:microsoft.com/office/officeart/2005/8/layout/vProcess5"/>
    <dgm:cxn modelId="{432518CB-5CFD-9E43-9DBE-231494B7B4EE}" type="presOf" srcId="{76B7FF1C-0512-42EC-AD6E-54C0B5C8C5D3}" destId="{8E4AC8AD-089A-C047-893B-9C087C853C9D}" srcOrd="0" destOrd="0" presId="urn:microsoft.com/office/officeart/2005/8/layout/vProcess5"/>
    <dgm:cxn modelId="{04E8B2CD-7A23-754A-9381-E1D571E112F5}" type="presOf" srcId="{ECC78636-7A38-6A4D-BD77-2046A1BD5D1C}" destId="{1D24E097-AED3-A543-82FF-BCB7739F5744}" srcOrd="1" destOrd="0" presId="urn:microsoft.com/office/officeart/2005/8/layout/vProcess5"/>
    <dgm:cxn modelId="{6C1457DB-E6ED-8B44-A1B7-6DEC443DFDA3}" type="presOf" srcId="{C9C22910-9C12-4D50-B872-B3E80F83D0A6}" destId="{E1D0AA5B-DC11-3846-A916-F08A33B5EA4A}" srcOrd="0" destOrd="0" presId="urn:microsoft.com/office/officeart/2005/8/layout/vProcess5"/>
    <dgm:cxn modelId="{4A2570E4-D662-4E1A-B40F-6F72412BBBD4}" srcId="{FF9B3054-DF96-4A02-9682-0F65FCB21C4E}" destId="{76B7FF1C-0512-42EC-AD6E-54C0B5C8C5D3}" srcOrd="1" destOrd="0" parTransId="{01E04B5B-E614-4420-9FFB-5BFA84EFD7BE}" sibTransId="{167B03C3-77BA-4363-B09E-4A68E9B3DB78}"/>
    <dgm:cxn modelId="{89D451E6-F7A2-A345-AE5C-0CD6E1FDAAD3}" type="presOf" srcId="{76B7FF1C-0512-42EC-AD6E-54C0B5C8C5D3}" destId="{A1B1A202-25A7-2C4E-B132-B41B5566F52C}" srcOrd="1" destOrd="0" presId="urn:microsoft.com/office/officeart/2005/8/layout/vProcess5"/>
    <dgm:cxn modelId="{CFF9C2EE-2E49-42C4-A2DB-E4F0819A7C31}" srcId="{FF9B3054-DF96-4A02-9682-0F65FCB21C4E}" destId="{0B95B38B-7D74-4D1E-936B-AC46E5256143}" srcOrd="2" destOrd="0" parTransId="{7852B898-10BA-49F9-90E7-C1E958AF1684}" sibTransId="{56A534A0-BC70-41FB-B949-C78FBDE25D04}"/>
    <dgm:cxn modelId="{BA4EF2F9-8325-DC41-AFC9-69C66FA5572B}" type="presOf" srcId="{167B03C3-77BA-4363-B09E-4A68E9B3DB78}" destId="{C9B50E47-B2DB-304C-BC2F-D98A5D74FDC6}" srcOrd="0" destOrd="0" presId="urn:microsoft.com/office/officeart/2005/8/layout/vProcess5"/>
    <dgm:cxn modelId="{ED46BDFA-F88F-2647-915F-4218DAF672D8}" type="presOf" srcId="{C9C22910-9C12-4D50-B872-B3E80F83D0A6}" destId="{B5246A84-4FC6-D848-B492-AB665CF2BB2F}" srcOrd="1" destOrd="0" presId="urn:microsoft.com/office/officeart/2005/8/layout/vProcess5"/>
    <dgm:cxn modelId="{E81F7FFF-2F03-3041-A47F-FCE0DD601647}" type="presOf" srcId="{56A534A0-BC70-41FB-B949-C78FBDE25D04}" destId="{B76D5C31-3DD9-204D-A294-E1753916E793}" srcOrd="0" destOrd="0" presId="urn:microsoft.com/office/officeart/2005/8/layout/vProcess5"/>
    <dgm:cxn modelId="{9D5224F3-FC31-4B4C-ADF6-624DEC8057C0}" type="presParOf" srcId="{8E6C223B-9EA4-014A-9342-BC974A96FC72}" destId="{F0B24E9D-D1DF-E84E-AE8D-E519C50CC22B}" srcOrd="0" destOrd="0" presId="urn:microsoft.com/office/officeart/2005/8/layout/vProcess5"/>
    <dgm:cxn modelId="{4065F14A-94FC-FA48-AEBF-0A2EDAB85145}" type="presParOf" srcId="{8E6C223B-9EA4-014A-9342-BC974A96FC72}" destId="{20B657F6-B76D-244E-91F5-C4CF0EE6E189}" srcOrd="1" destOrd="0" presId="urn:microsoft.com/office/officeart/2005/8/layout/vProcess5"/>
    <dgm:cxn modelId="{E9788617-74AA-2D46-9EBA-22A54540BFEB}" type="presParOf" srcId="{8E6C223B-9EA4-014A-9342-BC974A96FC72}" destId="{8E4AC8AD-089A-C047-893B-9C087C853C9D}" srcOrd="2" destOrd="0" presId="urn:microsoft.com/office/officeart/2005/8/layout/vProcess5"/>
    <dgm:cxn modelId="{DDB0715C-48F9-794E-A836-697CB1B94F4F}" type="presParOf" srcId="{8E6C223B-9EA4-014A-9342-BC974A96FC72}" destId="{8B4E6D72-DE34-AD4C-9194-3F58B9663B8D}" srcOrd="3" destOrd="0" presId="urn:microsoft.com/office/officeart/2005/8/layout/vProcess5"/>
    <dgm:cxn modelId="{FD20AE49-3650-CE46-BC92-DA505538E3C2}" type="presParOf" srcId="{8E6C223B-9EA4-014A-9342-BC974A96FC72}" destId="{E1D0AA5B-DC11-3846-A916-F08A33B5EA4A}" srcOrd="4" destOrd="0" presId="urn:microsoft.com/office/officeart/2005/8/layout/vProcess5"/>
    <dgm:cxn modelId="{415DBD99-DB9A-1D48-9069-237AC848138E}" type="presParOf" srcId="{8E6C223B-9EA4-014A-9342-BC974A96FC72}" destId="{77BE47DF-C432-A543-A556-7D569CEC8CF0}" srcOrd="5" destOrd="0" presId="urn:microsoft.com/office/officeart/2005/8/layout/vProcess5"/>
    <dgm:cxn modelId="{F4219A79-B524-504F-A336-09B76067B6F1}" type="presParOf" srcId="{8E6C223B-9EA4-014A-9342-BC974A96FC72}" destId="{C9B50E47-B2DB-304C-BC2F-D98A5D74FDC6}" srcOrd="6" destOrd="0" presId="urn:microsoft.com/office/officeart/2005/8/layout/vProcess5"/>
    <dgm:cxn modelId="{0A330F3E-52AF-A84D-8AD1-66431BA8A8DA}" type="presParOf" srcId="{8E6C223B-9EA4-014A-9342-BC974A96FC72}" destId="{B76D5C31-3DD9-204D-A294-E1753916E793}" srcOrd="7" destOrd="0" presId="urn:microsoft.com/office/officeart/2005/8/layout/vProcess5"/>
    <dgm:cxn modelId="{5FB774F1-C38A-7B47-8607-29CA74C90F3C}" type="presParOf" srcId="{8E6C223B-9EA4-014A-9342-BC974A96FC72}" destId="{1D24E097-AED3-A543-82FF-BCB7739F5744}" srcOrd="8" destOrd="0" presId="urn:microsoft.com/office/officeart/2005/8/layout/vProcess5"/>
    <dgm:cxn modelId="{87E15C19-E92A-7F47-ADED-669BC99496FD}" type="presParOf" srcId="{8E6C223B-9EA4-014A-9342-BC974A96FC72}" destId="{A1B1A202-25A7-2C4E-B132-B41B5566F52C}" srcOrd="9" destOrd="0" presId="urn:microsoft.com/office/officeart/2005/8/layout/vProcess5"/>
    <dgm:cxn modelId="{2D032CE0-0D2D-4D4C-A629-4361EB28CFA0}" type="presParOf" srcId="{8E6C223B-9EA4-014A-9342-BC974A96FC72}" destId="{140323BF-5055-5942-A3E9-FAA1FFB164E7}" srcOrd="10" destOrd="0" presId="urn:microsoft.com/office/officeart/2005/8/layout/vProcess5"/>
    <dgm:cxn modelId="{6D6D997F-8952-4F4E-BFF9-2306395655BC}" type="presParOf" srcId="{8E6C223B-9EA4-014A-9342-BC974A96FC72}" destId="{B5246A84-4FC6-D848-B492-AB665CF2BB2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36548-402D-C94F-AF77-048FB1F54B90}">
      <dsp:nvSpPr>
        <dsp:cNvPr id="0" name=""/>
        <dsp:cNvSpPr/>
      </dsp:nvSpPr>
      <dsp:spPr>
        <a:xfrm>
          <a:off x="0" y="0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Proposal Presentation – October 2026</a:t>
          </a:r>
        </a:p>
      </dsp:txBody>
      <dsp:txXfrm>
        <a:off x="17210" y="17210"/>
        <a:ext cx="5259896" cy="553167"/>
      </dsp:txXfrm>
    </dsp:sp>
    <dsp:sp modelId="{C0E61352-B785-3846-B8CA-404A848E4EEC}">
      <dsp:nvSpPr>
        <dsp:cNvPr id="0" name=""/>
        <dsp:cNvSpPr/>
      </dsp:nvSpPr>
      <dsp:spPr>
        <a:xfrm>
          <a:off x="497776" y="694421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202006"/>
            <a:satOff val="1647"/>
            <a:lumOff val="797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CW1 – Project Proposal – Due October 2026 (10% of module mark)</a:t>
          </a:r>
        </a:p>
      </dsp:txBody>
      <dsp:txXfrm>
        <a:off x="514986" y="711631"/>
        <a:ext cx="5029471" cy="553167"/>
      </dsp:txXfrm>
    </dsp:sp>
    <dsp:sp modelId="{7D638ED8-ECC2-2D44-A0DF-2805EAB038EF}">
      <dsp:nvSpPr>
        <dsp:cNvPr id="0" name=""/>
        <dsp:cNvSpPr/>
      </dsp:nvSpPr>
      <dsp:spPr>
        <a:xfrm>
          <a:off x="988123" y="1388842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404013"/>
            <a:satOff val="3295"/>
            <a:lumOff val="159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CW2 – Written Dissertation </a:t>
          </a:r>
          <a:r>
            <a:rPr lang="en-US" sz="1500" b="1" u="sng" kern="1200" dirty="0">
              <a:solidFill>
                <a:schemeClr val="tx1"/>
              </a:solidFill>
            </a:rPr>
            <a:t>OR</a:t>
          </a:r>
          <a:r>
            <a:rPr lang="en-US" sz="1500" kern="1200" dirty="0">
              <a:solidFill>
                <a:schemeClr val="tx1"/>
              </a:solidFill>
            </a:rPr>
            <a:t> Applied Project – Due April, 2027 (80% of module mark) </a:t>
          </a:r>
        </a:p>
      </dsp:txBody>
      <dsp:txXfrm>
        <a:off x="1005333" y="1406052"/>
        <a:ext cx="5036901" cy="553167"/>
      </dsp:txXfrm>
    </dsp:sp>
    <dsp:sp modelId="{AD8058F5-2B32-B84E-B9E8-C7CB947E1D3F}">
      <dsp:nvSpPr>
        <dsp:cNvPr id="0" name=""/>
        <dsp:cNvSpPr/>
      </dsp:nvSpPr>
      <dsp:spPr>
        <a:xfrm>
          <a:off x="1485899" y="2083262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606019"/>
            <a:satOff val="4942"/>
            <a:lumOff val="239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CW3 – Oral presentation / Poster presentation – Due May, 2027 (10% of module mark)</a:t>
          </a:r>
        </a:p>
      </dsp:txBody>
      <dsp:txXfrm>
        <a:off x="1503109" y="2100472"/>
        <a:ext cx="5029471" cy="553167"/>
      </dsp:txXfrm>
    </dsp:sp>
    <dsp:sp modelId="{BD623E00-B824-D041-8D01-48F574B57820}">
      <dsp:nvSpPr>
        <dsp:cNvPr id="0" name=""/>
        <dsp:cNvSpPr/>
      </dsp:nvSpPr>
      <dsp:spPr>
        <a:xfrm>
          <a:off x="5561668" y="450038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647602" y="450038"/>
        <a:ext cx="210063" cy="287403"/>
      </dsp:txXfrm>
    </dsp:sp>
    <dsp:sp modelId="{DCD61353-1702-224A-8603-D16F419AC485}">
      <dsp:nvSpPr>
        <dsp:cNvPr id="0" name=""/>
        <dsp:cNvSpPr/>
      </dsp:nvSpPr>
      <dsp:spPr>
        <a:xfrm>
          <a:off x="6059444" y="1144459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74191"/>
            <a:satOff val="5659"/>
            <a:lumOff val="1667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74191"/>
              <a:satOff val="5659"/>
              <a:lumOff val="1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>
            <a:solidFill>
              <a:schemeClr val="tx1"/>
            </a:solidFill>
          </a:endParaRPr>
        </a:p>
      </dsp:txBody>
      <dsp:txXfrm>
        <a:off x="6145378" y="1144459"/>
        <a:ext cx="210063" cy="287403"/>
      </dsp:txXfrm>
    </dsp:sp>
    <dsp:sp modelId="{FFA5028C-000F-864D-B02C-0B9476DA5E90}">
      <dsp:nvSpPr>
        <dsp:cNvPr id="0" name=""/>
        <dsp:cNvSpPr/>
      </dsp:nvSpPr>
      <dsp:spPr>
        <a:xfrm>
          <a:off x="6549791" y="1838880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48382"/>
            <a:satOff val="11319"/>
            <a:lumOff val="333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148382"/>
              <a:satOff val="11319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635725" y="1838880"/>
        <a:ext cx="210063" cy="2874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B657F6-B76D-244E-91F5-C4CF0EE6E189}">
      <dsp:nvSpPr>
        <dsp:cNvPr id="0" name=""/>
        <dsp:cNvSpPr/>
      </dsp:nvSpPr>
      <dsp:spPr>
        <a:xfrm>
          <a:off x="0" y="0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Proposal Presentation – October 2026</a:t>
          </a:r>
        </a:p>
      </dsp:txBody>
      <dsp:txXfrm>
        <a:off x="17210" y="17210"/>
        <a:ext cx="5259896" cy="553167"/>
      </dsp:txXfrm>
    </dsp:sp>
    <dsp:sp modelId="{8E4AC8AD-089A-C047-893B-9C087C853C9D}">
      <dsp:nvSpPr>
        <dsp:cNvPr id="0" name=""/>
        <dsp:cNvSpPr/>
      </dsp:nvSpPr>
      <dsp:spPr>
        <a:xfrm>
          <a:off x="497776" y="694421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202006"/>
            <a:satOff val="1647"/>
            <a:lumOff val="797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Formative Assessment (</a:t>
          </a:r>
          <a:r>
            <a:rPr lang="en-US" sz="15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Compulsory</a:t>
          </a:r>
          <a:r>
            <a:rPr lang="en-US" sz="1500" kern="1200" dirty="0">
              <a:solidFill>
                <a:schemeClr val="tx1"/>
              </a:solidFill>
            </a:rPr>
            <a:t>) – Project Proposal –October, 2026</a:t>
          </a:r>
        </a:p>
      </dsp:txBody>
      <dsp:txXfrm>
        <a:off x="514986" y="711631"/>
        <a:ext cx="5029471" cy="553167"/>
      </dsp:txXfrm>
    </dsp:sp>
    <dsp:sp modelId="{8B4E6D72-DE34-AD4C-9194-3F58B9663B8D}">
      <dsp:nvSpPr>
        <dsp:cNvPr id="0" name=""/>
        <dsp:cNvSpPr/>
      </dsp:nvSpPr>
      <dsp:spPr>
        <a:xfrm>
          <a:off x="988123" y="1388842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404013"/>
            <a:satOff val="3295"/>
            <a:lumOff val="159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CW2 – Research Article – Due April, 2027 (75% of module mark)</a:t>
          </a:r>
        </a:p>
      </dsp:txBody>
      <dsp:txXfrm>
        <a:off x="1005333" y="1406052"/>
        <a:ext cx="5036901" cy="553167"/>
      </dsp:txXfrm>
    </dsp:sp>
    <dsp:sp modelId="{E1D0AA5B-DC11-3846-A916-F08A33B5EA4A}">
      <dsp:nvSpPr>
        <dsp:cNvPr id="0" name=""/>
        <dsp:cNvSpPr/>
      </dsp:nvSpPr>
      <dsp:spPr>
        <a:xfrm>
          <a:off x="1485899" y="2083262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606019"/>
            <a:satOff val="4942"/>
            <a:lumOff val="239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CW1 – Poster presentation and </a:t>
          </a:r>
          <a:r>
            <a:rPr lang="en-US" sz="1500" kern="1200" dirty="0" err="1">
              <a:solidFill>
                <a:schemeClr val="tx1"/>
              </a:solidFill>
            </a:rPr>
            <a:t>defence</a:t>
          </a:r>
          <a:r>
            <a:rPr lang="en-US" sz="1500" kern="1200" dirty="0">
              <a:solidFill>
                <a:schemeClr val="tx1"/>
              </a:solidFill>
            </a:rPr>
            <a:t> – Due May, 2027 (25% of module mark)</a:t>
          </a:r>
        </a:p>
      </dsp:txBody>
      <dsp:txXfrm>
        <a:off x="1503109" y="2100472"/>
        <a:ext cx="5029471" cy="553167"/>
      </dsp:txXfrm>
    </dsp:sp>
    <dsp:sp modelId="{77BE47DF-C432-A543-A556-7D569CEC8CF0}">
      <dsp:nvSpPr>
        <dsp:cNvPr id="0" name=""/>
        <dsp:cNvSpPr/>
      </dsp:nvSpPr>
      <dsp:spPr>
        <a:xfrm>
          <a:off x="5561668" y="450038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647602" y="450038"/>
        <a:ext cx="210063" cy="287403"/>
      </dsp:txXfrm>
    </dsp:sp>
    <dsp:sp modelId="{C9B50E47-B2DB-304C-BC2F-D98A5D74FDC6}">
      <dsp:nvSpPr>
        <dsp:cNvPr id="0" name=""/>
        <dsp:cNvSpPr/>
      </dsp:nvSpPr>
      <dsp:spPr>
        <a:xfrm>
          <a:off x="6059444" y="1144459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74191"/>
            <a:satOff val="5659"/>
            <a:lumOff val="1667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74191"/>
              <a:satOff val="5659"/>
              <a:lumOff val="1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145378" y="1144459"/>
        <a:ext cx="210063" cy="287403"/>
      </dsp:txXfrm>
    </dsp:sp>
    <dsp:sp modelId="{B76D5C31-3DD9-204D-A294-E1753916E793}">
      <dsp:nvSpPr>
        <dsp:cNvPr id="0" name=""/>
        <dsp:cNvSpPr/>
      </dsp:nvSpPr>
      <dsp:spPr>
        <a:xfrm>
          <a:off x="6549791" y="1838880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48382"/>
            <a:satOff val="11319"/>
            <a:lumOff val="333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148382"/>
              <a:satOff val="11319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635725" y="1838880"/>
        <a:ext cx="210063" cy="287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5CF63-9B43-4121-B521-78A2CE8D4C96}" type="datetimeFigureOut">
              <a:rPr lang="en-US" smtClean="0"/>
              <a:t>4/26/26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9448A-2D78-4FCB-BE7F-D45E79F19C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803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1BAE7-F8AA-B34A-9258-A2780BCE4813}" type="datetimeFigureOut">
              <a:rPr lang="en-US" smtClean="0"/>
              <a:t>4/26/26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AD958-E632-914F-B93B-7DD6984C1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0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2F0CC75-B017-A54D-A5FE-49D9554254C4}" type="slidenum">
              <a:rPr lang="en-US" sz="1200"/>
              <a:pPr eaLnBrk="1" hangingPunct="1"/>
              <a:t>4</a:t>
            </a:fld>
            <a:endParaRPr lang="en-US" sz="12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71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F369CC01-9D0A-A34B-93CC-4BAD7F6FB2DD}" type="slidenum">
              <a:rPr lang="en-US" sz="1200"/>
              <a:pPr eaLnBrk="1" hangingPunct="1"/>
              <a:t>7</a:t>
            </a:fld>
            <a:endParaRPr lang="en-US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165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6AD958-E632-914F-B93B-7DD6984C159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030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0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5" name="Snip Single Corner Rectangle 14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6" name="Straight Connector 15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ardrop 12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4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7" name="Snip Single Corner Rectangle 16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8" name="Straight Connector 17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ardrop 15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0" y="676835"/>
            <a:ext cx="7543800" cy="2587752"/>
          </a:xfr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flipH="1">
            <a:off x="1600199" y="2126877"/>
            <a:ext cx="7543801" cy="2604247"/>
            <a:chOff x="-1" y="3379694"/>
            <a:chExt cx="7543801" cy="2604247"/>
          </a:xfrm>
        </p:grpSpPr>
        <p:grpSp>
          <p:nvGrpSpPr>
            <p:cNvPr id="7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0" name="Snip Single Corner Rectangle 9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ardrop 8"/>
            <p:cNvSpPr/>
            <p:nvPr/>
          </p:nvSpPr>
          <p:spPr>
            <a:xfrm flipH="1">
              <a:off x="22859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05" y="2653553"/>
            <a:ext cx="5870448" cy="14721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6105" y="4134881"/>
            <a:ext cx="5870448" cy="57607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4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8033590" y="3475037"/>
            <a:ext cx="1828801" cy="365125"/>
          </a:xfrm>
        </p:spPr>
        <p:txBody>
          <a:bodyPr vert="horz" lIns="91440" tIns="0" rIns="91440" bIns="0" rtlCol="0" anchor="t" anchorCtr="0"/>
          <a:lstStyle>
            <a:lvl1pPr marL="0" algn="l" defTabSz="914400" rtl="0" eaLnBrk="1" latinLnBrk="0" hangingPunct="1">
              <a:defRPr sz="11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7658009" y="3475037"/>
            <a:ext cx="1828800" cy="365125"/>
          </a:xfrm>
        </p:spPr>
        <p:txBody>
          <a:bodyPr vert="horz" lIns="91440" tIns="0" rIns="91440" bIns="0" rtlCol="0" anchor="b" anchorCtr="0"/>
          <a:lstStyle>
            <a:lvl1pPr marL="0" algn="l" defTabSz="914400" rtl="0" eaLnBrk="1" latinLnBrk="0" hangingPunct="1">
              <a:defRPr sz="1400" b="1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nip Diagonal Corner Rectangle 10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Snip Diagonal Corner Rectangle 11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535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344488">
              <a:defRPr sz="1800"/>
            </a:lvl6pPr>
            <a:lvl7pPr marL="1946275" indent="-344488">
              <a:defRPr sz="1800"/>
            </a:lvl7pPr>
            <a:lvl8pPr marL="1946275" indent="-344488">
              <a:defRPr sz="1800"/>
            </a:lvl8pPr>
            <a:lvl9pPr marL="1946275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nip Diagonal Corner Rectangle 11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Snip Diagonal Corner Rectangle 12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1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1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nip Diagonal Corner Rectangle 5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1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3" name="Snip Diagonal Corner Rectangle 12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Teardrop 13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5" name="Snip Diagonal Corner Rectangle 14"/>
          <p:cNvSpPr/>
          <p:nvPr/>
        </p:nvSpPr>
        <p:spPr>
          <a:xfrm flipV="1">
            <a:off x="4648200" y="228600"/>
            <a:ext cx="4251960" cy="6387352"/>
          </a:xfrm>
          <a:prstGeom prst="snip2DiagRect">
            <a:avLst>
              <a:gd name="adj1" fmla="val 0"/>
              <a:gd name="adj2" fmla="val 379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" y="2177303"/>
            <a:ext cx="3657600" cy="1162050"/>
          </a:xfrm>
        </p:spPr>
        <p:txBody>
          <a:bodyPr anchor="b">
            <a:normAutofit/>
          </a:bodyPr>
          <a:lstStyle>
            <a:lvl1pPr algn="l">
              <a:defRPr sz="30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380" y="609600"/>
            <a:ext cx="3657600" cy="53340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80" y="3352799"/>
            <a:ext cx="3657600" cy="259080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2000" y="6297706"/>
            <a:ext cx="1295400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297706"/>
            <a:ext cx="2339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4800" y="6297706"/>
            <a:ext cx="443753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0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2" name="Snip Diagonal Corner Rectangle 11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Teardrop 12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2176272"/>
            <a:ext cx="3657600" cy="1161288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4654475" y="228600"/>
            <a:ext cx="4251960" cy="6391656"/>
          </a:xfrm>
          <a:prstGeom prst="snip2DiagRect">
            <a:avLst>
              <a:gd name="adj1" fmla="val 0"/>
              <a:gd name="adj2" fmla="val 4017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3342401"/>
            <a:ext cx="3657600" cy="25952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58952" y="6300216"/>
            <a:ext cx="1298448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300216"/>
            <a:ext cx="234086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1752" y="6300216"/>
            <a:ext cx="448056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4648200"/>
            <a:ext cx="8686800" cy="1963271"/>
          </a:xfrm>
          <a:prstGeom prst="snip2DiagRect">
            <a:avLst>
              <a:gd name="adj1" fmla="val 0"/>
              <a:gd name="adj2" fmla="val 937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48200"/>
            <a:ext cx="8153400" cy="60960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57799"/>
            <a:ext cx="8156448" cy="82027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ct val="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flipH="1">
            <a:off x="228600" y="228600"/>
            <a:ext cx="8677835" cy="4267200"/>
          </a:xfrm>
          <a:prstGeom prst="snip2DiagRect">
            <a:avLst>
              <a:gd name="adj1" fmla="val 0"/>
              <a:gd name="adj2" fmla="val 4332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7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7600" y="838201"/>
            <a:ext cx="1219200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1"/>
            <a:ext cx="6307138" cy="51054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949824"/>
            <a:ext cx="7583488" cy="4007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24391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4/26/26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67400" y="62484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2484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 2" pitchFamily="18" charset="2"/>
        <a:buChar char=""/>
        <a:defRPr sz="22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20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4010817"/>
            <a:ext cx="6449291" cy="1470025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1"/>
                </a:solidFill>
                <a:latin typeface="Arial" charset="0"/>
              </a:rPr>
              <a:t>Introduction to the Independent Project Module / </a:t>
            </a:r>
            <a:r>
              <a:rPr lang="en-GB" sz="3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Project for Sport and Exercise Therapists</a:t>
            </a:r>
            <a:br>
              <a:rPr lang="en-GB" sz="3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9568" y="5383306"/>
            <a:ext cx="5867400" cy="573741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Verdana" charset="0"/>
              </a:rPr>
              <a:t>BMSS6007 / BMST6003</a:t>
            </a:r>
          </a:p>
          <a:p>
            <a:pPr>
              <a:defRPr/>
            </a:pPr>
            <a:r>
              <a:rPr lang="en-GB" dirty="0">
                <a:latin typeface="Verdana" charset="0"/>
              </a:rPr>
              <a:t>2026-27</a:t>
            </a:r>
          </a:p>
          <a:p>
            <a:endParaRPr lang="en-GB" dirty="0"/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3" y="1016145"/>
            <a:ext cx="27432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10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BMSS6007 + BMST6003 (SET students)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Independent project / Research project for SET</a:t>
            </a:r>
          </a:p>
          <a:p>
            <a:r>
              <a:rPr lang="en-GB" dirty="0"/>
              <a:t>Broad module – 2 output options – Each programmes decide which is appropriate (e.g. HNL dissertation / research modules linked to competencies </a:t>
            </a:r>
            <a:r>
              <a:rPr lang="en-GB" dirty="0" err="1"/>
              <a:t>AfN</a:t>
            </a:r>
            <a:r>
              <a:rPr lang="en-GB" dirty="0"/>
              <a:t>)</a:t>
            </a:r>
          </a:p>
          <a:p>
            <a:r>
              <a:rPr lang="en-GB" b="1" dirty="0"/>
              <a:t>Only the dissertation option is available for SES, HNL, SET</a:t>
            </a:r>
          </a:p>
          <a:p>
            <a:r>
              <a:rPr lang="en-GB" b="1" dirty="0"/>
              <a:t>Applied Project is an option for </a:t>
            </a:r>
            <a:r>
              <a:rPr lang="en-GB" b="1"/>
              <a:t>OAE and PE (</a:t>
            </a:r>
            <a:r>
              <a:rPr lang="en-GB" b="1" dirty="0"/>
              <a:t>e.g. creating a resource for use by leaders / teachers)</a:t>
            </a:r>
          </a:p>
          <a:p>
            <a:r>
              <a:rPr lang="en-GB" b="1" dirty="0"/>
              <a:t>Module Leader: Alison </a:t>
            </a:r>
            <a:r>
              <a:rPr lang="en-GB" b="1" dirty="0" err="1"/>
              <a:t>Connaughton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941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to be introduced today: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What is a dissertation / independent project?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Why this module may be beneficial for you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will I be assessed?</a:t>
            </a: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the module is structured / organised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support to expect</a:t>
            </a:r>
            <a:r>
              <a:rPr lang="en-US" dirty="0"/>
              <a:t>…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do I need to do / can I do now?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72" y="2879146"/>
            <a:ext cx="2165349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4118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03350" y="314036"/>
            <a:ext cx="7313613" cy="1143000"/>
          </a:xfrm>
        </p:spPr>
        <p:txBody>
          <a:bodyPr anchor="ctr">
            <a:normAutofit fontScale="90000"/>
          </a:bodyPr>
          <a:lstStyle/>
          <a:p>
            <a:pPr eaLnBrk="1" hangingPunct="1">
              <a:defRPr/>
            </a:pPr>
            <a:r>
              <a:rPr lang="en-GB" dirty="0">
                <a:cs typeface="+mj-cs"/>
              </a:rPr>
              <a:t>1. What is a </a:t>
            </a:r>
            <a:r>
              <a:rPr lang="en-GB" dirty="0"/>
              <a:t>independent project (dissertation)</a:t>
            </a:r>
            <a:r>
              <a:rPr lang="en-GB" dirty="0">
                <a:cs typeface="+mj-cs"/>
              </a:rPr>
              <a:t>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37309" y="1680586"/>
            <a:ext cx="7972425" cy="547211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/>
              <a:t>The aim of the 40 credit module is to:</a:t>
            </a: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Develop the ability of students to engage critically and innovatively with theory and/or practice relevant to their studied subject areas in order to produce a discipline specific in-depth project.</a:t>
            </a:r>
            <a:endParaRPr lang="en-GB" dirty="0">
              <a:latin typeface="Verdana" charset="0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914" y="3788569"/>
            <a:ext cx="3543300" cy="155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411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347335" y="3357362"/>
            <a:ext cx="4590473" cy="1282526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1. What is a ‘dissertation’?</a:t>
            </a:r>
            <a:br>
              <a:rPr lang="en-GB" sz="31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</a:rPr>
              <a:t>…It is the opportunity </a:t>
            </a:r>
            <a:r>
              <a:rPr lang="en-GB" sz="1800" dirty="0">
                <a:latin typeface="+mn-lt"/>
              </a:rPr>
              <a:t>to engage in a substantial self managed project, in a field of study related to their degree.</a:t>
            </a:r>
            <a:br>
              <a:rPr lang="en-GB" sz="1600" dirty="0">
                <a:latin typeface="Verdana" charset="0"/>
              </a:rPr>
            </a:br>
            <a:r>
              <a:rPr lang="en-GB" sz="1600" dirty="0">
                <a:latin typeface="Verdana" charset="0"/>
              </a:rPr>
              <a:t>- 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What modules have you studied as part of   your degree?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- Your dissertation can be linked to </a:t>
            </a:r>
            <a:r>
              <a:rPr lang="en-GB" sz="1800" b="1" i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ANY 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area of your degree that you have studied (ideally up to level 5)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You are </a:t>
            </a:r>
            <a:r>
              <a:rPr lang="en-GB" sz="18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NOT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 limited to a specific area of your degree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endParaRPr lang="en-US" sz="1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272" y="191511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2" y="1913805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1511"/>
            <a:ext cx="209723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656880"/>
            <a:ext cx="2103871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34586"/>
            <a:ext cx="2110508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191511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5033818"/>
            <a:ext cx="1958944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5033819"/>
            <a:ext cx="2943368" cy="157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3565525"/>
            <a:ext cx="1958944" cy="1468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36" y="5033818"/>
            <a:ext cx="1838036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06" y="5033818"/>
            <a:ext cx="2088430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572" y="191512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426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A31E29-E5C2-1D89-62A0-828BDF5F6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6">
                    <a:lumMod val="75000"/>
                  </a:schemeClr>
                </a:solidFill>
              </a:rPr>
              <a:t>Task: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F7F114B-7A96-BD55-08F6-F88607AF4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What have you studied so far?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What did you enjoy / dislike? Rule things out…</a:t>
            </a:r>
          </a:p>
          <a:p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What is your main area of interest?</a:t>
            </a:r>
          </a:p>
          <a:p>
            <a:pPr marL="0" indent="0">
              <a:buNone/>
            </a:pP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Further consideration…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What did you ‘do well’ in?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168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8451" y="651741"/>
            <a:ext cx="7581900" cy="91440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sz="2400" dirty="0">
                <a:cs typeface="+mj-cs"/>
              </a:rPr>
              <a:t>The module provides an opportunity for you to demonstrate, and have assessed, the extent and quality of your capabilities in:</a:t>
            </a:r>
            <a:br>
              <a:rPr lang="en-GB" sz="2400" dirty="0">
                <a:cs typeface="+mj-cs"/>
              </a:rPr>
            </a:br>
            <a:endParaRPr lang="en-GB" sz="2400" dirty="0"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764145"/>
            <a:ext cx="7783512" cy="417786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Selecting a suitable topic for an independent project;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Justifying the relevance of your chosen topic;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Selecting, devising and applying appropriate methodological and analytical approaches;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US" sz="2000" b="1" dirty="0">
                <a:solidFill>
                  <a:srgbClr val="0070C0"/>
                </a:solidFill>
              </a:rPr>
              <a:t>Qualitative / Quantitative / Mixed methods / Literature Based???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Sustaining independent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Anticipating and solving problems in pursuit of that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Identifying key findings and issues in that study.</a:t>
            </a:r>
          </a:p>
        </p:txBody>
      </p:sp>
    </p:spTree>
    <p:extLst>
      <p:ext uri="{BB962C8B-B14F-4D97-AF65-F5344CB8AC3E}">
        <p14:creationId xmlns:p14="http://schemas.microsoft.com/office/powerpoint/2010/main" val="1988309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309" y="5175623"/>
            <a:ext cx="2018001" cy="16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434379"/>
            <a:ext cx="7583488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2. </a:t>
            </a:r>
            <a:r>
              <a:rPr lang="en-GB" sz="3100" dirty="0"/>
              <a:t>Why this module may be beneficial for you</a:t>
            </a:r>
            <a:br>
              <a:rPr lang="en-GB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05572" y="1736436"/>
            <a:ext cx="7583488" cy="408831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/>
              <a:t>Develop clear graduate skills…</a:t>
            </a:r>
          </a:p>
          <a:p>
            <a:pPr>
              <a:spcBef>
                <a:spcPts val="0"/>
              </a:spcBef>
            </a:pPr>
            <a:r>
              <a:rPr lang="en-GB" sz="2000" dirty="0"/>
              <a:t>Future career - You should be an authority on your area of study after completing the dissertation!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/>
              <a:t>CV / Interviews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If you have definite career plans you may want to ensure that your project is in that area.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Many students mention their dissertations to interviews to indicate their potential and it may give the interviewer something specific to discuss.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/>
              <a:t>Postgraduate study – PGCE / MA / MSc</a:t>
            </a:r>
          </a:p>
          <a:p>
            <a:pPr>
              <a:spcBef>
                <a:spcPts val="0"/>
              </a:spcBef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06287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latin typeface="Arial" charset="0"/>
                <a:cs typeface="+mj-cs"/>
              </a:rPr>
              <a:t>3. How will I be assessed? </a:t>
            </a:r>
            <a:endParaRPr lang="en-US" i="1" dirty="0">
              <a:latin typeface="Arial" charset="0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179" y="1700213"/>
            <a:ext cx="7856537" cy="478371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defRPr/>
            </a:pPr>
            <a:endParaRPr lang="en-GB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582" y="5698764"/>
            <a:ext cx="2364509" cy="1367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2864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66007-8409-6B78-2A60-270272F20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111" y="610411"/>
            <a:ext cx="6517178" cy="751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Assessment of the Module – HNL / PE / SES / OAE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358BD45-E3E0-6DCF-FC54-142532F04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9072664"/>
              </p:ext>
            </p:extLst>
          </p:nvPr>
        </p:nvGraphicFramePr>
        <p:xfrm>
          <a:off x="857250" y="2610762"/>
          <a:ext cx="7429500" cy="2670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5-point Star 5">
            <a:extLst>
              <a:ext uri="{FF2B5EF4-FFF2-40B4-BE49-F238E27FC236}">
                <a16:creationId xmlns:a16="http://schemas.microsoft.com/office/drawing/2014/main" id="{86DB1AEC-6685-2408-4676-D77A18EEA7E9}"/>
              </a:ext>
            </a:extLst>
          </p:cNvPr>
          <p:cNvSpPr/>
          <p:nvPr/>
        </p:nvSpPr>
        <p:spPr>
          <a:xfrm>
            <a:off x="6834150" y="864305"/>
            <a:ext cx="2487487" cy="2464216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6D3CC-5315-E8E2-49A2-F0FCAA9C1461}"/>
              </a:ext>
            </a:extLst>
          </p:cNvPr>
          <p:cNvSpPr txBox="1"/>
          <p:nvPr/>
        </p:nvSpPr>
        <p:spPr>
          <a:xfrm>
            <a:off x="7610229" y="1895182"/>
            <a:ext cx="120015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OAE have a choice </a:t>
            </a:r>
          </a:p>
          <a:p>
            <a:r>
              <a:rPr lang="en-US" sz="1050" dirty="0"/>
              <a:t>of  Dissertation </a:t>
            </a:r>
          </a:p>
          <a:p>
            <a:r>
              <a:rPr lang="en-US" sz="1050" dirty="0"/>
              <a:t>OR Applied Project</a:t>
            </a:r>
          </a:p>
        </p:txBody>
      </p:sp>
    </p:spTree>
    <p:extLst>
      <p:ext uri="{BB962C8B-B14F-4D97-AF65-F5344CB8AC3E}">
        <p14:creationId xmlns:p14="http://schemas.microsoft.com/office/powerpoint/2010/main" val="13782403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66007-8409-6B78-2A60-270272F20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936" y="538270"/>
            <a:ext cx="6517178" cy="751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dirty="0"/>
              <a:t>Assessment of the Module - SET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358BD45-E3E0-6DCF-FC54-142532F04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5499512"/>
              </p:ext>
            </p:extLst>
          </p:nvPr>
        </p:nvGraphicFramePr>
        <p:xfrm>
          <a:off x="857250" y="2610762"/>
          <a:ext cx="7429500" cy="2670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1320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CA2C6-6044-5BB5-65F1-02C3C3DA5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541367"/>
            <a:ext cx="7583488" cy="1143000"/>
          </a:xfrm>
        </p:spPr>
        <p:txBody>
          <a:bodyPr>
            <a:normAutofit fontScale="90000"/>
          </a:bodyPr>
          <a:lstStyle/>
          <a:p>
            <a:r>
              <a:rPr lang="en-GB" sz="2700" b="1" dirty="0"/>
              <a:t>TASK:  </a:t>
            </a:r>
            <a:r>
              <a:rPr lang="en-GB" sz="2700" dirty="0"/>
              <a:t>Write a formal proposal for the research question that you have generated for your independent study.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10D1C-26C0-4E6D-5C26-CB7D9855D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need to contact a member of staff, to discuss your research question, proposed rationale and methods for preliminary approval prior to submitting this assignment. </a:t>
            </a:r>
          </a:p>
          <a:p>
            <a:r>
              <a:rPr lang="en-GB" dirty="0"/>
              <a:t>Any data collection methods must be agreed in principle by a member of staff prior to the proposal being submitted.</a:t>
            </a:r>
          </a:p>
          <a:p>
            <a:r>
              <a:rPr lang="en-GB" dirty="0"/>
              <a:t>You </a:t>
            </a:r>
            <a:r>
              <a:rPr lang="en-GB" b="1" u="sng" dirty="0"/>
              <a:t>must NOT gather any data</a:t>
            </a:r>
            <a:r>
              <a:rPr lang="en-GB" dirty="0"/>
              <a:t> until your proposal and ethics forms have been formally approved and signed off by your supervisor. </a:t>
            </a:r>
          </a:p>
          <a:p>
            <a:pPr marL="0" indent="0">
              <a:buNone/>
            </a:pPr>
            <a:r>
              <a:rPr lang="en-GB" b="1" dirty="0"/>
              <a:t>Weighting:</a:t>
            </a:r>
            <a:r>
              <a:rPr lang="en-GB" dirty="0"/>
              <a:t> The research proposal is worth 10% of the module mark. (SES / PE / HNL / OAE)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987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410F6-A78C-F2F8-768B-F38615A9D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Research Proposal Length: </a:t>
            </a:r>
            <a:r>
              <a:rPr lang="en-GB" dirty="0"/>
              <a:t>1500 words maximum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7020D-F364-5C28-894D-9C364F559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The assessment criteria are based upon an evaluation of your ability to:</a:t>
            </a:r>
            <a:endParaRPr lang="en-GB" dirty="0"/>
          </a:p>
          <a:p>
            <a:pPr lvl="0"/>
            <a:r>
              <a:rPr lang="en-GB" dirty="0"/>
              <a:t>Identify and justify from the literature an appropriate research question worthy of study.</a:t>
            </a:r>
          </a:p>
          <a:p>
            <a:pPr lvl="0"/>
            <a:r>
              <a:rPr lang="en-GB" dirty="0"/>
              <a:t>Present an introduction to current research literature in this area.</a:t>
            </a:r>
          </a:p>
          <a:p>
            <a:pPr lvl="0"/>
            <a:r>
              <a:rPr lang="en-GB" dirty="0"/>
              <a:t>Clearly identify a strong rationale for your research question, and concisely state the aim or aims of the study.</a:t>
            </a:r>
          </a:p>
          <a:p>
            <a:pPr lvl="0"/>
            <a:r>
              <a:rPr lang="en-GB" dirty="0"/>
              <a:t>Outline the proposed methodology for the study (e.g., participants, equipment, data collection procedures) and provide a rationale for the choices made.</a:t>
            </a:r>
          </a:p>
          <a:p>
            <a:pPr lvl="0"/>
            <a:r>
              <a:rPr lang="en-GB" dirty="0"/>
              <a:t>Identify how the collected data will be analysed and justify why this data analysis procedure is the most appropriate for your research question. </a:t>
            </a:r>
          </a:p>
          <a:p>
            <a:pPr lvl="0"/>
            <a:r>
              <a:rPr lang="en-GB" dirty="0"/>
              <a:t>Present a well thought out and realistic draft timetable for completion of the dissertation.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0758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B6723-0195-05EC-5ECE-746A8D7FB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following sections need to be included within your proposal: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DA276-FB5E-AA9C-E0F9-F38887EAFA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b="1" dirty="0"/>
              <a:t>Statement of research question. </a:t>
            </a:r>
            <a:endParaRPr lang="en-GB" dirty="0"/>
          </a:p>
          <a:p>
            <a:pPr lvl="0"/>
            <a:r>
              <a:rPr lang="en-GB" b="1" dirty="0"/>
              <a:t>Introduction.</a:t>
            </a:r>
            <a:r>
              <a:rPr lang="en-GB" dirty="0"/>
              <a:t> An introduction and rationale for the study should be presented (utilising relevant and appropriate literature).</a:t>
            </a:r>
          </a:p>
          <a:p>
            <a:pPr lvl="0"/>
            <a:r>
              <a:rPr lang="en-GB" b="1" dirty="0"/>
              <a:t>Aims.</a:t>
            </a:r>
            <a:r>
              <a:rPr lang="en-GB" dirty="0"/>
              <a:t> Clearly identify any hypotheses and/or the aims and objectives of the study. </a:t>
            </a:r>
          </a:p>
          <a:p>
            <a:pPr lvl="0"/>
            <a:r>
              <a:rPr lang="en-GB" b="1" dirty="0"/>
              <a:t>Method.</a:t>
            </a:r>
            <a:r>
              <a:rPr lang="en-GB" dirty="0"/>
              <a:t> Outline the proposed methodology for the study, providing a strong rationale for the choices made. </a:t>
            </a:r>
          </a:p>
          <a:p>
            <a:pPr lvl="0"/>
            <a:r>
              <a:rPr lang="en-GB" b="1" dirty="0"/>
              <a:t>Data Analysis.</a:t>
            </a:r>
            <a:r>
              <a:rPr lang="en-GB" dirty="0"/>
              <a:t> Identify and justify the proposed methods of data analysis. </a:t>
            </a:r>
          </a:p>
          <a:p>
            <a:pPr lvl="0"/>
            <a:r>
              <a:rPr lang="en-GB" b="1" dirty="0"/>
              <a:t>Research Timetable.</a:t>
            </a:r>
            <a:r>
              <a:rPr lang="en-GB" dirty="0"/>
              <a:t> Draft timetable for the completion of the sections of the dissertation.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5654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DC19E-CD27-0F4D-63B3-122BA4E9B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Important: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D6312-3A1E-4998-4F6A-CCBC906D8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If you fail the research proposal (&lt;40%) component, you will be required to make changes to the proposal and re-submit this to your supervisor </a:t>
            </a:r>
            <a:r>
              <a:rPr lang="en-GB" b="1" dirty="0"/>
              <a:t>prior to starting your study</a:t>
            </a:r>
            <a:r>
              <a:rPr lang="en-GB" dirty="0"/>
              <a:t>.  </a:t>
            </a:r>
          </a:p>
          <a:p>
            <a:pPr lvl="0"/>
            <a:r>
              <a:rPr lang="en-GB" dirty="0"/>
              <a:t>If you decide to change your research question significantly, you will be required to submit a new proposal for approval </a:t>
            </a:r>
            <a:r>
              <a:rPr lang="en-GB" b="1" dirty="0"/>
              <a:t>prior to starting your study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Only once the new proposal has been approved and signed off by your supervisor should you start working towards data collection / researching your project. </a:t>
            </a:r>
          </a:p>
          <a:p>
            <a:pPr lvl="0"/>
            <a:r>
              <a:rPr lang="en-GB" dirty="0"/>
              <a:t>If your new research proposal is outside the teaching and research area of your current supervisor, you will be allocated a new supervisor.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4119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D8116-4F77-D3C2-CA0B-B19AC9B3D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b="1" dirty="0"/>
            </a:br>
            <a:r>
              <a:rPr lang="en-GB" b="1" dirty="0"/>
              <a:t>Use of Generative AI in Assessment</a:t>
            </a:r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3149F0F-53ED-4082-AB2F-D3A6AD766C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0187347"/>
              </p:ext>
            </p:extLst>
          </p:nvPr>
        </p:nvGraphicFramePr>
        <p:xfrm>
          <a:off x="888999" y="2489201"/>
          <a:ext cx="7583487" cy="728132"/>
        </p:xfrm>
        <a:graphic>
          <a:graphicData uri="http://schemas.openxmlformats.org/drawingml/2006/table">
            <a:tbl>
              <a:tblPr firstRow="1" firstCol="1" bandRow="1"/>
              <a:tblGrid>
                <a:gridCol w="1882485">
                  <a:extLst>
                    <a:ext uri="{9D8B030D-6E8A-4147-A177-3AD203B41FA5}">
                      <a16:colId xmlns:a16="http://schemas.microsoft.com/office/drawing/2014/main" val="1253650781"/>
                    </a:ext>
                  </a:extLst>
                </a:gridCol>
                <a:gridCol w="4515455">
                  <a:extLst>
                    <a:ext uri="{9D8B030D-6E8A-4147-A177-3AD203B41FA5}">
                      <a16:colId xmlns:a16="http://schemas.microsoft.com/office/drawing/2014/main" val="3146187514"/>
                    </a:ext>
                  </a:extLst>
                </a:gridCol>
                <a:gridCol w="1185547">
                  <a:extLst>
                    <a:ext uri="{9D8B030D-6E8A-4147-A177-3AD203B41FA5}">
                      <a16:colId xmlns:a16="http://schemas.microsoft.com/office/drawing/2014/main" val="1925332518"/>
                    </a:ext>
                  </a:extLst>
                </a:gridCol>
              </a:tblGrid>
              <a:tr h="7281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RESEARCH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research, including searching for bibliography, using tools to summarise, compare and interrogate materials.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7145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4303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details – Moodle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will be doing a research proposal</a:t>
            </a:r>
          </a:p>
          <a:p>
            <a:r>
              <a:rPr lang="en-GB" dirty="0"/>
              <a:t>Regardless of programme / type of dissertation / applied project</a:t>
            </a:r>
          </a:p>
          <a:p>
            <a:endParaRPr lang="en-GB" dirty="0"/>
          </a:p>
          <a:p>
            <a:r>
              <a:rPr lang="en-GB" dirty="0"/>
              <a:t>Last year’s assessment brief for proposal available </a:t>
            </a:r>
          </a:p>
        </p:txBody>
      </p:sp>
    </p:spTree>
    <p:extLst>
      <p:ext uri="{BB962C8B-B14F-4D97-AF65-F5344CB8AC3E}">
        <p14:creationId xmlns:p14="http://schemas.microsoft.com/office/powerpoint/2010/main" val="17909543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4. How the module is structured / organised</a:t>
            </a:r>
            <a:r>
              <a:rPr lang="en-US" sz="2800" dirty="0"/>
              <a:t>…</a:t>
            </a:r>
            <a:br>
              <a:rPr lang="en-GB" sz="2800" dirty="0"/>
            </a:br>
            <a:r>
              <a:rPr lang="en-GB" sz="2800" dirty="0"/>
              <a:t>Lectures: 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3" y="1949824"/>
            <a:ext cx="7583488" cy="4709594"/>
          </a:xfrm>
        </p:spPr>
        <p:txBody>
          <a:bodyPr>
            <a:normAutofit fontScale="85000" lnSpcReduction="1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1. Online content and tasks to work through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2. Semester 1 – on campus lecture each week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3. Semester 2 – on campus lecture most weeks / drop in sessions for other weeks to work on tasks provided.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4. Specific tutorial support from your allocated supervisor (10 hours)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Your project supervisor  will provide you with the RM support you need as well as tutorials over the course of the year. 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/>
              <a:t>Support will therefore be provided by your supervisor alongside the lead lectures and online content.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/>
              <a:t>Get a good working relationship going!</a:t>
            </a:r>
          </a:p>
          <a:p>
            <a:pPr marL="349250" lvl="1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Suggested deadlines will be provided for chapters of the dissertation – time management!</a:t>
            </a:r>
          </a:p>
          <a:p>
            <a:endParaRPr lang="en-US" sz="2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7286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01869"/>
            <a:ext cx="7583488" cy="1143000"/>
          </a:xfrm>
        </p:spPr>
        <p:txBody>
          <a:bodyPr/>
          <a:lstStyle/>
          <a:p>
            <a:r>
              <a:rPr lang="en-GB" dirty="0"/>
              <a:t>5. Supervision support 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Allocation of supervisors will be on a first come – first served basis.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If a supervisor’s student allocation is full, you will need to choose a topic which fits with an available supervisor’s areas of teaching / research.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GB" dirty="0"/>
              <a:t>If you have selected a topic which is outside your chosen member of staff’s area, you will be allocated to someone else.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6822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6. What do I need to do now?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Have a look through the collection of abstracts – Teams page.</a:t>
            </a:r>
          </a:p>
          <a:p>
            <a:r>
              <a:rPr lang="en-GB" dirty="0"/>
              <a:t>Proposal examples are available.</a:t>
            </a:r>
          </a:p>
          <a:p>
            <a:r>
              <a:rPr lang="en-GB" dirty="0"/>
              <a:t>Speak to your programme manager about your initial ideas</a:t>
            </a:r>
          </a:p>
          <a:p>
            <a:pPr lvl="1"/>
            <a:r>
              <a:rPr lang="en-GB" dirty="0"/>
              <a:t>They may suggest that you speak to a different member of staff</a:t>
            </a:r>
          </a:p>
          <a:p>
            <a:r>
              <a:rPr lang="en-GB" dirty="0"/>
              <a:t>When you are ready…complete the survey using the Forms link (Teams page)</a:t>
            </a:r>
          </a:p>
          <a:p>
            <a:r>
              <a:rPr lang="en-GB" dirty="0"/>
              <a:t>Indicate if you have been working with a member of staff already.</a:t>
            </a:r>
          </a:p>
          <a:p>
            <a:r>
              <a:rPr lang="en-GB" dirty="0"/>
              <a:t>Supervisors will then be allocated from May onwards.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0046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20342"/>
            <a:ext cx="7583488" cy="1143000"/>
          </a:xfrm>
        </p:spPr>
        <p:txBody>
          <a:bodyPr/>
          <a:lstStyle/>
          <a:p>
            <a:r>
              <a:rPr lang="en-GB" dirty="0"/>
              <a:t>What next…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09" y="1828334"/>
            <a:ext cx="6363855" cy="448792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Reading…</a:t>
            </a:r>
          </a:p>
          <a:p>
            <a:r>
              <a:rPr lang="en-GB" dirty="0"/>
              <a:t>Generate some initial ideas…</a:t>
            </a:r>
          </a:p>
          <a:p>
            <a:r>
              <a:rPr lang="en-GB" dirty="0"/>
              <a:t>Contact your programme manager or other  member of staff to arrange a time to discuss these.</a:t>
            </a:r>
          </a:p>
          <a:p>
            <a:r>
              <a:rPr lang="en-GB" dirty="0"/>
              <a:t>Attend the L6 presentations at the research conference – ask questions! 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5001638"/>
            <a:ext cx="1634834" cy="150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1825546"/>
            <a:ext cx="1634833" cy="118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145" y="3100969"/>
            <a:ext cx="1732537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3616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8FA49B-E099-A36D-DC40-1FF930A854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D7ADAD-250E-1DD0-61EB-70F2C4A14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Re-visit the following questions…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271B530-EEE2-0936-C6EC-6BBCADF2A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1949823"/>
            <a:ext cx="7583488" cy="4612343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What have you studied so far?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What did you enjoy / dislike? Rule things out as well as in!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What is your main area of interest?</a:t>
            </a:r>
          </a:p>
          <a:p>
            <a:pPr marL="0" indent="0">
              <a:buNone/>
            </a:pP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Further consideration…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What did you ‘do well’ in?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/>
                </a:solidFill>
              </a:rPr>
              <a:t>If there are any questions you don’t want to ask now – please e-mail or send a message via teams.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8993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340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Pixel">
      <a:majorFont>
        <a:latin typeface="Corbel"/>
        <a:ea typeface=""/>
        <a:cs typeface=""/>
        <a:font script="Jpan" typeface="メイリオ"/>
      </a:majorFont>
      <a:minorFont>
        <a:latin typeface="Corbel"/>
        <a:ea typeface=""/>
        <a:cs typeface=""/>
        <a:font script="Jpan" typeface="メイリオ"/>
      </a:minorFont>
    </a:fontScheme>
    <a:fmtScheme name="Pixel">
      <a:fillStyleLst>
        <a:solidFill>
          <a:schemeClr val="phClr"/>
        </a:solidFill>
        <a:solidFill>
          <a:schemeClr val="phClr">
            <a:satMod val="150000"/>
          </a:schemeClr>
        </a:solidFill>
        <a:solidFill>
          <a:schemeClr val="phClr">
            <a:shade val="80000"/>
            <a:lumMod val="9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63500" dir="2700000" sx="102000" sy="102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/>
          </a:scene3d>
          <a:sp3d>
            <a:bevelT w="0" h="0"/>
          </a:sp3d>
        </a:effectStyle>
        <a:effectStyle>
          <a:effectLst>
            <a:outerShdw blurRad="63500" dist="38100" dir="3600000" sx="103000" sy="103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5400000"/>
            </a:lightRig>
          </a:scene3d>
          <a:sp3d prstMaterial="softmetal">
            <a:bevelT w="635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5000"/>
                <a:satMod val="350000"/>
              </a:schemeClr>
            </a:gs>
            <a:gs pos="100000">
              <a:schemeClr val="phClr">
                <a:shade val="20000"/>
                <a:satMod val="15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satMod val="400000"/>
              </a:schemeClr>
              <a:schemeClr val="phClr">
                <a:tint val="50000"/>
                <a:satMod val="4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Pixel.thmx</Template>
  <TotalTime>1188</TotalTime>
  <Words>1577</Words>
  <Application>Microsoft Macintosh PowerPoint</Application>
  <PresentationFormat>On-screen Show (4:3)</PresentationFormat>
  <Paragraphs>138</Paragraphs>
  <Slides>23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MS Gothic</vt:lpstr>
      <vt:lpstr>Arial</vt:lpstr>
      <vt:lpstr>Calibri</vt:lpstr>
      <vt:lpstr>Corbel</vt:lpstr>
      <vt:lpstr>Times New Roman</vt:lpstr>
      <vt:lpstr>Verdana</vt:lpstr>
      <vt:lpstr>Wingdings</vt:lpstr>
      <vt:lpstr>Wingdings 2</vt:lpstr>
      <vt:lpstr>Pixel</vt:lpstr>
      <vt:lpstr>Introduction to the Independent Project Module / Research Project for Sport and Exercise Therapists </vt:lpstr>
      <vt:lpstr>BMSS6007 + BMST6003 (SET students)</vt:lpstr>
      <vt:lpstr>Topics to be introduced today:</vt:lpstr>
      <vt:lpstr>1. What is a independent project (dissertation)?</vt:lpstr>
      <vt:lpstr>1. What is a ‘dissertation’?  …It is the opportunity to engage in a substantial self managed project, in a field of study related to their degree. - What modules have you studied as part of   your degree? - Your dissertation can be linked to ANY area of your degree that you have studied (ideally up to level 5) You are NOT limited to a specific area of your degree </vt:lpstr>
      <vt:lpstr>Task:</vt:lpstr>
      <vt:lpstr>The module provides an opportunity for you to demonstrate, and have assessed, the extent and quality of your capabilities in: </vt:lpstr>
      <vt:lpstr> 2. Why this module may be beneficial for you </vt:lpstr>
      <vt:lpstr>3. How will I be assessed? </vt:lpstr>
      <vt:lpstr>Assessment of the Module – HNL / PE / SES / OAE</vt:lpstr>
      <vt:lpstr>Assessment of the Module - SET</vt:lpstr>
      <vt:lpstr>TASK:  Write a formal proposal for the research question that you have generated for your independent study.  </vt:lpstr>
      <vt:lpstr>Research Proposal Length: 1500 words maximum</vt:lpstr>
      <vt:lpstr>The following sections need to be included within your proposal:</vt:lpstr>
      <vt:lpstr>Important: </vt:lpstr>
      <vt:lpstr>  Use of Generative AI in Assessment</vt:lpstr>
      <vt:lpstr>Assignment details – Moodle </vt:lpstr>
      <vt:lpstr>4. How the module is structured / organised… Lectures: </vt:lpstr>
      <vt:lpstr>5. Supervision support continued…</vt:lpstr>
      <vt:lpstr>6. What do I need to do now?  </vt:lpstr>
      <vt:lpstr>What next…</vt:lpstr>
      <vt:lpstr>Re-visit the following questions…</vt:lpstr>
      <vt:lpstr>Any questions?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Independent Study (Dissertation) Module</dc:title>
  <dc:creator>SHOE4</dc:creator>
  <cp:lastModifiedBy>Alison Connaughton</cp:lastModifiedBy>
  <cp:revision>68</cp:revision>
  <cp:lastPrinted>2017-05-09T15:55:18Z</cp:lastPrinted>
  <dcterms:created xsi:type="dcterms:W3CDTF">2017-05-09T11:06:03Z</dcterms:created>
  <dcterms:modified xsi:type="dcterms:W3CDTF">2026-04-26T13:59:42Z</dcterms:modified>
</cp:coreProperties>
</file>