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6"/>
  </p:notesMasterIdLst>
  <p:handoutMasterIdLst>
    <p:handoutMasterId r:id="rId27"/>
  </p:handoutMasterIdLst>
  <p:sldIdLst>
    <p:sldId id="302" r:id="rId3"/>
    <p:sldId id="284" r:id="rId4"/>
    <p:sldId id="285" r:id="rId5"/>
    <p:sldId id="286" r:id="rId6"/>
    <p:sldId id="288" r:id="rId7"/>
    <p:sldId id="272" r:id="rId8"/>
    <p:sldId id="273" r:id="rId9"/>
    <p:sldId id="282" r:id="rId10"/>
    <p:sldId id="275" r:id="rId11"/>
    <p:sldId id="290" r:id="rId12"/>
    <p:sldId id="289" r:id="rId13"/>
    <p:sldId id="291" r:id="rId14"/>
    <p:sldId id="278" r:id="rId15"/>
    <p:sldId id="292" r:id="rId16"/>
    <p:sldId id="293" r:id="rId17"/>
    <p:sldId id="294" r:id="rId18"/>
    <p:sldId id="295" r:id="rId19"/>
    <p:sldId id="296" r:id="rId20"/>
    <p:sldId id="297" r:id="rId21"/>
    <p:sldId id="298" r:id="rId22"/>
    <p:sldId id="299" r:id="rId23"/>
    <p:sldId id="300" r:id="rId24"/>
    <p:sldId id="281" r:id="rId2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28C94EE6-ADEE-4F2D-BBBA-465B0AECE37F}" type="datetimeFigureOut">
              <a:rPr lang="en-US" smtClean="0"/>
              <a:t>11/5/2019</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653637F-9EC6-4556-82C2-1551DEB77AEA}" type="slidenum">
              <a:rPr lang="en-US" smtClean="0"/>
              <a:t>‹#›</a:t>
            </a:fld>
            <a:endParaRPr lang="en-US"/>
          </a:p>
        </p:txBody>
      </p:sp>
    </p:spTree>
    <p:extLst>
      <p:ext uri="{BB962C8B-B14F-4D97-AF65-F5344CB8AC3E}">
        <p14:creationId xmlns:p14="http://schemas.microsoft.com/office/powerpoint/2010/main" val="38357016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432803EC-F95B-43B3-A046-4E0BA27C96EF}" type="datetimeFigureOut">
              <a:rPr lang="en-GB" smtClean="0"/>
              <a:t>05/11/2019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103B8A9B-75FF-4085-AAB9-BB54CB27D3F6}" type="slidenum">
              <a:rPr lang="en-GB" smtClean="0"/>
              <a:t>‹#›</a:t>
            </a:fld>
            <a:endParaRPr lang="en-GB"/>
          </a:p>
        </p:txBody>
      </p:sp>
    </p:spTree>
    <p:extLst>
      <p:ext uri="{BB962C8B-B14F-4D97-AF65-F5344CB8AC3E}">
        <p14:creationId xmlns:p14="http://schemas.microsoft.com/office/powerpoint/2010/main" val="1630749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2690627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274558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p>
            <a:fld id="{22FDDAD6-DCCA-44A3-AC73-078480D035DD}"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4267551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2FDDAD6-DCCA-44A3-AC73-078480D035DD}"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485304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2FDDAD6-DCCA-44A3-AC73-078480D035DD}"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895008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2FDDAD6-DCCA-44A3-AC73-078480D035DD}" type="datetimeFigureOut">
              <a:rPr lang="en-GB" smtClean="0"/>
              <a:t>05/11/2019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1834525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2FDDAD6-DCCA-44A3-AC73-078480D035DD}" type="datetimeFigureOut">
              <a:rPr lang="en-GB" smtClean="0"/>
              <a:t>05/11/2019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1552946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FDDAD6-DCCA-44A3-AC73-078480D035DD}" type="datetimeFigureOut">
              <a:rPr lang="en-GB" smtClean="0"/>
              <a:t>05/11/2019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087477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FDDAD6-DCCA-44A3-AC73-078480D035DD}"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578351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FDDAD6-DCCA-44A3-AC73-078480D035DD}"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3135415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3578328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5074751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4807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6156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28345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3507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490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6041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534576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04402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7521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01343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05/11/2019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197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FDDAD6-DCCA-44A3-AC73-078480D035DD}" type="datetimeFigureOut">
              <a:rPr lang="en-GB" smtClean="0"/>
              <a:t>05/11/2019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2FE484-9681-45F2-8830-49CF0A703A61}" type="slidenum">
              <a:rPr lang="en-GB" smtClean="0"/>
              <a:t>‹#›</a:t>
            </a:fld>
            <a:endParaRPr lang="en-GB"/>
          </a:p>
        </p:txBody>
      </p:sp>
    </p:spTree>
    <p:extLst>
      <p:ext uri="{BB962C8B-B14F-4D97-AF65-F5344CB8AC3E}">
        <p14:creationId xmlns:p14="http://schemas.microsoft.com/office/powerpoint/2010/main" val="15449093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05/11/2019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575577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6519"/>
            <a:ext cx="12192000" cy="7031038"/>
          </a:xfrm>
          <a:prstGeom prst="rect">
            <a:avLst/>
          </a:prstGeom>
        </p:spPr>
      </p:pic>
      <p:sp>
        <p:nvSpPr>
          <p:cNvPr id="5" name="TextBox 4"/>
          <p:cNvSpPr txBox="1"/>
          <p:nvPr/>
        </p:nvSpPr>
        <p:spPr>
          <a:xfrm>
            <a:off x="1976582" y="1988841"/>
            <a:ext cx="9208655" cy="1938992"/>
          </a:xfrm>
          <a:prstGeom prst="rect">
            <a:avLst/>
          </a:prstGeom>
          <a:noFill/>
        </p:spPr>
        <p:txBody>
          <a:bodyPr wrap="square" rtlCol="0">
            <a:spAutoFit/>
          </a:bodyPr>
          <a:lstStyle/>
          <a:p>
            <a:r>
              <a:rPr lang="en-GB" sz="6000" dirty="0" smtClean="0">
                <a:solidFill>
                  <a:prstClr val="white"/>
                </a:solidFill>
              </a:rPr>
              <a:t>Review, reflective practice and critical reflection</a:t>
            </a:r>
            <a:endParaRPr lang="en-US" sz="6000" dirty="0">
              <a:solidFill>
                <a:prstClr val="white"/>
              </a:solidFill>
            </a:endParaRPr>
          </a:p>
        </p:txBody>
      </p:sp>
    </p:spTree>
    <p:extLst>
      <p:ext uri="{BB962C8B-B14F-4D97-AF65-F5344CB8AC3E}">
        <p14:creationId xmlns:p14="http://schemas.microsoft.com/office/powerpoint/2010/main" val="11582506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Why review?</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359243"/>
            <a:ext cx="10972800" cy="4157990"/>
          </a:xfrm>
        </p:spPr>
        <p:txBody>
          <a:bodyPr>
            <a:normAutofit/>
          </a:bodyPr>
          <a:lstStyle/>
          <a:p>
            <a:pPr lvl="0"/>
            <a:r>
              <a:rPr lang="en-US" sz="3200" dirty="0" smtClean="0">
                <a:latin typeface="Arial" panose="020B0604020202020204" pitchFamily="34" charset="0"/>
                <a:cs typeface="Arial" panose="020B0604020202020204" pitchFamily="34" charset="0"/>
              </a:rPr>
              <a:t>To check own performance</a:t>
            </a:r>
          </a:p>
          <a:p>
            <a:pPr lvl="0"/>
            <a:r>
              <a:rPr lang="en-US" sz="3200" dirty="0" smtClean="0">
                <a:latin typeface="Arial" panose="020B0604020202020204" pitchFamily="34" charset="0"/>
                <a:cs typeface="Arial" panose="020B0604020202020204" pitchFamily="34" charset="0"/>
              </a:rPr>
              <a:t>To </a:t>
            </a:r>
            <a:r>
              <a:rPr lang="en-US" sz="3200" dirty="0">
                <a:latin typeface="Arial" panose="020B0604020202020204" pitchFamily="34" charset="0"/>
                <a:cs typeface="Arial" panose="020B0604020202020204" pitchFamily="34" charset="0"/>
              </a:rPr>
              <a:t>ensure knowledge and skills are current</a:t>
            </a:r>
          </a:p>
          <a:p>
            <a:pPr lvl="0"/>
            <a:r>
              <a:rPr lang="en-US" sz="3200" dirty="0">
                <a:latin typeface="Arial" panose="020B0604020202020204" pitchFamily="34" charset="0"/>
                <a:cs typeface="Arial" panose="020B0604020202020204" pitchFamily="34" charset="0"/>
              </a:rPr>
              <a:t>To ensure best practice is applied</a:t>
            </a:r>
          </a:p>
          <a:p>
            <a:pPr lvl="0"/>
            <a:r>
              <a:rPr lang="en-US" sz="3200" dirty="0">
                <a:latin typeface="Arial" panose="020B0604020202020204" pitchFamily="34" charset="0"/>
                <a:cs typeface="Arial" panose="020B0604020202020204" pitchFamily="34" charset="0"/>
              </a:rPr>
              <a:t>To maintain standards</a:t>
            </a:r>
          </a:p>
          <a:p>
            <a:pPr lvl="0"/>
            <a:r>
              <a:rPr lang="en-US" sz="3200" dirty="0">
                <a:latin typeface="Arial" panose="020B0604020202020204" pitchFamily="34" charset="0"/>
                <a:cs typeface="Arial" panose="020B0604020202020204" pitchFamily="34" charset="0"/>
              </a:rPr>
              <a:t>To ensure approach is appropriate and relevant</a:t>
            </a:r>
          </a:p>
          <a:p>
            <a:pPr lvl="0"/>
            <a:r>
              <a:rPr lang="en-US" sz="3200" dirty="0">
                <a:latin typeface="Arial" panose="020B0604020202020204" pitchFamily="34" charset="0"/>
                <a:cs typeface="Arial" panose="020B0604020202020204" pitchFamily="34" charset="0"/>
              </a:rPr>
              <a:t>To satisfy client requirements</a:t>
            </a:r>
          </a:p>
          <a:p>
            <a:pPr lvl="0"/>
            <a:r>
              <a:rPr lang="en-US" sz="3200" dirty="0">
                <a:latin typeface="Arial" panose="020B0604020202020204" pitchFamily="34" charset="0"/>
                <a:cs typeface="Arial" panose="020B0604020202020204" pitchFamily="34" charset="0"/>
              </a:rPr>
              <a:t>For personal growth and development</a:t>
            </a:r>
          </a:p>
          <a:p>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5729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altLang="en-US" dirty="0" smtClean="0">
                <a:latin typeface="Arial" panose="020B0604020202020204" pitchFamily="34" charset="0"/>
                <a:cs typeface="Arial" panose="020B0604020202020204" pitchFamily="34" charset="0"/>
              </a:rPr>
              <a:t>Review and evaluation</a:t>
            </a:r>
            <a:endParaRPr lang="en-US" altLang="en-US" dirty="0">
              <a:latin typeface="Arial" panose="020B0604020202020204" pitchFamily="34" charset="0"/>
              <a:cs typeface="Arial" panose="020B0604020202020204" pitchFamily="34" charset="0"/>
            </a:endParaRPr>
          </a:p>
        </p:txBody>
      </p:sp>
      <p:sp>
        <p:nvSpPr>
          <p:cNvPr id="34819" name="Rectangle 3"/>
          <p:cNvSpPr>
            <a:spLocks noGrp="1" noChangeArrowheads="1"/>
          </p:cNvSpPr>
          <p:nvPr>
            <p:ph idx="1"/>
          </p:nvPr>
        </p:nvSpPr>
        <p:spPr/>
        <p:txBody>
          <a:bodyPr>
            <a:normAutofit/>
          </a:bodyPr>
          <a:lstStyle/>
          <a:p>
            <a:pPr lvl="0"/>
            <a:r>
              <a:rPr lang="en-US" sz="3600" dirty="0"/>
              <a:t>To review – to look back upon; examine a situation again; to inspect (formally or informally).  Done periodically  - a formative assessment approach</a:t>
            </a:r>
          </a:p>
          <a:p>
            <a:pPr lvl="0"/>
            <a:r>
              <a:rPr lang="en-US" sz="3600" dirty="0"/>
              <a:t>To evaluate – to judge or assess the worth of something (was it worth it?) Done at the end of a </a:t>
            </a:r>
            <a:r>
              <a:rPr lang="en-US" sz="3600" dirty="0" err="1"/>
              <a:t>programme</a:t>
            </a:r>
            <a:r>
              <a:rPr lang="en-US" sz="3600" dirty="0"/>
              <a:t>/project  - a summative approach</a:t>
            </a:r>
          </a:p>
          <a:p>
            <a:endParaRPr lang="en-US" alt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07885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Autofit/>
          </a:bodyPr>
          <a:lstStyle/>
          <a:p>
            <a:r>
              <a:rPr lang="en-GB" altLang="en-US" dirty="0">
                <a:latin typeface="Arial" panose="020B0604020202020204" pitchFamily="34" charset="0"/>
                <a:cs typeface="Arial" panose="020B0604020202020204" pitchFamily="34" charset="0"/>
              </a:rPr>
              <a:t>Ways of reviewing own performance</a:t>
            </a:r>
            <a:endParaRPr lang="en-US" altLang="en-US" dirty="0">
              <a:latin typeface="Arial" panose="020B0604020202020204" pitchFamily="34" charset="0"/>
              <a:cs typeface="Arial" panose="020B0604020202020204" pitchFamily="34" charset="0"/>
            </a:endParaRPr>
          </a:p>
        </p:txBody>
      </p:sp>
      <p:sp>
        <p:nvSpPr>
          <p:cNvPr id="20483" name="Rectangle 3"/>
          <p:cNvSpPr>
            <a:spLocks noGrp="1" noChangeArrowheads="1"/>
          </p:cNvSpPr>
          <p:nvPr>
            <p:ph idx="1"/>
          </p:nvPr>
        </p:nvSpPr>
        <p:spPr/>
        <p:txBody>
          <a:bodyPr>
            <a:normAutofit/>
          </a:bodyPr>
          <a:lstStyle/>
          <a:p>
            <a:pPr>
              <a:lnSpc>
                <a:spcPct val="90000"/>
              </a:lnSpc>
            </a:pPr>
            <a:r>
              <a:rPr lang="en-US" altLang="en-US" sz="4000" dirty="0">
                <a:latin typeface="Arial" panose="020B0604020202020204" pitchFamily="34" charset="0"/>
                <a:cs typeface="Arial" panose="020B0604020202020204" pitchFamily="34" charset="0"/>
              </a:rPr>
              <a:t>Immediate review</a:t>
            </a:r>
          </a:p>
          <a:p>
            <a:pPr>
              <a:lnSpc>
                <a:spcPct val="90000"/>
              </a:lnSpc>
            </a:pPr>
            <a:r>
              <a:rPr lang="en-US" altLang="en-US" sz="4000" dirty="0" smtClean="0">
                <a:latin typeface="Arial" panose="020B0604020202020204" pitchFamily="34" charset="0"/>
                <a:cs typeface="Arial" panose="020B0604020202020204" pitchFamily="34" charset="0"/>
              </a:rPr>
              <a:t>Obtain feedback</a:t>
            </a:r>
          </a:p>
          <a:p>
            <a:pPr>
              <a:lnSpc>
                <a:spcPct val="90000"/>
              </a:lnSpc>
            </a:pPr>
            <a:r>
              <a:rPr lang="en-GB" altLang="en-US" sz="4000" dirty="0" smtClean="0">
                <a:latin typeface="Arial" panose="020B0604020202020204" pitchFamily="34" charset="0"/>
                <a:cs typeface="Arial" panose="020B0604020202020204" pitchFamily="34" charset="0"/>
              </a:rPr>
              <a:t>Review of coaching/mentoring records</a:t>
            </a:r>
            <a:endParaRPr lang="en-US" altLang="en-US" sz="4000" dirty="0">
              <a:latin typeface="Arial" panose="020B0604020202020204" pitchFamily="34" charset="0"/>
              <a:cs typeface="Arial" panose="020B0604020202020204" pitchFamily="34" charset="0"/>
            </a:endParaRPr>
          </a:p>
          <a:p>
            <a:pPr>
              <a:lnSpc>
                <a:spcPct val="90000"/>
              </a:lnSpc>
            </a:pPr>
            <a:r>
              <a:rPr lang="en-US" altLang="en-US" sz="4000" dirty="0" smtClean="0">
                <a:latin typeface="Arial" panose="020B0604020202020204" pitchFamily="34" charset="0"/>
                <a:cs typeface="Arial" panose="020B0604020202020204" pitchFamily="34" charset="0"/>
              </a:rPr>
              <a:t>Self </a:t>
            </a:r>
            <a:r>
              <a:rPr lang="en-US" altLang="en-US" sz="4000" dirty="0">
                <a:latin typeface="Arial" panose="020B0604020202020204" pitchFamily="34" charset="0"/>
                <a:cs typeface="Arial" panose="020B0604020202020204" pitchFamily="34" charset="0"/>
              </a:rPr>
              <a:t>assessment tools</a:t>
            </a:r>
          </a:p>
          <a:p>
            <a:pPr>
              <a:lnSpc>
                <a:spcPct val="90000"/>
              </a:lnSpc>
            </a:pPr>
            <a:r>
              <a:rPr lang="en-US" altLang="en-US" sz="4000" dirty="0" smtClean="0">
                <a:latin typeface="Arial" panose="020B0604020202020204" pitchFamily="34" charset="0"/>
                <a:cs typeface="Arial" panose="020B0604020202020204" pitchFamily="34" charset="0"/>
              </a:rPr>
              <a:t>Reflection/reflective practice</a:t>
            </a:r>
            <a:endParaRPr lang="en-US" alt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8922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Coaching/mentoring records</a:t>
            </a:r>
            <a:endParaRPr lang="en-US" dirty="0"/>
          </a:p>
        </p:txBody>
      </p:sp>
      <p:sp>
        <p:nvSpPr>
          <p:cNvPr id="3" name="Content Placeholder 2"/>
          <p:cNvSpPr>
            <a:spLocks noGrp="1"/>
          </p:cNvSpPr>
          <p:nvPr>
            <p:ph idx="1"/>
          </p:nvPr>
        </p:nvSpPr>
        <p:spPr>
          <a:xfrm>
            <a:off x="609600" y="1309816"/>
            <a:ext cx="10972800" cy="4207417"/>
          </a:xfrm>
        </p:spPr>
        <p:txBody>
          <a:bodyPr/>
          <a:lstStyle/>
          <a:p>
            <a:pPr marL="0" indent="0">
              <a:buNone/>
            </a:pPr>
            <a:r>
              <a:rPr lang="en-GB" dirty="0" smtClean="0"/>
              <a:t>Should </a:t>
            </a:r>
            <a:r>
              <a:rPr lang="en-GB" dirty="0"/>
              <a:t>tell </a:t>
            </a:r>
            <a:r>
              <a:rPr lang="en-GB" dirty="0" smtClean="0"/>
              <a:t>us about:</a:t>
            </a:r>
          </a:p>
          <a:p>
            <a:r>
              <a:rPr lang="en-GB" dirty="0" smtClean="0"/>
              <a:t>recurring issues (why?)</a:t>
            </a:r>
          </a:p>
          <a:p>
            <a:r>
              <a:rPr lang="en-GB" dirty="0" smtClean="0"/>
              <a:t>our level of responsibility for actions (too much?)</a:t>
            </a:r>
          </a:p>
          <a:p>
            <a:r>
              <a:rPr lang="en-GB" dirty="0" smtClean="0"/>
              <a:t>the appropriateness of our style (too directive? too </a:t>
            </a:r>
            <a:r>
              <a:rPr lang="en-GB" dirty="0" err="1" smtClean="0"/>
              <a:t>delegative</a:t>
            </a:r>
            <a:r>
              <a:rPr lang="en-GB" dirty="0" smtClean="0"/>
              <a:t>? too fixed?)</a:t>
            </a:r>
          </a:p>
          <a:p>
            <a:r>
              <a:rPr lang="en-GB" dirty="0" smtClean="0"/>
              <a:t>our personal growth and development (can we trace changes in our behaviour/improvement in practice?)</a:t>
            </a:r>
            <a:endParaRPr lang="en-US" dirty="0"/>
          </a:p>
        </p:txBody>
      </p:sp>
    </p:spTree>
    <p:extLst>
      <p:ext uri="{BB962C8B-B14F-4D97-AF65-F5344CB8AC3E}">
        <p14:creationId xmlns:p14="http://schemas.microsoft.com/office/powerpoint/2010/main" val="67661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58875"/>
          </a:xfrm>
        </p:spPr>
        <p:txBody>
          <a:bodyPr/>
          <a:lstStyle/>
          <a:p>
            <a:pPr algn="ctr"/>
            <a:r>
              <a:rPr lang="en-GB" dirty="0" smtClean="0">
                <a:latin typeface="Arial" panose="020B0604020202020204" pitchFamily="34" charset="0"/>
                <a:cs typeface="Arial" panose="020B0604020202020204" pitchFamily="34" charset="0"/>
              </a:rPr>
              <a:t>Reflective Practice</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690688"/>
            <a:ext cx="10515600" cy="4735341"/>
          </a:xfrm>
        </p:spPr>
        <p:txBody>
          <a:bodyPr/>
          <a:lstStyle/>
          <a:p>
            <a:r>
              <a:rPr lang="en-GB" sz="3200" dirty="0"/>
              <a:t>Reflective practice is a way of studying your own experiences to improve the way you work. It is very useful for  working professionals who want to carry on learning throughout their lives.</a:t>
            </a:r>
          </a:p>
          <a:p>
            <a:r>
              <a:rPr lang="en-GB" sz="3200" dirty="0"/>
              <a:t>The act of reflection is a great way to increase confidence and become a more proactive </a:t>
            </a:r>
            <a:r>
              <a:rPr lang="en-GB" sz="3200" dirty="0" smtClean="0"/>
              <a:t>and qualified professional</a:t>
            </a:r>
            <a:endParaRPr lang="en-GB" sz="3200" u="sng" dirty="0"/>
          </a:p>
          <a:p>
            <a:r>
              <a:rPr lang="en-GB" sz="3200" dirty="0"/>
              <a:t>Engaging in reflective practice should help to improve the quality of care you give and close the gap between theory and practice.</a:t>
            </a:r>
          </a:p>
          <a:p>
            <a:endParaRPr lang="en-US" dirty="0"/>
          </a:p>
        </p:txBody>
      </p:sp>
    </p:spTree>
    <p:extLst>
      <p:ext uri="{BB962C8B-B14F-4D97-AF65-F5344CB8AC3E}">
        <p14:creationId xmlns:p14="http://schemas.microsoft.com/office/powerpoint/2010/main" val="1376921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51782"/>
          </a:xfrm>
        </p:spPr>
        <p:txBody>
          <a:bodyPr>
            <a:noAutofit/>
          </a:bodyPr>
          <a:lstStyle/>
          <a:p>
            <a:r>
              <a:rPr lang="en-GB" sz="3600" b="1" dirty="0" smtClean="0"/>
              <a:t/>
            </a:r>
            <a:br>
              <a:rPr lang="en-GB" sz="3600" b="1" dirty="0" smtClean="0"/>
            </a:br>
            <a:r>
              <a:rPr lang="en-GB" sz="4000" b="1" dirty="0" smtClean="0"/>
              <a:t>Definitions</a:t>
            </a:r>
            <a:r>
              <a:rPr lang="en-GB" sz="4000" b="1" dirty="0"/>
              <a:t>: essential elements of reflective practice </a:t>
            </a:r>
            <a:r>
              <a:rPr lang="en-GB" sz="3600" b="1" dirty="0"/>
              <a:t/>
            </a:r>
            <a:br>
              <a:rPr lang="en-GB" sz="3600" b="1" dirty="0"/>
            </a:br>
            <a:endParaRPr lang="en-US" sz="3600" dirty="0"/>
          </a:p>
        </p:txBody>
      </p:sp>
      <p:sp>
        <p:nvSpPr>
          <p:cNvPr id="3" name="Content Placeholder 2"/>
          <p:cNvSpPr>
            <a:spLocks noGrp="1"/>
          </p:cNvSpPr>
          <p:nvPr>
            <p:ph idx="1"/>
          </p:nvPr>
        </p:nvSpPr>
        <p:spPr>
          <a:xfrm>
            <a:off x="838200" y="1598141"/>
            <a:ext cx="10515600" cy="4578822"/>
          </a:xfrm>
        </p:spPr>
        <p:txBody>
          <a:bodyPr>
            <a:normAutofit/>
          </a:bodyPr>
          <a:lstStyle/>
          <a:p>
            <a:pPr marL="514350" indent="-514350">
              <a:buAutoNum type="arabicPeriod"/>
            </a:pPr>
            <a:r>
              <a:rPr lang="en-GB" sz="3200" b="1" dirty="0" smtClean="0"/>
              <a:t>Reflection</a:t>
            </a:r>
            <a:r>
              <a:rPr lang="en-GB" sz="3200" dirty="0" smtClean="0"/>
              <a:t> </a:t>
            </a:r>
            <a:r>
              <a:rPr lang="en-GB" sz="3200" dirty="0"/>
              <a:t>: </a:t>
            </a:r>
            <a:endParaRPr lang="en-GB" sz="3200" dirty="0" smtClean="0"/>
          </a:p>
          <a:p>
            <a:pPr marL="0" indent="0">
              <a:buNone/>
            </a:pPr>
            <a:r>
              <a:rPr lang="en-GB" sz="3200" dirty="0" smtClean="0"/>
              <a:t>An </a:t>
            </a:r>
            <a:r>
              <a:rPr lang="en-GB" sz="3200" dirty="0"/>
              <a:t>in-depth review of events. The reflector attempts to work out what happened, what they thought or felt about it, who was involved, when and where, what these others may have experienced and thought and felt about it from their own perspective. Most significantly, the reflector considers WHY? It is to bring experiences into focus from as many </a:t>
            </a:r>
            <a:r>
              <a:rPr lang="en-GB" sz="3200" dirty="0" smtClean="0"/>
              <a:t>angles </a:t>
            </a:r>
            <a:r>
              <a:rPr lang="en-GB" sz="3200" dirty="0"/>
              <a:t>as possible : people, place, relationships, timing, chronology etc.</a:t>
            </a:r>
          </a:p>
          <a:p>
            <a:endParaRPr lang="en-GB" sz="3300" dirty="0"/>
          </a:p>
        </p:txBody>
      </p:sp>
    </p:spTree>
    <p:extLst>
      <p:ext uri="{BB962C8B-B14F-4D97-AF65-F5344CB8AC3E}">
        <p14:creationId xmlns:p14="http://schemas.microsoft.com/office/powerpoint/2010/main" val="3474846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Definitions: essential elements of reflective practice </a:t>
            </a:r>
            <a:endParaRPr lang="en-US" dirty="0"/>
          </a:p>
        </p:txBody>
      </p:sp>
      <p:sp>
        <p:nvSpPr>
          <p:cNvPr id="3" name="Content Placeholder 2"/>
          <p:cNvSpPr>
            <a:spLocks noGrp="1"/>
          </p:cNvSpPr>
          <p:nvPr>
            <p:ph idx="1"/>
          </p:nvPr>
        </p:nvSpPr>
        <p:spPr/>
        <p:txBody>
          <a:bodyPr/>
          <a:lstStyle/>
          <a:p>
            <a:pPr marL="0" indent="0">
              <a:buNone/>
            </a:pPr>
            <a:r>
              <a:rPr lang="en-GB" b="1" dirty="0" smtClean="0"/>
              <a:t>2. </a:t>
            </a:r>
            <a:r>
              <a:rPr lang="en-GB" sz="3200" b="1" dirty="0" smtClean="0"/>
              <a:t>Reflexivity </a:t>
            </a:r>
            <a:r>
              <a:rPr lang="en-GB" sz="3200" b="1" dirty="0"/>
              <a:t>:  </a:t>
            </a:r>
            <a:endParaRPr lang="en-GB" sz="3200" b="1" dirty="0" smtClean="0"/>
          </a:p>
          <a:p>
            <a:pPr marL="0" indent="0">
              <a:buNone/>
            </a:pPr>
            <a:r>
              <a:rPr lang="en-GB" sz="3200" dirty="0" smtClean="0"/>
              <a:t>Finding </a:t>
            </a:r>
            <a:r>
              <a:rPr lang="en-GB" sz="3200" dirty="0"/>
              <a:t>strategies to question our own attitudes, theories-in-use, values, assumptions, prejudices and habitual actions. It develops responsible and ethical action, such as becoming aware of how much our ways of being are culturally determined. To be reflexive is to examine, for example, the limits of our knowledge.  To be reflexive involves thinking from within experiences.</a:t>
            </a:r>
            <a:endParaRPr lang="en-GB" sz="3200" b="1" dirty="0"/>
          </a:p>
          <a:p>
            <a:endParaRPr lang="en-US" dirty="0"/>
          </a:p>
        </p:txBody>
      </p:sp>
    </p:spTree>
    <p:extLst>
      <p:ext uri="{BB962C8B-B14F-4D97-AF65-F5344CB8AC3E}">
        <p14:creationId xmlns:p14="http://schemas.microsoft.com/office/powerpoint/2010/main" val="1278914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928216"/>
          </a:xfrm>
        </p:spPr>
        <p:txBody>
          <a:bodyPr/>
          <a:lstStyle/>
          <a:p>
            <a:r>
              <a:rPr lang="en-GB" b="1" dirty="0" smtClean="0"/>
              <a:t>Some views:</a:t>
            </a:r>
            <a:endParaRPr lang="en-US" dirty="0"/>
          </a:p>
        </p:txBody>
      </p:sp>
      <p:sp>
        <p:nvSpPr>
          <p:cNvPr id="5" name="Content Placeholder 4"/>
          <p:cNvSpPr>
            <a:spLocks noGrp="1"/>
          </p:cNvSpPr>
          <p:nvPr>
            <p:ph idx="1"/>
          </p:nvPr>
        </p:nvSpPr>
        <p:spPr>
          <a:xfrm>
            <a:off x="838200" y="1228436"/>
            <a:ext cx="10515600" cy="4948527"/>
          </a:xfrm>
        </p:spPr>
        <p:txBody>
          <a:bodyPr>
            <a:normAutofit fontScale="92500" lnSpcReduction="20000"/>
          </a:bodyPr>
          <a:lstStyle/>
          <a:p>
            <a:pPr eaLnBrk="0" hangingPunct="0"/>
            <a:r>
              <a:rPr lang="en-GB" sz="3200" b="1" dirty="0" err="1"/>
              <a:t>Sch</a:t>
            </a:r>
            <a:r>
              <a:rPr lang="en-GB" sz="3200" b="1" dirty="0" err="1">
                <a:cs typeface="Arial"/>
              </a:rPr>
              <a:t>ön</a:t>
            </a:r>
            <a:r>
              <a:rPr lang="en-GB" sz="3200" b="1" dirty="0">
                <a:cs typeface="Arial"/>
              </a:rPr>
              <a:t> (</a:t>
            </a:r>
            <a:r>
              <a:rPr lang="en-GB" sz="3200" b="1" dirty="0"/>
              <a:t>1987) </a:t>
            </a:r>
            <a:endParaRPr lang="en-GB" sz="3200" b="1" dirty="0" smtClean="0"/>
          </a:p>
          <a:p>
            <a:pPr marL="0" indent="0" eaLnBrk="0" hangingPunct="0">
              <a:buNone/>
            </a:pPr>
            <a:r>
              <a:rPr lang="en-GB" sz="3200" dirty="0" smtClean="0"/>
              <a:t>Reflection-in-action </a:t>
            </a:r>
            <a:r>
              <a:rPr lang="en-GB" sz="3200" dirty="0"/>
              <a:t>(thinking on your feet) </a:t>
            </a:r>
            <a:endParaRPr lang="en-GB" sz="3200" dirty="0" smtClean="0"/>
          </a:p>
          <a:p>
            <a:pPr marL="0" indent="0" eaLnBrk="0" hangingPunct="0">
              <a:buNone/>
            </a:pPr>
            <a:r>
              <a:rPr lang="en-GB" sz="3200" dirty="0" smtClean="0"/>
              <a:t>Reflection-on-action </a:t>
            </a:r>
            <a:r>
              <a:rPr lang="en-GB" sz="3200" dirty="0"/>
              <a:t>(retrospective thinking). </a:t>
            </a:r>
            <a:endParaRPr lang="en-GB" sz="3200" dirty="0" smtClean="0"/>
          </a:p>
          <a:p>
            <a:pPr marL="0" indent="0" eaLnBrk="0" hangingPunct="0">
              <a:buNone/>
            </a:pPr>
            <a:r>
              <a:rPr lang="en-GB" sz="3200" dirty="0" smtClean="0"/>
              <a:t>Reflection </a:t>
            </a:r>
            <a:r>
              <a:rPr lang="en-GB" sz="3200" dirty="0"/>
              <a:t>is used by practitioners when they encounter situations that are unique, and when individuals may not be able to apply theories or techniques previously learnt through formal education.</a:t>
            </a:r>
          </a:p>
          <a:p>
            <a:pPr eaLnBrk="0" hangingPunct="0"/>
            <a:endParaRPr lang="en-GB" sz="3200" dirty="0"/>
          </a:p>
          <a:p>
            <a:pPr eaLnBrk="0" hangingPunct="0"/>
            <a:r>
              <a:rPr lang="en-GB" sz="3200" b="1" dirty="0"/>
              <a:t>Dewey (1910) </a:t>
            </a:r>
            <a:endParaRPr lang="en-GB" sz="3200" b="1" dirty="0" smtClean="0"/>
          </a:p>
          <a:p>
            <a:pPr marL="0" indent="0" eaLnBrk="0" hangingPunct="0">
              <a:buNone/>
            </a:pPr>
            <a:r>
              <a:rPr lang="en-GB" sz="3200" dirty="0" smtClean="0"/>
              <a:t>Being </a:t>
            </a:r>
            <a:r>
              <a:rPr lang="en-GB" sz="3200" dirty="0"/>
              <a:t>reflective ‘enables us to direct our actions with foresight … It enables us to know what we are about when we act’. </a:t>
            </a:r>
          </a:p>
          <a:p>
            <a:endParaRPr lang="en-US" dirty="0"/>
          </a:p>
        </p:txBody>
      </p:sp>
    </p:spTree>
    <p:extLst>
      <p:ext uri="{BB962C8B-B14F-4D97-AF65-F5344CB8AC3E}">
        <p14:creationId xmlns:p14="http://schemas.microsoft.com/office/powerpoint/2010/main" val="1415659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p:cNvSpPr>
            <a:spLocks noGrp="1"/>
          </p:cNvSpPr>
          <p:nvPr>
            <p:ph type="title"/>
          </p:nvPr>
        </p:nvSpPr>
        <p:spPr>
          <a:xfrm>
            <a:off x="434109" y="365125"/>
            <a:ext cx="11286836" cy="1325563"/>
          </a:xfrm>
        </p:spPr>
        <p:txBody>
          <a:bodyPr>
            <a:normAutofit/>
          </a:bodyPr>
          <a:lstStyle/>
          <a:p>
            <a:r>
              <a:rPr lang="en-GB" altLang="en-US" sz="4000" b="1" dirty="0"/>
              <a:t>The </a:t>
            </a:r>
            <a:r>
              <a:rPr lang="en-GB" altLang="en-US" sz="4000" b="1" dirty="0" smtClean="0"/>
              <a:t>Experiential Learning </a:t>
            </a:r>
            <a:r>
              <a:rPr lang="en-GB" altLang="en-US" sz="4000" b="1" dirty="0"/>
              <a:t>Cycle – </a:t>
            </a:r>
            <a:r>
              <a:rPr lang="en-GB" altLang="en-US" sz="4000" b="1" dirty="0" smtClean="0"/>
              <a:t>Kolb (1984</a:t>
            </a:r>
            <a:r>
              <a:rPr lang="en-GB" altLang="en-US" sz="4000" b="1" dirty="0"/>
              <a:t>)</a:t>
            </a:r>
            <a:endParaRPr lang="en-US" altLang="en-US" sz="4000" b="1" dirty="0"/>
          </a:p>
        </p:txBody>
      </p:sp>
      <p:pic>
        <p:nvPicPr>
          <p:cNvPr id="4813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3776" y="1962150"/>
            <a:ext cx="5083175" cy="389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3038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3220" y="487928"/>
            <a:ext cx="6385560" cy="5267436"/>
          </a:xfrm>
          <a:prstGeom prst="rect">
            <a:avLst/>
          </a:prstGeom>
        </p:spPr>
      </p:pic>
    </p:spTree>
    <p:extLst>
      <p:ext uri="{BB962C8B-B14F-4D97-AF65-F5344CB8AC3E}">
        <p14:creationId xmlns:p14="http://schemas.microsoft.com/office/powerpoint/2010/main" val="2949957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2629518" y="0"/>
            <a:ext cx="6932964" cy="6858000"/>
          </a:xfrm>
          <a:prstGeom prst="rect">
            <a:avLst/>
          </a:prstGeom>
        </p:spPr>
      </p:pic>
    </p:spTree>
    <p:extLst>
      <p:ext uri="{BB962C8B-B14F-4D97-AF65-F5344CB8AC3E}">
        <p14:creationId xmlns:p14="http://schemas.microsoft.com/office/powerpoint/2010/main" val="4052302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95264"/>
          </a:xfrm>
        </p:spPr>
        <p:txBody>
          <a:bodyPr/>
          <a:lstStyle/>
          <a:p>
            <a:r>
              <a:rPr lang="en-GB" dirty="0" smtClean="0"/>
              <a:t>Tips for reflective practice</a:t>
            </a:r>
            <a:endParaRPr lang="en-US" dirty="0"/>
          </a:p>
        </p:txBody>
      </p:sp>
      <p:sp>
        <p:nvSpPr>
          <p:cNvPr id="3" name="Content Placeholder 2"/>
          <p:cNvSpPr>
            <a:spLocks noGrp="1"/>
          </p:cNvSpPr>
          <p:nvPr>
            <p:ph idx="1"/>
          </p:nvPr>
        </p:nvSpPr>
        <p:spPr>
          <a:xfrm>
            <a:off x="838200" y="1326292"/>
            <a:ext cx="10515600" cy="4850671"/>
          </a:xfrm>
        </p:spPr>
        <p:txBody>
          <a:bodyPr>
            <a:normAutofit fontScale="92500" lnSpcReduction="20000"/>
          </a:bodyPr>
          <a:lstStyle/>
          <a:p>
            <a:r>
              <a:rPr lang="en-GB" dirty="0"/>
              <a:t>focus your thoughts and develop your ideas</a:t>
            </a:r>
          </a:p>
          <a:p>
            <a:r>
              <a:rPr lang="en-GB" dirty="0"/>
              <a:t>develop your voice and gain confidence</a:t>
            </a:r>
          </a:p>
          <a:p>
            <a:r>
              <a:rPr lang="en-GB" dirty="0"/>
              <a:t>experiment with ideas and ask questions</a:t>
            </a:r>
          </a:p>
          <a:p>
            <a:r>
              <a:rPr lang="en-GB" dirty="0"/>
              <a:t>organise your thinking through exploring and mapping complex issues</a:t>
            </a:r>
          </a:p>
          <a:p>
            <a:r>
              <a:rPr lang="en-GB" dirty="0"/>
              <a:t>develop your conceptual and analytical skills</a:t>
            </a:r>
          </a:p>
          <a:p>
            <a:r>
              <a:rPr lang="en-GB" dirty="0"/>
              <a:t>reflect upon and make sense of experiences and the processes behind them</a:t>
            </a:r>
          </a:p>
          <a:p>
            <a:r>
              <a:rPr lang="en-GB" dirty="0"/>
              <a:t>express your feelings and emotional responses</a:t>
            </a:r>
          </a:p>
          <a:p>
            <a:r>
              <a:rPr lang="en-GB" dirty="0"/>
              <a:t>become aware of your actions and strategies</a:t>
            </a:r>
          </a:p>
          <a:p>
            <a:r>
              <a:rPr lang="en-GB" dirty="0"/>
              <a:t>develop your writing style and skills, and explore different styles of writing</a:t>
            </a:r>
          </a:p>
          <a:p>
            <a:r>
              <a:rPr lang="en-GB" dirty="0"/>
              <a:t>develop a conversation with others.</a:t>
            </a:r>
          </a:p>
          <a:p>
            <a:endParaRPr lang="en-US" dirty="0"/>
          </a:p>
        </p:txBody>
      </p:sp>
    </p:spTree>
    <p:extLst>
      <p:ext uri="{BB962C8B-B14F-4D97-AF65-F5344CB8AC3E}">
        <p14:creationId xmlns:p14="http://schemas.microsoft.com/office/powerpoint/2010/main" val="2683583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Self -awareness</a:t>
            </a:r>
            <a:endParaRPr lang="en-GB" dirty="0"/>
          </a:p>
        </p:txBody>
      </p:sp>
      <p:sp>
        <p:nvSpPr>
          <p:cNvPr id="3" name="Content Placeholder 2"/>
          <p:cNvSpPr>
            <a:spLocks noGrp="1"/>
          </p:cNvSpPr>
          <p:nvPr>
            <p:ph idx="1"/>
          </p:nvPr>
        </p:nvSpPr>
        <p:spPr>
          <a:xfrm>
            <a:off x="609600" y="1309816"/>
            <a:ext cx="10972800" cy="4207417"/>
          </a:xfrm>
        </p:spPr>
        <p:txBody>
          <a:bodyPr>
            <a:normAutofit/>
          </a:bodyPr>
          <a:lstStyle/>
          <a:p>
            <a:r>
              <a:rPr lang="en-GB" dirty="0"/>
              <a:t>Self-awareness is a core personality strength that can help us manage our businesses, our careers and our lives. </a:t>
            </a:r>
            <a:endParaRPr lang="en-GB" dirty="0" smtClean="0"/>
          </a:p>
          <a:p>
            <a:r>
              <a:rPr lang="en-GB" dirty="0" smtClean="0"/>
              <a:t>When </a:t>
            </a:r>
            <a:r>
              <a:rPr lang="en-GB" dirty="0"/>
              <a:t>we lack self-awareness skills, we tend to make the same mistakes and encounter the same obstacles over and over again. </a:t>
            </a:r>
            <a:endParaRPr lang="en-GB" dirty="0" smtClean="0"/>
          </a:p>
          <a:p>
            <a:r>
              <a:rPr lang="en-GB" dirty="0" smtClean="0"/>
              <a:t>But </a:t>
            </a:r>
            <a:r>
              <a:rPr lang="en-GB" dirty="0"/>
              <a:t>when we know where our unique strengths and limitations lie, we’re better equipped to face challenges, solve problems, choose our battles, make decisions, and predict the outcomes of those decisions </a:t>
            </a:r>
            <a:endParaRPr lang="en-GB" dirty="0" smtClean="0"/>
          </a:p>
          <a:p>
            <a:pPr marL="0" indent="0">
              <a:buNone/>
            </a:pPr>
            <a:r>
              <a:rPr lang="en-GB" sz="2800" dirty="0"/>
              <a:t>					</a:t>
            </a:r>
            <a:r>
              <a:rPr lang="en-GB" sz="2800" dirty="0" smtClean="0"/>
              <a:t>		Rasheed 2015:213</a:t>
            </a:r>
            <a:endParaRPr lang="en-GB" sz="2800" dirty="0"/>
          </a:p>
        </p:txBody>
      </p:sp>
    </p:spTree>
    <p:extLst>
      <p:ext uri="{BB962C8B-B14F-4D97-AF65-F5344CB8AC3E}">
        <p14:creationId xmlns:p14="http://schemas.microsoft.com/office/powerpoint/2010/main" val="7778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6519"/>
            <a:ext cx="12192000" cy="7031038"/>
          </a:xfrm>
          <a:prstGeom prst="rect">
            <a:avLst/>
          </a:prstGeom>
        </p:spPr>
      </p:pic>
      <p:sp>
        <p:nvSpPr>
          <p:cNvPr id="5" name="TextBox 4"/>
          <p:cNvSpPr txBox="1"/>
          <p:nvPr/>
        </p:nvSpPr>
        <p:spPr>
          <a:xfrm>
            <a:off x="4061253" y="1605495"/>
            <a:ext cx="4753234" cy="1015663"/>
          </a:xfrm>
          <a:prstGeom prst="rect">
            <a:avLst/>
          </a:prstGeom>
          <a:noFill/>
        </p:spPr>
        <p:txBody>
          <a:bodyPr wrap="square" rtlCol="0">
            <a:spAutoFit/>
          </a:bodyPr>
          <a:lstStyle/>
          <a:p>
            <a:r>
              <a:rPr lang="en-GB" sz="6000" dirty="0" smtClean="0">
                <a:solidFill>
                  <a:prstClr val="white"/>
                </a:solidFill>
              </a:rPr>
              <a:t>Evaluation</a:t>
            </a:r>
            <a:endParaRPr lang="en-US" sz="6000" dirty="0">
              <a:solidFill>
                <a:prstClr val="white"/>
              </a:solidFill>
            </a:endParaRPr>
          </a:p>
        </p:txBody>
      </p:sp>
    </p:spTree>
    <p:extLst>
      <p:ext uri="{BB962C8B-B14F-4D97-AF65-F5344CB8AC3E}">
        <p14:creationId xmlns:p14="http://schemas.microsoft.com/office/powerpoint/2010/main" val="21887984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 coach/mentor perspective</a:t>
            </a:r>
            <a:endParaRPr lang="en-US" dirty="0"/>
          </a:p>
        </p:txBody>
      </p:sp>
      <p:sp>
        <p:nvSpPr>
          <p:cNvPr id="3" name="Content Placeholder 2"/>
          <p:cNvSpPr>
            <a:spLocks noGrp="1"/>
          </p:cNvSpPr>
          <p:nvPr>
            <p:ph idx="1"/>
          </p:nvPr>
        </p:nvSpPr>
        <p:spPr>
          <a:xfrm>
            <a:off x="838200" y="1392195"/>
            <a:ext cx="10515600" cy="4784768"/>
          </a:xfrm>
        </p:spPr>
        <p:txBody>
          <a:bodyPr/>
          <a:lstStyle/>
          <a:p>
            <a:endParaRPr lang="en-GB" dirty="0" smtClean="0"/>
          </a:p>
          <a:p>
            <a:pPr marL="0" indent="0">
              <a:buNone/>
            </a:pPr>
            <a:r>
              <a:rPr lang="en-GB" dirty="0" smtClean="0"/>
              <a:t>Done at the completion of a coaching programme or at the end of a mentoring relationship in order to answer the two important questions: </a:t>
            </a:r>
          </a:p>
          <a:p>
            <a:endParaRPr lang="en-GB" dirty="0" smtClean="0"/>
          </a:p>
          <a:p>
            <a:r>
              <a:rPr lang="en-GB" dirty="0" smtClean="0"/>
              <a:t>Was it worth the time and effort?</a:t>
            </a:r>
          </a:p>
          <a:p>
            <a:endParaRPr lang="en-GB" dirty="0" smtClean="0"/>
          </a:p>
          <a:p>
            <a:r>
              <a:rPr lang="en-GB" dirty="0" smtClean="0"/>
              <a:t>What are my measures of success? </a:t>
            </a:r>
          </a:p>
        </p:txBody>
      </p:sp>
    </p:spTree>
    <p:extLst>
      <p:ext uri="{BB962C8B-B14F-4D97-AF65-F5344CB8AC3E}">
        <p14:creationId xmlns:p14="http://schemas.microsoft.com/office/powerpoint/2010/main" val="3747742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 organisation/client perspective</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Measures </a:t>
            </a:r>
            <a:r>
              <a:rPr lang="en-US" dirty="0"/>
              <a:t>of success may </a:t>
            </a:r>
            <a:r>
              <a:rPr lang="en-US" dirty="0" smtClean="0"/>
              <a:t>be:</a:t>
            </a:r>
          </a:p>
          <a:p>
            <a:pPr marL="0" indent="0">
              <a:buNone/>
            </a:pPr>
            <a:r>
              <a:rPr lang="en-US" dirty="0" smtClean="0"/>
              <a:t> - the achievement of specific learning </a:t>
            </a:r>
            <a:r>
              <a:rPr lang="en-US" dirty="0"/>
              <a:t>outcomes associated </a:t>
            </a:r>
            <a:r>
              <a:rPr lang="en-US" dirty="0" smtClean="0"/>
              <a:t>with</a:t>
            </a:r>
          </a:p>
          <a:p>
            <a:pPr marL="0" indent="0">
              <a:buNone/>
            </a:pPr>
            <a:r>
              <a:rPr lang="en-US" dirty="0" smtClean="0"/>
              <a:t>   gaining </a:t>
            </a:r>
            <a:r>
              <a:rPr lang="en-US" dirty="0"/>
              <a:t>knowledge and </a:t>
            </a:r>
            <a:r>
              <a:rPr lang="en-US" dirty="0" smtClean="0"/>
              <a:t>skills</a:t>
            </a:r>
          </a:p>
          <a:p>
            <a:pPr marL="0" indent="0">
              <a:buNone/>
            </a:pPr>
            <a:r>
              <a:rPr lang="en-US" dirty="0"/>
              <a:t> </a:t>
            </a:r>
            <a:r>
              <a:rPr lang="en-US" dirty="0" smtClean="0"/>
              <a:t>- the </a:t>
            </a:r>
            <a:r>
              <a:rPr lang="en-US" dirty="0"/>
              <a:t>achievement of </a:t>
            </a:r>
            <a:r>
              <a:rPr lang="en-US" dirty="0" smtClean="0"/>
              <a:t>specified performance targets</a:t>
            </a:r>
          </a:p>
          <a:p>
            <a:pPr marL="0" indent="0">
              <a:buNone/>
            </a:pPr>
            <a:r>
              <a:rPr lang="en-US" dirty="0" smtClean="0"/>
              <a:t> - performance improvement</a:t>
            </a:r>
          </a:p>
          <a:p>
            <a:pPr marL="0" indent="0">
              <a:buNone/>
            </a:pPr>
            <a:r>
              <a:rPr lang="en-US" dirty="0"/>
              <a:t> </a:t>
            </a:r>
            <a:r>
              <a:rPr lang="en-US" dirty="0" smtClean="0"/>
              <a:t>- career progression</a:t>
            </a:r>
          </a:p>
          <a:p>
            <a:pPr marL="0" indent="0">
              <a:buNone/>
            </a:pPr>
            <a:r>
              <a:rPr lang="en-GB" dirty="0"/>
              <a:t> </a:t>
            </a:r>
            <a:r>
              <a:rPr lang="en-GB" dirty="0" smtClean="0"/>
              <a:t>- a range of personal benefits to </a:t>
            </a:r>
            <a:r>
              <a:rPr lang="en-GB" dirty="0" err="1" smtClean="0"/>
              <a:t>coachee</a:t>
            </a:r>
            <a:r>
              <a:rPr lang="en-GB" dirty="0" smtClean="0"/>
              <a:t>/mentee and (if </a:t>
            </a:r>
          </a:p>
          <a:p>
            <a:pPr marL="0" indent="0">
              <a:buNone/>
            </a:pPr>
            <a:r>
              <a:rPr lang="en-GB" dirty="0"/>
              <a:t> </a:t>
            </a:r>
            <a:r>
              <a:rPr lang="en-GB" dirty="0" smtClean="0"/>
              <a:t>  internal) to coach/mentor</a:t>
            </a:r>
            <a:endParaRPr lang="en-US" dirty="0"/>
          </a:p>
          <a:p>
            <a:endParaRPr lang="en-US" dirty="0"/>
          </a:p>
        </p:txBody>
      </p:sp>
    </p:spTree>
    <p:extLst>
      <p:ext uri="{BB962C8B-B14F-4D97-AF65-F5344CB8AC3E}">
        <p14:creationId xmlns:p14="http://schemas.microsoft.com/office/powerpoint/2010/main" val="40198314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790344"/>
          </a:xfrm>
        </p:spPr>
        <p:txBody>
          <a:bodyPr>
            <a:normAutofit/>
          </a:bodyPr>
          <a:lstStyle/>
          <a:p>
            <a:pPr algn="ctr"/>
            <a:r>
              <a:rPr lang="en-GB" dirty="0" smtClean="0">
                <a:latin typeface="+mn-lt"/>
              </a:rPr>
              <a:t>Assessing the Benefits of Mentoring</a:t>
            </a:r>
            <a:endParaRPr lang="en-US" dirty="0">
              <a:latin typeface="+mn-lt"/>
            </a:endParaRPr>
          </a:p>
        </p:txBody>
      </p:sp>
      <p:sp>
        <p:nvSpPr>
          <p:cNvPr id="5" name="Content Placeholder 4"/>
          <p:cNvSpPr>
            <a:spLocks noGrp="1"/>
          </p:cNvSpPr>
          <p:nvPr>
            <p:ph sz="half" idx="1"/>
          </p:nvPr>
        </p:nvSpPr>
        <p:spPr>
          <a:xfrm>
            <a:off x="838200" y="1335174"/>
            <a:ext cx="5181600" cy="4351338"/>
          </a:xfrm>
        </p:spPr>
        <p:txBody>
          <a:bodyPr>
            <a:normAutofit fontScale="55000" lnSpcReduction="20000"/>
          </a:bodyPr>
          <a:lstStyle/>
          <a:p>
            <a:pPr marL="0" indent="0">
              <a:buNone/>
            </a:pPr>
            <a:r>
              <a:rPr lang="en-US" sz="4400" i="1" dirty="0" smtClean="0"/>
              <a:t>Typically </a:t>
            </a:r>
            <a:r>
              <a:rPr lang="en-US" sz="4400" i="1" dirty="0"/>
              <a:t>the </a:t>
            </a:r>
            <a:r>
              <a:rPr lang="en-US" sz="4400" i="1" dirty="0" err="1" smtClean="0"/>
              <a:t>organisational</a:t>
            </a:r>
            <a:r>
              <a:rPr lang="en-US" sz="4400" i="1" dirty="0" smtClean="0"/>
              <a:t> benefits are</a:t>
            </a:r>
            <a:r>
              <a:rPr lang="en-US" sz="4400" i="1" dirty="0"/>
              <a:t>: </a:t>
            </a:r>
          </a:p>
          <a:p>
            <a:pPr lvl="0"/>
            <a:r>
              <a:rPr lang="en-US" sz="4400" dirty="0"/>
              <a:t>significant impact upon recruitment and retention (one study found that the loss of young graduates in the first expensive post training year was cut by two thirds). </a:t>
            </a:r>
          </a:p>
          <a:p>
            <a:pPr lvl="0"/>
            <a:r>
              <a:rPr lang="en-US" sz="4400" dirty="0"/>
              <a:t>effective succession planning </a:t>
            </a:r>
          </a:p>
          <a:p>
            <a:pPr lvl="0"/>
            <a:r>
              <a:rPr lang="en-US" sz="4400" dirty="0"/>
              <a:t>makes </a:t>
            </a:r>
            <a:r>
              <a:rPr lang="en-US" sz="4400" dirty="0" err="1"/>
              <a:t>organisations</a:t>
            </a:r>
            <a:r>
              <a:rPr lang="en-US" sz="4400" dirty="0"/>
              <a:t> adapt to change </a:t>
            </a:r>
          </a:p>
          <a:p>
            <a:pPr lvl="0"/>
            <a:r>
              <a:rPr lang="en-US" sz="4400" dirty="0"/>
              <a:t>increased productivity through better engagement and job satisfaction. </a:t>
            </a:r>
          </a:p>
          <a:p>
            <a:endParaRPr lang="en-US" dirty="0"/>
          </a:p>
        </p:txBody>
      </p:sp>
      <p:sp>
        <p:nvSpPr>
          <p:cNvPr id="6" name="Content Placeholder 5"/>
          <p:cNvSpPr>
            <a:spLocks noGrp="1"/>
          </p:cNvSpPr>
          <p:nvPr>
            <p:ph sz="half" idx="2"/>
          </p:nvPr>
        </p:nvSpPr>
        <p:spPr>
          <a:xfrm>
            <a:off x="6084916" y="1335174"/>
            <a:ext cx="5268884" cy="4351338"/>
          </a:xfrm>
        </p:spPr>
        <p:txBody>
          <a:bodyPr>
            <a:noAutofit/>
          </a:bodyPr>
          <a:lstStyle/>
          <a:p>
            <a:pPr marL="0" indent="0">
              <a:buNone/>
            </a:pPr>
            <a:r>
              <a:rPr lang="en-US" sz="2400" i="1" dirty="0" smtClean="0"/>
              <a:t>Typically benefits to the mentee are: </a:t>
            </a:r>
          </a:p>
          <a:p>
            <a:pPr lvl="0"/>
            <a:r>
              <a:rPr lang="en-US" sz="2400" dirty="0" smtClean="0"/>
              <a:t>development outcomes which may include, knowledge, technical and </a:t>
            </a:r>
            <a:r>
              <a:rPr lang="en-US" sz="2400" dirty="0" err="1" smtClean="0"/>
              <a:t>behavioural</a:t>
            </a:r>
            <a:r>
              <a:rPr lang="en-US" sz="2400" dirty="0" smtClean="0"/>
              <a:t> improvements </a:t>
            </a:r>
          </a:p>
          <a:p>
            <a:pPr lvl="0"/>
            <a:r>
              <a:rPr lang="en-US" sz="2400" dirty="0" smtClean="0"/>
              <a:t>better management of career goals </a:t>
            </a:r>
          </a:p>
          <a:p>
            <a:pPr lvl="0"/>
            <a:r>
              <a:rPr lang="en-US" sz="2400" dirty="0" smtClean="0"/>
              <a:t>developing wider network of influence </a:t>
            </a:r>
          </a:p>
          <a:p>
            <a:pPr lvl="0"/>
            <a:r>
              <a:rPr lang="en-US" sz="2400" dirty="0" smtClean="0"/>
              <a:t>increased confidence and self awareness which helps build performance and contribution </a:t>
            </a:r>
          </a:p>
          <a:p>
            <a:pPr lvl="0"/>
            <a:r>
              <a:rPr lang="en-US" sz="2400" dirty="0" smtClean="0"/>
              <a:t>mentors also benefit from the satisfaction of developing their colleagues and of passing on their knowledge, skills and expertise </a:t>
            </a:r>
          </a:p>
          <a:p>
            <a:pPr lvl="0"/>
            <a:endParaRPr lang="en-GB" sz="2000" dirty="0" smtClean="0"/>
          </a:p>
          <a:p>
            <a:pPr marL="0" lvl="0" indent="0">
              <a:buNone/>
            </a:pPr>
            <a:r>
              <a:rPr lang="en-GB" sz="2000" dirty="0" smtClean="0"/>
              <a:t>					CIPD</a:t>
            </a:r>
            <a:endParaRPr lang="en-US" sz="2000" dirty="0" smtClean="0"/>
          </a:p>
          <a:p>
            <a:endParaRPr lang="en-US" sz="2000" dirty="0"/>
          </a:p>
        </p:txBody>
      </p:sp>
    </p:spTree>
    <p:extLst>
      <p:ext uri="{BB962C8B-B14F-4D97-AF65-F5344CB8AC3E}">
        <p14:creationId xmlns:p14="http://schemas.microsoft.com/office/powerpoint/2010/main" val="338226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838200" y="365125"/>
            <a:ext cx="10515600" cy="977643"/>
          </a:xfrm>
        </p:spPr>
        <p:txBody>
          <a:bodyPr>
            <a:normAutofit/>
          </a:bodyPr>
          <a:lstStyle/>
          <a:p>
            <a:r>
              <a:rPr lang="en-US" altLang="en-US" sz="4000" b="1" dirty="0" smtClean="0"/>
              <a:t>Evaluation</a:t>
            </a:r>
            <a:endParaRPr lang="en-US" altLang="en-US" sz="4000" dirty="0"/>
          </a:p>
        </p:txBody>
      </p:sp>
      <p:sp>
        <p:nvSpPr>
          <p:cNvPr id="2051" name="Rectangle 3"/>
          <p:cNvSpPr>
            <a:spLocks noGrp="1" noChangeArrowheads="1"/>
          </p:cNvSpPr>
          <p:nvPr>
            <p:ph type="body" idx="1"/>
          </p:nvPr>
        </p:nvSpPr>
        <p:spPr>
          <a:xfrm>
            <a:off x="838200" y="1416908"/>
            <a:ext cx="10515600" cy="4760055"/>
          </a:xfrm>
        </p:spPr>
        <p:txBody>
          <a:bodyPr>
            <a:normAutofit lnSpcReduction="10000"/>
          </a:bodyPr>
          <a:lstStyle/>
          <a:p>
            <a:pPr>
              <a:spcBef>
                <a:spcPts val="500"/>
              </a:spcBef>
              <a:spcAft>
                <a:spcPts val="500"/>
              </a:spcAft>
            </a:pPr>
            <a:r>
              <a:rPr lang="en-US" altLang="en-US" dirty="0" smtClean="0"/>
              <a:t> </a:t>
            </a:r>
            <a:r>
              <a:rPr lang="en-US" altLang="en-US" dirty="0"/>
              <a:t>Level </a:t>
            </a:r>
            <a:r>
              <a:rPr lang="en-US" altLang="en-US" dirty="0" smtClean="0"/>
              <a:t>1 – Reaction </a:t>
            </a:r>
            <a:r>
              <a:rPr lang="en-US" dirty="0" smtClean="0"/>
              <a:t> (The </a:t>
            </a:r>
            <a:r>
              <a:rPr lang="en-US" dirty="0"/>
              <a:t>degree to which participants find the training favorable, engaging and relevant to their </a:t>
            </a:r>
            <a:r>
              <a:rPr lang="en-US" dirty="0" smtClean="0"/>
              <a:t>jobs)</a:t>
            </a:r>
          </a:p>
          <a:p>
            <a:pPr>
              <a:spcBef>
                <a:spcPts val="500"/>
              </a:spcBef>
              <a:spcAft>
                <a:spcPts val="500"/>
              </a:spcAft>
            </a:pPr>
            <a:r>
              <a:rPr lang="en-US" altLang="en-US" dirty="0" smtClean="0"/>
              <a:t> </a:t>
            </a:r>
            <a:r>
              <a:rPr lang="en-US" altLang="en-US" dirty="0"/>
              <a:t>Level </a:t>
            </a:r>
            <a:r>
              <a:rPr lang="en-US" altLang="en-US" dirty="0" smtClean="0"/>
              <a:t>2 – Learning  (</a:t>
            </a:r>
            <a:r>
              <a:rPr lang="en-US" dirty="0" smtClean="0"/>
              <a:t>The </a:t>
            </a:r>
            <a:r>
              <a:rPr lang="en-US" dirty="0"/>
              <a:t>degree to which participants acquire the intended knowledge, skills, attitude, confidence and commitment based on their participation in the </a:t>
            </a:r>
            <a:r>
              <a:rPr lang="en-US" dirty="0" smtClean="0"/>
              <a:t>training)</a:t>
            </a:r>
            <a:endParaRPr lang="en-US" dirty="0"/>
          </a:p>
          <a:p>
            <a:pPr>
              <a:spcBef>
                <a:spcPts val="500"/>
              </a:spcBef>
              <a:spcAft>
                <a:spcPts val="500"/>
              </a:spcAft>
            </a:pPr>
            <a:r>
              <a:rPr lang="en-US" altLang="en-US" dirty="0" smtClean="0"/>
              <a:t> </a:t>
            </a:r>
            <a:r>
              <a:rPr lang="en-US" altLang="en-US" dirty="0"/>
              <a:t>Level </a:t>
            </a:r>
            <a:r>
              <a:rPr lang="en-US" altLang="en-US" dirty="0" smtClean="0"/>
              <a:t>3 – </a:t>
            </a:r>
            <a:r>
              <a:rPr lang="en-US" altLang="en-US" dirty="0" err="1" smtClean="0"/>
              <a:t>Behaviour</a:t>
            </a:r>
            <a:r>
              <a:rPr lang="en-US" altLang="en-US" dirty="0" smtClean="0"/>
              <a:t>  (</a:t>
            </a:r>
            <a:r>
              <a:rPr lang="en-US" dirty="0"/>
              <a:t>The degree to which participants apply what they learned during training when they are back on the </a:t>
            </a:r>
            <a:r>
              <a:rPr lang="en-US" dirty="0" smtClean="0"/>
              <a:t>job)</a:t>
            </a:r>
            <a:endParaRPr lang="en-US" dirty="0"/>
          </a:p>
          <a:p>
            <a:pPr>
              <a:spcBef>
                <a:spcPts val="500"/>
              </a:spcBef>
              <a:spcAft>
                <a:spcPts val="500"/>
              </a:spcAft>
            </a:pPr>
            <a:r>
              <a:rPr lang="en-US" altLang="en-US" dirty="0" smtClean="0"/>
              <a:t> </a:t>
            </a:r>
            <a:r>
              <a:rPr lang="en-US" altLang="en-US" dirty="0"/>
              <a:t>Level 4 </a:t>
            </a:r>
            <a:r>
              <a:rPr lang="en-US" altLang="en-US" dirty="0" smtClean="0"/>
              <a:t>– Results  (</a:t>
            </a:r>
            <a:r>
              <a:rPr lang="en-US" dirty="0" smtClean="0"/>
              <a:t>The </a:t>
            </a:r>
            <a:r>
              <a:rPr lang="en-US" dirty="0"/>
              <a:t>degree to which targeted outcomes occur as a result of the training and the support and accountability </a:t>
            </a:r>
            <a:r>
              <a:rPr lang="en-US" dirty="0" smtClean="0"/>
              <a:t>package</a:t>
            </a:r>
            <a:r>
              <a:rPr lang="en-US" dirty="0" smtClean="0"/>
              <a:t>)</a:t>
            </a:r>
          </a:p>
          <a:p>
            <a:pPr marL="0" indent="0" algn="r">
              <a:spcBef>
                <a:spcPts val="500"/>
              </a:spcBef>
              <a:spcAft>
                <a:spcPts val="500"/>
              </a:spcAft>
              <a:buNone/>
            </a:pPr>
            <a:r>
              <a:rPr lang="en-US" altLang="en-US" sz="2400" dirty="0" smtClean="0"/>
              <a:t>(Based on Donald Kirkpatrick’s model of 1954)</a:t>
            </a:r>
            <a:endParaRPr lang="en-US" sz="2400" dirty="0"/>
          </a:p>
          <a:p>
            <a:pPr>
              <a:spcBef>
                <a:spcPts val="500"/>
              </a:spcBef>
              <a:spcAft>
                <a:spcPts val="500"/>
              </a:spcAft>
            </a:pPr>
            <a:endParaRPr lang="en-US" altLang="en-US" dirty="0"/>
          </a:p>
          <a:p>
            <a:endParaRPr lang="en-US" altLang="en-US" dirty="0"/>
          </a:p>
        </p:txBody>
      </p:sp>
    </p:spTree>
    <p:extLst>
      <p:ext uri="{BB962C8B-B14F-4D97-AF65-F5344CB8AC3E}">
        <p14:creationId xmlns:p14="http://schemas.microsoft.com/office/powerpoint/2010/main" val="3992619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88172"/>
          </a:xfrm>
        </p:spPr>
        <p:txBody>
          <a:bodyPr>
            <a:normAutofit/>
          </a:bodyPr>
          <a:lstStyle/>
          <a:p>
            <a:r>
              <a:rPr lang="en-GB" sz="3600" dirty="0" smtClean="0"/>
              <a:t>The New World Kirkpatrick Model</a:t>
            </a:r>
            <a:endParaRPr lang="en-US" sz="3600" dirty="0"/>
          </a:p>
        </p:txBody>
      </p:sp>
      <p:sp>
        <p:nvSpPr>
          <p:cNvPr id="3" name="Content Placeholder 2"/>
          <p:cNvSpPr>
            <a:spLocks noGrp="1"/>
          </p:cNvSpPr>
          <p:nvPr>
            <p:ph idx="1"/>
          </p:nvPr>
        </p:nvSpPr>
        <p:spPr>
          <a:xfrm>
            <a:off x="838200" y="1359243"/>
            <a:ext cx="10515600" cy="4817720"/>
          </a:xfrm>
        </p:spPr>
        <p:txBody>
          <a:bodyPr>
            <a:normAutofit fontScale="25000" lnSpcReduction="20000"/>
          </a:bodyPr>
          <a:lstStyle/>
          <a:p>
            <a:pPr marL="0" indent="0">
              <a:lnSpc>
                <a:spcPct val="120000"/>
              </a:lnSpc>
              <a:buNone/>
            </a:pPr>
            <a:r>
              <a:rPr lang="en-US" sz="8000" b="1" dirty="0" smtClean="0"/>
              <a:t>Level </a:t>
            </a:r>
            <a:r>
              <a:rPr lang="en-US" sz="8000" b="1" dirty="0"/>
              <a:t>1: </a:t>
            </a:r>
            <a:r>
              <a:rPr lang="en-US" sz="8000" b="1" dirty="0" smtClean="0"/>
              <a:t>Reaction </a:t>
            </a:r>
            <a:r>
              <a:rPr lang="en-US" sz="8000" b="1" i="1" dirty="0" smtClean="0"/>
              <a:t>- </a:t>
            </a:r>
            <a:r>
              <a:rPr lang="en-US" sz="8000" b="1" dirty="0" smtClean="0"/>
              <a:t>New </a:t>
            </a:r>
            <a:r>
              <a:rPr lang="en-US" sz="8000" b="1" dirty="0"/>
              <a:t>World Additions: </a:t>
            </a:r>
            <a:endParaRPr lang="en-US" sz="8000" dirty="0"/>
          </a:p>
          <a:p>
            <a:pPr>
              <a:lnSpc>
                <a:spcPct val="120000"/>
              </a:lnSpc>
              <a:spcBef>
                <a:spcPts val="0"/>
              </a:spcBef>
            </a:pPr>
            <a:r>
              <a:rPr lang="en-US" sz="8000" b="1" i="1" dirty="0"/>
              <a:t>Engagement </a:t>
            </a:r>
            <a:r>
              <a:rPr lang="en-US" sz="8000" b="1" i="1" dirty="0" smtClean="0"/>
              <a:t> - </a:t>
            </a:r>
            <a:r>
              <a:rPr lang="en-US" sz="8000" dirty="0" smtClean="0"/>
              <a:t>The </a:t>
            </a:r>
            <a:r>
              <a:rPr lang="en-US" sz="8000" dirty="0"/>
              <a:t>degree to which participants are actively involved in and contributing to the learning </a:t>
            </a:r>
            <a:r>
              <a:rPr lang="en-US" sz="8000" dirty="0" smtClean="0"/>
              <a:t>experience</a:t>
            </a:r>
          </a:p>
          <a:p>
            <a:pPr>
              <a:lnSpc>
                <a:spcPct val="120000"/>
              </a:lnSpc>
              <a:spcBef>
                <a:spcPts val="0"/>
              </a:spcBef>
            </a:pPr>
            <a:r>
              <a:rPr lang="en-US" sz="8000" b="1" i="1" dirty="0" smtClean="0"/>
              <a:t>Relevance - </a:t>
            </a:r>
            <a:r>
              <a:rPr lang="en-US" sz="8000" dirty="0" smtClean="0"/>
              <a:t>The </a:t>
            </a:r>
            <a:r>
              <a:rPr lang="en-US" sz="8000" dirty="0"/>
              <a:t>degree to which training participants will have the opportunity to use or apply what they learned in training on the </a:t>
            </a:r>
            <a:r>
              <a:rPr lang="en-US" sz="8000" dirty="0" smtClean="0"/>
              <a:t>job</a:t>
            </a:r>
          </a:p>
          <a:p>
            <a:pPr>
              <a:lnSpc>
                <a:spcPct val="120000"/>
              </a:lnSpc>
              <a:spcBef>
                <a:spcPts val="0"/>
              </a:spcBef>
            </a:pPr>
            <a:endParaRPr lang="en-US" sz="8000" dirty="0"/>
          </a:p>
          <a:p>
            <a:pPr marL="0" indent="0">
              <a:lnSpc>
                <a:spcPct val="120000"/>
              </a:lnSpc>
              <a:spcBef>
                <a:spcPts val="0"/>
              </a:spcBef>
              <a:buNone/>
            </a:pPr>
            <a:r>
              <a:rPr lang="en-US" sz="8000" b="1" dirty="0"/>
              <a:t> </a:t>
            </a:r>
            <a:r>
              <a:rPr lang="en-US" sz="8000" b="1" dirty="0" smtClean="0"/>
              <a:t>Level </a:t>
            </a:r>
            <a:r>
              <a:rPr lang="en-US" sz="8000" b="1" dirty="0"/>
              <a:t>2: </a:t>
            </a:r>
            <a:r>
              <a:rPr lang="en-US" sz="8000" b="1" dirty="0" smtClean="0"/>
              <a:t>Learning - New </a:t>
            </a:r>
            <a:r>
              <a:rPr lang="en-US" sz="8000" b="1" dirty="0"/>
              <a:t>World Additions: </a:t>
            </a:r>
            <a:endParaRPr lang="en-US" sz="8000" b="1" dirty="0" smtClean="0"/>
          </a:p>
          <a:p>
            <a:pPr>
              <a:lnSpc>
                <a:spcPct val="120000"/>
              </a:lnSpc>
              <a:spcBef>
                <a:spcPts val="0"/>
              </a:spcBef>
            </a:pPr>
            <a:r>
              <a:rPr lang="en-US" sz="8000" b="1" i="1" dirty="0" smtClean="0"/>
              <a:t>Confidence </a:t>
            </a:r>
            <a:r>
              <a:rPr lang="en-US" sz="8000" i="1" dirty="0"/>
              <a:t>“I think I can do it on the job</a:t>
            </a:r>
            <a:r>
              <a:rPr lang="en-US" sz="8000" i="1" dirty="0" smtClean="0"/>
              <a:t>.”	</a:t>
            </a:r>
            <a:r>
              <a:rPr lang="en-US" sz="8000" b="1" i="1" dirty="0" smtClean="0"/>
              <a:t>Commitment</a:t>
            </a:r>
            <a:r>
              <a:rPr lang="en-US" sz="8000" dirty="0" smtClean="0"/>
              <a:t> </a:t>
            </a:r>
            <a:r>
              <a:rPr lang="en-US" sz="8000" i="1" dirty="0"/>
              <a:t>“I intend to do it on the job</a:t>
            </a:r>
            <a:r>
              <a:rPr lang="en-US" sz="8000" i="1" dirty="0" smtClean="0"/>
              <a:t>.”</a:t>
            </a:r>
          </a:p>
          <a:p>
            <a:pPr>
              <a:lnSpc>
                <a:spcPct val="120000"/>
              </a:lnSpc>
              <a:spcBef>
                <a:spcPts val="0"/>
              </a:spcBef>
            </a:pPr>
            <a:endParaRPr lang="en-US" sz="8000" dirty="0"/>
          </a:p>
          <a:p>
            <a:pPr marL="0" indent="0">
              <a:lnSpc>
                <a:spcPct val="120000"/>
              </a:lnSpc>
              <a:spcBef>
                <a:spcPts val="0"/>
              </a:spcBef>
              <a:buNone/>
            </a:pPr>
            <a:r>
              <a:rPr lang="en-US" sz="8000" b="1" dirty="0" smtClean="0"/>
              <a:t>Level </a:t>
            </a:r>
            <a:r>
              <a:rPr lang="en-US" sz="8000" b="1" dirty="0"/>
              <a:t>3: </a:t>
            </a:r>
            <a:r>
              <a:rPr lang="en-US" sz="8000" b="1" dirty="0" err="1" smtClean="0"/>
              <a:t>Behaviour</a:t>
            </a:r>
            <a:r>
              <a:rPr lang="en-US" sz="8000" b="1" dirty="0" smtClean="0"/>
              <a:t> - New </a:t>
            </a:r>
            <a:r>
              <a:rPr lang="en-US" sz="8000" b="1" dirty="0"/>
              <a:t>World Addition: </a:t>
            </a:r>
            <a:endParaRPr lang="en-US" sz="8000" dirty="0"/>
          </a:p>
          <a:p>
            <a:pPr>
              <a:lnSpc>
                <a:spcPct val="120000"/>
              </a:lnSpc>
              <a:spcBef>
                <a:spcPts val="0"/>
              </a:spcBef>
            </a:pPr>
            <a:r>
              <a:rPr lang="en-US" sz="8000" b="1" i="1" dirty="0"/>
              <a:t>Required </a:t>
            </a:r>
            <a:r>
              <a:rPr lang="en-US" sz="8000" b="1" i="1" dirty="0" smtClean="0"/>
              <a:t>Drivers - </a:t>
            </a:r>
            <a:r>
              <a:rPr lang="en-US" sz="8000" dirty="0" smtClean="0"/>
              <a:t>Processes </a:t>
            </a:r>
            <a:r>
              <a:rPr lang="en-US" sz="8000" dirty="0"/>
              <a:t>and systems that reinforce, encourage and reward performance of critical behaviors on the </a:t>
            </a:r>
            <a:r>
              <a:rPr lang="en-US" sz="8000" dirty="0" smtClean="0"/>
              <a:t>job</a:t>
            </a:r>
          </a:p>
          <a:p>
            <a:pPr>
              <a:lnSpc>
                <a:spcPct val="120000"/>
              </a:lnSpc>
              <a:spcBef>
                <a:spcPts val="0"/>
              </a:spcBef>
            </a:pPr>
            <a:endParaRPr lang="en-US" sz="8000" dirty="0"/>
          </a:p>
          <a:p>
            <a:pPr marL="0" indent="0">
              <a:lnSpc>
                <a:spcPct val="120000"/>
              </a:lnSpc>
              <a:spcBef>
                <a:spcPts val="0"/>
              </a:spcBef>
              <a:buNone/>
            </a:pPr>
            <a:r>
              <a:rPr lang="en-US" sz="8000" b="1" dirty="0" smtClean="0"/>
              <a:t>Level </a:t>
            </a:r>
            <a:r>
              <a:rPr lang="en-US" sz="8000" b="1" dirty="0"/>
              <a:t>4: </a:t>
            </a:r>
            <a:r>
              <a:rPr lang="en-US" sz="8000" b="1" dirty="0" smtClean="0"/>
              <a:t>Results - New </a:t>
            </a:r>
            <a:r>
              <a:rPr lang="en-US" sz="8000" b="1" dirty="0"/>
              <a:t>World Addition:</a:t>
            </a:r>
            <a:endParaRPr lang="en-US" sz="8000" dirty="0"/>
          </a:p>
          <a:p>
            <a:pPr>
              <a:lnSpc>
                <a:spcPct val="120000"/>
              </a:lnSpc>
              <a:spcBef>
                <a:spcPts val="0"/>
              </a:spcBef>
            </a:pPr>
            <a:r>
              <a:rPr lang="en-US" sz="8000" b="1" i="1" dirty="0"/>
              <a:t>Leading </a:t>
            </a:r>
            <a:r>
              <a:rPr lang="en-US" sz="8000" b="1" i="1" dirty="0" smtClean="0"/>
              <a:t>Indicators - </a:t>
            </a:r>
            <a:r>
              <a:rPr lang="en-US" sz="8000" dirty="0" smtClean="0"/>
              <a:t>Short-term </a:t>
            </a:r>
            <a:r>
              <a:rPr lang="en-US" sz="8000" dirty="0"/>
              <a:t>observations and measurements suggesting that critical behaviors are on track to create a positive impact on desired results</a:t>
            </a:r>
          </a:p>
          <a:p>
            <a:endParaRPr lang="en-US" dirty="0"/>
          </a:p>
        </p:txBody>
      </p:sp>
    </p:spTree>
    <p:extLst>
      <p:ext uri="{BB962C8B-B14F-4D97-AF65-F5344CB8AC3E}">
        <p14:creationId xmlns:p14="http://schemas.microsoft.com/office/powerpoint/2010/main" val="1214680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992620"/>
          </a:xfrm>
        </p:spPr>
        <p:txBody>
          <a:bodyPr/>
          <a:lstStyle/>
          <a:p>
            <a:r>
              <a:rPr lang="en-GB" dirty="0" smtClean="0"/>
              <a:t>Critical reflection</a:t>
            </a:r>
            <a:endParaRPr lang="en-US" dirty="0"/>
          </a:p>
        </p:txBody>
      </p:sp>
      <p:sp>
        <p:nvSpPr>
          <p:cNvPr id="5" name="Content Placeholder 4"/>
          <p:cNvSpPr>
            <a:spLocks noGrp="1"/>
          </p:cNvSpPr>
          <p:nvPr>
            <p:ph idx="1"/>
          </p:nvPr>
        </p:nvSpPr>
        <p:spPr>
          <a:xfrm>
            <a:off x="838200" y="1357746"/>
            <a:ext cx="10515600" cy="4819217"/>
          </a:xfrm>
        </p:spPr>
        <p:txBody>
          <a:bodyPr>
            <a:normAutofit/>
          </a:bodyPr>
          <a:lstStyle/>
          <a:p>
            <a:r>
              <a:rPr lang="en-GB" dirty="0"/>
              <a:t>“The deliberate attempt to uncover, and then </a:t>
            </a:r>
            <a:r>
              <a:rPr lang="en-GB" dirty="0" smtClean="0"/>
              <a:t>investigate, </a:t>
            </a:r>
            <a:r>
              <a:rPr lang="en-GB" dirty="0"/>
              <a:t>the paradigmatic, prescriptive and casual assumptions that inform how we practice”   					</a:t>
            </a:r>
          </a:p>
          <a:p>
            <a:r>
              <a:rPr lang="en-GB" dirty="0" smtClean="0"/>
              <a:t>We </a:t>
            </a:r>
            <a:r>
              <a:rPr lang="en-GB" dirty="0"/>
              <a:t>perceive through 4 ‘critical lenses’:</a:t>
            </a:r>
          </a:p>
          <a:p>
            <a:pPr marL="342900" indent="-342900">
              <a:buAutoNum type="arabicPeriod"/>
            </a:pPr>
            <a:r>
              <a:rPr lang="en-GB" dirty="0" smtClean="0"/>
              <a:t>The </a:t>
            </a:r>
            <a:r>
              <a:rPr lang="en-GB" dirty="0"/>
              <a:t>practitioner who is reflecting autobiographically</a:t>
            </a:r>
          </a:p>
          <a:p>
            <a:pPr marL="342900" indent="-342900">
              <a:buAutoNum type="arabicPeriod"/>
            </a:pPr>
            <a:r>
              <a:rPr lang="en-GB" dirty="0"/>
              <a:t>The students or client/patient/parishioner etc.</a:t>
            </a:r>
          </a:p>
          <a:p>
            <a:pPr marL="342900" indent="-342900">
              <a:buAutoNum type="arabicPeriod"/>
            </a:pPr>
            <a:r>
              <a:rPr lang="en-GB" dirty="0"/>
              <a:t>Colleagues</a:t>
            </a:r>
          </a:p>
          <a:p>
            <a:pPr marL="342900" indent="-342900">
              <a:buAutoNum type="arabicPeriod"/>
            </a:pPr>
            <a:r>
              <a:rPr lang="en-GB" dirty="0"/>
              <a:t>Theoretical, philosophical research and professional </a:t>
            </a:r>
            <a:r>
              <a:rPr lang="en-GB" dirty="0" smtClean="0"/>
              <a:t>theory</a:t>
            </a:r>
          </a:p>
          <a:p>
            <a:pPr marL="0" indent="0">
              <a:buNone/>
            </a:pPr>
            <a:r>
              <a:rPr lang="en-GB" dirty="0"/>
              <a:t>	</a:t>
            </a:r>
            <a:r>
              <a:rPr lang="en-GB" dirty="0" smtClean="0"/>
              <a:t>						</a:t>
            </a:r>
            <a:r>
              <a:rPr lang="en-GB" dirty="0"/>
              <a:t>Brookfield (2009)</a:t>
            </a:r>
          </a:p>
          <a:p>
            <a:pPr marL="0" indent="0">
              <a:buNone/>
            </a:pPr>
            <a:endParaRPr lang="en-GB" dirty="0"/>
          </a:p>
          <a:p>
            <a:endParaRPr lang="en-GB" dirty="0" smtClean="0"/>
          </a:p>
          <a:p>
            <a:endParaRPr lang="en-GB" dirty="0"/>
          </a:p>
          <a:p>
            <a:endParaRPr lang="en-US" dirty="0"/>
          </a:p>
        </p:txBody>
      </p:sp>
    </p:spTree>
    <p:extLst>
      <p:ext uri="{BB962C8B-B14F-4D97-AF65-F5344CB8AC3E}">
        <p14:creationId xmlns:p14="http://schemas.microsoft.com/office/powerpoint/2010/main" val="25541736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1124"/>
          </a:xfrm>
        </p:spPr>
        <p:txBody>
          <a:bodyPr/>
          <a:lstStyle/>
          <a:p>
            <a:r>
              <a:rPr lang="en-GB" dirty="0" smtClean="0"/>
              <a:t>Reflective Journal</a:t>
            </a:r>
            <a:endParaRPr lang="en-US" dirty="0"/>
          </a:p>
        </p:txBody>
      </p:sp>
      <p:sp>
        <p:nvSpPr>
          <p:cNvPr id="3" name="Content Placeholder 2"/>
          <p:cNvSpPr>
            <a:spLocks noGrp="1"/>
          </p:cNvSpPr>
          <p:nvPr>
            <p:ph idx="1"/>
          </p:nvPr>
        </p:nvSpPr>
        <p:spPr>
          <a:xfrm>
            <a:off x="838200" y="1326292"/>
            <a:ext cx="10515600" cy="4850671"/>
          </a:xfrm>
        </p:spPr>
        <p:txBody>
          <a:bodyPr/>
          <a:lstStyle/>
          <a:p>
            <a:pPr marL="0" indent="0">
              <a:buNone/>
              <a:defRPr/>
            </a:pPr>
            <a:r>
              <a:rPr lang="en-GB" b="1" dirty="0"/>
              <a:t>A Reflective Journal focuses on:</a:t>
            </a:r>
            <a:endParaRPr lang="en-GB" sz="2400" b="1" dirty="0"/>
          </a:p>
          <a:p>
            <a:pPr lvl="1">
              <a:buClr>
                <a:schemeClr val="tx1"/>
              </a:buClr>
              <a:buFontTx/>
              <a:buChar char="•"/>
              <a:defRPr/>
            </a:pPr>
            <a:r>
              <a:rPr lang="en-GB" sz="3200" dirty="0"/>
              <a:t>Your reaction to the event or experience</a:t>
            </a:r>
          </a:p>
          <a:p>
            <a:pPr lvl="1">
              <a:buClr>
                <a:schemeClr val="tx1"/>
              </a:buClr>
              <a:buFontTx/>
              <a:buChar char="•"/>
              <a:defRPr/>
            </a:pPr>
            <a:r>
              <a:rPr lang="en-GB" sz="3200" dirty="0"/>
              <a:t>Different ways that you might look at it</a:t>
            </a:r>
          </a:p>
          <a:p>
            <a:pPr lvl="1">
              <a:buClr>
                <a:schemeClr val="tx1"/>
              </a:buClr>
              <a:buFontTx/>
              <a:buChar char="•"/>
              <a:defRPr/>
            </a:pPr>
            <a:r>
              <a:rPr lang="en-GB" sz="3200" dirty="0"/>
              <a:t>How the experience links with other experiences</a:t>
            </a:r>
          </a:p>
          <a:p>
            <a:pPr lvl="1">
              <a:buClr>
                <a:schemeClr val="tx1"/>
              </a:buClr>
              <a:buFontTx/>
              <a:buChar char="•"/>
              <a:defRPr/>
            </a:pPr>
            <a:r>
              <a:rPr lang="en-GB" sz="3200" dirty="0"/>
              <a:t>How you can understand the experience in the light of theory</a:t>
            </a:r>
          </a:p>
          <a:p>
            <a:pPr lvl="1">
              <a:buClr>
                <a:schemeClr val="tx1"/>
              </a:buClr>
              <a:buFontTx/>
              <a:buChar char="•"/>
              <a:defRPr/>
            </a:pPr>
            <a:r>
              <a:rPr lang="en-GB" sz="3200" dirty="0"/>
              <a:t>What you have learned in the situation</a:t>
            </a:r>
          </a:p>
          <a:p>
            <a:pPr lvl="1">
              <a:buClr>
                <a:schemeClr val="tx1"/>
              </a:buClr>
              <a:buFontTx/>
              <a:buChar char="•"/>
              <a:defRPr/>
            </a:pPr>
            <a:r>
              <a:rPr lang="en-GB" sz="3200" dirty="0"/>
              <a:t>What you need to learn</a:t>
            </a:r>
          </a:p>
          <a:p>
            <a:pPr lvl="1">
              <a:buClr>
                <a:schemeClr val="tx1"/>
              </a:buClr>
              <a:buFontTx/>
              <a:buChar char="•"/>
              <a:defRPr/>
            </a:pPr>
            <a:r>
              <a:rPr lang="en-GB" sz="3200" dirty="0"/>
              <a:t>How you might achieve your identified learning goals</a:t>
            </a:r>
          </a:p>
          <a:p>
            <a:endParaRPr lang="en-US" dirty="0"/>
          </a:p>
        </p:txBody>
      </p:sp>
    </p:spTree>
    <p:extLst>
      <p:ext uri="{BB962C8B-B14F-4D97-AF65-F5344CB8AC3E}">
        <p14:creationId xmlns:p14="http://schemas.microsoft.com/office/powerpoint/2010/main" val="1789164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63459"/>
          </a:xfrm>
        </p:spPr>
        <p:txBody>
          <a:bodyPr/>
          <a:lstStyle/>
          <a:p>
            <a:r>
              <a:rPr lang="en-GB" dirty="0" smtClean="0"/>
              <a:t>References/bibliography</a:t>
            </a:r>
            <a:endParaRPr lang="en-US" dirty="0"/>
          </a:p>
        </p:txBody>
      </p:sp>
      <p:sp>
        <p:nvSpPr>
          <p:cNvPr id="3" name="Content Placeholder 2"/>
          <p:cNvSpPr>
            <a:spLocks noGrp="1"/>
          </p:cNvSpPr>
          <p:nvPr>
            <p:ph idx="1"/>
          </p:nvPr>
        </p:nvSpPr>
        <p:spPr>
          <a:xfrm>
            <a:off x="838200" y="1330036"/>
            <a:ext cx="10515600" cy="4846927"/>
          </a:xfrm>
        </p:spPr>
        <p:txBody>
          <a:bodyPr>
            <a:normAutofit fontScale="77500" lnSpcReduction="20000"/>
          </a:bodyPr>
          <a:lstStyle/>
          <a:p>
            <a:r>
              <a:rPr lang="en-GB" dirty="0"/>
              <a:t>Brookfield, S.D. (2009) Engaging  critical reflection in corporate America, in J. </a:t>
            </a:r>
            <a:r>
              <a:rPr lang="en-GB" dirty="0" err="1"/>
              <a:t>Mezirow</a:t>
            </a:r>
            <a:r>
              <a:rPr lang="en-GB" dirty="0"/>
              <a:t> , E.W. Taylor and Associates. </a:t>
            </a:r>
            <a:r>
              <a:rPr lang="en-GB" i="1" dirty="0"/>
              <a:t>Transformative Learning in Practice : Insights from Community, Workplace and Higher Education</a:t>
            </a:r>
            <a:r>
              <a:rPr lang="en-GB" dirty="0"/>
              <a:t>. San </a:t>
            </a:r>
            <a:r>
              <a:rPr lang="en-GB" dirty="0" err="1"/>
              <a:t>Fransisco</a:t>
            </a:r>
            <a:r>
              <a:rPr lang="en-GB" dirty="0"/>
              <a:t>, CA</a:t>
            </a:r>
          </a:p>
          <a:p>
            <a:r>
              <a:rPr lang="en-GB" dirty="0" smtClean="0"/>
              <a:t>Gibbs</a:t>
            </a:r>
            <a:r>
              <a:rPr lang="en-GB" dirty="0"/>
              <a:t>, G. [1988] </a:t>
            </a:r>
            <a:r>
              <a:rPr lang="en-GB" dirty="0" smtClean="0"/>
              <a:t>  </a:t>
            </a:r>
            <a:r>
              <a:rPr lang="en-GB" i="1" dirty="0"/>
              <a:t>Learning by Doing, A guide to teaching and learning methods. Further Education Unit.</a:t>
            </a:r>
            <a:r>
              <a:rPr lang="en-GB" dirty="0"/>
              <a:t> Oxford Polytechnic: </a:t>
            </a:r>
            <a:r>
              <a:rPr lang="en-GB" dirty="0" smtClean="0"/>
              <a:t>Oxford Brookes.ac.uk</a:t>
            </a:r>
            <a:r>
              <a:rPr lang="en-GB" dirty="0"/>
              <a:t>. </a:t>
            </a:r>
          </a:p>
          <a:p>
            <a:r>
              <a:rPr lang="en-GB" dirty="0" smtClean="0"/>
              <a:t>Kolb</a:t>
            </a:r>
            <a:r>
              <a:rPr lang="en-GB" dirty="0"/>
              <a:t>, D. (1984)  </a:t>
            </a:r>
            <a:r>
              <a:rPr lang="en-GB" dirty="0" smtClean="0"/>
              <a:t> </a:t>
            </a:r>
            <a:r>
              <a:rPr lang="en-GB" i="1" dirty="0"/>
              <a:t>Experiential Learning. </a:t>
            </a:r>
            <a:r>
              <a:rPr lang="en-GB" dirty="0"/>
              <a:t>New </a:t>
            </a:r>
            <a:r>
              <a:rPr lang="en-GB" dirty="0" smtClean="0"/>
              <a:t>Jersey: </a:t>
            </a:r>
            <a:r>
              <a:rPr lang="en-GB" dirty="0"/>
              <a:t>Prentice Hall</a:t>
            </a:r>
          </a:p>
          <a:p>
            <a:r>
              <a:rPr lang="en-GB" dirty="0" err="1" smtClean="0"/>
              <a:t>Sch</a:t>
            </a:r>
            <a:r>
              <a:rPr lang="en-GB" dirty="0" err="1" smtClean="0">
                <a:cs typeface="Arial"/>
              </a:rPr>
              <a:t>ön</a:t>
            </a:r>
            <a:r>
              <a:rPr lang="en-GB" dirty="0">
                <a:cs typeface="Arial"/>
              </a:rPr>
              <a:t>, D.(1983) </a:t>
            </a:r>
            <a:r>
              <a:rPr lang="en-GB" dirty="0" smtClean="0">
                <a:cs typeface="Arial"/>
              </a:rPr>
              <a:t>  </a:t>
            </a:r>
            <a:r>
              <a:rPr lang="en-GB" i="1" dirty="0"/>
              <a:t>Educating the reflective </a:t>
            </a:r>
            <a:r>
              <a:rPr lang="en-GB" i="1" dirty="0" smtClean="0"/>
              <a:t>Practitioner. </a:t>
            </a:r>
            <a:r>
              <a:rPr lang="en-GB" dirty="0"/>
              <a:t>San Francisco: Josey Bass, 1987.</a:t>
            </a:r>
          </a:p>
          <a:p>
            <a:r>
              <a:rPr lang="en-GB" dirty="0" err="1" smtClean="0"/>
              <a:t>Schon</a:t>
            </a:r>
            <a:r>
              <a:rPr lang="en-GB" dirty="0"/>
              <a:t>, D. (1983) </a:t>
            </a:r>
            <a:r>
              <a:rPr lang="en-GB" dirty="0" smtClean="0"/>
              <a:t> </a:t>
            </a:r>
            <a:r>
              <a:rPr lang="en-GB" i="1" dirty="0"/>
              <a:t>How </a:t>
            </a:r>
            <a:r>
              <a:rPr lang="en-GB" i="1" dirty="0" smtClean="0"/>
              <a:t>Professionals </a:t>
            </a:r>
            <a:r>
              <a:rPr lang="en-GB" i="1" dirty="0"/>
              <a:t>Think in </a:t>
            </a:r>
            <a:r>
              <a:rPr lang="en-GB" i="1" dirty="0" smtClean="0"/>
              <a:t>Action.</a:t>
            </a:r>
            <a:r>
              <a:rPr lang="en-GB" dirty="0" smtClean="0"/>
              <a:t> </a:t>
            </a:r>
            <a:r>
              <a:rPr lang="en-GB" dirty="0"/>
              <a:t>New York, N.Y. :U.S.A : Basic Books</a:t>
            </a:r>
          </a:p>
          <a:p>
            <a:r>
              <a:rPr lang="en-US" dirty="0"/>
              <a:t>Ash, S. &amp; Clayton, P. (2004). </a:t>
            </a:r>
            <a:r>
              <a:rPr lang="en-US" i="1" dirty="0"/>
              <a:t>The articulated learning: An approach to guided reflection and assessment.</a:t>
            </a:r>
            <a:r>
              <a:rPr lang="en-US" dirty="0"/>
              <a:t>  Innovative Higher Education 29 (2): 137-154.</a:t>
            </a:r>
            <a:endParaRPr lang="en-GB" dirty="0"/>
          </a:p>
          <a:p>
            <a:r>
              <a:rPr lang="en-US" dirty="0" smtClean="0"/>
              <a:t>Kirkpatrick, J. and Kirkpatrick, W. K. (2016) </a:t>
            </a:r>
            <a:r>
              <a:rPr lang="en-US" i="1" dirty="0" smtClean="0"/>
              <a:t>“Kirkpatrick’s four levels of training evaluation” : </a:t>
            </a:r>
            <a:r>
              <a:rPr lang="en-US" dirty="0" smtClean="0"/>
              <a:t>Association of Talent Development</a:t>
            </a:r>
            <a:endParaRPr lang="en-US" dirty="0"/>
          </a:p>
        </p:txBody>
      </p:sp>
    </p:spTree>
    <p:extLst>
      <p:ext uri="{BB962C8B-B14F-4D97-AF65-F5344CB8AC3E}">
        <p14:creationId xmlns:p14="http://schemas.microsoft.com/office/powerpoint/2010/main" val="1287301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1765</TotalTime>
  <Words>1297</Words>
  <Application>Microsoft Office PowerPoint</Application>
  <PresentationFormat>Widescreen</PresentationFormat>
  <Paragraphs>137</Paragraphs>
  <Slides>23</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23</vt:i4>
      </vt:variant>
    </vt:vector>
  </HeadingPairs>
  <TitlesOfParts>
    <vt:vector size="28" baseType="lpstr">
      <vt:lpstr>Arial</vt:lpstr>
      <vt:lpstr>Calibri</vt:lpstr>
      <vt:lpstr>Myriad Pro</vt:lpstr>
      <vt:lpstr>Office Theme</vt:lpstr>
      <vt:lpstr>1_20140311PresentationUWTSDTemplate</vt:lpstr>
      <vt:lpstr>PowerPoint Presentation</vt:lpstr>
      <vt:lpstr>Why review?</vt:lpstr>
      <vt:lpstr>Review and evaluation</vt:lpstr>
      <vt:lpstr>Ways of reviewing own performance</vt:lpstr>
      <vt:lpstr>Coaching/mentoring records</vt:lpstr>
      <vt:lpstr>Reflective Practice</vt:lpstr>
      <vt:lpstr> Definitions: essential elements of reflective practice  </vt:lpstr>
      <vt:lpstr>Definitions: essential elements of reflective practice </vt:lpstr>
      <vt:lpstr>Some views:</vt:lpstr>
      <vt:lpstr>The Experiential Learning Cycle – Kolb (1984)</vt:lpstr>
      <vt:lpstr>PowerPoint Presentation</vt:lpstr>
      <vt:lpstr>PowerPoint Presentation</vt:lpstr>
      <vt:lpstr>Tips for reflective practice</vt:lpstr>
      <vt:lpstr>Self -awareness</vt:lpstr>
      <vt:lpstr>PowerPoint Presentation</vt:lpstr>
      <vt:lpstr>Evaluation – coach/mentor perspective</vt:lpstr>
      <vt:lpstr>Evaluation – organisation/client perspective</vt:lpstr>
      <vt:lpstr>Assessing the Benefits of Mentoring</vt:lpstr>
      <vt:lpstr>Evaluation</vt:lpstr>
      <vt:lpstr>The New World Kirkpatrick Model</vt:lpstr>
      <vt:lpstr>Critical reflection</vt:lpstr>
      <vt:lpstr>Reflective Journal</vt:lpstr>
      <vt:lpstr>References/bibliography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Cynyr Ifan</dc:creator>
  <cp:lastModifiedBy>Mair O'connor</cp:lastModifiedBy>
  <cp:revision>22</cp:revision>
  <cp:lastPrinted>2019-11-05T10:58:37Z</cp:lastPrinted>
  <dcterms:created xsi:type="dcterms:W3CDTF">2016-11-15T13:17:22Z</dcterms:created>
  <dcterms:modified xsi:type="dcterms:W3CDTF">2019-11-05T12:45:37Z</dcterms:modified>
</cp:coreProperties>
</file>