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5" d="100"/>
          <a:sy n="55" d="100"/>
        </p:scale>
        <p:origin x="1072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81CA49-B00E-DE6B-4EAE-341EFA510000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078283-D42A-91D3-DD2A-7336E10BAB38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18F20F-AC8E-02A0-EA77-42B7ACE9181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60BB9D4-C206-4B74-9DBF-DBFD3F274DAF}" type="datetime1">
              <a:rPr lang="en-GB"/>
              <a:pPr lvl="0"/>
              <a:t>28/06/2024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FA64FE-F611-D555-4EA0-2AD7E9A0C19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5E67AE-CDE0-BA6B-A6BE-E31541B61E5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8247B79-687B-428E-AE4E-74586AD91A8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75153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6B3AC-7ED9-4492-5F02-0A6F2FDA777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A690AA-E150-9001-9387-50D3D3695146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66020F-71E6-F237-33A9-9AF59BD9DE9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23207D6-F595-4219-90BD-36A3C1E5F81C}" type="datetime1">
              <a:rPr lang="en-GB"/>
              <a:pPr lvl="0"/>
              <a:t>28/06/2024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7A6A66-B5A1-529C-A8E6-24211EB8FCB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F02174-BB91-012F-1A36-BD5EDFE941D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88680AB-29A6-475E-B191-7F7F4DF580E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4625739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DCA41D-A09C-5C6D-2D01-4BB7511F329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BFE0B4-EEB4-A007-46EA-3A6DB2B3C0D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81DA57-8462-23D5-34F3-E13076C10A9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9FAE6BC-792F-47BF-94D0-FB3E4838E86E}" type="datetime1">
              <a:rPr lang="en-GB"/>
              <a:pPr lvl="0"/>
              <a:t>28/06/2024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F3EB78-BC95-6C7E-0675-E9DAB9EEB92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DF159-282D-99BC-A8C6-078A9A9111D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9604865-D385-4BA1-AE28-FEF4FF9E83D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2769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D5CF45-280E-9011-CB1A-CB10FC36361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30948E-47CB-69A8-706E-3C1DBF27D67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CCF777-0C61-B70A-8C6F-A8DFAF407500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F5AD66-F8D0-85FC-BB1A-05984B03277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E5A4A2A-5A66-4C67-97E4-E77D7211A5BB}" type="datetime1">
              <a:rPr lang="en-GB"/>
              <a:pPr lvl="0"/>
              <a:t>28/06/2024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94D678-B38A-ED57-763A-13F01D781EE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5EA135-372A-B018-4DD6-ED62089FABB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1276489-1826-47E9-9836-1763986CBA2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3637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6E406-B290-7270-E833-3192BA285AC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88FA1C-97DA-D7DE-5E51-EDEE013CB71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7E50CF-CFAD-7D59-DD31-40FA51FF9DA7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A1E749A-B5B3-BB49-A9F1-9CA514FFFE5A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17B9C26-68CF-40EA-A586-9FFEA97F86D4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712F8FA-BBFC-3BEA-FCEC-83677B6D794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46DB4F9-678C-4129-83EF-1FF3FF236833}" type="datetime1">
              <a:rPr lang="en-GB"/>
              <a:pPr lvl="0"/>
              <a:t>28/06/2024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95D46A-63FE-3C82-C3A4-21B3D7290E3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09A100-052A-6C2E-84B1-86975CB7A42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6DDFD82-25A3-4704-9E2E-7E449A511C5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43900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0704F-55C9-A38A-DE32-01702030696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6D87130-88A4-4D94-6B54-B268ADF6098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214252E-248B-4347-89FE-A589A8039F2E}" type="datetime1">
              <a:rPr lang="en-GB"/>
              <a:pPr lvl="0"/>
              <a:t>28/06/2024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1027CE-A636-15BE-C157-C84D24B9ABB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BD7AF1-843B-AD80-0AC0-0C32FE60932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F173BEF-BBBD-4137-A77D-058D925366A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3319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41B5EB-DA0F-F7CB-A44D-A1319542B8E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54908DD-A276-4A1E-B8A3-99BEA6472C9B}" type="datetime1">
              <a:rPr lang="en-GB"/>
              <a:pPr lvl="0"/>
              <a:t>28/06/2024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3E2AA4E-91A2-AD32-BE9F-9E0759B4F5F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C32A46-E010-8548-F4BB-9F9E7562A6B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7D70898-C75D-46D5-A635-E30AC48262D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7150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E4D7B-5CB7-F8F6-1D98-F3B1468F333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AFD7F-C451-EAC7-0DED-462250754D2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608CA4-1510-DC68-0323-55CA45EF6B51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F3C2B2-1F39-E9E9-487D-48B5534032F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23B4FA-2475-4027-8414-F59A33B0BE5F}" type="datetime1">
              <a:rPr lang="en-GB"/>
              <a:pPr lvl="0"/>
              <a:t>28/06/2024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4DF58-B3F0-FF52-FECD-3C0282285D1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0BF7D9-620A-C860-0F26-CA5B7A728DC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2982015-1DCA-4D46-9F4D-A4EBA6171E5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51184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04360C-D8FB-51DD-EA3A-25FC6AC2821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A35C372-E484-D694-FA5D-5681106D6EBB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00571E-3343-77C1-462A-0AC625845640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54FFBB-5F86-40CA-3C26-49B9C7337AF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680AFAF-DD70-42F2-A148-C893D1ED17A6}" type="datetime1">
              <a:rPr lang="en-GB"/>
              <a:pPr lvl="0"/>
              <a:t>28/06/2024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403924-FF4F-088E-37F8-CA375D7E29B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482780-ADB9-8F82-88A9-E0055861D73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3C115BA-D883-4022-8B7C-F1A3B07BC75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24987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E8375-595C-6C42-FA74-57C60452629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D587DA-3677-59E3-DF53-162390BD536A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2EE249-33A1-2A07-4BE5-B5088E8DEA2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270B402-903A-47E2-B9C1-A13587BEEB51}" type="datetime1">
              <a:rPr lang="en-GB"/>
              <a:pPr lvl="0"/>
              <a:t>28/06/2024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EDEC12-9401-F06E-EF5A-0C69DE1B0BF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378215-21B4-977D-8D9B-1356A329595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52DF8E4-57CD-4417-9689-E31DC555DAC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3490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0545E68-9BDF-9A6B-99C0-E7A597F41B87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6E78D5-0708-28A8-36C6-88C141FC2274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CF3831-BC52-B6C4-03FB-3D1FF5DA571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FC859B2-2CEF-46C0-A884-B142152C0A24}" type="datetime1">
              <a:rPr lang="en-GB"/>
              <a:pPr lvl="0"/>
              <a:t>28/06/2024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167636-37EA-42F4-88B6-CC66AE02D2C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722AC0-4B4D-F689-71F8-B74D86D032E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2734E43-00B4-4C49-AD25-CB1131B6244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6389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B2C9E4-8164-ED68-F0DB-CF732026DDC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80D05D-B461-E518-262F-EEEDFDF69E4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9CC9B2-1C80-6C96-B95C-88D656446FE3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B7D93BB2-DE93-4A4B-A6E7-8CA359022F2B}" type="datetime1">
              <a:rPr lang="en-GB"/>
              <a:pPr lvl="0"/>
              <a:t>28/06/2024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8698E5-8364-3FF7-40C5-2DDB5AC3E833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D1016-D746-827A-E87D-9DF6F5F32C2E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30091EF3-4BF4-4FA0-B563-2E0BA317497F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3F912F-412D-45AE-1C19-02546280807C}"/>
              </a:ext>
            </a:extLst>
          </p:cNvPr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1F9CEB-EE2D-D91C-B03D-31EA7966CFC8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image12.png">
            <a:extLst>
              <a:ext uri="{FF2B5EF4-FFF2-40B4-BE49-F238E27FC236}">
                <a16:creationId xmlns:a16="http://schemas.microsoft.com/office/drawing/2014/main" id="{E31C2ABC-3E9F-ECB9-BE3B-2DA53FD99E3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0" y="-97968"/>
            <a:ext cx="12191996" cy="6955968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3B7B1E-454B-64CD-2EDF-5E355A147DB3}"/>
              </a:ext>
            </a:extLst>
          </p:cNvPr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8001FA-20C9-846F-F323-5F2D6D25CBFE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image7.png">
            <a:extLst>
              <a:ext uri="{FF2B5EF4-FFF2-40B4-BE49-F238E27FC236}">
                <a16:creationId xmlns:a16="http://schemas.microsoft.com/office/drawing/2014/main" id="{4F6EC1A4-FE3B-A570-3F5D-72DE1009591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0" y="-108859"/>
            <a:ext cx="12191996" cy="6966859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DECA6B-FE62-A243-C919-249B3C782B3B}"/>
              </a:ext>
            </a:extLst>
          </p:cNvPr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81AE6E-2A34-2C33-C81D-5F5F7B4CAA65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image13.png">
            <a:extLst>
              <a:ext uri="{FF2B5EF4-FFF2-40B4-BE49-F238E27FC236}">
                <a16:creationId xmlns:a16="http://schemas.microsoft.com/office/drawing/2014/main" id="{71B25E52-CCCB-2350-7E43-247C61B2C4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0" y="0"/>
            <a:ext cx="12289974" cy="697774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92FAA-E1A6-1D4B-7798-9118DB447F26}"/>
              </a:ext>
            </a:extLst>
          </p:cNvPr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AD9E09-7102-1B0A-474C-7C6082926A9A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image11.png">
            <a:extLst>
              <a:ext uri="{FF2B5EF4-FFF2-40B4-BE49-F238E27FC236}">
                <a16:creationId xmlns:a16="http://schemas.microsoft.com/office/drawing/2014/main" id="{D27C82F9-D1B1-39E0-B9EC-7440E8FB110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4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2990FF-5063-9A76-C0E9-95DEBC8C2B6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image4.png">
            <a:extLst>
              <a:ext uri="{FF2B5EF4-FFF2-40B4-BE49-F238E27FC236}">
                <a16:creationId xmlns:a16="http://schemas.microsoft.com/office/drawing/2014/main" id="{D7A5BC3F-23E1-69B8-A42A-ACB28213E9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-43542" y="0"/>
            <a:ext cx="12279084" cy="6858000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92E501-224B-ED1D-CD6E-A94FE6D48F4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133E5A-C4E4-B855-889A-03EDE67C8634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image9.png">
            <a:extLst>
              <a:ext uri="{FF2B5EF4-FFF2-40B4-BE49-F238E27FC236}">
                <a16:creationId xmlns:a16="http://schemas.microsoft.com/office/drawing/2014/main" id="{BE0D0A4D-191C-E90A-BDAB-B8229D2E056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0" y="0"/>
            <a:ext cx="12333509" cy="68580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6ABDB-59EB-BCFA-835B-31EC56726DDD}"/>
              </a:ext>
            </a:extLst>
          </p:cNvPr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19C9E5-2729-4F2C-5E23-79C7C81CEC3A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image14.png">
            <a:extLst>
              <a:ext uri="{FF2B5EF4-FFF2-40B4-BE49-F238E27FC236}">
                <a16:creationId xmlns:a16="http://schemas.microsoft.com/office/drawing/2014/main" id="{13327F7D-2EAA-9CCC-F0DB-4C067A38E0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35108-654A-939C-2D0B-B855F02C233F}"/>
              </a:ext>
            </a:extLst>
          </p:cNvPr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CD292F-608B-34E7-75C0-7BBCEAC29840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image10.png">
            <a:extLst>
              <a:ext uri="{FF2B5EF4-FFF2-40B4-BE49-F238E27FC236}">
                <a16:creationId xmlns:a16="http://schemas.microsoft.com/office/drawing/2014/main" id="{17E2ABD3-B816-D147-F582-3DE69688A2E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0" y="0"/>
            <a:ext cx="12191996" cy="6955968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2DD6E30-7ED2-A63F-F2B2-B6A6571976DD}"/>
              </a:ext>
            </a:extLst>
          </p:cNvPr>
          <p:cNvSpPr txBox="1"/>
          <p:nvPr/>
        </p:nvSpPr>
        <p:spPr>
          <a:xfrm>
            <a:off x="1524000" y="564658"/>
            <a:ext cx="7620000" cy="49530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l">
              <a:lnSpc>
                <a:spcPct val="70000"/>
              </a:lnSpc>
            </a:pPr>
            <a:r>
              <a:rPr lang="en-GB" sz="1800" dirty="0">
                <a:latin typeface="Times New Roman" pitchFamily="18"/>
              </a:rPr>
              <a:t>Reference list:</a:t>
            </a:r>
          </a:p>
          <a:p>
            <a:pPr lvl="0" algn="l">
              <a:lnSpc>
                <a:spcPct val="70000"/>
              </a:lnSpc>
            </a:pPr>
            <a:r>
              <a:rPr lang="en-GB" sz="1800" dirty="0">
                <a:latin typeface="Times New Roman" pitchFamily="18"/>
              </a:rPr>
              <a:t>Dunne, J.H., Harris, P. and </a:t>
            </a:r>
            <a:r>
              <a:rPr lang="en-GB" sz="1800" dirty="0" err="1">
                <a:latin typeface="Times New Roman" pitchFamily="18"/>
              </a:rPr>
              <a:t>Kinkela</a:t>
            </a:r>
            <a:r>
              <a:rPr lang="en-GB" sz="1800" dirty="0">
                <a:latin typeface="Times New Roman" pitchFamily="18"/>
              </a:rPr>
              <a:t>, K., 2023. Case Study: Impact of Regulatory Restrictions and Tax Policy on Breakeven Analysis and Risk Management. </a:t>
            </a:r>
            <a:r>
              <a:rPr lang="en-GB" sz="1800" i="1" dirty="0">
                <a:latin typeface="Times New Roman" pitchFamily="18"/>
              </a:rPr>
              <a:t>Journal of Risk and Financial Management</a:t>
            </a:r>
            <a:r>
              <a:rPr lang="en-GB" sz="1800" dirty="0">
                <a:latin typeface="Times New Roman" pitchFamily="18"/>
              </a:rPr>
              <a:t>, </a:t>
            </a:r>
            <a:r>
              <a:rPr lang="en-GB" sz="1800" i="1" dirty="0">
                <a:latin typeface="Times New Roman" pitchFamily="18"/>
              </a:rPr>
              <a:t>16</a:t>
            </a:r>
            <a:r>
              <a:rPr lang="en-GB" sz="1800" dirty="0">
                <a:latin typeface="Times New Roman" pitchFamily="18"/>
              </a:rPr>
              <a:t>(3), p.179.</a:t>
            </a:r>
          </a:p>
          <a:p>
            <a:pPr lvl="0" algn="l">
              <a:lnSpc>
                <a:spcPct val="70000"/>
              </a:lnSpc>
            </a:pPr>
            <a:br>
              <a:rPr lang="en-GB" sz="1800" dirty="0">
                <a:latin typeface="Times New Roman" pitchFamily="18"/>
              </a:rPr>
            </a:br>
            <a:r>
              <a:rPr lang="en-GB" sz="1800" dirty="0">
                <a:latin typeface="Times New Roman" pitchFamily="18"/>
              </a:rPr>
              <a:t>Everts, R., </a:t>
            </a:r>
            <a:r>
              <a:rPr lang="en-GB" sz="1800" dirty="0" err="1">
                <a:latin typeface="Times New Roman" pitchFamily="18"/>
              </a:rPr>
              <a:t>Berkers</a:t>
            </a:r>
            <a:r>
              <a:rPr lang="en-GB" sz="1800" dirty="0">
                <a:latin typeface="Times New Roman" pitchFamily="18"/>
              </a:rPr>
              <a:t>, P. and Hitters, E., 2022. Milestones in music: Reputations in the career building of musicians in the changing Dutch music industry. </a:t>
            </a:r>
            <a:r>
              <a:rPr lang="en-GB" sz="1800" i="1" dirty="0">
                <a:latin typeface="Times New Roman" pitchFamily="18"/>
              </a:rPr>
              <a:t>Poetics</a:t>
            </a:r>
            <a:r>
              <a:rPr lang="en-GB" sz="1800" dirty="0">
                <a:latin typeface="Times New Roman" pitchFamily="18"/>
              </a:rPr>
              <a:t>, </a:t>
            </a:r>
            <a:r>
              <a:rPr lang="en-GB" sz="1800" i="1" dirty="0">
                <a:latin typeface="Times New Roman" pitchFamily="18"/>
              </a:rPr>
              <a:t>92</a:t>
            </a:r>
            <a:r>
              <a:rPr lang="en-GB" sz="1800" dirty="0">
                <a:latin typeface="Times New Roman" pitchFamily="18"/>
              </a:rPr>
              <a:t>, p.101647.</a:t>
            </a:r>
            <a:br>
              <a:rPr lang="en-GB" sz="1800" dirty="0">
                <a:latin typeface="Times New Roman" pitchFamily="18"/>
              </a:rPr>
            </a:br>
            <a:r>
              <a:rPr lang="en-GB" sz="1800" dirty="0">
                <a:latin typeface="Times New Roman" pitchFamily="18"/>
              </a:rPr>
              <a:t>Falco, G., 2020. Customer engagement through gamification marketing in China: a focus on the luxury market.</a:t>
            </a:r>
          </a:p>
          <a:p>
            <a:pPr lvl="0" algn="l">
              <a:lnSpc>
                <a:spcPct val="70000"/>
              </a:lnSpc>
            </a:pPr>
            <a:br>
              <a:rPr lang="en-GB" sz="1800" dirty="0">
                <a:latin typeface="Times New Roman" pitchFamily="18"/>
              </a:rPr>
            </a:br>
            <a:r>
              <a:rPr lang="en-GB" sz="1800" dirty="0" err="1">
                <a:latin typeface="Times New Roman" pitchFamily="18"/>
              </a:rPr>
              <a:t>Gebauer</a:t>
            </a:r>
            <a:r>
              <a:rPr lang="en-GB" sz="1800" dirty="0">
                <a:latin typeface="Times New Roman" pitchFamily="18"/>
              </a:rPr>
              <a:t>, H., </a:t>
            </a:r>
            <a:r>
              <a:rPr lang="en-GB" sz="1800" dirty="0" err="1">
                <a:latin typeface="Times New Roman" pitchFamily="18"/>
              </a:rPr>
              <a:t>Arzt</a:t>
            </a:r>
            <a:r>
              <a:rPr lang="en-GB" sz="1800" dirty="0">
                <a:latin typeface="Times New Roman" pitchFamily="18"/>
              </a:rPr>
              <a:t>, A., </a:t>
            </a:r>
            <a:r>
              <a:rPr lang="en-GB" sz="1800" dirty="0" err="1">
                <a:latin typeface="Times New Roman" pitchFamily="18"/>
              </a:rPr>
              <a:t>Kohtamäki</a:t>
            </a:r>
            <a:r>
              <a:rPr lang="en-GB" sz="1800" dirty="0">
                <a:latin typeface="Times New Roman" pitchFamily="18"/>
              </a:rPr>
              <a:t>, M., Lamprecht, C., </a:t>
            </a:r>
            <a:r>
              <a:rPr lang="en-GB" sz="1800" dirty="0" err="1">
                <a:latin typeface="Times New Roman" pitchFamily="18"/>
              </a:rPr>
              <a:t>Parida</a:t>
            </a:r>
            <a:r>
              <a:rPr lang="en-GB" sz="1800" dirty="0">
                <a:latin typeface="Times New Roman" pitchFamily="18"/>
              </a:rPr>
              <a:t>, V., </a:t>
            </a:r>
            <a:r>
              <a:rPr lang="en-GB" sz="1800" dirty="0" err="1">
                <a:latin typeface="Times New Roman" pitchFamily="18"/>
              </a:rPr>
              <a:t>Witell</a:t>
            </a:r>
            <a:r>
              <a:rPr lang="en-GB" sz="1800" dirty="0">
                <a:latin typeface="Times New Roman" pitchFamily="18"/>
              </a:rPr>
              <a:t>, L. and Wortmann, F., 2020. How to convert digital offerings into revenue enhancement–Conceptualizing business model dynamics through explorative case studies. </a:t>
            </a:r>
            <a:r>
              <a:rPr lang="en-GB" sz="1800" i="1" dirty="0">
                <a:latin typeface="Times New Roman" pitchFamily="18"/>
              </a:rPr>
              <a:t>Industrial Marketing Management</a:t>
            </a:r>
            <a:r>
              <a:rPr lang="en-GB" sz="1800" dirty="0">
                <a:latin typeface="Times New Roman" pitchFamily="18"/>
              </a:rPr>
              <a:t>, </a:t>
            </a:r>
            <a:r>
              <a:rPr lang="en-GB" sz="1800" i="1" dirty="0">
                <a:latin typeface="Times New Roman" pitchFamily="18"/>
              </a:rPr>
              <a:t>91</a:t>
            </a:r>
            <a:r>
              <a:rPr lang="en-GB" sz="1800" dirty="0">
                <a:latin typeface="Times New Roman" pitchFamily="18"/>
              </a:rPr>
              <a:t>, pp.429-441.</a:t>
            </a:r>
          </a:p>
          <a:p>
            <a:pPr lvl="0" algn="l">
              <a:lnSpc>
                <a:spcPct val="70000"/>
              </a:lnSpc>
            </a:pPr>
            <a:br>
              <a:rPr lang="en-GB" sz="1800" dirty="0">
                <a:latin typeface="Times New Roman" pitchFamily="18"/>
              </a:rPr>
            </a:br>
            <a:r>
              <a:rPr lang="en-GB" sz="1800" dirty="0" err="1">
                <a:latin typeface="Times New Roman" pitchFamily="18"/>
              </a:rPr>
              <a:t>Hracs</a:t>
            </a:r>
            <a:r>
              <a:rPr lang="en-GB" sz="1800" dirty="0">
                <a:latin typeface="Times New Roman" pitchFamily="18"/>
              </a:rPr>
              <a:t>, B.J. and Webster, J., 2021. From selling songs to engineering experiences: exploring the competitive strategies of music streaming platforms. </a:t>
            </a:r>
            <a:r>
              <a:rPr lang="en-GB" sz="1800" i="1" dirty="0">
                <a:latin typeface="Times New Roman" pitchFamily="18"/>
              </a:rPr>
              <a:t>Journal of Cultural Economy</a:t>
            </a:r>
            <a:r>
              <a:rPr lang="en-GB" sz="1800" dirty="0">
                <a:latin typeface="Times New Roman" pitchFamily="18"/>
              </a:rPr>
              <a:t>, </a:t>
            </a:r>
            <a:r>
              <a:rPr lang="en-GB" sz="1800" i="1" dirty="0">
                <a:latin typeface="Times New Roman" pitchFamily="18"/>
              </a:rPr>
              <a:t>14</a:t>
            </a:r>
            <a:r>
              <a:rPr lang="en-GB" sz="1800" dirty="0">
                <a:latin typeface="Times New Roman" pitchFamily="18"/>
              </a:rPr>
              <a:t>(2), pp.240-257.</a:t>
            </a:r>
          </a:p>
          <a:p>
            <a:pPr lvl="0" algn="l">
              <a:lnSpc>
                <a:spcPct val="70000"/>
              </a:lnSpc>
            </a:pPr>
            <a:br>
              <a:rPr lang="en-GB" sz="1800" dirty="0">
                <a:latin typeface="Times New Roman" pitchFamily="18"/>
              </a:rPr>
            </a:br>
            <a:r>
              <a:rPr lang="en-GB" sz="1800" dirty="0" err="1">
                <a:latin typeface="Times New Roman" pitchFamily="18"/>
              </a:rPr>
              <a:t>Lalramchuani</a:t>
            </a:r>
            <a:r>
              <a:rPr lang="en-GB" sz="1800" dirty="0">
                <a:latin typeface="Times New Roman" pitchFamily="18"/>
              </a:rPr>
              <a:t>, K.C., 2023. </a:t>
            </a:r>
            <a:r>
              <a:rPr lang="en-GB" sz="1800" i="1" dirty="0">
                <a:latin typeface="Times New Roman" pitchFamily="18"/>
              </a:rPr>
              <a:t>Evolution and Effectiveness of Digital Media Advertising</a:t>
            </a:r>
            <a:r>
              <a:rPr lang="en-GB" sz="1800" dirty="0">
                <a:latin typeface="Times New Roman" pitchFamily="18"/>
              </a:rPr>
              <a:t> (Doctoral dissertation, Mizoram University).</a:t>
            </a:r>
          </a:p>
          <a:p>
            <a:pPr lvl="0" algn="l">
              <a:lnSpc>
                <a:spcPct val="70000"/>
              </a:lnSpc>
            </a:pPr>
            <a:br>
              <a:rPr lang="en-GB" sz="1800" dirty="0">
                <a:latin typeface="Times New Roman" pitchFamily="18"/>
              </a:rPr>
            </a:br>
            <a:r>
              <a:rPr lang="en-GB" sz="1800" dirty="0">
                <a:latin typeface="Times New Roman" pitchFamily="18"/>
              </a:rPr>
              <a:t>Verhulst, S.L. and DeCenzo, D.A., 2021. </a:t>
            </a:r>
            <a:r>
              <a:rPr lang="en-GB" sz="1800" i="1" dirty="0">
                <a:latin typeface="Times New Roman" pitchFamily="18"/>
              </a:rPr>
              <a:t>Fundamentals of human resource management</a:t>
            </a:r>
            <a:r>
              <a:rPr lang="en-GB" sz="1800" dirty="0">
                <a:latin typeface="Times New Roman" pitchFamily="18"/>
              </a:rPr>
              <a:t>. John Wiley &amp; Sons.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3250406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265</Words>
  <Application>Microsoft Office PowerPoint</Application>
  <PresentationFormat>Widescreen</PresentationFormat>
  <Paragraphs>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Aptos Display</vt:lpstr>
      <vt:lpstr>Arial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flavius filimon</dc:creator>
  <cp:lastModifiedBy>flavius filimon</cp:lastModifiedBy>
  <cp:revision>2</cp:revision>
  <dcterms:created xsi:type="dcterms:W3CDTF">2024-06-28T20:07:57Z</dcterms:created>
  <dcterms:modified xsi:type="dcterms:W3CDTF">2024-06-28T20:58:29Z</dcterms:modified>
</cp:coreProperties>
</file>