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  <p:sldId id="265" r:id="rId15"/>
  </p:sldIdLst>
  <p:sldSz cx="18288000" cy="10287000"/>
  <p:notesSz cx="6858000" cy="9144000"/>
  <p:embeddedFontLst>
    <p:embeddedFont>
      <p:font typeface="Cloud Soft" panose="020B0604020202020204" charset="0"/>
      <p:regular r:id="rId17"/>
    </p:embeddedFont>
    <p:embeddedFont>
      <p:font typeface="Cloud Soft Bold" panose="020B0604020202020204" charset="0"/>
      <p:regular r:id="rId18"/>
    </p:embeddedFont>
    <p:embeddedFont>
      <p:font typeface="Mango AC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4" d="100"/>
          <a:sy n="44" d="100"/>
        </p:scale>
        <p:origin x="876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2.fntdata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1.fntdata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font" Target="fonts/font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emeh Heydari (2323552)" userId="e443d685-44dc-4b32-98ab-e994c7c5c32c" providerId="ADAL" clId="{337B43A6-69AD-4D33-A928-2F1ABE87F773}"/>
    <pc:docChg chg="undo custSel modSld">
      <pc:chgData name="Fatemeh Heydari (2323552)" userId="e443d685-44dc-4b32-98ab-e994c7c5c32c" providerId="ADAL" clId="{337B43A6-69AD-4D33-A928-2F1ABE87F773}" dt="2026-04-04T20:01:47.896" v="3658" actId="20577"/>
      <pc:docMkLst>
        <pc:docMk/>
      </pc:docMkLst>
      <pc:sldChg chg="addSp delSp modSp mod">
        <pc:chgData name="Fatemeh Heydari (2323552)" userId="e443d685-44dc-4b32-98ab-e994c7c5c32c" providerId="ADAL" clId="{337B43A6-69AD-4D33-A928-2F1ABE87F773}" dt="2026-03-28T08:48:59.531" v="1964" actId="1076"/>
        <pc:sldMkLst>
          <pc:docMk/>
          <pc:sldMk cId="0" sldId="256"/>
        </pc:sldMkLst>
        <pc:picChg chg="add mod">
          <ac:chgData name="Fatemeh Heydari (2323552)" userId="e443d685-44dc-4b32-98ab-e994c7c5c32c" providerId="ADAL" clId="{337B43A6-69AD-4D33-A928-2F1ABE87F773}" dt="2026-03-28T08:48:59.531" v="1964" actId="1076"/>
          <ac:picMkLst>
            <pc:docMk/>
            <pc:sldMk cId="0" sldId="256"/>
            <ac:picMk id="10" creationId="{97FD6BC3-A827-DA52-3C30-B6948B4FA440}"/>
          </ac:picMkLst>
        </pc:picChg>
      </pc:sldChg>
      <pc:sldChg chg="addSp delSp modSp mod setBg">
        <pc:chgData name="Fatemeh Heydari (2323552)" userId="e443d685-44dc-4b32-98ab-e994c7c5c32c" providerId="ADAL" clId="{337B43A6-69AD-4D33-A928-2F1ABE87F773}" dt="2026-04-04T18:19:08.795" v="3561" actId="20577"/>
        <pc:sldMkLst>
          <pc:docMk/>
          <pc:sldMk cId="0" sldId="257"/>
        </pc:sldMkLst>
        <pc:spChg chg="mod">
          <ac:chgData name="Fatemeh Heydari (2323552)" userId="e443d685-44dc-4b32-98ab-e994c7c5c32c" providerId="ADAL" clId="{337B43A6-69AD-4D33-A928-2F1ABE87F773}" dt="2026-04-04T18:19:08.795" v="3561" actId="20577"/>
          <ac:spMkLst>
            <pc:docMk/>
            <pc:sldMk cId="0" sldId="257"/>
            <ac:spMk id="2" creationId="{00000000-0000-0000-0000-000000000000}"/>
          </ac:spMkLst>
        </pc:spChg>
        <pc:spChg chg="add ord">
          <ac:chgData name="Fatemeh Heydari (2323552)" userId="e443d685-44dc-4b32-98ab-e994c7c5c32c" providerId="ADAL" clId="{337B43A6-69AD-4D33-A928-2F1ABE87F773}" dt="2026-03-31T20:14:31.784" v="2873" actId="26606"/>
          <ac:spMkLst>
            <pc:docMk/>
            <pc:sldMk cId="0" sldId="257"/>
            <ac:spMk id="11" creationId="{28AB681C-69E6-3FA3-94B0-84DB45C95AEB}"/>
          </ac:spMkLst>
        </pc:spChg>
        <pc:picChg chg="add mod modCrop">
          <ac:chgData name="Fatemeh Heydari (2323552)" userId="e443d685-44dc-4b32-98ab-e994c7c5c32c" providerId="ADAL" clId="{337B43A6-69AD-4D33-A928-2F1ABE87F773}" dt="2026-04-04T11:41:13.099" v="3537" actId="1076"/>
          <ac:picMkLst>
            <pc:docMk/>
            <pc:sldMk cId="0" sldId="257"/>
            <ac:picMk id="3" creationId="{39F0F7D7-E371-AD89-99E2-463B797F18E3}"/>
          </ac:picMkLst>
        </pc:picChg>
        <pc:picChg chg="add mod ord">
          <ac:chgData name="Fatemeh Heydari (2323552)" userId="e443d685-44dc-4b32-98ab-e994c7c5c32c" providerId="ADAL" clId="{337B43A6-69AD-4D33-A928-2F1ABE87F773}" dt="2026-04-04T10:14:55.392" v="3174" actId="1076"/>
          <ac:picMkLst>
            <pc:docMk/>
            <pc:sldMk cId="0" sldId="257"/>
            <ac:picMk id="4" creationId="{C02B87DF-CC5D-D917-9C1B-254273C36211}"/>
          </ac:picMkLst>
        </pc:picChg>
        <pc:picChg chg="add mod">
          <ac:chgData name="Fatemeh Heydari (2323552)" userId="e443d685-44dc-4b32-98ab-e994c7c5c32c" providerId="ADAL" clId="{337B43A6-69AD-4D33-A928-2F1ABE87F773}" dt="2026-03-31T20:15:02.743" v="2877" actId="14100"/>
          <ac:picMkLst>
            <pc:docMk/>
            <pc:sldMk cId="0" sldId="257"/>
            <ac:picMk id="15" creationId="{5C6F243A-206F-A7FB-1F87-A7DB95487124}"/>
          </ac:picMkLst>
        </pc:picChg>
        <pc:picChg chg="add mod">
          <ac:chgData name="Fatemeh Heydari (2323552)" userId="e443d685-44dc-4b32-98ab-e994c7c5c32c" providerId="ADAL" clId="{337B43A6-69AD-4D33-A928-2F1ABE87F773}" dt="2026-03-31T20:15:25.702" v="2882" actId="1076"/>
          <ac:picMkLst>
            <pc:docMk/>
            <pc:sldMk cId="0" sldId="257"/>
            <ac:picMk id="17" creationId="{8FD81C55-D362-3091-4C82-6142D0463F14}"/>
          </ac:picMkLst>
        </pc:picChg>
      </pc:sldChg>
      <pc:sldChg chg="addSp delSp modSp mod">
        <pc:chgData name="Fatemeh Heydari (2323552)" userId="e443d685-44dc-4b32-98ab-e994c7c5c32c" providerId="ADAL" clId="{337B43A6-69AD-4D33-A928-2F1ABE87F773}" dt="2026-04-04T19:42:22.270" v="3627" actId="20577"/>
        <pc:sldMkLst>
          <pc:docMk/>
          <pc:sldMk cId="0" sldId="258"/>
        </pc:sldMkLst>
        <pc:spChg chg="mod">
          <ac:chgData name="Fatemeh Heydari (2323552)" userId="e443d685-44dc-4b32-98ab-e994c7c5c32c" providerId="ADAL" clId="{337B43A6-69AD-4D33-A928-2F1ABE87F773}" dt="2026-04-04T19:42:22.270" v="3627" actId="20577"/>
          <ac:spMkLst>
            <pc:docMk/>
            <pc:sldMk cId="0" sldId="258"/>
            <ac:spMk id="2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28T10:16:50.251" v="2449" actId="14100"/>
          <ac:spMkLst>
            <pc:docMk/>
            <pc:sldMk cId="0" sldId="258"/>
            <ac:spMk id="3" creationId="{00000000-0000-0000-0000-000000000000}"/>
          </ac:spMkLst>
        </pc:spChg>
        <pc:picChg chg="add mod">
          <ac:chgData name="Fatemeh Heydari (2323552)" userId="e443d685-44dc-4b32-98ab-e994c7c5c32c" providerId="ADAL" clId="{337B43A6-69AD-4D33-A928-2F1ABE87F773}" dt="2026-04-04T10:18:14.675" v="3221" actId="1076"/>
          <ac:picMkLst>
            <pc:docMk/>
            <pc:sldMk cId="0" sldId="258"/>
            <ac:picMk id="6" creationId="{5F915822-EE1D-7919-BA51-7E151DC78640}"/>
          </ac:picMkLst>
        </pc:picChg>
      </pc:sldChg>
      <pc:sldChg chg="addSp delSp modSp mod">
        <pc:chgData name="Fatemeh Heydari (2323552)" userId="e443d685-44dc-4b32-98ab-e994c7c5c32c" providerId="ADAL" clId="{337B43A6-69AD-4D33-A928-2F1ABE87F773}" dt="2026-04-04T19:44:09.727" v="3631" actId="20577"/>
        <pc:sldMkLst>
          <pc:docMk/>
          <pc:sldMk cId="0" sldId="259"/>
        </pc:sldMkLst>
        <pc:spChg chg="mod">
          <ac:chgData name="Fatemeh Heydari (2323552)" userId="e443d685-44dc-4b32-98ab-e994c7c5c32c" providerId="ADAL" clId="{337B43A6-69AD-4D33-A928-2F1ABE87F773}" dt="2026-04-04T19:44:09.727" v="3631" actId="20577"/>
          <ac:spMkLst>
            <pc:docMk/>
            <pc:sldMk cId="0" sldId="259"/>
            <ac:spMk id="2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4-04T18:19:48.465" v="3566" actId="1076"/>
          <ac:spMkLst>
            <pc:docMk/>
            <pc:sldMk cId="0" sldId="259"/>
            <ac:spMk id="5" creationId="{00000000-0000-0000-0000-000000000000}"/>
          </ac:spMkLst>
        </pc:spChg>
        <pc:picChg chg="add mod">
          <ac:chgData name="Fatemeh Heydari (2323552)" userId="e443d685-44dc-4b32-98ab-e994c7c5c32c" providerId="ADAL" clId="{337B43A6-69AD-4D33-A928-2F1ABE87F773}" dt="2026-04-04T18:23:24.603" v="3574" actId="14100"/>
          <ac:picMkLst>
            <pc:docMk/>
            <pc:sldMk cId="0" sldId="259"/>
            <ac:picMk id="4" creationId="{09CB5A61-0A57-A296-0F2D-83BA9EB897DA}"/>
          </ac:picMkLst>
        </pc:picChg>
      </pc:sldChg>
      <pc:sldChg chg="addSp delSp modSp mod">
        <pc:chgData name="Fatemeh Heydari (2323552)" userId="e443d685-44dc-4b32-98ab-e994c7c5c32c" providerId="ADAL" clId="{337B43A6-69AD-4D33-A928-2F1ABE87F773}" dt="2026-04-04T19:46:21.906" v="3633" actId="20577"/>
        <pc:sldMkLst>
          <pc:docMk/>
          <pc:sldMk cId="0" sldId="260"/>
        </pc:sldMkLst>
        <pc:spChg chg="mod">
          <ac:chgData name="Fatemeh Heydari (2323552)" userId="e443d685-44dc-4b32-98ab-e994c7c5c32c" providerId="ADAL" clId="{337B43A6-69AD-4D33-A928-2F1ABE87F773}" dt="2026-03-27T21:27:01.118" v="1437" actId="1076"/>
          <ac:spMkLst>
            <pc:docMk/>
            <pc:sldMk cId="0" sldId="260"/>
            <ac:spMk id="2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4-04T19:46:21.906" v="3633" actId="20577"/>
          <ac:spMkLst>
            <pc:docMk/>
            <pc:sldMk cId="0" sldId="260"/>
            <ac:spMk id="7" creationId="{00000000-0000-0000-0000-000000000000}"/>
          </ac:spMkLst>
        </pc:spChg>
      </pc:sldChg>
      <pc:sldChg chg="addSp delSp modSp mod">
        <pc:chgData name="Fatemeh Heydari (2323552)" userId="e443d685-44dc-4b32-98ab-e994c7c5c32c" providerId="ADAL" clId="{337B43A6-69AD-4D33-A928-2F1ABE87F773}" dt="2026-04-04T11:47:20.278" v="3556" actId="1076"/>
        <pc:sldMkLst>
          <pc:docMk/>
          <pc:sldMk cId="0" sldId="261"/>
        </pc:sldMkLst>
        <pc:spChg chg="mod">
          <ac:chgData name="Fatemeh Heydari (2323552)" userId="e443d685-44dc-4b32-98ab-e994c7c5c32c" providerId="ADAL" clId="{337B43A6-69AD-4D33-A928-2F1ABE87F773}" dt="2026-04-04T11:10:32.324" v="3388" actId="20577"/>
          <ac:spMkLst>
            <pc:docMk/>
            <pc:sldMk cId="0" sldId="261"/>
            <ac:spMk id="2" creationId="{00000000-0000-0000-0000-000000000000}"/>
          </ac:spMkLst>
        </pc:spChg>
        <pc:picChg chg="add mod">
          <ac:chgData name="Fatemeh Heydari (2323552)" userId="e443d685-44dc-4b32-98ab-e994c7c5c32c" providerId="ADAL" clId="{337B43A6-69AD-4D33-A928-2F1ABE87F773}" dt="2026-04-04T11:47:20.278" v="3556" actId="1076"/>
          <ac:picMkLst>
            <pc:docMk/>
            <pc:sldMk cId="0" sldId="261"/>
            <ac:picMk id="5" creationId="{8FFE6C1B-3403-C9D9-3CDA-BFB4990549C2}"/>
          </ac:picMkLst>
        </pc:picChg>
        <pc:picChg chg="add mod">
          <ac:chgData name="Fatemeh Heydari (2323552)" userId="e443d685-44dc-4b32-98ab-e994c7c5c32c" providerId="ADAL" clId="{337B43A6-69AD-4D33-A928-2F1ABE87F773}" dt="2026-04-04T11:10:36.042" v="3390" actId="14100"/>
          <ac:picMkLst>
            <pc:docMk/>
            <pc:sldMk cId="0" sldId="261"/>
            <ac:picMk id="6" creationId="{FCD5C21E-E00F-40C3-7619-27EDD0B6B265}"/>
          </ac:picMkLst>
        </pc:picChg>
      </pc:sldChg>
      <pc:sldChg chg="addSp delSp modSp mod">
        <pc:chgData name="Fatemeh Heydari (2323552)" userId="e443d685-44dc-4b32-98ab-e994c7c5c32c" providerId="ADAL" clId="{337B43A6-69AD-4D33-A928-2F1ABE87F773}" dt="2026-04-04T20:01:47.896" v="3658" actId="20577"/>
        <pc:sldMkLst>
          <pc:docMk/>
          <pc:sldMk cId="0" sldId="262"/>
        </pc:sldMkLst>
        <pc:spChg chg="mod">
          <ac:chgData name="Fatemeh Heydari (2323552)" userId="e443d685-44dc-4b32-98ab-e994c7c5c32c" providerId="ADAL" clId="{337B43A6-69AD-4D33-A928-2F1ABE87F773}" dt="2026-04-04T20:01:47.896" v="3658" actId="20577"/>
          <ac:spMkLst>
            <pc:docMk/>
            <pc:sldMk cId="0" sldId="262"/>
            <ac:spMk id="2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28T10:22:31.476" v="2493" actId="14100"/>
          <ac:spMkLst>
            <pc:docMk/>
            <pc:sldMk cId="0" sldId="262"/>
            <ac:spMk id="4" creationId="{00000000-0000-0000-0000-000000000000}"/>
          </ac:spMkLst>
        </pc:spChg>
        <pc:picChg chg="add mod">
          <ac:chgData name="Fatemeh Heydari (2323552)" userId="e443d685-44dc-4b32-98ab-e994c7c5c32c" providerId="ADAL" clId="{337B43A6-69AD-4D33-A928-2F1ABE87F773}" dt="2026-03-29T11:29:22.687" v="2639" actId="14100"/>
          <ac:picMkLst>
            <pc:docMk/>
            <pc:sldMk cId="0" sldId="262"/>
            <ac:picMk id="6" creationId="{48DE3FCF-C36A-9F3D-3363-C83A4AACA744}"/>
          </ac:picMkLst>
        </pc:picChg>
      </pc:sldChg>
      <pc:sldChg chg="addSp delSp modSp mod">
        <pc:chgData name="Fatemeh Heydari (2323552)" userId="e443d685-44dc-4b32-98ab-e994c7c5c32c" providerId="ADAL" clId="{337B43A6-69AD-4D33-A928-2F1ABE87F773}" dt="2026-04-04T19:09:58.070" v="3600" actId="20577"/>
        <pc:sldMkLst>
          <pc:docMk/>
          <pc:sldMk cId="0" sldId="263"/>
        </pc:sldMkLst>
        <pc:spChg chg="mod">
          <ac:chgData name="Fatemeh Heydari (2323552)" userId="e443d685-44dc-4b32-98ab-e994c7c5c32c" providerId="ADAL" clId="{337B43A6-69AD-4D33-A928-2F1ABE87F773}" dt="2026-04-04T19:09:58.070" v="3600" actId="20577"/>
          <ac:spMkLst>
            <pc:docMk/>
            <pc:sldMk cId="0" sldId="263"/>
            <ac:spMk id="2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29T11:55:17.749" v="2673" actId="1076"/>
          <ac:spMkLst>
            <pc:docMk/>
            <pc:sldMk cId="0" sldId="263"/>
            <ac:spMk id="3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29T11:55:13.812" v="2672" actId="1076"/>
          <ac:spMkLst>
            <pc:docMk/>
            <pc:sldMk cId="0" sldId="263"/>
            <ac:spMk id="4" creationId="{00000000-0000-0000-0000-000000000000}"/>
          </ac:spMkLst>
        </pc:spChg>
        <pc:picChg chg="add mod">
          <ac:chgData name="Fatemeh Heydari (2323552)" userId="e443d685-44dc-4b32-98ab-e994c7c5c32c" providerId="ADAL" clId="{337B43A6-69AD-4D33-A928-2F1ABE87F773}" dt="2026-03-29T11:28:16.177" v="2632" actId="1076"/>
          <ac:picMkLst>
            <pc:docMk/>
            <pc:sldMk cId="0" sldId="263"/>
            <ac:picMk id="10" creationId="{C5ED2159-AE3F-4A9E-9609-16F4EF35429B}"/>
          </ac:picMkLst>
        </pc:picChg>
      </pc:sldChg>
      <pc:sldChg chg="delSp modSp mod">
        <pc:chgData name="Fatemeh Heydari (2323552)" userId="e443d685-44dc-4b32-98ab-e994c7c5c32c" providerId="ADAL" clId="{337B43A6-69AD-4D33-A928-2F1ABE87F773}" dt="2026-04-04T19:53:36.914" v="3649" actId="20577"/>
        <pc:sldMkLst>
          <pc:docMk/>
          <pc:sldMk cId="0" sldId="264"/>
        </pc:sldMkLst>
        <pc:spChg chg="mod">
          <ac:chgData name="Fatemeh Heydari (2323552)" userId="e443d685-44dc-4b32-98ab-e994c7c5c32c" providerId="ADAL" clId="{337B43A6-69AD-4D33-A928-2F1ABE87F773}" dt="2026-04-04T19:53:36.914" v="3649" actId="20577"/>
          <ac:spMkLst>
            <pc:docMk/>
            <pc:sldMk cId="0" sldId="264"/>
            <ac:spMk id="2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4-04T19:39:38.055" v="3620" actId="1076"/>
          <ac:spMkLst>
            <pc:docMk/>
            <pc:sldMk cId="0" sldId="264"/>
            <ac:spMk id="3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4-04T11:23:06.930" v="3523" actId="1076"/>
          <ac:spMkLst>
            <pc:docMk/>
            <pc:sldMk cId="0" sldId="264"/>
            <ac:spMk id="5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4-04T11:20:51.954" v="3476"/>
          <ac:spMkLst>
            <pc:docMk/>
            <pc:sldMk cId="0" sldId="264"/>
            <ac:spMk id="8" creationId="{00000000-0000-0000-0000-000000000000}"/>
          </ac:spMkLst>
        </pc:spChg>
        <pc:picChg chg="mod">
          <ac:chgData name="Fatemeh Heydari (2323552)" userId="e443d685-44dc-4b32-98ab-e994c7c5c32c" providerId="ADAL" clId="{337B43A6-69AD-4D33-A928-2F1ABE87F773}" dt="2026-03-28T10:13:15.565" v="2438" actId="1076"/>
          <ac:picMkLst>
            <pc:docMk/>
            <pc:sldMk cId="0" sldId="264"/>
            <ac:picMk id="10" creationId="{E9FB4525-8E79-A7E3-D38E-4C383088BC92}"/>
          </ac:picMkLst>
        </pc:picChg>
      </pc:sldChg>
      <pc:sldChg chg="delSp modSp mod">
        <pc:chgData name="Fatemeh Heydari (2323552)" userId="e443d685-44dc-4b32-98ab-e994c7c5c32c" providerId="ADAL" clId="{337B43A6-69AD-4D33-A928-2F1ABE87F773}" dt="2026-03-28T10:14:00.189" v="2444" actId="20577"/>
        <pc:sldMkLst>
          <pc:docMk/>
          <pc:sldMk cId="0" sldId="265"/>
        </pc:sldMkLst>
        <pc:spChg chg="mod">
          <ac:chgData name="Fatemeh Heydari (2323552)" userId="e443d685-44dc-4b32-98ab-e994c7c5c32c" providerId="ADAL" clId="{337B43A6-69AD-4D33-A928-2F1ABE87F773}" dt="2026-03-28T10:14:00.189" v="2444" actId="20577"/>
          <ac:spMkLst>
            <pc:docMk/>
            <pc:sldMk cId="0" sldId="265"/>
            <ac:spMk id="2" creationId="{00000000-0000-0000-0000-000000000000}"/>
          </ac:spMkLst>
        </pc:spChg>
      </pc:sldChg>
      <pc:sldChg chg="delSp mod">
        <pc:chgData name="Fatemeh Heydari (2323552)" userId="e443d685-44dc-4b32-98ab-e994c7c5c32c" providerId="ADAL" clId="{337B43A6-69AD-4D33-A928-2F1ABE87F773}" dt="2026-04-04T11:47:35.964" v="3557" actId="21"/>
        <pc:sldMkLst>
          <pc:docMk/>
          <pc:sldMk cId="0" sldId="266"/>
        </pc:sldMkLst>
        <pc:spChg chg="del">
          <ac:chgData name="Fatemeh Heydari (2323552)" userId="e443d685-44dc-4b32-98ab-e994c7c5c32c" providerId="ADAL" clId="{337B43A6-69AD-4D33-A928-2F1ABE87F773}" dt="2026-04-04T11:47:35.964" v="3557" actId="21"/>
          <ac:spMkLst>
            <pc:docMk/>
            <pc:sldMk cId="0" sldId="266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6749FF-BD24-4CEF-8AE9-75AF81DBE6C2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E9A3BA-B55C-4717-81C3-001D0812D7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009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E9A3BA-B55C-4717-81C3-001D0812D70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889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13.sv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23.png"/><Relationship Id="rId4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96/29837" TargetMode="External"/><Relationship Id="rId13" Type="http://schemas.openxmlformats.org/officeDocument/2006/relationships/hyperlink" Target="https://doi.org/10.1093/ageing/afaf322" TargetMode="External"/><Relationship Id="rId3" Type="http://schemas.openxmlformats.org/officeDocument/2006/relationships/hyperlink" Target="https://doi.org/10.1186/s12877-023-04530-9" TargetMode="External"/><Relationship Id="rId7" Type="http://schemas.openxmlformats.org/officeDocument/2006/relationships/hyperlink" Target="https://doi.org/10.1177/07334648211005868" TargetMode="External"/><Relationship Id="rId12" Type="http://schemas.openxmlformats.org/officeDocument/2006/relationships/hyperlink" Target="https://doi.org/10.1109/ACCESS.2019.2922708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invent.2018.07.002" TargetMode="External"/><Relationship Id="rId11" Type="http://schemas.openxmlformats.org/officeDocument/2006/relationships/hyperlink" Target="https://www.england.nhs.uk/publication/delivery-plan-for-recovering-urgent-and-emergency-care-services/" TargetMode="External"/><Relationship Id="rId5" Type="http://schemas.openxmlformats.org/officeDocument/2006/relationships/hyperlink" Target="https://pmc.ncbi.nlm.nih.gov/articles/PMC10788098/pdf/afad238.pdf" TargetMode="External"/><Relationship Id="rId10" Type="http://schemas.openxmlformats.org/officeDocument/2006/relationships/hyperlink" Target="https://doi.org/10.1186/s12877-024-05262-0" TargetMode="External"/><Relationship Id="rId4" Type="http://schemas.openxmlformats.org/officeDocument/2006/relationships/hyperlink" Target="https://pmc.ncbi.nlm.nih.gov/articles/PMC9504041/" TargetMode="External"/><Relationship Id="rId9" Type="http://schemas.openxmlformats.org/officeDocument/2006/relationships/hyperlink" Target="https://doi.org/10.1186/s12877-019-1155-6" TargetMode="External"/><Relationship Id="rId14" Type="http://schemas.openxmlformats.org/officeDocument/2006/relationships/hyperlink" Target="https://doi.org/10.1186/s12877-022-03550-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1771" y="5092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7000"/>
            </a:blip>
            <a:stretch>
              <a:fillRect l="-6249" r="-624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-346970" y="-619177"/>
            <a:ext cx="3939257" cy="3911933"/>
          </a:xfrm>
          <a:custGeom>
            <a:avLst/>
            <a:gdLst/>
            <a:ahLst/>
            <a:cxnLst/>
            <a:rect l="l" t="t" r="r" b="b"/>
            <a:pathLst>
              <a:path w="3939257" h="3911933">
                <a:moveTo>
                  <a:pt x="0" y="0"/>
                </a:moveTo>
                <a:lnTo>
                  <a:pt x="3939257" y="0"/>
                </a:lnTo>
                <a:lnTo>
                  <a:pt x="3939257" y="3911932"/>
                </a:lnTo>
                <a:lnTo>
                  <a:pt x="0" y="39119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0" y="6632469"/>
            <a:ext cx="9647932" cy="3648672"/>
          </a:xfrm>
          <a:custGeom>
            <a:avLst/>
            <a:gdLst/>
            <a:ahLst/>
            <a:cxnLst/>
            <a:rect l="l" t="t" r="r" b="b"/>
            <a:pathLst>
              <a:path w="9647932" h="3648672">
                <a:moveTo>
                  <a:pt x="0" y="0"/>
                </a:moveTo>
                <a:lnTo>
                  <a:pt x="9647932" y="0"/>
                </a:lnTo>
                <a:lnTo>
                  <a:pt x="9647932" y="3648672"/>
                </a:lnTo>
                <a:lnTo>
                  <a:pt x="0" y="36486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15600363" y="6292386"/>
            <a:ext cx="3624205" cy="3994614"/>
          </a:xfrm>
          <a:custGeom>
            <a:avLst/>
            <a:gdLst/>
            <a:ahLst/>
            <a:cxnLst/>
            <a:rect l="l" t="t" r="r" b="b"/>
            <a:pathLst>
              <a:path w="3624205" h="3994614">
                <a:moveTo>
                  <a:pt x="0" y="0"/>
                </a:moveTo>
                <a:lnTo>
                  <a:pt x="3624204" y="0"/>
                </a:lnTo>
                <a:lnTo>
                  <a:pt x="3624204" y="3994614"/>
                </a:lnTo>
                <a:lnTo>
                  <a:pt x="0" y="399461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3793294" y="2860914"/>
            <a:ext cx="10701411" cy="5623105"/>
          </a:xfrm>
          <a:custGeom>
            <a:avLst/>
            <a:gdLst/>
            <a:ahLst/>
            <a:cxnLst/>
            <a:rect l="l" t="t" r="r" b="b"/>
            <a:pathLst>
              <a:path w="10701411" h="5623105">
                <a:moveTo>
                  <a:pt x="0" y="0"/>
                </a:moveTo>
                <a:lnTo>
                  <a:pt x="10701410" y="0"/>
                </a:lnTo>
                <a:lnTo>
                  <a:pt x="10701410" y="5623104"/>
                </a:lnTo>
                <a:lnTo>
                  <a:pt x="0" y="562310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the Health and Care Professions (BMHP6026)</a:t>
            </a:r>
          </a:p>
          <a:p>
            <a:pPr algn="ctr"/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Fall Detection Devices in Dementia Care</a:t>
            </a:r>
          </a:p>
          <a:p>
            <a:pPr algn="ctr"/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Fatemeh Heydari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ID: 2323552</a:t>
            </a: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Leila Surani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8371B9-A8B2-8A80-E9B4-2265A8F9AD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427938" y="5460904"/>
            <a:ext cx="2420322" cy="282878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CC93B0-FFA5-9B4A-CC40-EA83B94B500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0" y="864502"/>
            <a:ext cx="4962508" cy="172139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7FD6BC3-A827-DA52-3C30-B6948B4FA44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9236" y="6250243"/>
            <a:ext cx="3614058" cy="391193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7000"/>
            </a:blip>
            <a:stretch>
              <a:fillRect l="-6249" r="-6249"/>
            </a:stretch>
          </a:blipFill>
        </p:spPr>
        <p:txBody>
          <a:bodyPr/>
          <a:lstStyle/>
          <a:p>
            <a:pPr algn="ctr"/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algn="ctr"/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Falls are a significant health risk for older adults with dementia (NHS, 2023; Vandervelde et al., 2025)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Cognitive decline affects balance, judgement and awareness of environmental risks.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Increased risk of injury and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hospitalisation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Eost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-Telling et al., 2024).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Falls reduce patient safety and increase pressure on health and care services.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Digital technologies are used to improve prevention and response in dementia care (Chen et al.,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Fall detection devices are wearable technologies that identify falls and alert caregivers (Ren and Peng, 2019).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Devices use sensors to monitor movement continuously (Chen et al., 2022).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2B87DF-CC5D-D917-9C1B-254273C362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90501"/>
            <a:ext cx="2103223" cy="182279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9F0F7D7-E371-AD89-99E2-463B797F18E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2857"/>
          <a:stretch>
            <a:fillRect/>
          </a:stretch>
        </p:blipFill>
        <p:spPr>
          <a:xfrm>
            <a:off x="10163616" y="3560863"/>
            <a:ext cx="6556080" cy="3165274"/>
          </a:xfrm>
          <a:prstGeom prst="rect">
            <a:avLst/>
          </a:prstGeom>
        </p:spPr>
      </p:pic>
      <p:sp>
        <p:nvSpPr>
          <p:cNvPr id="11" name="Rectangle 1">
            <a:extLst>
              <a:ext uri="{FF2B5EF4-FFF2-40B4-BE49-F238E27FC236}">
                <a16:creationId xmlns:a16="http://schemas.microsoft.com/office/drawing/2014/main" id="{28AB681C-69E6-3FA3-94B0-84DB45C95A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C6F243A-206F-A7FB-1F87-A7DB954871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9999698">
            <a:off x="15280191" y="2416169"/>
            <a:ext cx="2019269" cy="215896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FD81C55-D362-3091-4C82-6142D0463F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9836212">
            <a:off x="15106452" y="3023942"/>
            <a:ext cx="1516752" cy="162168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7000"/>
            </a:blip>
            <a:stretch>
              <a:fillRect l="-6249" r="-6249"/>
            </a:stretch>
          </a:blipFill>
        </p:spPr>
        <p:txBody>
          <a:bodyPr/>
          <a:lstStyle/>
          <a:p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</a:p>
          <a:p>
            <a:pPr algn="ctr"/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Reduces need for constant physical observation (NHS England, 2023; Vandervelde et al., 2025)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Staff monitor alerts and respond to digital information (Ren and Peng,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Increased need for digital skills and understanding of devices (Gillam et al., 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Staff interpret alerts and combine them with clinical judgement (Gillam et al., 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Data supports identification of changes in patient movement (Chen et al., 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Alerts can interrupt routine tasks and affect workload patterns.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False alerts may increase pressure and reduce efficiency.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Staff confidence depends on training and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support (Christie et al.,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Ethical responsibility to balance safety, privacy and autonomy (Hall et al., 2019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3" name="Freeform 3"/>
          <p:cNvSpPr/>
          <p:nvPr/>
        </p:nvSpPr>
        <p:spPr>
          <a:xfrm rot="-2837744">
            <a:off x="134473" y="8195319"/>
            <a:ext cx="3826444" cy="3505056"/>
          </a:xfrm>
          <a:custGeom>
            <a:avLst/>
            <a:gdLst/>
            <a:ahLst/>
            <a:cxnLst/>
            <a:rect l="l" t="t" r="r" b="b"/>
            <a:pathLst>
              <a:path w="4102123" h="3830357">
                <a:moveTo>
                  <a:pt x="0" y="0"/>
                </a:moveTo>
                <a:lnTo>
                  <a:pt x="4102123" y="0"/>
                </a:lnTo>
                <a:lnTo>
                  <a:pt x="4102123" y="3830357"/>
                </a:lnTo>
                <a:lnTo>
                  <a:pt x="0" y="383035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16153777" y="8461752"/>
            <a:ext cx="2377248" cy="2057400"/>
          </a:xfrm>
          <a:custGeom>
            <a:avLst/>
            <a:gdLst/>
            <a:ahLst/>
            <a:cxnLst/>
            <a:rect l="l" t="t" r="r" b="b"/>
            <a:pathLst>
              <a:path w="2377248" h="2057400">
                <a:moveTo>
                  <a:pt x="0" y="0"/>
                </a:moveTo>
                <a:lnTo>
                  <a:pt x="2377248" y="0"/>
                </a:lnTo>
                <a:lnTo>
                  <a:pt x="2377248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915822-EE1D-7919-BA51-7E151DC786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768943" y="3441071"/>
            <a:ext cx="4114800" cy="340485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7000"/>
            </a:blip>
            <a:stretch>
              <a:fillRect l="-6249" r="-6249"/>
            </a:stretch>
          </a:blipFill>
        </p:spPr>
        <p:txBody>
          <a:bodyPr/>
          <a:lstStyle/>
          <a:p>
            <a:endParaRPr lang="en-US" dirty="0"/>
          </a:p>
          <a:p>
            <a:pPr algn="ctr"/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</a:p>
          <a:p>
            <a:pPr algn="ctr"/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Care shifts from routine observation to real time response (Ren and Peng, 2019;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Eost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-Telling et al., 2024).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Faster response to falls reduces the risk of complications.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Service delivery becomes more responsive to patient needs.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Work patterns become less predictable due to alerts (Gillam et al.,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Alerts may interrupt planned tasks and affect efficiency.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Some alerts do not require action and increase workload.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Supports care delivery across home and care settings (Gettel et al., 2021).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Requires coordination between professionals and services (Wrede et al.,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Data supports earlier identification of fall risk (Chen et al.,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reeform 5"/>
          <p:cNvSpPr/>
          <p:nvPr/>
        </p:nvSpPr>
        <p:spPr>
          <a:xfrm flipH="1">
            <a:off x="9968775" y="7885612"/>
            <a:ext cx="2013937" cy="1839087"/>
          </a:xfrm>
          <a:custGeom>
            <a:avLst/>
            <a:gdLst/>
            <a:ahLst/>
            <a:cxnLst/>
            <a:rect l="l" t="t" r="r" b="b"/>
            <a:pathLst>
              <a:path w="2841251" h="2458973">
                <a:moveTo>
                  <a:pt x="2841251" y="0"/>
                </a:moveTo>
                <a:lnTo>
                  <a:pt x="0" y="0"/>
                </a:lnTo>
                <a:lnTo>
                  <a:pt x="0" y="2458974"/>
                </a:lnTo>
                <a:lnTo>
                  <a:pt x="2841251" y="2458974"/>
                </a:lnTo>
                <a:lnTo>
                  <a:pt x="2841251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6" name="Freeform 6"/>
          <p:cNvSpPr/>
          <p:nvPr/>
        </p:nvSpPr>
        <p:spPr>
          <a:xfrm flipV="1">
            <a:off x="15796430" y="-386920"/>
            <a:ext cx="2841251" cy="2458973"/>
          </a:xfrm>
          <a:custGeom>
            <a:avLst/>
            <a:gdLst/>
            <a:ahLst/>
            <a:cxnLst/>
            <a:rect l="l" t="t" r="r" b="b"/>
            <a:pathLst>
              <a:path w="2841251" h="2458973">
                <a:moveTo>
                  <a:pt x="0" y="2458974"/>
                </a:moveTo>
                <a:lnTo>
                  <a:pt x="2841251" y="2458974"/>
                </a:lnTo>
                <a:lnTo>
                  <a:pt x="2841251" y="0"/>
                </a:lnTo>
                <a:lnTo>
                  <a:pt x="0" y="0"/>
                </a:lnTo>
                <a:lnTo>
                  <a:pt x="0" y="2458974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CB5A61-0A57-A296-0F2D-83BA9EB897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82712" y="4104559"/>
            <a:ext cx="5107859" cy="266809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9268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7000"/>
            </a:blip>
            <a:stretch>
              <a:fillRect l="-6249" r="-624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8012601">
            <a:off x="-1830285" y="4691557"/>
            <a:ext cx="5248045" cy="4900362"/>
          </a:xfrm>
          <a:custGeom>
            <a:avLst/>
            <a:gdLst/>
            <a:ahLst/>
            <a:cxnLst/>
            <a:rect l="l" t="t" r="r" b="b"/>
            <a:pathLst>
              <a:path w="5248045" h="4900362">
                <a:moveTo>
                  <a:pt x="0" y="0"/>
                </a:moveTo>
                <a:lnTo>
                  <a:pt x="5248045" y="0"/>
                </a:lnTo>
                <a:lnTo>
                  <a:pt x="5248045" y="4900362"/>
                </a:lnTo>
                <a:lnTo>
                  <a:pt x="0" y="49003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646234" y="-927266"/>
            <a:ext cx="3226132" cy="3203754"/>
          </a:xfrm>
          <a:custGeom>
            <a:avLst/>
            <a:gdLst/>
            <a:ahLst/>
            <a:cxnLst/>
            <a:rect l="l" t="t" r="r" b="b"/>
            <a:pathLst>
              <a:path w="3226132" h="3203754">
                <a:moveTo>
                  <a:pt x="0" y="0"/>
                </a:moveTo>
                <a:lnTo>
                  <a:pt x="3226132" y="0"/>
                </a:lnTo>
                <a:lnTo>
                  <a:pt x="3226132" y="3203753"/>
                </a:lnTo>
                <a:lnTo>
                  <a:pt x="0" y="320375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2266563" y="-9268"/>
            <a:ext cx="13379671" cy="97527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69874" lvl="1" algn="ctr">
              <a:lnSpc>
                <a:spcPts val="3499"/>
              </a:lnSpc>
            </a:pPr>
            <a:endParaRPr lang="en-US" sz="3200" b="1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269874" lvl="1" algn="ctr">
              <a:lnSpc>
                <a:spcPts val="3499"/>
              </a:lnSpc>
            </a:pPr>
            <a:r>
              <a:rPr lang="en-US" sz="3200" b="1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Impact on Patients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Automatic alerts allow faster assistance after a fall (Ren and Peng, 2019).</a:t>
            </a: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Reduces the risk of complications from delayed response (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Eost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-Telling et al., 2024).</a:t>
            </a: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Supports safety for individuals with cognitive impairment.</a:t>
            </a: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Enables individuals to remain in familiar environments (Gettel et al., 2021).</a:t>
            </a: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Supports independence through remote monitoring.</a:t>
            </a: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Some individuals feel reassured and more confident (Brookman et al., 2023).</a:t>
            </a: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Some individuals feel uncomfortable or confused by devices (Huang et al., 2024).</a:t>
            </a: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Forgetting or removing devices reduces effectiveness.</a:t>
            </a: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Reliable alerts improve trust in care (Gillam et al., 2022).</a:t>
            </a: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loud Soft"/>
              <a:cs typeface="Arial" panose="020B0604020202020204" pitchFamily="34" charset="0"/>
              <a:sym typeface="Cloud Soft"/>
            </a:endParaRPr>
          </a:p>
          <a:p>
            <a:pPr marL="612774" lvl="1" indent="-342900" algn="just">
              <a:lnSpc>
                <a:spcPts val="3499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loud Soft"/>
                <a:cs typeface="Arial" panose="020B0604020202020204" pitchFamily="34" charset="0"/>
                <a:sym typeface="Cloud Soft"/>
              </a:rPr>
              <a:t>Continuous monitoring may affect privacy and dignity (Hall et al., 2019).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7000"/>
            </a:blip>
            <a:stretch>
              <a:fillRect l="-6249" r="-6249"/>
            </a:stretch>
          </a:blipFill>
        </p:spPr>
        <p:txBody>
          <a:bodyPr/>
          <a:lstStyle/>
          <a:p>
            <a:endParaRPr lang="en-US" dirty="0"/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Impact on Community</a:t>
            </a:r>
          </a:p>
          <a:p>
            <a:pPr algn="ctr"/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Supports care delivery in home environments (Gettel et al., 2021).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Reduces reliance on hospital and residential care.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Requires coordination between health and care professionals (Wrede et al.,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is needed for timely response.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Family members receive alerts and become more involved (Brookman et al., 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Increased responsibility may create pressure for families.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Supports shared decision making in care planning (Hall et al., 2019).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Contributes to reduced hospital admissions (NHS, 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Unequal access may reflect digital inequalities (Wrede et al., 2022).</a:t>
            </a:r>
          </a:p>
        </p:txBody>
      </p:sp>
      <p:sp>
        <p:nvSpPr>
          <p:cNvPr id="3" name="Freeform 3"/>
          <p:cNvSpPr/>
          <p:nvPr/>
        </p:nvSpPr>
        <p:spPr>
          <a:xfrm>
            <a:off x="15938148" y="217222"/>
            <a:ext cx="2349852" cy="2743988"/>
          </a:xfrm>
          <a:custGeom>
            <a:avLst/>
            <a:gdLst/>
            <a:ahLst/>
            <a:cxnLst/>
            <a:rect l="l" t="t" r="r" b="b"/>
            <a:pathLst>
              <a:path w="2349852" h="2743988">
                <a:moveTo>
                  <a:pt x="0" y="0"/>
                </a:moveTo>
                <a:lnTo>
                  <a:pt x="2349852" y="0"/>
                </a:lnTo>
                <a:lnTo>
                  <a:pt x="2349852" y="2743988"/>
                </a:lnTo>
                <a:lnTo>
                  <a:pt x="0" y="27439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2424473" y="3980296"/>
            <a:ext cx="3931137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Cloud Soft"/>
                <a:ea typeface="Cloud Soft"/>
                <a:cs typeface="Cloud Soft"/>
                <a:sym typeface="Cloud Soft"/>
              </a:rPr>
              <a:t>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CD5C21E-E00F-40C3-7619-27EDD0B6B2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08098" y="3980296"/>
            <a:ext cx="4169829" cy="38786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FE6C1B-3403-C9D9-3CDA-BFB4990549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7407198"/>
            <a:ext cx="12060195" cy="287980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7000"/>
            </a:blip>
            <a:stretch>
              <a:fillRect l="-6249" r="-6249"/>
            </a:stretch>
          </a:blipFill>
        </p:spPr>
        <p:txBody>
          <a:bodyPr/>
          <a:lstStyle/>
          <a:p>
            <a:pPr algn="ctr"/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  <a:p>
            <a:pPr algn="ctr"/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Effectiveness depends on correct and consistent use.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Individuals may forget or refuse to wear devices (Huang et al., 2024).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False alerts can reduce trust and increase workload (Gillam et al.,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Continuous monitoring may affect privacy and dignity (Hall et al., 2019).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Requires staff training and digital competence (Christie et al., 2018).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Integration into care systems may be complex (Wrede et al.,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Technology cannot fully address complex care needs.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reeform 3"/>
          <p:cNvSpPr/>
          <p:nvPr/>
        </p:nvSpPr>
        <p:spPr>
          <a:xfrm rot="2243870">
            <a:off x="14471931" y="-230414"/>
            <a:ext cx="5248045" cy="4900362"/>
          </a:xfrm>
          <a:custGeom>
            <a:avLst/>
            <a:gdLst/>
            <a:ahLst/>
            <a:cxnLst/>
            <a:rect l="l" t="t" r="r" b="b"/>
            <a:pathLst>
              <a:path w="5248045" h="4900362">
                <a:moveTo>
                  <a:pt x="0" y="0"/>
                </a:moveTo>
                <a:lnTo>
                  <a:pt x="5248044" y="0"/>
                </a:lnTo>
                <a:lnTo>
                  <a:pt x="5248044" y="4900362"/>
                </a:lnTo>
                <a:lnTo>
                  <a:pt x="0" y="49003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4249400" y="8267699"/>
            <a:ext cx="4850805" cy="2416591"/>
          </a:xfrm>
          <a:custGeom>
            <a:avLst/>
            <a:gdLst/>
            <a:ahLst/>
            <a:cxnLst/>
            <a:rect l="l" t="t" r="r" b="b"/>
            <a:pathLst>
              <a:path w="4008504" h="3355452">
                <a:moveTo>
                  <a:pt x="0" y="0"/>
                </a:moveTo>
                <a:lnTo>
                  <a:pt x="4008504" y="0"/>
                </a:lnTo>
                <a:lnTo>
                  <a:pt x="4008504" y="3355452"/>
                </a:lnTo>
                <a:lnTo>
                  <a:pt x="0" y="335545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DE3FCF-C36A-9F3D-3363-C83A4AACA7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30000" y="3467100"/>
            <a:ext cx="4320441" cy="299230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381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</a:blip>
            <a:stretch>
              <a:fillRect l="-6249" r="-6249"/>
            </a:stretch>
          </a:blipFill>
        </p:spPr>
        <p:txBody>
          <a:bodyPr/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algn="ctr"/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Provide training to improve staff confidence in using devices (Christie et al., 2018).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 individuals with dementia to use devices consistently (Huang et al., 2024).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Improve design to increase comfort and usability.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Reduce false alerts to improve reliability.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Strengthen integration within health and care systems (Wrede et al.,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Promote communication between professionals and services (Wrede et al.,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Involve patients and families in care decisions (Hall et al., 2019).</a:t>
            </a:r>
          </a:p>
          <a:p>
            <a:pPr algn="ctr"/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12660760" y="784962"/>
            <a:ext cx="1606547" cy="1676400"/>
          </a:xfrm>
          <a:custGeom>
            <a:avLst/>
            <a:gdLst/>
            <a:ahLst/>
            <a:cxnLst/>
            <a:rect l="l" t="t" r="r" b="b"/>
            <a:pathLst>
              <a:path w="1454147" h="2121435">
                <a:moveTo>
                  <a:pt x="0" y="0"/>
                </a:moveTo>
                <a:lnTo>
                  <a:pt x="1454147" y="0"/>
                </a:lnTo>
                <a:lnTo>
                  <a:pt x="1454147" y="2121435"/>
                </a:lnTo>
                <a:lnTo>
                  <a:pt x="0" y="212143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flipH="1">
            <a:off x="8640068" y="6638328"/>
            <a:ext cx="9647932" cy="3648672"/>
          </a:xfrm>
          <a:custGeom>
            <a:avLst/>
            <a:gdLst/>
            <a:ahLst/>
            <a:cxnLst/>
            <a:rect l="l" t="t" r="r" b="b"/>
            <a:pathLst>
              <a:path w="9647932" h="3648672">
                <a:moveTo>
                  <a:pt x="9647932" y="0"/>
                </a:moveTo>
                <a:lnTo>
                  <a:pt x="0" y="0"/>
                </a:lnTo>
                <a:lnTo>
                  <a:pt x="0" y="3648672"/>
                </a:lnTo>
                <a:lnTo>
                  <a:pt x="9647932" y="3648672"/>
                </a:lnTo>
                <a:lnTo>
                  <a:pt x="9647932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flipV="1">
            <a:off x="15507833" y="0"/>
            <a:ext cx="2940091" cy="2544515"/>
          </a:xfrm>
          <a:custGeom>
            <a:avLst/>
            <a:gdLst/>
            <a:ahLst/>
            <a:cxnLst/>
            <a:rect l="l" t="t" r="r" b="b"/>
            <a:pathLst>
              <a:path w="2940091" h="2544515">
                <a:moveTo>
                  <a:pt x="0" y="2544515"/>
                </a:moveTo>
                <a:lnTo>
                  <a:pt x="2940091" y="2544515"/>
                </a:lnTo>
                <a:lnTo>
                  <a:pt x="2940091" y="0"/>
                </a:lnTo>
                <a:lnTo>
                  <a:pt x="0" y="0"/>
                </a:lnTo>
                <a:lnTo>
                  <a:pt x="0" y="2544515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5ED2159-AE3F-4A9E-9609-16F4EF3542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470231" y="3579552"/>
            <a:ext cx="4553126" cy="254451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1653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</a:blip>
            <a:stretch>
              <a:fillRect l="-6249" r="-6249"/>
            </a:stretch>
          </a:blip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Fall detection devices improve response to falls in dementia care (Ren and Peng, 2019).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 patient safety and reduce the risk of harm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Eost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-Telling et al., 2024).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Enable care in familiar environments and support independence (Gettel et al., 2021).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Change workforce roles and service delivery patterns.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Patient experience depends on comfort, understanding and trust (Huang et al., 2024)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Benefits are limited by reliability, training and access (Wrede et al.,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Technology is effective when integrated into person-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care (Hall et al., 2019).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Further research is needed to improve device accuracy and usability.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0" y="7385504"/>
            <a:ext cx="8763000" cy="2901496"/>
          </a:xfrm>
          <a:custGeom>
            <a:avLst/>
            <a:gdLst/>
            <a:ahLst/>
            <a:cxnLst/>
            <a:rect l="l" t="t" r="r" b="b"/>
            <a:pathLst>
              <a:path w="9647932" h="3648672">
                <a:moveTo>
                  <a:pt x="0" y="0"/>
                </a:moveTo>
                <a:lnTo>
                  <a:pt x="9647932" y="0"/>
                </a:lnTo>
                <a:lnTo>
                  <a:pt x="9647932" y="3648672"/>
                </a:lnTo>
                <a:lnTo>
                  <a:pt x="0" y="364867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Freeform 4"/>
          <p:cNvSpPr/>
          <p:nvPr/>
        </p:nvSpPr>
        <p:spPr>
          <a:xfrm>
            <a:off x="15532093" y="-875035"/>
            <a:ext cx="3454414" cy="3807470"/>
          </a:xfrm>
          <a:custGeom>
            <a:avLst/>
            <a:gdLst/>
            <a:ahLst/>
            <a:cxnLst/>
            <a:rect l="l" t="t" r="r" b="b"/>
            <a:pathLst>
              <a:path w="3454414" h="3807470">
                <a:moveTo>
                  <a:pt x="0" y="0"/>
                </a:moveTo>
                <a:lnTo>
                  <a:pt x="3454414" y="0"/>
                </a:lnTo>
                <a:lnTo>
                  <a:pt x="3454414" y="3807470"/>
                </a:lnTo>
                <a:lnTo>
                  <a:pt x="0" y="38074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flipH="1" flipV="1">
            <a:off x="-274075" y="-285750"/>
            <a:ext cx="2327907" cy="2628900"/>
          </a:xfrm>
          <a:custGeom>
            <a:avLst/>
            <a:gdLst/>
            <a:ahLst/>
            <a:cxnLst/>
            <a:rect l="l" t="t" r="r" b="b"/>
            <a:pathLst>
              <a:path w="2431212" h="2901496">
                <a:moveTo>
                  <a:pt x="2431212" y="2901496"/>
                </a:moveTo>
                <a:lnTo>
                  <a:pt x="0" y="2901496"/>
                </a:lnTo>
                <a:lnTo>
                  <a:pt x="0" y="0"/>
                </a:lnTo>
                <a:lnTo>
                  <a:pt x="2431212" y="0"/>
                </a:lnTo>
                <a:lnTo>
                  <a:pt x="2431212" y="2901496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Freeform 6"/>
          <p:cNvSpPr/>
          <p:nvPr/>
        </p:nvSpPr>
        <p:spPr>
          <a:xfrm>
            <a:off x="15910752" y="8229600"/>
            <a:ext cx="2377248" cy="2057400"/>
          </a:xfrm>
          <a:custGeom>
            <a:avLst/>
            <a:gdLst/>
            <a:ahLst/>
            <a:cxnLst/>
            <a:rect l="l" t="t" r="r" b="b"/>
            <a:pathLst>
              <a:path w="2377248" h="2057400">
                <a:moveTo>
                  <a:pt x="0" y="0"/>
                </a:moveTo>
                <a:lnTo>
                  <a:pt x="2377248" y="0"/>
                </a:lnTo>
                <a:lnTo>
                  <a:pt x="2377248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7138141" y="1045029"/>
            <a:ext cx="3908413" cy="3116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0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000000"/>
                </a:solidFill>
                <a:latin typeface="Cloud Soft Bold"/>
                <a:ea typeface="Cloud Soft Bold"/>
                <a:cs typeface="Cloud Soft Bold"/>
                <a:sym typeface="Cloud Soft Bold"/>
              </a:rPr>
              <a:t>Conclusion</a:t>
            </a:r>
          </a:p>
          <a:p>
            <a:pPr algn="ctr">
              <a:lnSpc>
                <a:spcPts val="6000"/>
              </a:lnSpc>
              <a:spcBef>
                <a:spcPct val="0"/>
              </a:spcBef>
            </a:pPr>
            <a:endParaRPr lang="en-US" sz="6000" b="1" dirty="0">
              <a:solidFill>
                <a:srgbClr val="000000"/>
              </a:solidFill>
              <a:latin typeface="Cloud Soft Bold"/>
              <a:ea typeface="Cloud Soft Bold"/>
              <a:cs typeface="Cloud Soft Bold"/>
              <a:sym typeface="Cloud Soft Bold"/>
            </a:endParaRPr>
          </a:p>
          <a:p>
            <a:pPr algn="ctr">
              <a:lnSpc>
                <a:spcPts val="6000"/>
              </a:lnSpc>
              <a:spcBef>
                <a:spcPct val="0"/>
              </a:spcBef>
            </a:pPr>
            <a:endParaRPr lang="en-US" sz="6000" b="1" dirty="0">
              <a:solidFill>
                <a:srgbClr val="000000"/>
              </a:solidFill>
              <a:latin typeface="Cloud Soft Bold"/>
              <a:ea typeface="Cloud Soft Bold"/>
              <a:cs typeface="Cloud Soft Bold"/>
              <a:sym typeface="Cloud Soft Bold"/>
            </a:endParaRPr>
          </a:p>
          <a:p>
            <a:pPr algn="ctr">
              <a:lnSpc>
                <a:spcPts val="6000"/>
              </a:lnSpc>
              <a:spcBef>
                <a:spcPct val="0"/>
              </a:spcBef>
            </a:pPr>
            <a:endParaRPr lang="en-US" sz="6000" b="1" dirty="0">
              <a:solidFill>
                <a:srgbClr val="000000"/>
              </a:solidFill>
              <a:latin typeface="Cloud Soft Bold"/>
              <a:ea typeface="Cloud Soft Bold"/>
              <a:cs typeface="Cloud Soft Bold"/>
              <a:sym typeface="Cloud Soft Bold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9FB4525-8E79-A7E3-D38E-4C383088BC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489342" y="2213278"/>
            <a:ext cx="3769958" cy="380747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</a:blip>
            <a:stretch>
              <a:fillRect l="-6249" r="-624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6197503" y="0"/>
            <a:ext cx="3253534" cy="3295476"/>
          </a:xfrm>
          <a:custGeom>
            <a:avLst/>
            <a:gdLst/>
            <a:ahLst/>
            <a:cxnLst/>
            <a:rect l="l" t="t" r="r" b="b"/>
            <a:pathLst>
              <a:path w="3253534" h="3295476">
                <a:moveTo>
                  <a:pt x="0" y="0"/>
                </a:moveTo>
                <a:lnTo>
                  <a:pt x="3253534" y="0"/>
                </a:lnTo>
                <a:lnTo>
                  <a:pt x="3253534" y="3295476"/>
                </a:lnTo>
                <a:lnTo>
                  <a:pt x="0" y="329547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7656947">
            <a:off x="12692672" y="6572936"/>
            <a:ext cx="5751783" cy="5370727"/>
          </a:xfrm>
          <a:custGeom>
            <a:avLst/>
            <a:gdLst/>
            <a:ahLst/>
            <a:cxnLst/>
            <a:rect l="l" t="t" r="r" b="b"/>
            <a:pathLst>
              <a:path w="5751783" h="5370727">
                <a:moveTo>
                  <a:pt x="0" y="0"/>
                </a:moveTo>
                <a:lnTo>
                  <a:pt x="5751783" y="0"/>
                </a:lnTo>
                <a:lnTo>
                  <a:pt x="5751783" y="5370728"/>
                </a:lnTo>
                <a:lnTo>
                  <a:pt x="0" y="537072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flipH="1" flipV="1">
            <a:off x="-459773" y="-645086"/>
            <a:ext cx="3842391" cy="4585648"/>
          </a:xfrm>
          <a:custGeom>
            <a:avLst/>
            <a:gdLst/>
            <a:ahLst/>
            <a:cxnLst/>
            <a:rect l="l" t="t" r="r" b="b"/>
            <a:pathLst>
              <a:path w="3842391" h="4585648">
                <a:moveTo>
                  <a:pt x="3842391" y="4585648"/>
                </a:moveTo>
                <a:lnTo>
                  <a:pt x="0" y="4585648"/>
                </a:lnTo>
                <a:lnTo>
                  <a:pt x="0" y="0"/>
                </a:lnTo>
                <a:lnTo>
                  <a:pt x="3842391" y="0"/>
                </a:lnTo>
                <a:lnTo>
                  <a:pt x="3842391" y="4585648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4082914" y="4029075"/>
            <a:ext cx="10122173" cy="2257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000"/>
              </a:lnSpc>
              <a:spcBef>
                <a:spcPct val="0"/>
              </a:spcBef>
            </a:pPr>
            <a:r>
              <a:rPr lang="en-US" sz="15000">
                <a:solidFill>
                  <a:srgbClr val="216849"/>
                </a:solidFill>
                <a:latin typeface="Mango AC"/>
                <a:ea typeface="Mango AC"/>
                <a:cs typeface="Mango AC"/>
                <a:sym typeface="Mango AC"/>
              </a:rPr>
              <a:t>Thank You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7000"/>
            </a:blip>
            <a:stretch>
              <a:fillRect l="-6249" r="-6249"/>
            </a:stretch>
          </a:blipFill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Brookman, R. (R19124), Parker, S., Hoon, L., Ono, A.,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Fukayama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A., Matsukawa, H., &amp; Harris, C. B. (R20038). (2023). Technology for dementia care: what would good technology look like and do, from carers’ perspectives?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23(1), Article 867.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https://doi.org/10.1186/s12877-023-04530-9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Chen, M., Ma, Y., Song, J., Lai, C., and Hu, B. (2022) Wearable sensor-based technologies for fall risk assessment in older adults: a systematic review,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Sensors,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22(18), pp. 1–20.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https://pmc.ncbi.nlm.nih.gov/articles/PMC9504041/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Eost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-Telling, C., et al. (2024) ‘Digital technologies to prevent falls in people living with dementia or mild cognitive impairment: a rapid systematic overview of systematic reviews,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Age and Ageing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53(1).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https://pmc.ncbi.nlm.nih.gov/articles/PMC10788098/pdf/afad238.pdf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Christie, H. L., Bartels, S. L., Boots, L. M. M., Tange, H. J., Verhey, F. R. J., &amp; de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Vugt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 E. (2018). A systematic review on the implementation of eHealth interventions for informal caregivers of people with dementia. Internet Interventions :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Application of Information Technology in Mental and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Health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13, 51–59.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https://doi.org/10.1016/j.invent.2018.07.002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Gettel, C. J., Chen, K., &amp; Goldberg, E. M. (2021). Dementia Care, Fall Detection, and Ambient-Assisted Living Technologies Help Older Adults Age in Place: A Scoping Review.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Gerontology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40(12), 1893–1902.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https://doi.org/10.1177/07334648211005868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Gillam, J., Davies, N.,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Aworinde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Yorganci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E., Anderson, J. E., &amp; Evans, C. (2022). Implementation of eHealth to Support Assessment and Decision-making for Residents With Dementia in Long-term Care: Systematic Review.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24(2), e29837. Available at: 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https://doi.org/10.2196/29837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Hall, A., Brown Wilson, C., Stanmore, E., &amp; Todd, C. (2019). Moving beyond ‘safety’ versus ‘autonomy’: a qualitative exploration of the ethics of using monitoring technologies in long-term dementia care.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BMC Geriatrics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19(1), Article 145.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https://doi.org/10.1186/s12877-019-1155-6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Huang, H.-H., Chang, M.-H., Chen, P.-T., Lin, C.-L., Sung, P.-S., Chen, C.-H., &amp; Fan, S.-Y. (2024). Exploring factors affecting the acceptance of fall detection technology among older adults and their families: a content analysis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. BMC Geriatrics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24(1), Article 694.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https://doi.org/10.1186/s12877-024-05262-0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Delivery plan for recovering urgent and emergency care services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https://www.england.nhs.uk/publication/delivery-plan-for-recovering-urgent-and-emergency-care-services/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Len, L., &amp; Peng, Y. (2019). Research of Fall Detection and Fall Prevention Technologies: A Systematic Review.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IEEE Access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7, 77702–77722.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https://doi.org/10.1109/ACCESS.2019.2922708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Vandervelde, S., Skelton, D. A.,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Milisen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K., Treml, J., &amp; Martin, F. C. (2025). Commentary on NICE guidance 249—falls: assessment and prevention in older people and in people 50 and over at higher risk.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Age and Ageing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54(11).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https://doi.org/10.1093/ageing/afaf322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Wrede, C., Braakman-Jansen, A., &amp; van Gemert-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Pijnen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L. (2022). How to create value with unobtrusive monitoring technology in home-based dementia care: a multimethod study among key stakeholders.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22(1), Article 921.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https://doi.org/10.1186/s12877-022-03550-1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 April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8" ma:contentTypeDescription="Create a new document." ma:contentTypeScope="" ma:versionID="887035d4e898cddc4c2a70bbcb600a12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f0403ca7055f550e3968d5ad1c66b273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E7711A3-ECEF-4155-A01C-7588DE0D1DA6}">
  <ds:schemaRefs>
    <ds:schemaRef ds:uri="http://schemas.microsoft.com/office/2006/documentManagement/types"/>
    <ds:schemaRef ds:uri="http://purl.org/dc/terms/"/>
    <ds:schemaRef ds:uri="http://purl.org/dc/dcmitype/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bd58668a-75ed-4e88-8b6f-7357ab2eb406"/>
    <ds:schemaRef ds:uri="b6c735d2-3114-479d-9f38-f4e14bc16876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9D27C0A4-2719-4E5B-BB2C-915BE07F918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29071F4-9E3B-4BC6-8755-62A8957BE7B7}">
  <ds:schemaRefs>
    <ds:schemaRef ds:uri="b6c735d2-3114-479d-9f38-f4e14bc16876"/>
    <ds:schemaRef ds:uri="bd58668a-75ed-4e88-8b6f-7357ab2eb40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437</TotalTime>
  <Words>1801</Words>
  <Application>Microsoft Office PowerPoint</Application>
  <PresentationFormat>Custom</PresentationFormat>
  <Paragraphs>211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Cloud Soft Bold</vt:lpstr>
      <vt:lpstr>Cloud Soft</vt:lpstr>
      <vt:lpstr>Calibri</vt:lpstr>
      <vt:lpstr>Mango AC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Yellow Pink Playful Biology Group Project Presentation</dc:title>
  <cp:lastModifiedBy>Fatemeh Heydari (2323552)</cp:lastModifiedBy>
  <cp:revision>1</cp:revision>
  <dcterms:created xsi:type="dcterms:W3CDTF">2006-08-16T00:00:00Z</dcterms:created>
  <dcterms:modified xsi:type="dcterms:W3CDTF">2026-04-04T20:01:56Z</dcterms:modified>
  <dc:identifier>DAHE2szlZB0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