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63" r:id="rId6"/>
    <p:sldId id="257" r:id="rId7"/>
    <p:sldId id="258" r:id="rId8"/>
    <p:sldId id="265" r:id="rId9"/>
    <p:sldId id="259" r:id="rId10"/>
    <p:sldId id="260" r:id="rId11"/>
    <p:sldId id="261" r:id="rId12"/>
    <p:sldId id="262" r:id="rId13"/>
    <p:sldId id="26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466108C-9B5E-4C2B-B140-4347E979E345}" type="datetimeFigureOut">
              <a:rPr lang="en-GB" smtClean="0"/>
              <a:t>20/07/2026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98612BDF-0128-4495-B2D7-0AF9FED52D2B}"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189645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466108C-9B5E-4C2B-B140-4347E979E345}"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612BDF-0128-4495-B2D7-0AF9FED52D2B}"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1542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66108C-9B5E-4C2B-B140-4347E979E345}"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612BDF-0128-4495-B2D7-0AF9FED52D2B}"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56757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F466108C-9B5E-4C2B-B140-4347E979E345}" type="datetimeFigureOut">
              <a:rPr lang="en-GB" smtClean="0"/>
              <a:t>20/07/2026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612BDF-0128-4495-B2D7-0AF9FED52D2B}"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887681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F466108C-9B5E-4C2B-B140-4347E979E345}" type="datetimeFigureOut">
              <a:rPr lang="en-GB" smtClean="0"/>
              <a:t>20/07/2026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612BDF-0128-4495-B2D7-0AF9FED52D2B}"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139887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F466108C-9B5E-4C2B-B140-4347E979E345}" type="datetimeFigureOut">
              <a:rPr lang="en-GB" smtClean="0"/>
              <a:t>20/07/2026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612BDF-0128-4495-B2D7-0AF9FED52D2B}"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331284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66108C-9B5E-4C2B-B140-4347E979E345}" type="datetimeFigureOut">
              <a:rPr lang="en-GB" smtClean="0"/>
              <a:t>20/07/2026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612BDF-0128-4495-B2D7-0AF9FED52D2B}" type="slidenum">
              <a:rPr lang="en-GB" smtClean="0"/>
              <a:t>‹#›</a:t>
            </a:fld>
            <a:endParaRPr lang="en-GB"/>
          </a:p>
        </p:txBody>
      </p:sp>
    </p:spTree>
    <p:extLst>
      <p:ext uri="{BB962C8B-B14F-4D97-AF65-F5344CB8AC3E}">
        <p14:creationId xmlns:p14="http://schemas.microsoft.com/office/powerpoint/2010/main" val="3680311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466108C-9B5E-4C2B-B140-4347E979E345}" type="datetimeFigureOut">
              <a:rPr lang="en-GB" smtClean="0"/>
              <a:t>20/07/2026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612BDF-0128-4495-B2D7-0AF9FED52D2B}"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14935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F466108C-9B5E-4C2B-B140-4347E979E345}" type="datetimeFigureOut">
              <a:rPr lang="en-GB" smtClean="0"/>
              <a:t>20/07/2026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98612BDF-0128-4495-B2D7-0AF9FED52D2B}"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8304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466108C-9B5E-4C2B-B140-4347E979E345}"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612BDF-0128-4495-B2D7-0AF9FED52D2B}"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64561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466108C-9B5E-4C2B-B140-4347E979E345}" type="datetimeFigureOut">
              <a:rPr lang="en-GB" smtClean="0"/>
              <a:t>20/07/2026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612BDF-0128-4495-B2D7-0AF9FED52D2B}"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480701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F466108C-9B5E-4C2B-B140-4347E979E345}" type="datetimeFigureOut">
              <a:rPr lang="en-GB" smtClean="0"/>
              <a:t>20/07/2026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98612BDF-0128-4495-B2D7-0AF9FED52D2B}"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85750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skillsforcare.org.uk/" TargetMode="External"/><Relationship Id="rId2" Type="http://schemas.openxmlformats.org/officeDocument/2006/relationships/hyperlink" Target="https://www.nmc.org.uk/standards/code/" TargetMode="External"/><Relationship Id="rId1" Type="http://schemas.openxmlformats.org/officeDocument/2006/relationships/slideLayout" Target="../slideLayouts/slideLayout2.xml"/><Relationship Id="rId4" Type="http://schemas.openxmlformats.org/officeDocument/2006/relationships/hyperlink" Target="https://www.alzheimers.org.uk/about-dementia/stages-and-symptoms/dementia-symptoms/how-to-communicate-dement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7F332-37F7-B59D-39F6-EF60B9A74394}"/>
              </a:ext>
            </a:extLst>
          </p:cNvPr>
          <p:cNvSpPr>
            <a:spLocks noGrp="1"/>
          </p:cNvSpPr>
          <p:nvPr>
            <p:ph type="ctrTitle"/>
          </p:nvPr>
        </p:nvSpPr>
        <p:spPr>
          <a:xfrm>
            <a:off x="272717" y="802298"/>
            <a:ext cx="10782136" cy="2541431"/>
          </a:xfrm>
        </p:spPr>
        <p:txBody>
          <a:bodyPr>
            <a:normAutofit fontScale="90000"/>
          </a:bodyPr>
          <a:lstStyle/>
          <a:p>
            <a:r>
              <a:rPr lang="en-GB"/>
              <a:t>Professional Carrer development withing health and social care </a:t>
            </a:r>
          </a:p>
        </p:txBody>
      </p:sp>
      <p:sp>
        <p:nvSpPr>
          <p:cNvPr id="3" name="Subtitle 2">
            <a:extLst>
              <a:ext uri="{FF2B5EF4-FFF2-40B4-BE49-F238E27FC236}">
                <a16:creationId xmlns:a16="http://schemas.microsoft.com/office/drawing/2014/main" id="{143C0125-2B30-4E62-E03C-F200774FBD03}"/>
              </a:ext>
            </a:extLst>
          </p:cNvPr>
          <p:cNvSpPr>
            <a:spLocks noGrp="1"/>
          </p:cNvSpPr>
          <p:nvPr>
            <p:ph type="subTitle" idx="1"/>
          </p:nvPr>
        </p:nvSpPr>
        <p:spPr>
          <a:xfrm>
            <a:off x="2417780" y="3531204"/>
            <a:ext cx="8637072" cy="2356249"/>
          </a:xfrm>
        </p:spPr>
        <p:txBody>
          <a:bodyPr/>
          <a:lstStyle/>
          <a:p>
            <a:r>
              <a:rPr lang="en-GB"/>
              <a:t>Humayera hossain</a:t>
            </a:r>
          </a:p>
          <a:p>
            <a:r>
              <a:rPr lang="en-GB" err="1"/>
              <a:t>Modue</a:t>
            </a:r>
            <a:r>
              <a:rPr lang="en-GB"/>
              <a:t> code- LCHS4009</a:t>
            </a:r>
          </a:p>
          <a:p>
            <a:r>
              <a:rPr lang="en-GB"/>
              <a:t>Self awareness presentation </a:t>
            </a:r>
          </a:p>
          <a:p>
            <a:endParaRPr lang="en-GB"/>
          </a:p>
        </p:txBody>
      </p:sp>
    </p:spTree>
    <p:extLst>
      <p:ext uri="{BB962C8B-B14F-4D97-AF65-F5344CB8AC3E}">
        <p14:creationId xmlns:p14="http://schemas.microsoft.com/office/powerpoint/2010/main" val="34385657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B02870-34D7-2E33-AF71-072D379E5D26}"/>
              </a:ext>
            </a:extLst>
          </p:cNvPr>
          <p:cNvSpPr>
            <a:spLocks noGrp="1"/>
          </p:cNvSpPr>
          <p:nvPr>
            <p:ph idx="1"/>
          </p:nvPr>
        </p:nvSpPr>
        <p:spPr/>
        <p:txBody>
          <a:bodyPr>
            <a:normAutofit/>
          </a:bodyPr>
          <a:lstStyle/>
          <a:p>
            <a:pPr marL="0" indent="0">
              <a:buNone/>
            </a:pPr>
            <a:r>
              <a:rPr lang="en-GB" sz="3200"/>
              <a:t>I used OpenAI  to help me with ideas and to organise my presentation. I also used other sources such as the Nursing and Midwifery Council (NMC) and Skills for Care to support my research and make sure the information was relevant to health and social care.</a:t>
            </a:r>
          </a:p>
        </p:txBody>
      </p:sp>
    </p:spTree>
    <p:extLst>
      <p:ext uri="{BB962C8B-B14F-4D97-AF65-F5344CB8AC3E}">
        <p14:creationId xmlns:p14="http://schemas.microsoft.com/office/powerpoint/2010/main" val="3434972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ED88C-A299-0FB9-E0D7-66B684B8FD8B}"/>
              </a:ext>
            </a:extLst>
          </p:cNvPr>
          <p:cNvSpPr>
            <a:spLocks noGrp="1"/>
          </p:cNvSpPr>
          <p:nvPr>
            <p:ph type="title"/>
          </p:nvPr>
        </p:nvSpPr>
        <p:spPr/>
        <p:txBody>
          <a:bodyPr/>
          <a:lstStyle/>
          <a:p>
            <a:r>
              <a:rPr lang="en-GB"/>
              <a:t>Introduction </a:t>
            </a:r>
          </a:p>
        </p:txBody>
      </p:sp>
      <p:sp>
        <p:nvSpPr>
          <p:cNvPr id="3" name="Content Placeholder 2">
            <a:extLst>
              <a:ext uri="{FF2B5EF4-FFF2-40B4-BE49-F238E27FC236}">
                <a16:creationId xmlns:a16="http://schemas.microsoft.com/office/drawing/2014/main" id="{F09F7636-85AC-C9CE-931A-DE127B89B66A}"/>
              </a:ext>
            </a:extLst>
          </p:cNvPr>
          <p:cNvSpPr>
            <a:spLocks noGrp="1"/>
          </p:cNvSpPr>
          <p:nvPr>
            <p:ph idx="1"/>
          </p:nvPr>
        </p:nvSpPr>
        <p:spPr/>
        <p:txBody>
          <a:bodyPr>
            <a:normAutofit lnSpcReduction="10000"/>
          </a:bodyPr>
          <a:lstStyle/>
          <a:p>
            <a:r>
              <a:rPr lang="en-GB"/>
              <a:t>Today, I will talk about communication and why it is an important skill in health and social care.</a:t>
            </a:r>
          </a:p>
          <a:p>
            <a:r>
              <a:rPr lang="en-GB"/>
              <a:t>I will explain what communication means and why it is important in professional practice.</a:t>
            </a:r>
          </a:p>
          <a:p>
            <a:r>
              <a:rPr lang="en-GB"/>
              <a:t>I will discuss how good communication helps healthcare professionals provide safe and person-centred care.</a:t>
            </a:r>
          </a:p>
          <a:p>
            <a:r>
              <a:rPr lang="en-GB"/>
              <a:t>I will also use Gibbs’ Reflective Cycle (1988) to show how healthcare professionals can reflect on their communication skills and improve their future practice.</a:t>
            </a:r>
          </a:p>
          <a:p>
            <a:r>
              <a:rPr lang="en-GB"/>
              <a:t>Finally, I will include evidence from academic sources to support my points.</a:t>
            </a:r>
          </a:p>
        </p:txBody>
      </p:sp>
    </p:spTree>
    <p:extLst>
      <p:ext uri="{BB962C8B-B14F-4D97-AF65-F5344CB8AC3E}">
        <p14:creationId xmlns:p14="http://schemas.microsoft.com/office/powerpoint/2010/main" val="780707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78D95-47FB-7FA4-9912-41037184D96D}"/>
              </a:ext>
            </a:extLst>
          </p:cNvPr>
          <p:cNvSpPr>
            <a:spLocks noGrp="1"/>
          </p:cNvSpPr>
          <p:nvPr>
            <p:ph type="title"/>
          </p:nvPr>
        </p:nvSpPr>
        <p:spPr/>
        <p:txBody>
          <a:bodyPr/>
          <a:lstStyle/>
          <a:p>
            <a:r>
              <a:rPr lang="en-GB"/>
              <a:t>communication</a:t>
            </a:r>
          </a:p>
        </p:txBody>
      </p:sp>
      <p:sp>
        <p:nvSpPr>
          <p:cNvPr id="3" name="Content Placeholder 2">
            <a:extLst>
              <a:ext uri="{FF2B5EF4-FFF2-40B4-BE49-F238E27FC236}">
                <a16:creationId xmlns:a16="http://schemas.microsoft.com/office/drawing/2014/main" id="{EBE9EC09-1C85-F3DC-165F-B93411547DC8}"/>
              </a:ext>
            </a:extLst>
          </p:cNvPr>
          <p:cNvSpPr>
            <a:spLocks noGrp="1"/>
          </p:cNvSpPr>
          <p:nvPr>
            <p:ph idx="1"/>
          </p:nvPr>
        </p:nvSpPr>
        <p:spPr/>
        <p:txBody>
          <a:bodyPr/>
          <a:lstStyle/>
          <a:p>
            <a:pPr marL="0" indent="0">
              <a:buNone/>
            </a:pPr>
            <a:r>
              <a:rPr lang="en-GB"/>
              <a:t>Communication is an important skill in health and social care because it helps professionals understand the needs, feelings, and concerns of service users. Effective communication allows healthcare workers to share information clearly, build trust, and provide person-centred care. For example, a support worker in a residential care home needs to communicate calmly and clearly with individuals to understand their needs and provide the right support. After providing care, professionals can use Gibbs’ Reflective Cycle (1988) to reflect on their communication, identify what went well, consider any challenges, and think about how they can improve their skills in the future. Reflection helps healthcare professionals develop better communication and provide higher-quality care.</a:t>
            </a:r>
          </a:p>
        </p:txBody>
      </p:sp>
    </p:spTree>
    <p:extLst>
      <p:ext uri="{BB962C8B-B14F-4D97-AF65-F5344CB8AC3E}">
        <p14:creationId xmlns:p14="http://schemas.microsoft.com/office/powerpoint/2010/main" val="17168510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C21B8-2D6E-F7E3-EC7B-BC890CB9F5A5}"/>
              </a:ext>
            </a:extLst>
          </p:cNvPr>
          <p:cNvSpPr>
            <a:spLocks noGrp="1"/>
          </p:cNvSpPr>
          <p:nvPr>
            <p:ph type="title"/>
          </p:nvPr>
        </p:nvSpPr>
        <p:spPr/>
        <p:txBody>
          <a:bodyPr/>
          <a:lstStyle/>
          <a:p>
            <a:r>
              <a:rPr lang="en-GB"/>
              <a:t>Gibbs reflective cycle </a:t>
            </a:r>
          </a:p>
        </p:txBody>
      </p:sp>
      <p:sp>
        <p:nvSpPr>
          <p:cNvPr id="3" name="Content Placeholder 2">
            <a:extLst>
              <a:ext uri="{FF2B5EF4-FFF2-40B4-BE49-F238E27FC236}">
                <a16:creationId xmlns:a16="http://schemas.microsoft.com/office/drawing/2014/main" id="{18B8AFFE-B59E-5C17-05C7-C890F64F5DE7}"/>
              </a:ext>
            </a:extLst>
          </p:cNvPr>
          <p:cNvSpPr>
            <a:spLocks noGrp="1"/>
          </p:cNvSpPr>
          <p:nvPr>
            <p:ph idx="1"/>
          </p:nvPr>
        </p:nvSpPr>
        <p:spPr/>
        <p:txBody>
          <a:bodyPr/>
          <a:lstStyle/>
          <a:p>
            <a:pPr marL="0" indent="0">
              <a:buNone/>
            </a:pPr>
            <a:r>
              <a:rPr lang="en-GB"/>
              <a:t>Gibbs’ Reflective Cycle (1988) helps health and social care professionals think about their experiences and improve their skills. Communication is an important part of this because professionals can reflect on how they speak and listen to service users. For example, if a support worker notices that a service user is upset because they did not understand what was said, they can use Gibbs’ model to think about what happened and how they could improve. They may decide to use simpler words, listen more carefully, and check if the person understands. This helps professionals improve their communication and provide better, person-centred care (Gibbs, 1988).</a:t>
            </a:r>
          </a:p>
        </p:txBody>
      </p:sp>
    </p:spTree>
    <p:extLst>
      <p:ext uri="{BB962C8B-B14F-4D97-AF65-F5344CB8AC3E}">
        <p14:creationId xmlns:p14="http://schemas.microsoft.com/office/powerpoint/2010/main" val="194991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FD3D1-3AEE-25C7-3CF0-A4D176754359}"/>
              </a:ext>
            </a:extLst>
          </p:cNvPr>
          <p:cNvSpPr>
            <a:spLocks noGrp="1"/>
          </p:cNvSpPr>
          <p:nvPr>
            <p:ph type="title"/>
          </p:nvPr>
        </p:nvSpPr>
        <p:spPr>
          <a:xfrm>
            <a:off x="1451577" y="326378"/>
            <a:ext cx="9603275" cy="1049235"/>
          </a:xfrm>
        </p:spPr>
        <p:txBody>
          <a:bodyPr/>
          <a:lstStyle/>
          <a:p>
            <a:r>
              <a:rPr lang="en-GB"/>
              <a:t>Why communication is important</a:t>
            </a:r>
          </a:p>
        </p:txBody>
      </p:sp>
      <p:sp>
        <p:nvSpPr>
          <p:cNvPr id="3" name="Content Placeholder 2">
            <a:extLst>
              <a:ext uri="{FF2B5EF4-FFF2-40B4-BE49-F238E27FC236}">
                <a16:creationId xmlns:a16="http://schemas.microsoft.com/office/drawing/2014/main" id="{A35F77A3-FAB8-CB56-50D2-92C078A29EAB}"/>
              </a:ext>
            </a:extLst>
          </p:cNvPr>
          <p:cNvSpPr>
            <a:spLocks noGrp="1"/>
          </p:cNvSpPr>
          <p:nvPr>
            <p:ph idx="1"/>
          </p:nvPr>
        </p:nvSpPr>
        <p:spPr>
          <a:xfrm>
            <a:off x="288758" y="2031774"/>
            <a:ext cx="11903242" cy="3450613"/>
          </a:xfrm>
        </p:spPr>
        <p:txBody>
          <a:bodyPr/>
          <a:lstStyle/>
          <a:p>
            <a:r>
              <a:rPr lang="en-GB"/>
              <a:t>Communication is an essential skill that allows healthcare professionals to share information clearly and effectively. (Skills for Care, 2023).</a:t>
            </a:r>
          </a:p>
          <a:p>
            <a:r>
              <a:rPr lang="en-GB"/>
              <a:t>Communication is an essential skill that allows healthcare professionals to share information clearly and effectively. It helps professionals understand the needs, wishes, and concerns of service users. (NMC, 2018).</a:t>
            </a:r>
          </a:p>
          <a:p>
            <a:r>
              <a:rPr lang="en-GB"/>
              <a:t>Good communication helps to build trust and positive relationships with individuals receiving care.</a:t>
            </a:r>
          </a:p>
          <a:p>
            <a:r>
              <a:rPr lang="en-GB"/>
              <a:t>Effective communication can improve safety by reducing mistakes and misunderstandings. (NMC, 2018).</a:t>
            </a:r>
          </a:p>
          <a:p>
            <a:r>
              <a:rPr lang="en-GB"/>
              <a:t>it helps healthcare teams work together and provide better quality care. (NMC, 2018).</a:t>
            </a:r>
          </a:p>
        </p:txBody>
      </p:sp>
    </p:spTree>
    <p:extLst>
      <p:ext uri="{BB962C8B-B14F-4D97-AF65-F5344CB8AC3E}">
        <p14:creationId xmlns:p14="http://schemas.microsoft.com/office/powerpoint/2010/main" val="4256162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6E49B-0D4A-BA09-8D22-1E2355988E02}"/>
              </a:ext>
            </a:extLst>
          </p:cNvPr>
          <p:cNvSpPr>
            <a:spLocks noGrp="1"/>
          </p:cNvSpPr>
          <p:nvPr>
            <p:ph type="title"/>
          </p:nvPr>
        </p:nvSpPr>
        <p:spPr/>
        <p:txBody>
          <a:bodyPr/>
          <a:lstStyle/>
          <a:p>
            <a:r>
              <a:rPr lang="en-GB"/>
              <a:t>Relevance of professional practice</a:t>
            </a:r>
          </a:p>
        </p:txBody>
      </p:sp>
      <p:sp>
        <p:nvSpPr>
          <p:cNvPr id="3" name="Content Placeholder 2">
            <a:extLst>
              <a:ext uri="{FF2B5EF4-FFF2-40B4-BE49-F238E27FC236}">
                <a16:creationId xmlns:a16="http://schemas.microsoft.com/office/drawing/2014/main" id="{9A07F75B-2BFE-B77D-8C55-6E315FF5D161}"/>
              </a:ext>
            </a:extLst>
          </p:cNvPr>
          <p:cNvSpPr>
            <a:spLocks noGrp="1"/>
          </p:cNvSpPr>
          <p:nvPr>
            <p:ph idx="1"/>
          </p:nvPr>
        </p:nvSpPr>
        <p:spPr/>
        <p:txBody>
          <a:bodyPr>
            <a:normAutofit/>
          </a:bodyPr>
          <a:lstStyle/>
          <a:p>
            <a:r>
              <a:rPr lang="en-GB"/>
              <a:t>Health and social care professionals communicate with service users, families, colleagues, and other organisations every day. (NMC, 2018). </a:t>
            </a:r>
          </a:p>
          <a:p>
            <a:r>
              <a:rPr lang="en-GB"/>
              <a:t>Professionals need good communication skills to provide respectful and compassionate care.</a:t>
            </a:r>
          </a:p>
          <a:p>
            <a:r>
              <a:rPr lang="en-GB"/>
              <a:t>Communication helps staff maintain confidentiality and share important information appropriately.</a:t>
            </a:r>
          </a:p>
          <a:p>
            <a:r>
              <a:rPr lang="en-GB"/>
              <a:t>Poor communication can lead to confusion, complaints, or risks to service users.</a:t>
            </a:r>
            <a:r>
              <a:rPr lang="en-GB" b="1"/>
              <a:t> </a:t>
            </a:r>
            <a:r>
              <a:rPr lang="en-GB"/>
              <a:t>(NMC, 2018). </a:t>
            </a:r>
          </a:p>
          <a:p>
            <a:endParaRPr lang="en-GB"/>
          </a:p>
        </p:txBody>
      </p:sp>
    </p:spTree>
    <p:extLst>
      <p:ext uri="{BB962C8B-B14F-4D97-AF65-F5344CB8AC3E}">
        <p14:creationId xmlns:p14="http://schemas.microsoft.com/office/powerpoint/2010/main" val="4053998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EB30D-DF53-40BB-D4E4-3E647287C0FF}"/>
              </a:ext>
            </a:extLst>
          </p:cNvPr>
          <p:cNvSpPr>
            <a:spLocks noGrp="1"/>
          </p:cNvSpPr>
          <p:nvPr>
            <p:ph type="title"/>
          </p:nvPr>
        </p:nvSpPr>
        <p:spPr/>
        <p:txBody>
          <a:bodyPr/>
          <a:lstStyle/>
          <a:p>
            <a:r>
              <a:rPr lang="en-GB"/>
              <a:t>Practical example in HSC</a:t>
            </a:r>
          </a:p>
        </p:txBody>
      </p:sp>
      <p:sp>
        <p:nvSpPr>
          <p:cNvPr id="3" name="Content Placeholder 2">
            <a:extLst>
              <a:ext uri="{FF2B5EF4-FFF2-40B4-BE49-F238E27FC236}">
                <a16:creationId xmlns:a16="http://schemas.microsoft.com/office/drawing/2014/main" id="{A716832C-CBF3-2D9C-5E82-AF9A8A4F7529}"/>
              </a:ext>
            </a:extLst>
          </p:cNvPr>
          <p:cNvSpPr>
            <a:spLocks noGrp="1"/>
          </p:cNvSpPr>
          <p:nvPr>
            <p:ph idx="1"/>
          </p:nvPr>
        </p:nvSpPr>
        <p:spPr/>
        <p:txBody>
          <a:bodyPr/>
          <a:lstStyle/>
          <a:p>
            <a:pPr marL="0" indent="0">
              <a:buNone/>
            </a:pPr>
            <a:r>
              <a:rPr lang="en-GB"/>
              <a:t>For example, in a residential care home, a support worker may care for an individual who has difficulty expressing their needs due to a health condition such as dementia. (Alzheimer’s Society, 2024).The support worker can use effective communication by speaking clearly, listening carefully, showing patience, and observing the person’s body language and facial expressions. This helps the worker understand the individual’s feelings and provide the correct support. The support worker should also communicate important information with other members of the care team to make sure the person receives safe and consistent care. Effective communication is important because it helps build trust, respect, and positive relationships between professionals and service users (NMC, 2018).</a:t>
            </a:r>
          </a:p>
        </p:txBody>
      </p:sp>
    </p:spTree>
    <p:extLst>
      <p:ext uri="{BB962C8B-B14F-4D97-AF65-F5344CB8AC3E}">
        <p14:creationId xmlns:p14="http://schemas.microsoft.com/office/powerpoint/2010/main" val="12319813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F753A-0666-0E13-7B89-5890DC4D8AD0}"/>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BB5BFB55-20A5-95F6-FB6D-4DF03B695FD7}"/>
              </a:ext>
            </a:extLst>
          </p:cNvPr>
          <p:cNvSpPr>
            <a:spLocks noGrp="1"/>
          </p:cNvSpPr>
          <p:nvPr>
            <p:ph idx="1"/>
          </p:nvPr>
        </p:nvSpPr>
        <p:spPr/>
        <p:txBody>
          <a:bodyPr/>
          <a:lstStyle/>
          <a:p>
            <a:pPr marL="0" indent="0">
              <a:buNone/>
            </a:pPr>
            <a:r>
              <a:rPr lang="en-GB"/>
              <a:t>Communication is an important skill in health and social care because it helps professionals understand and support service users effectively. Good communication helps to build trust, improve teamwork, and provide safe and person-centred care. Health and social care workers need to communicate clearly and respectfully to meet the needs of individuals and provide a positive care experience. Developing strong communication skills can help professionals deliver better quality care and improve relationships with service users, families, and colleagues.</a:t>
            </a:r>
          </a:p>
        </p:txBody>
      </p:sp>
    </p:spTree>
    <p:extLst>
      <p:ext uri="{BB962C8B-B14F-4D97-AF65-F5344CB8AC3E}">
        <p14:creationId xmlns:p14="http://schemas.microsoft.com/office/powerpoint/2010/main" val="35233636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FE194-E9EC-F108-56D9-A172E5BF64D2}"/>
              </a:ext>
            </a:extLst>
          </p:cNvPr>
          <p:cNvSpPr>
            <a:spLocks noGrp="1"/>
          </p:cNvSpPr>
          <p:nvPr>
            <p:ph type="title"/>
          </p:nvPr>
        </p:nvSpPr>
        <p:spPr/>
        <p:txBody>
          <a:bodyPr/>
          <a:lstStyle/>
          <a:p>
            <a:r>
              <a:rPr lang="en-GB"/>
              <a:t>Reference </a:t>
            </a:r>
          </a:p>
        </p:txBody>
      </p:sp>
      <p:sp>
        <p:nvSpPr>
          <p:cNvPr id="3" name="Content Placeholder 2">
            <a:extLst>
              <a:ext uri="{FF2B5EF4-FFF2-40B4-BE49-F238E27FC236}">
                <a16:creationId xmlns:a16="http://schemas.microsoft.com/office/drawing/2014/main" id="{7B0A989B-987E-F634-06ED-2EB5898E70F6}"/>
              </a:ext>
            </a:extLst>
          </p:cNvPr>
          <p:cNvSpPr>
            <a:spLocks noGrp="1"/>
          </p:cNvSpPr>
          <p:nvPr>
            <p:ph idx="1"/>
          </p:nvPr>
        </p:nvSpPr>
        <p:spPr/>
        <p:txBody>
          <a:bodyPr>
            <a:normAutofit fontScale="85000" lnSpcReduction="10000"/>
          </a:bodyPr>
          <a:lstStyle/>
          <a:p>
            <a:pPr marL="0" indent="0">
              <a:buNone/>
            </a:pPr>
            <a:r>
              <a:rPr lang="en-GB"/>
              <a:t>Nursing and Midwifery Council (NMC) (2018</a:t>
            </a:r>
            <a:r>
              <a:rPr lang="en-GB" b="1"/>
              <a:t>)</a:t>
            </a:r>
            <a:r>
              <a:rPr lang="en-GB"/>
              <a:t> </a:t>
            </a:r>
            <a:r>
              <a:rPr lang="en-GB" i="1"/>
              <a:t>The Code: Professional standards of practice and behaviour for nurses, midwives and nursing associates.</a:t>
            </a:r>
            <a:r>
              <a:rPr lang="en-GB"/>
              <a:t> Available at: </a:t>
            </a:r>
            <a:r>
              <a:rPr lang="en-GB">
                <a:hlinkClick r:id="rId2"/>
              </a:rPr>
              <a:t>https://www.nmc.org.uk/standards/code/</a:t>
            </a:r>
            <a:r>
              <a:rPr lang="en-GB"/>
              <a:t> (Accessed: 20 July 2026). </a:t>
            </a:r>
          </a:p>
          <a:p>
            <a:pPr marL="0" indent="0">
              <a:buNone/>
            </a:pPr>
            <a:endParaRPr lang="en-GB"/>
          </a:p>
          <a:p>
            <a:pPr marL="0" indent="0">
              <a:buNone/>
            </a:pPr>
            <a:r>
              <a:rPr lang="en-GB"/>
              <a:t>Skills for Care (2023) </a:t>
            </a:r>
            <a:r>
              <a:rPr lang="en-GB" i="1"/>
              <a:t>The state of the adult social care sector and workforce in England.</a:t>
            </a:r>
            <a:r>
              <a:rPr lang="en-GB"/>
              <a:t> Available at: </a:t>
            </a:r>
            <a:r>
              <a:rPr lang="en-GB">
                <a:hlinkClick r:id="rId3"/>
              </a:rPr>
              <a:t>https://www.skillsforcare.org.uk</a:t>
            </a:r>
            <a:r>
              <a:rPr lang="en-GB"/>
              <a:t> (Accessed: 20 July 2026).</a:t>
            </a:r>
          </a:p>
          <a:p>
            <a:pPr marL="0" indent="0">
              <a:buNone/>
            </a:pPr>
            <a:endParaRPr lang="en-GB"/>
          </a:p>
          <a:p>
            <a:pPr marL="0" indent="0">
              <a:buNone/>
            </a:pPr>
            <a:r>
              <a:rPr lang="en-GB"/>
              <a:t>Alzheimer’s Society (2024) </a:t>
            </a:r>
            <a:r>
              <a:rPr lang="en-GB" i="1"/>
              <a:t>How to communicate with a person with dementia.</a:t>
            </a:r>
            <a:r>
              <a:rPr lang="en-GB"/>
              <a:t> Available at: </a:t>
            </a:r>
            <a:r>
              <a:rPr lang="en-GB">
                <a:hlinkClick r:id="rId4"/>
              </a:rPr>
              <a:t>https://www.alzheimers.org.uk/about-dementia/stages-and-symptoms/dementia-symptoms/how-to-communicate-dementia</a:t>
            </a:r>
            <a:r>
              <a:rPr lang="en-GB"/>
              <a:t> (Accessed: 20 July 2026). </a:t>
            </a:r>
          </a:p>
          <a:p>
            <a:pPr marL="0" indent="0">
              <a:buNone/>
            </a:pPr>
            <a:endParaRPr lang="en-GB"/>
          </a:p>
        </p:txBody>
      </p:sp>
    </p:spTree>
    <p:extLst>
      <p:ext uri="{BB962C8B-B14F-4D97-AF65-F5344CB8AC3E}">
        <p14:creationId xmlns:p14="http://schemas.microsoft.com/office/powerpoint/2010/main" val="221941411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11aa0710-6065-45a4-8555-6680b95a1f9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CD7EF754411A542AFD9DBE8690421D3" ma:contentTypeVersion="5" ma:contentTypeDescription="Create a new document." ma:contentTypeScope="" ma:versionID="6a203cde0ead85b72cdfa1f43559a892">
  <xsd:schema xmlns:xsd="http://www.w3.org/2001/XMLSchema" xmlns:xs="http://www.w3.org/2001/XMLSchema" xmlns:p="http://schemas.microsoft.com/office/2006/metadata/properties" xmlns:ns3="11aa0710-6065-45a4-8555-6680b95a1f9d" targetNamespace="http://schemas.microsoft.com/office/2006/metadata/properties" ma:root="true" ma:fieldsID="756fe538e2e6911284484b9ad94c2761" ns3:_="">
    <xsd:import namespace="11aa0710-6065-45a4-8555-6680b95a1f9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1aa0710-6065-45a4-8555-6680b95a1f9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9EE3A91-E18F-44EE-B46D-3134177ACF41}">
  <ds:schemaRefs>
    <ds:schemaRef ds:uri="http://schemas.microsoft.com/sharepoint/v3/contenttype/forms"/>
  </ds:schemaRefs>
</ds:datastoreItem>
</file>

<file path=customXml/itemProps2.xml><?xml version="1.0" encoding="utf-8"?>
<ds:datastoreItem xmlns:ds="http://schemas.openxmlformats.org/officeDocument/2006/customXml" ds:itemID="{8F1C4D59-0B7C-4BBE-B166-5D741CCF5DC2}">
  <ds:schemaRefs>
    <ds:schemaRef ds:uri="http://schemas.microsoft.com/office/2006/metadata/properties"/>
    <ds:schemaRef ds:uri="http://www.w3.org/2000/xmlns/"/>
    <ds:schemaRef ds:uri="11aa0710-6065-45a4-8555-6680b95a1f9d"/>
    <ds:schemaRef ds:uri="http://www.w3.org/2001/XMLSchema-instance"/>
  </ds:schemaRefs>
</ds:datastoreItem>
</file>

<file path=customXml/itemProps3.xml><?xml version="1.0" encoding="utf-8"?>
<ds:datastoreItem xmlns:ds="http://schemas.openxmlformats.org/officeDocument/2006/customXml" ds:itemID="{E085ABEE-D522-4678-9788-2F9898DE588E}">
  <ds:schemaRefs>
    <ds:schemaRef ds:uri="http://schemas.microsoft.com/office/2006/metadata/contentType"/>
    <ds:schemaRef ds:uri="http://schemas.microsoft.com/office/2006/metadata/properties/metaAttributes"/>
    <ds:schemaRef ds:uri="http://www.w3.org/2000/xmlns/"/>
    <ds:schemaRef ds:uri="http://www.w3.org/2001/XMLSchema"/>
    <ds:schemaRef ds:uri="11aa0710-6065-45a4-8555-6680b95a1f9d"/>
  </ds:schemaRefs>
</ds:datastoreItem>
</file>

<file path=docProps/app.xml><?xml version="1.0" encoding="utf-8"?>
<Properties xmlns="http://schemas.openxmlformats.org/officeDocument/2006/extended-properties" xmlns:vt="http://schemas.openxmlformats.org/officeDocument/2006/docPropsVTypes">
  <Template>Gallery</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Gallery</vt:lpstr>
      <vt:lpstr>Professional Carrer development withing health and social care </vt:lpstr>
      <vt:lpstr>PowerPoint Presentation</vt:lpstr>
      <vt:lpstr>Introduction </vt:lpstr>
      <vt:lpstr>communication</vt:lpstr>
      <vt:lpstr>Gibbs reflective cycle </vt:lpstr>
      <vt:lpstr>Why communication is important</vt:lpstr>
      <vt:lpstr>Relevance of professional practice</vt:lpstr>
      <vt:lpstr>Practical example in HSC</vt:lpstr>
      <vt:lpstr>Conclusion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Carrer development withing health and social care </dc:title>
  <dc:creator>Humayera Hossain (2518298)</dc:creator>
  <cp:lastModifiedBy>Humayera Hossain (2518298)</cp:lastModifiedBy>
  <cp:revision>1</cp:revision>
  <dcterms:created xsi:type="dcterms:W3CDTF">2026-07-20T08:10:06Z</dcterms:created>
  <dcterms:modified xsi:type="dcterms:W3CDTF">2026-07-20T08:58:18Z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0x0101009CD7EF754411A542AFD9DBE8690421D3</vt:lpwstr>
  </property>
</Properties>
</file>