
<file path=[Content_Types].xml><?xml version="1.0" encoding="utf-8"?>
<Types xmlns="http://schemas.openxmlformats.org/package/2006/content-types">
  <Default Extension="1" ContentType="image/jpeg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10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0F1340-702D-430A-8216-32B7C272502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5D18C18-F36A-48B9-A41C-B83459E08EA1}">
      <dgm:prSet/>
      <dgm:spPr/>
      <dgm:t>
        <a:bodyPr/>
        <a:lstStyle/>
        <a:p>
          <a:r>
            <a:rPr lang="en-US" b="0" i="0" baseline="0"/>
            <a:t>Personal background</a:t>
          </a:r>
          <a:endParaRPr lang="en-US"/>
        </a:p>
      </dgm:t>
    </dgm:pt>
    <dgm:pt modelId="{D6EDFDE2-C438-498A-B298-B71C5EF15A72}" type="parTrans" cxnId="{0029B8BB-271A-4CBA-B81F-E72BBCF9EC4A}">
      <dgm:prSet/>
      <dgm:spPr/>
      <dgm:t>
        <a:bodyPr/>
        <a:lstStyle/>
        <a:p>
          <a:endParaRPr lang="en-US"/>
        </a:p>
      </dgm:t>
    </dgm:pt>
    <dgm:pt modelId="{CECD48D2-9DB9-43BA-B146-D835A2E85BA4}" type="sibTrans" cxnId="{0029B8BB-271A-4CBA-B81F-E72BBCF9EC4A}">
      <dgm:prSet/>
      <dgm:spPr/>
      <dgm:t>
        <a:bodyPr/>
        <a:lstStyle/>
        <a:p>
          <a:endParaRPr lang="en-US"/>
        </a:p>
      </dgm:t>
    </dgm:pt>
    <dgm:pt modelId="{7EB3C4E9-FACC-4020-B4C6-FF35482984F1}">
      <dgm:prSet/>
      <dgm:spPr/>
      <dgm:t>
        <a:bodyPr/>
        <a:lstStyle/>
        <a:p>
          <a:r>
            <a:rPr lang="en-US" b="0" i="0" baseline="0"/>
            <a:t>Overview of experiences and development in health and social care </a:t>
          </a:r>
          <a:endParaRPr lang="en-US"/>
        </a:p>
      </dgm:t>
    </dgm:pt>
    <dgm:pt modelId="{2DEE08A0-D377-4048-9270-61E6355EB945}" type="parTrans" cxnId="{2EDD1EF0-FF59-41E2-9B9B-801D055FA238}">
      <dgm:prSet/>
      <dgm:spPr/>
      <dgm:t>
        <a:bodyPr/>
        <a:lstStyle/>
        <a:p>
          <a:endParaRPr lang="en-US"/>
        </a:p>
      </dgm:t>
    </dgm:pt>
    <dgm:pt modelId="{CA88D8C3-BE71-4801-8079-EACE5CF9BEA8}" type="sibTrans" cxnId="{2EDD1EF0-FF59-41E2-9B9B-801D055FA238}">
      <dgm:prSet/>
      <dgm:spPr/>
      <dgm:t>
        <a:bodyPr/>
        <a:lstStyle/>
        <a:p>
          <a:endParaRPr lang="en-US"/>
        </a:p>
      </dgm:t>
    </dgm:pt>
    <dgm:pt modelId="{D0F0ED2C-1EAE-454F-BDC0-FEFE0BFBEFE3}" type="pres">
      <dgm:prSet presAssocID="{A20F1340-702D-430A-8216-32B7C2725026}" presName="linear" presStyleCnt="0">
        <dgm:presLayoutVars>
          <dgm:animLvl val="lvl"/>
          <dgm:resizeHandles val="exact"/>
        </dgm:presLayoutVars>
      </dgm:prSet>
      <dgm:spPr/>
    </dgm:pt>
    <dgm:pt modelId="{932F6008-6F08-4576-B307-20879676E97E}" type="pres">
      <dgm:prSet presAssocID="{C5D18C18-F36A-48B9-A41C-B83459E08EA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B04CA8E-0A60-456D-A567-E59B932F1458}" type="pres">
      <dgm:prSet presAssocID="{CECD48D2-9DB9-43BA-B146-D835A2E85BA4}" presName="spacer" presStyleCnt="0"/>
      <dgm:spPr/>
    </dgm:pt>
    <dgm:pt modelId="{A4413A8A-00F6-4F1F-B389-15D28A0A86A1}" type="pres">
      <dgm:prSet presAssocID="{7EB3C4E9-FACC-4020-B4C6-FF35482984F1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F9418E12-FBB6-4A80-9FFF-2A77F09C846C}" type="presOf" srcId="{C5D18C18-F36A-48B9-A41C-B83459E08EA1}" destId="{932F6008-6F08-4576-B307-20879676E97E}" srcOrd="0" destOrd="0" presId="urn:microsoft.com/office/officeart/2005/8/layout/vList2"/>
    <dgm:cxn modelId="{188EF230-6FF4-4EF0-8144-14845B39793E}" type="presOf" srcId="{A20F1340-702D-430A-8216-32B7C2725026}" destId="{D0F0ED2C-1EAE-454F-BDC0-FEFE0BFBEFE3}" srcOrd="0" destOrd="0" presId="urn:microsoft.com/office/officeart/2005/8/layout/vList2"/>
    <dgm:cxn modelId="{0029B8BB-271A-4CBA-B81F-E72BBCF9EC4A}" srcId="{A20F1340-702D-430A-8216-32B7C2725026}" destId="{C5D18C18-F36A-48B9-A41C-B83459E08EA1}" srcOrd="0" destOrd="0" parTransId="{D6EDFDE2-C438-498A-B298-B71C5EF15A72}" sibTransId="{CECD48D2-9DB9-43BA-B146-D835A2E85BA4}"/>
    <dgm:cxn modelId="{088200E4-6765-4275-A4B6-C412AD79669E}" type="presOf" srcId="{7EB3C4E9-FACC-4020-B4C6-FF35482984F1}" destId="{A4413A8A-00F6-4F1F-B389-15D28A0A86A1}" srcOrd="0" destOrd="0" presId="urn:microsoft.com/office/officeart/2005/8/layout/vList2"/>
    <dgm:cxn modelId="{2EDD1EF0-FF59-41E2-9B9B-801D055FA238}" srcId="{A20F1340-702D-430A-8216-32B7C2725026}" destId="{7EB3C4E9-FACC-4020-B4C6-FF35482984F1}" srcOrd="1" destOrd="0" parTransId="{2DEE08A0-D377-4048-9270-61E6355EB945}" sibTransId="{CA88D8C3-BE71-4801-8079-EACE5CF9BEA8}"/>
    <dgm:cxn modelId="{1BD4D228-E8A1-4C12-B44E-2C0D139DA4C9}" type="presParOf" srcId="{D0F0ED2C-1EAE-454F-BDC0-FEFE0BFBEFE3}" destId="{932F6008-6F08-4576-B307-20879676E97E}" srcOrd="0" destOrd="0" presId="urn:microsoft.com/office/officeart/2005/8/layout/vList2"/>
    <dgm:cxn modelId="{5221DC0B-8300-48DB-AB8F-4DFE743A7857}" type="presParOf" srcId="{D0F0ED2C-1EAE-454F-BDC0-FEFE0BFBEFE3}" destId="{1B04CA8E-0A60-456D-A567-E59B932F1458}" srcOrd="1" destOrd="0" presId="urn:microsoft.com/office/officeart/2005/8/layout/vList2"/>
    <dgm:cxn modelId="{D90DD508-BAC6-4BCD-B793-AB5D2C55A977}" type="presParOf" srcId="{D0F0ED2C-1EAE-454F-BDC0-FEFE0BFBEFE3}" destId="{A4413A8A-00F6-4F1F-B389-15D28A0A86A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C8AF45-BC95-418D-99AB-32010AC141D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FCB8EDB-752E-48B7-8FD6-9381838F8486}">
      <dgm:prSet/>
      <dgm:spPr/>
      <dgm:t>
        <a:bodyPr/>
        <a:lstStyle/>
        <a:p>
          <a:r>
            <a:rPr lang="en-US" b="0" i="0" baseline="0"/>
            <a:t>Networking and professional communities</a:t>
          </a:r>
          <a:endParaRPr lang="en-US"/>
        </a:p>
      </dgm:t>
    </dgm:pt>
    <dgm:pt modelId="{48117547-AFF1-46EA-A95B-8D08E796BAEA}" type="parTrans" cxnId="{FCBFCD05-FB0A-4A4C-B0DB-9C2CE3D2C168}">
      <dgm:prSet/>
      <dgm:spPr/>
      <dgm:t>
        <a:bodyPr/>
        <a:lstStyle/>
        <a:p>
          <a:endParaRPr lang="en-US"/>
        </a:p>
      </dgm:t>
    </dgm:pt>
    <dgm:pt modelId="{2DF3C5BE-8113-4720-8047-DA4C3CADCEDE}" type="sibTrans" cxnId="{FCBFCD05-FB0A-4A4C-B0DB-9C2CE3D2C168}">
      <dgm:prSet/>
      <dgm:spPr/>
      <dgm:t>
        <a:bodyPr/>
        <a:lstStyle/>
        <a:p>
          <a:endParaRPr lang="en-US"/>
        </a:p>
      </dgm:t>
    </dgm:pt>
    <dgm:pt modelId="{F847B7EF-7C83-4036-827D-6458F423E6E0}">
      <dgm:prSet/>
      <dgm:spPr/>
      <dgm:t>
        <a:bodyPr/>
        <a:lstStyle/>
        <a:p>
          <a:r>
            <a:rPr lang="en-US" b="0" i="0" baseline="0"/>
            <a:t>Leveraging strengths for professional development</a:t>
          </a:r>
          <a:endParaRPr lang="en-US"/>
        </a:p>
      </dgm:t>
    </dgm:pt>
    <dgm:pt modelId="{E24CD774-729A-4641-9DDB-DE349199B307}" type="parTrans" cxnId="{2B88FFBC-E024-4401-A0F7-DAF7BA02A4A9}">
      <dgm:prSet/>
      <dgm:spPr/>
      <dgm:t>
        <a:bodyPr/>
        <a:lstStyle/>
        <a:p>
          <a:endParaRPr lang="en-US"/>
        </a:p>
      </dgm:t>
    </dgm:pt>
    <dgm:pt modelId="{116C9B69-C823-40AE-A442-14A3447D1B82}" type="sibTrans" cxnId="{2B88FFBC-E024-4401-A0F7-DAF7BA02A4A9}">
      <dgm:prSet/>
      <dgm:spPr/>
      <dgm:t>
        <a:bodyPr/>
        <a:lstStyle/>
        <a:p>
          <a:endParaRPr lang="en-US"/>
        </a:p>
      </dgm:t>
    </dgm:pt>
    <dgm:pt modelId="{923CC0EF-6F24-460E-81FE-B3E882FE8437}">
      <dgm:prSet/>
      <dgm:spPr/>
      <dgm:t>
        <a:bodyPr/>
        <a:lstStyle/>
        <a:p>
          <a:r>
            <a:rPr lang="en-US"/>
            <a:t>W</a:t>
          </a:r>
          <a:r>
            <a:rPr lang="en-US" b="0" i="0" baseline="0"/>
            <a:t>orking with associations of professionals and participating meetings may offer an opportunity for exchanging information and excellent approaches (Salas et al.,2008)</a:t>
          </a:r>
          <a:endParaRPr lang="en-US"/>
        </a:p>
      </dgm:t>
    </dgm:pt>
    <dgm:pt modelId="{45D32AC9-9F3F-4149-AABC-2B984DF718EF}" type="parTrans" cxnId="{B782C994-B029-4130-8CD9-359B745B5563}">
      <dgm:prSet/>
      <dgm:spPr/>
      <dgm:t>
        <a:bodyPr/>
        <a:lstStyle/>
        <a:p>
          <a:endParaRPr lang="en-US"/>
        </a:p>
      </dgm:t>
    </dgm:pt>
    <dgm:pt modelId="{5D34103E-B5BA-4E84-9C54-99857B47C3CC}" type="sibTrans" cxnId="{B782C994-B029-4130-8CD9-359B745B5563}">
      <dgm:prSet/>
      <dgm:spPr/>
      <dgm:t>
        <a:bodyPr/>
        <a:lstStyle/>
        <a:p>
          <a:endParaRPr lang="en-US"/>
        </a:p>
      </dgm:t>
    </dgm:pt>
    <dgm:pt modelId="{DF2CA69D-E9BA-4A5C-ACA8-4069E9177B5A}" type="pres">
      <dgm:prSet presAssocID="{87C8AF45-BC95-418D-99AB-32010AC141D5}" presName="root" presStyleCnt="0">
        <dgm:presLayoutVars>
          <dgm:dir/>
          <dgm:resizeHandles val="exact"/>
        </dgm:presLayoutVars>
      </dgm:prSet>
      <dgm:spPr/>
    </dgm:pt>
    <dgm:pt modelId="{F3F55B8F-CEBD-4647-BF8B-47AC0A74E8D5}" type="pres">
      <dgm:prSet presAssocID="{6FCB8EDB-752E-48B7-8FD6-9381838F8486}" presName="compNode" presStyleCnt="0"/>
      <dgm:spPr/>
    </dgm:pt>
    <dgm:pt modelId="{DA7B5761-BF0E-40BC-A564-598CAC898B4C}" type="pres">
      <dgm:prSet presAssocID="{6FCB8EDB-752E-48B7-8FD6-9381838F8486}" presName="bgRect" presStyleLbl="bgShp" presStyleIdx="0" presStyleCnt="3"/>
      <dgm:spPr/>
    </dgm:pt>
    <dgm:pt modelId="{4B588AA4-56F5-4297-BD46-4D32828119BA}" type="pres">
      <dgm:prSet presAssocID="{6FCB8EDB-752E-48B7-8FD6-9381838F848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84BCE991-4390-4DDE-B576-E0F39C346C53}" type="pres">
      <dgm:prSet presAssocID="{6FCB8EDB-752E-48B7-8FD6-9381838F8486}" presName="spaceRect" presStyleCnt="0"/>
      <dgm:spPr/>
    </dgm:pt>
    <dgm:pt modelId="{C851E492-6C5C-4EBC-AC79-EB94B4ADF709}" type="pres">
      <dgm:prSet presAssocID="{6FCB8EDB-752E-48B7-8FD6-9381838F8486}" presName="parTx" presStyleLbl="revTx" presStyleIdx="0" presStyleCnt="3">
        <dgm:presLayoutVars>
          <dgm:chMax val="0"/>
          <dgm:chPref val="0"/>
        </dgm:presLayoutVars>
      </dgm:prSet>
      <dgm:spPr/>
    </dgm:pt>
    <dgm:pt modelId="{334AAA9F-0BD7-45B8-8370-C73C502745AB}" type="pres">
      <dgm:prSet presAssocID="{2DF3C5BE-8113-4720-8047-DA4C3CADCEDE}" presName="sibTrans" presStyleCnt="0"/>
      <dgm:spPr/>
    </dgm:pt>
    <dgm:pt modelId="{71EF58C0-16FF-4FF3-9F12-38FDAD1B626E}" type="pres">
      <dgm:prSet presAssocID="{F847B7EF-7C83-4036-827D-6458F423E6E0}" presName="compNode" presStyleCnt="0"/>
      <dgm:spPr/>
    </dgm:pt>
    <dgm:pt modelId="{F6706033-CE66-4A3D-92D3-5E825DFB18B4}" type="pres">
      <dgm:prSet presAssocID="{F847B7EF-7C83-4036-827D-6458F423E6E0}" presName="bgRect" presStyleLbl="bgShp" presStyleIdx="1" presStyleCnt="3"/>
      <dgm:spPr/>
    </dgm:pt>
    <dgm:pt modelId="{13396B0E-B97C-45BB-BC80-C1A57AE6DC2B}" type="pres">
      <dgm:prSet presAssocID="{F847B7EF-7C83-4036-827D-6458F423E6E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1E91AD1-0DB9-49AA-89B5-91D26DCE8005}" type="pres">
      <dgm:prSet presAssocID="{F847B7EF-7C83-4036-827D-6458F423E6E0}" presName="spaceRect" presStyleCnt="0"/>
      <dgm:spPr/>
    </dgm:pt>
    <dgm:pt modelId="{8D841899-0B01-4818-AB41-62B2251BEA8A}" type="pres">
      <dgm:prSet presAssocID="{F847B7EF-7C83-4036-827D-6458F423E6E0}" presName="parTx" presStyleLbl="revTx" presStyleIdx="1" presStyleCnt="3">
        <dgm:presLayoutVars>
          <dgm:chMax val="0"/>
          <dgm:chPref val="0"/>
        </dgm:presLayoutVars>
      </dgm:prSet>
      <dgm:spPr/>
    </dgm:pt>
    <dgm:pt modelId="{15C5824D-2E08-4265-9B72-4E10BB164A2A}" type="pres">
      <dgm:prSet presAssocID="{116C9B69-C823-40AE-A442-14A3447D1B82}" presName="sibTrans" presStyleCnt="0"/>
      <dgm:spPr/>
    </dgm:pt>
    <dgm:pt modelId="{69FD76F6-9A28-4BF0-A4B5-B87855360EDA}" type="pres">
      <dgm:prSet presAssocID="{923CC0EF-6F24-460E-81FE-B3E882FE8437}" presName="compNode" presStyleCnt="0"/>
      <dgm:spPr/>
    </dgm:pt>
    <dgm:pt modelId="{1116E32C-B94D-4D9F-AA91-0CBFA0CE2774}" type="pres">
      <dgm:prSet presAssocID="{923CC0EF-6F24-460E-81FE-B3E882FE8437}" presName="bgRect" presStyleLbl="bgShp" presStyleIdx="2" presStyleCnt="3"/>
      <dgm:spPr/>
    </dgm:pt>
    <dgm:pt modelId="{DDF736AF-0305-4CFA-B422-003C50B2BABD}" type="pres">
      <dgm:prSet presAssocID="{923CC0EF-6F24-460E-81FE-B3E882FE843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8A739B90-14F8-45CF-AF2A-63EB84E77924}" type="pres">
      <dgm:prSet presAssocID="{923CC0EF-6F24-460E-81FE-B3E882FE8437}" presName="spaceRect" presStyleCnt="0"/>
      <dgm:spPr/>
    </dgm:pt>
    <dgm:pt modelId="{9E44B373-5959-4E55-9DBB-87D4933D32D2}" type="pres">
      <dgm:prSet presAssocID="{923CC0EF-6F24-460E-81FE-B3E882FE8437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CBFCD05-FB0A-4A4C-B0DB-9C2CE3D2C168}" srcId="{87C8AF45-BC95-418D-99AB-32010AC141D5}" destId="{6FCB8EDB-752E-48B7-8FD6-9381838F8486}" srcOrd="0" destOrd="0" parTransId="{48117547-AFF1-46EA-A95B-8D08E796BAEA}" sibTransId="{2DF3C5BE-8113-4720-8047-DA4C3CADCEDE}"/>
    <dgm:cxn modelId="{6CF59309-9622-4102-B343-0E1C415B61AD}" type="presOf" srcId="{6FCB8EDB-752E-48B7-8FD6-9381838F8486}" destId="{C851E492-6C5C-4EBC-AC79-EB94B4ADF709}" srcOrd="0" destOrd="0" presId="urn:microsoft.com/office/officeart/2018/2/layout/IconVerticalSolidList"/>
    <dgm:cxn modelId="{6888EE38-D339-46A6-BE8F-2DE3AFBAEE8E}" type="presOf" srcId="{87C8AF45-BC95-418D-99AB-32010AC141D5}" destId="{DF2CA69D-E9BA-4A5C-ACA8-4069E9177B5A}" srcOrd="0" destOrd="0" presId="urn:microsoft.com/office/officeart/2018/2/layout/IconVerticalSolidList"/>
    <dgm:cxn modelId="{232A7164-F260-4A3A-B146-EF63582583C7}" type="presOf" srcId="{923CC0EF-6F24-460E-81FE-B3E882FE8437}" destId="{9E44B373-5959-4E55-9DBB-87D4933D32D2}" srcOrd="0" destOrd="0" presId="urn:microsoft.com/office/officeart/2018/2/layout/IconVerticalSolidList"/>
    <dgm:cxn modelId="{170BD148-6663-4F2A-A04F-01D63D10A17B}" type="presOf" srcId="{F847B7EF-7C83-4036-827D-6458F423E6E0}" destId="{8D841899-0B01-4818-AB41-62B2251BEA8A}" srcOrd="0" destOrd="0" presId="urn:microsoft.com/office/officeart/2018/2/layout/IconVerticalSolidList"/>
    <dgm:cxn modelId="{B782C994-B029-4130-8CD9-359B745B5563}" srcId="{87C8AF45-BC95-418D-99AB-32010AC141D5}" destId="{923CC0EF-6F24-460E-81FE-B3E882FE8437}" srcOrd="2" destOrd="0" parTransId="{45D32AC9-9F3F-4149-AABC-2B984DF718EF}" sibTransId="{5D34103E-B5BA-4E84-9C54-99857B47C3CC}"/>
    <dgm:cxn modelId="{2B88FFBC-E024-4401-A0F7-DAF7BA02A4A9}" srcId="{87C8AF45-BC95-418D-99AB-32010AC141D5}" destId="{F847B7EF-7C83-4036-827D-6458F423E6E0}" srcOrd="1" destOrd="0" parTransId="{E24CD774-729A-4641-9DDB-DE349199B307}" sibTransId="{116C9B69-C823-40AE-A442-14A3447D1B82}"/>
    <dgm:cxn modelId="{2BF4F833-280C-48D9-9756-B307AD1D3CE0}" type="presParOf" srcId="{DF2CA69D-E9BA-4A5C-ACA8-4069E9177B5A}" destId="{F3F55B8F-CEBD-4647-BF8B-47AC0A74E8D5}" srcOrd="0" destOrd="0" presId="urn:microsoft.com/office/officeart/2018/2/layout/IconVerticalSolidList"/>
    <dgm:cxn modelId="{ED8A0E10-AE33-4367-B02C-BCAA5D66B405}" type="presParOf" srcId="{F3F55B8F-CEBD-4647-BF8B-47AC0A74E8D5}" destId="{DA7B5761-BF0E-40BC-A564-598CAC898B4C}" srcOrd="0" destOrd="0" presId="urn:microsoft.com/office/officeart/2018/2/layout/IconVerticalSolidList"/>
    <dgm:cxn modelId="{8F12F0A5-B97B-4D44-BC0C-DFCFF0A6A0A6}" type="presParOf" srcId="{F3F55B8F-CEBD-4647-BF8B-47AC0A74E8D5}" destId="{4B588AA4-56F5-4297-BD46-4D32828119BA}" srcOrd="1" destOrd="0" presId="urn:microsoft.com/office/officeart/2018/2/layout/IconVerticalSolidList"/>
    <dgm:cxn modelId="{74F3A63A-0A92-4A0A-A654-4F4C2D24DB8B}" type="presParOf" srcId="{F3F55B8F-CEBD-4647-BF8B-47AC0A74E8D5}" destId="{84BCE991-4390-4DDE-B576-E0F39C346C53}" srcOrd="2" destOrd="0" presId="urn:microsoft.com/office/officeart/2018/2/layout/IconVerticalSolidList"/>
    <dgm:cxn modelId="{2B316D47-C73D-4C79-8204-E060B8196432}" type="presParOf" srcId="{F3F55B8F-CEBD-4647-BF8B-47AC0A74E8D5}" destId="{C851E492-6C5C-4EBC-AC79-EB94B4ADF709}" srcOrd="3" destOrd="0" presId="urn:microsoft.com/office/officeart/2018/2/layout/IconVerticalSolidList"/>
    <dgm:cxn modelId="{624C99F7-2A9F-4A26-90CA-8C5B59701742}" type="presParOf" srcId="{DF2CA69D-E9BA-4A5C-ACA8-4069E9177B5A}" destId="{334AAA9F-0BD7-45B8-8370-C73C502745AB}" srcOrd="1" destOrd="0" presId="urn:microsoft.com/office/officeart/2018/2/layout/IconVerticalSolidList"/>
    <dgm:cxn modelId="{0ADA960D-B61C-4F52-931D-94AC86A717E7}" type="presParOf" srcId="{DF2CA69D-E9BA-4A5C-ACA8-4069E9177B5A}" destId="{71EF58C0-16FF-4FF3-9F12-38FDAD1B626E}" srcOrd="2" destOrd="0" presId="urn:microsoft.com/office/officeart/2018/2/layout/IconVerticalSolidList"/>
    <dgm:cxn modelId="{FC60DB27-5EEE-4B73-8A2C-A64F922BB7B4}" type="presParOf" srcId="{71EF58C0-16FF-4FF3-9F12-38FDAD1B626E}" destId="{F6706033-CE66-4A3D-92D3-5E825DFB18B4}" srcOrd="0" destOrd="0" presId="urn:microsoft.com/office/officeart/2018/2/layout/IconVerticalSolidList"/>
    <dgm:cxn modelId="{8C5342DB-D054-49FB-9A08-557604B49B6A}" type="presParOf" srcId="{71EF58C0-16FF-4FF3-9F12-38FDAD1B626E}" destId="{13396B0E-B97C-45BB-BC80-C1A57AE6DC2B}" srcOrd="1" destOrd="0" presId="urn:microsoft.com/office/officeart/2018/2/layout/IconVerticalSolidList"/>
    <dgm:cxn modelId="{C73C0855-D6A2-4A51-9549-13D416F749D3}" type="presParOf" srcId="{71EF58C0-16FF-4FF3-9F12-38FDAD1B626E}" destId="{E1E91AD1-0DB9-49AA-89B5-91D26DCE8005}" srcOrd="2" destOrd="0" presId="urn:microsoft.com/office/officeart/2018/2/layout/IconVerticalSolidList"/>
    <dgm:cxn modelId="{849AE607-55F1-490B-A1B3-AD5E63DE0011}" type="presParOf" srcId="{71EF58C0-16FF-4FF3-9F12-38FDAD1B626E}" destId="{8D841899-0B01-4818-AB41-62B2251BEA8A}" srcOrd="3" destOrd="0" presId="urn:microsoft.com/office/officeart/2018/2/layout/IconVerticalSolidList"/>
    <dgm:cxn modelId="{0E44A924-E40E-44C6-8952-229104538082}" type="presParOf" srcId="{DF2CA69D-E9BA-4A5C-ACA8-4069E9177B5A}" destId="{15C5824D-2E08-4265-9B72-4E10BB164A2A}" srcOrd="3" destOrd="0" presId="urn:microsoft.com/office/officeart/2018/2/layout/IconVerticalSolidList"/>
    <dgm:cxn modelId="{2A3668B7-4B00-4206-990E-3AB3738A4F3A}" type="presParOf" srcId="{DF2CA69D-E9BA-4A5C-ACA8-4069E9177B5A}" destId="{69FD76F6-9A28-4BF0-A4B5-B87855360EDA}" srcOrd="4" destOrd="0" presId="urn:microsoft.com/office/officeart/2018/2/layout/IconVerticalSolidList"/>
    <dgm:cxn modelId="{14D60FCE-7F2F-4E08-A8C2-A86228F75E1C}" type="presParOf" srcId="{69FD76F6-9A28-4BF0-A4B5-B87855360EDA}" destId="{1116E32C-B94D-4D9F-AA91-0CBFA0CE2774}" srcOrd="0" destOrd="0" presId="urn:microsoft.com/office/officeart/2018/2/layout/IconVerticalSolidList"/>
    <dgm:cxn modelId="{7021A577-AA66-41E1-8852-1A69A29F2209}" type="presParOf" srcId="{69FD76F6-9A28-4BF0-A4B5-B87855360EDA}" destId="{DDF736AF-0305-4CFA-B422-003C50B2BABD}" srcOrd="1" destOrd="0" presId="urn:microsoft.com/office/officeart/2018/2/layout/IconVerticalSolidList"/>
    <dgm:cxn modelId="{1AE94F6C-C175-4141-AC1F-3D7BCFE6038A}" type="presParOf" srcId="{69FD76F6-9A28-4BF0-A4B5-B87855360EDA}" destId="{8A739B90-14F8-45CF-AF2A-63EB84E77924}" srcOrd="2" destOrd="0" presId="urn:microsoft.com/office/officeart/2018/2/layout/IconVerticalSolidList"/>
    <dgm:cxn modelId="{0840BFED-46C6-4FF0-B543-02E4BE47C403}" type="presParOf" srcId="{69FD76F6-9A28-4BF0-A4B5-B87855360EDA}" destId="{9E44B373-5959-4E55-9DBB-87D4933D32D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2F6008-6F08-4576-B307-20879676E97E}">
      <dsp:nvSpPr>
        <dsp:cNvPr id="0" name=""/>
        <dsp:cNvSpPr/>
      </dsp:nvSpPr>
      <dsp:spPr>
        <a:xfrm>
          <a:off x="0" y="170857"/>
          <a:ext cx="6833175" cy="25568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b="0" i="0" kern="1200" baseline="0"/>
            <a:t>Personal background</a:t>
          </a:r>
          <a:endParaRPr lang="en-US" sz="4500" kern="1200"/>
        </a:p>
      </dsp:txBody>
      <dsp:txXfrm>
        <a:off x="124813" y="295670"/>
        <a:ext cx="6583549" cy="2307189"/>
      </dsp:txXfrm>
    </dsp:sp>
    <dsp:sp modelId="{A4413A8A-00F6-4F1F-B389-15D28A0A86A1}">
      <dsp:nvSpPr>
        <dsp:cNvPr id="0" name=""/>
        <dsp:cNvSpPr/>
      </dsp:nvSpPr>
      <dsp:spPr>
        <a:xfrm>
          <a:off x="0" y="2857273"/>
          <a:ext cx="6833175" cy="2556815"/>
        </a:xfrm>
        <a:prstGeom prst="roundRect">
          <a:avLst/>
        </a:prstGeom>
        <a:solidFill>
          <a:schemeClr val="accent2">
            <a:hueOff val="-1495029"/>
            <a:satOff val="-418"/>
            <a:lumOff val="705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b="0" i="0" kern="1200" baseline="0"/>
            <a:t>Overview of experiences and development in health and social care </a:t>
          </a:r>
          <a:endParaRPr lang="en-US" sz="4500" kern="1200"/>
        </a:p>
      </dsp:txBody>
      <dsp:txXfrm>
        <a:off x="124813" y="2982086"/>
        <a:ext cx="6583549" cy="23071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761-BF0E-40BC-A564-598CAC898B4C}">
      <dsp:nvSpPr>
        <dsp:cNvPr id="0" name=""/>
        <dsp:cNvSpPr/>
      </dsp:nvSpPr>
      <dsp:spPr>
        <a:xfrm>
          <a:off x="0" y="681"/>
          <a:ext cx="6833175" cy="15953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588AA4-56F5-4297-BD46-4D32828119BA}">
      <dsp:nvSpPr>
        <dsp:cNvPr id="0" name=""/>
        <dsp:cNvSpPr/>
      </dsp:nvSpPr>
      <dsp:spPr>
        <a:xfrm>
          <a:off x="482581" y="359626"/>
          <a:ext cx="877420" cy="877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51E492-6C5C-4EBC-AC79-EB94B4ADF709}">
      <dsp:nvSpPr>
        <dsp:cNvPr id="0" name=""/>
        <dsp:cNvSpPr/>
      </dsp:nvSpPr>
      <dsp:spPr>
        <a:xfrm>
          <a:off x="1842582" y="681"/>
          <a:ext cx="4990592" cy="1595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837" tIns="168837" rIns="168837" bIns="16883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Networking and professional communities</a:t>
          </a:r>
          <a:endParaRPr lang="en-US" sz="1900" kern="1200"/>
        </a:p>
      </dsp:txBody>
      <dsp:txXfrm>
        <a:off x="1842582" y="681"/>
        <a:ext cx="4990592" cy="1595309"/>
      </dsp:txXfrm>
    </dsp:sp>
    <dsp:sp modelId="{F6706033-CE66-4A3D-92D3-5E825DFB18B4}">
      <dsp:nvSpPr>
        <dsp:cNvPr id="0" name=""/>
        <dsp:cNvSpPr/>
      </dsp:nvSpPr>
      <dsp:spPr>
        <a:xfrm>
          <a:off x="0" y="1994818"/>
          <a:ext cx="6833175" cy="15953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396B0E-B97C-45BB-BC80-C1A57AE6DC2B}">
      <dsp:nvSpPr>
        <dsp:cNvPr id="0" name=""/>
        <dsp:cNvSpPr/>
      </dsp:nvSpPr>
      <dsp:spPr>
        <a:xfrm>
          <a:off x="482581" y="2353762"/>
          <a:ext cx="877420" cy="877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841899-0B01-4818-AB41-62B2251BEA8A}">
      <dsp:nvSpPr>
        <dsp:cNvPr id="0" name=""/>
        <dsp:cNvSpPr/>
      </dsp:nvSpPr>
      <dsp:spPr>
        <a:xfrm>
          <a:off x="1842582" y="1994818"/>
          <a:ext cx="4990592" cy="1595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837" tIns="168837" rIns="168837" bIns="16883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Leveraging strengths for professional development</a:t>
          </a:r>
          <a:endParaRPr lang="en-US" sz="1900" kern="1200"/>
        </a:p>
      </dsp:txBody>
      <dsp:txXfrm>
        <a:off x="1842582" y="1994818"/>
        <a:ext cx="4990592" cy="1595309"/>
      </dsp:txXfrm>
    </dsp:sp>
    <dsp:sp modelId="{1116E32C-B94D-4D9F-AA91-0CBFA0CE2774}">
      <dsp:nvSpPr>
        <dsp:cNvPr id="0" name=""/>
        <dsp:cNvSpPr/>
      </dsp:nvSpPr>
      <dsp:spPr>
        <a:xfrm>
          <a:off x="0" y="3988954"/>
          <a:ext cx="6833175" cy="15953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F736AF-0305-4CFA-B422-003C50B2BABD}">
      <dsp:nvSpPr>
        <dsp:cNvPr id="0" name=""/>
        <dsp:cNvSpPr/>
      </dsp:nvSpPr>
      <dsp:spPr>
        <a:xfrm>
          <a:off x="482581" y="4347899"/>
          <a:ext cx="877420" cy="8774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44B373-5959-4E55-9DBB-87D4933D32D2}">
      <dsp:nvSpPr>
        <dsp:cNvPr id="0" name=""/>
        <dsp:cNvSpPr/>
      </dsp:nvSpPr>
      <dsp:spPr>
        <a:xfrm>
          <a:off x="1842582" y="3988954"/>
          <a:ext cx="4990592" cy="1595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837" tIns="168837" rIns="168837" bIns="16883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</a:t>
          </a:r>
          <a:r>
            <a:rPr lang="en-US" sz="1900" b="0" i="0" kern="1200" baseline="0"/>
            <a:t>orking with associations of professionals and participating meetings may offer an opportunity for exchanging information and excellent approaches (Salas et al.,2008)</a:t>
          </a:r>
          <a:endParaRPr lang="en-US" sz="1900" kern="1200"/>
        </a:p>
      </dsp:txBody>
      <dsp:txXfrm>
        <a:off x="1842582" y="3988954"/>
        <a:ext cx="4990592" cy="15953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342FE-E00B-4FAF-8F73-F722060EBA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978408"/>
            <a:ext cx="10506991" cy="2531555"/>
          </a:xfrm>
          <a:prstGeom prst="rect">
            <a:avLst/>
          </a:prstGeom>
        </p:spPr>
        <p:txBody>
          <a:bodyPr anchor="b"/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C1CCE2-4461-473E-B23C-34C8CCF04B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600" y="3602038"/>
            <a:ext cx="10506991" cy="227755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A551A-CE2F-4E35-A714-B1F04D4B4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5C907-6594-4DFF-A32B-449C3BA96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76D75-E9DA-4660-AC52-51BA63FCB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9732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43735-A77F-440D-9448-6AE7C204D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1579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6C6EE-D55E-454B-B28C-EC73D1DB4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2A2905-6D2E-4319-9521-61452AB8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C7550-84E8-49D3-B419-6F5F327D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AD2C6B-EA5D-4D97-BC84-6C860D536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652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1B299E6-11CC-4181-86C3-528A13F1F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22232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803473-0A64-4F9F-833B-8D64E3901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9"/>
            <a:ext cx="10515600" cy="271676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873736-B424-40F2-B562-6DC10E5ED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4171445"/>
            <a:ext cx="10515600" cy="1918205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48851-37C0-478D-B722-D76C817DC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E063E-66CE-4C18-91FA-D14AE052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66D3D-FD62-470C-BC3C-A03771A32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FF0049-0231-4557-A707-569556F0C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3922232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57A0DB1-87C8-4BF4-B2A2-F9CA6ED05A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6C29209-8A8F-48A7-8BA2-AFADA37CB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7162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166BE9C-AE7C-4C39-9694-C32D6939B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483577"/>
            <a:ext cx="11147071" cy="2434824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CC42C-303A-4BDF-990A-2B07967BC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99" y="978408"/>
            <a:ext cx="1114707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55CEF-353E-4E14-83AD-ACADDC08D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260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5ECEF-9654-4AC1-BF77-7BC602BBD4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112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22FC8-BC06-407B-A82B-DA62B33A1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15B701-4E1F-48AA-8A3C-ED5DD9151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6BCA31-8AC7-46F5-BCAB-41D54DF83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1BA86D8-2A29-4A0E-AEA0-39B41C418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085E13E-918A-4D04-9E84-94148D7C8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2161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5E892-D975-4DD6-8583-A14DDBE8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1" y="978407"/>
            <a:ext cx="11145039" cy="1339584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F7700-CECC-4881-BE5C-A13CD825B7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632" y="2500921"/>
            <a:ext cx="5346222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4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50766-520A-44C5-943E-569222B741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632" y="3428999"/>
            <a:ext cx="5346222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2F7E42-976A-4239-8006-D68538D4B7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7120" y="2500921"/>
            <a:ext cx="5372551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8CA329-951F-4391-ADC5-7EA320B778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7120" y="3428999"/>
            <a:ext cx="5372551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BEC22A-DA46-460C-B865-D928C20AE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B2D647-42C5-4AB7-BB71-3A4406571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4632" y="6419088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0B2B67-714C-46DA-85E5-598B4244D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9591" y="-7190"/>
            <a:ext cx="640080" cy="365125"/>
          </a:xfrm>
        </p:spPr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909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4B6724-AB30-4E7C-BE2B-ECD94FF1B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33311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D4BAB-2678-4A19-A575-C47CAF144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591509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47C89E-0ABD-4FD2-924C-894345ADF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3026CE-9CC8-403B-88B1-184D1653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B3D616-3C18-401B-A792-E75149FDF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EC6F70-D800-4067-A36A-5BBFC8018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2B66CB6-8988-4FBA-8524-726765A5F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7987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C73F84-0C6B-4EF4-9405-C38982499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CEC807-744E-4C5C-8B15-09AED3E57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BCB19-9F4B-474C-85C1-4A645A971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291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A88B0-DD6B-449B-AE32-D3192081E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8"/>
            <a:ext cx="4287393" cy="2450592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22ED6-5B69-4B3B-BF96-3A75F2107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987425"/>
            <a:ext cx="644648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704043-D45F-440A-A15D-2718A913E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072DC-7326-43E7-806C-B690C439E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F89A0F-B8C6-4AA6-A9C4-4A454F422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57A616-A4F2-4FC5-88DE-B4E6BA542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426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B773D-D007-4687-BA9C-9F229829B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7"/>
            <a:ext cx="4287393" cy="2450593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3A75FC-78D2-4EF5-884F-11B7BACF79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987425"/>
            <a:ext cx="644648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CE0BB-D335-4391-A23F-194C575CA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7701E1-B97B-4DA5-B9AD-07B7C1247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6D9CF8-F42F-4618-9F26-8BFE56487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CA2023-1ECA-4A96-BDC7-F7FA4368B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37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1999A10-4355-4A13-B008-196B21ABEE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2600" y="483576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36D448-AFEA-4483-B0E4-002840525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16234-4516-4303-8F60-A8127D89A5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192" y="3103131"/>
            <a:ext cx="10506991" cy="30929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B5D50-A474-462B-A807-DF186B1C2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F1DAF-2E2D-46ED-AA3E-3D2FE4039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FC771-EB13-4EB5-A0A2-3968C6ABB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B596B8-8230-4695-8D76-F06AFA815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3EBF93-5FD9-4F4E-8485-7B937145C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8222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6B4D06-C7C6-4949-8EB2-F03ED999A2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041710" y="978408"/>
            <a:ext cx="2947881" cy="51247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21B9D-8C11-4176-AF22-89F972E212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632" y="978408"/>
            <a:ext cx="7256453" cy="51247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A9E1C-8E18-4A35-9BD8-427B1D14B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16CDB-7BB6-4DD2-A626-6DA8E569F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0403B-439E-449F-83B1-799EEC239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86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87A535-3CAC-46BC-B2B2-3AE83EC3A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21530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EBDBD-59EC-46ED-BE79-6D37B531D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3306870"/>
            <a:ext cx="10506991" cy="25727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21F5C-FD3D-42C7-90F4-5ECE6FFCF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4632" y="1005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81B8F32D-D8B6-4B9E-9CBF-DCAC30B7B93D}" type="datetimeFigureOut">
              <a:rPr lang="en-US" smtClean="0"/>
              <a:pPr/>
              <a:t>7/24/2024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3D50-6D0B-4963-97B9-A32AE6323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41908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B5E08-CAC3-4C87-B143-5F8956AE90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9591" y="1005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0553ECD-7F6D-420D-93CA-D8D15EB427A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045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svg.org/tea-cup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oleindc.typepad.com/rantings_of_a_creole_prin/2007/09/do-you-know-you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universityinnovation.org/wiki/School:Pace_Institute_of_Technology_&amp;_Sciences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hyperlink" Target="https://www.nagpurtoday.in/opportunities-and-limitations-of-ai-in-indian-banking/01071209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awpixel.com/search/dream" TargetMode="External"/><Relationship Id="rId3" Type="http://schemas.openxmlformats.org/officeDocument/2006/relationships/diagramLayout" Target="../diagrams/layout2.xml"/><Relationship Id="rId7" Type="http://schemas.openxmlformats.org/officeDocument/2006/relationships/image" Target="../media/image14.1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uer-power.net/2018/01/top-5-computer-security-threats.html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ocialana.com/how-to-develop-a-success-focused-mindset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peakpx.com/397791/amazing-beatiful-sunset-in-phuket-thailand/1920x1080-wallpaper" TargetMode="Externa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0BB609-EF92-42DB-836C-0699A590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FA88D0-E295-4CF3-934C-6423EACEB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ircular pattern with dots and lines&#10;&#10;Description automatically generated">
            <a:extLst>
              <a:ext uri="{FF2B5EF4-FFF2-40B4-BE49-F238E27FC236}">
                <a16:creationId xmlns:a16="http://schemas.microsoft.com/office/drawing/2014/main" id="{920C4637-A3D9-1E13-EFFC-CA097B07D10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r="-1" b="6226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319C249-DE52-45F8-E451-3AA788AAC5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732032"/>
            <a:ext cx="6900839" cy="273639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400">
                <a:solidFill>
                  <a:srgbClr val="FFFFFF"/>
                </a:solidFill>
              </a:rPr>
              <a:t>Working with Others in Health and Social Care: My Experiences and Development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F9D57E-0370-D38E-8024-E4E975FC8D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96565" y="4201721"/>
            <a:ext cx="4986084" cy="1949813"/>
          </a:xfrm>
        </p:spPr>
        <p:txBody>
          <a:bodyPr anchor="b">
            <a:normAutofit/>
          </a:bodyPr>
          <a:lstStyle/>
          <a:p>
            <a:pPr algn="r"/>
            <a:r>
              <a:rPr lang="en-GB" dirty="0">
                <a:solidFill>
                  <a:srgbClr val="FFFFFF"/>
                </a:solidFill>
              </a:rPr>
              <a:t>Georgiana Andrada Luca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4E56A8-93D5-4BE3-AE61-84677331AD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D492A0C-1773-477B-83B5-C707CB057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3513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12EE356-A629-4F1A-9BAD-E21B3B10D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B7ED41-F3D7-4286-AD0B-B4A216D7E1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410" y="489853"/>
            <a:ext cx="3990149" cy="5858102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459C66-D8F5-E1FA-9C56-6E5DF9CF5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955" y="976152"/>
            <a:ext cx="3555211" cy="5024920"/>
          </a:xfrm>
        </p:spPr>
        <p:txBody>
          <a:bodyPr anchor="ctr">
            <a:normAutofit/>
          </a:bodyPr>
          <a:lstStyle/>
          <a:p>
            <a:r>
              <a:rPr lang="en-GB" sz="4600"/>
              <a:t>Introduction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317483B-E60B-4F41-9448-D757B9FCD2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EB44B66-1945-4638-8E9A-4F49493D7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34D00A72-DB47-011F-D326-5505336E5D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5296697"/>
              </p:ext>
            </p:extLst>
          </p:nvPr>
        </p:nvGraphicFramePr>
        <p:xfrm>
          <a:off x="4796496" y="636527"/>
          <a:ext cx="6833175" cy="5584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5197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D148E7-1EDB-4129-A130-04858F701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600" y="489855"/>
            <a:ext cx="11147071" cy="585126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822EF2-E055-CDA3-4897-C2D3BD308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605" y="976160"/>
            <a:ext cx="5415395" cy="4902115"/>
          </a:xfrm>
        </p:spPr>
        <p:txBody>
          <a:bodyPr anchor="ctr">
            <a:normAutofit/>
          </a:bodyPr>
          <a:lstStyle/>
          <a:p>
            <a:r>
              <a:rPr lang="en-GB" dirty="0"/>
              <a:t>Strengths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E1E68C9-4F6E-4640-AE06-FCA671F7D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983C70B-65C9-EE9F-681B-56F73F83E3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4144" y="976160"/>
            <a:ext cx="5114069" cy="4902125"/>
          </a:xfrm>
        </p:spPr>
        <p:txBody>
          <a:bodyPr anchor="ctr">
            <a:normAutofit/>
          </a:bodyPr>
          <a:lstStyle/>
          <a:p>
            <a:r>
              <a:rPr lang="en-GB" sz="2000"/>
              <a:t>Communication skills</a:t>
            </a:r>
          </a:p>
          <a:p>
            <a:r>
              <a:rPr lang="en-GB" sz="2000"/>
              <a:t>Empathy and patient care</a:t>
            </a:r>
          </a:p>
          <a:p>
            <a:r>
              <a:rPr lang="en-GB" sz="2000"/>
              <a:t>Interview feedback highlights</a:t>
            </a:r>
          </a:p>
          <a:p>
            <a:endParaRPr lang="en-GB" sz="2000"/>
          </a:p>
          <a:p>
            <a:endParaRPr lang="en-GB" sz="2000"/>
          </a:p>
          <a:p>
            <a:r>
              <a:rPr lang="en-GB" sz="2000"/>
              <a:t>"Effective communication is critical in healthcare for ensuring patient safety and delivering high-quality care" (O’Daniel and Rosenstein, 2008).</a:t>
            </a:r>
          </a:p>
          <a:p>
            <a:endParaRPr lang="en-GB" sz="2000"/>
          </a:p>
          <a:p>
            <a:endParaRPr lang="en-GB" sz="20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DF3F0BE-4FF5-481A-9206-F765D61B5F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Picture 12" descr="A word made out of small boxes&#10;&#10;Description automatically generated">
            <a:extLst>
              <a:ext uri="{FF2B5EF4-FFF2-40B4-BE49-F238E27FC236}">
                <a16:creationId xmlns:a16="http://schemas.microsoft.com/office/drawing/2014/main" id="{3E92E051-190F-DACE-FAA1-40D042BC16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627135" y="2344994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572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4B9DE3-1715-4EE3-99FA-C9BC12F5D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Two people holding each other's hands">
            <a:extLst>
              <a:ext uri="{FF2B5EF4-FFF2-40B4-BE49-F238E27FC236}">
                <a16:creationId xmlns:a16="http://schemas.microsoft.com/office/drawing/2014/main" id="{EE3D0D68-8482-750B-5130-137C47BF55B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7653" r="-1" b="8055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497C166-9010-A856-2A8F-2B63172B4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99418"/>
            <a:ext cx="5613398" cy="2929357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Strengths (Continued)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108BD3D-CFD0-4A15-ACF6-EBC254CD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Rectangle 1">
            <a:extLst>
              <a:ext uri="{FF2B5EF4-FFF2-40B4-BE49-F238E27FC236}">
                <a16:creationId xmlns:a16="http://schemas.microsoft.com/office/drawing/2014/main" id="{ABEEC1E0-38A0-185B-DF57-0A3469E2370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095999" y="3728775"/>
            <a:ext cx="5533671" cy="229968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900" b="0" i="0" u="none" strike="noStrike" cap="none" normalizeH="0" baseline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9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Reflective practice and personal awareness</a:t>
            </a:r>
          </a:p>
          <a:p>
            <a:pPr marL="0" marR="0" lvl="0" indent="0" algn="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9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Building relationships with patients and families </a:t>
            </a:r>
          </a:p>
          <a:p>
            <a:pPr marL="0" marR="0" lvl="0" indent="0" algn="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9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"Empathy and the ability to connect with patients are crucial in establishing trust and delivering compassionate care" (Hojat et al., 2011).</a:t>
            </a:r>
            <a:endParaRPr kumimoji="0" lang="en-US" altLang="en-US" sz="1900" b="0" i="0" u="none" strike="noStrike" cap="none" normalizeH="0" baseline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B2019E5-6C31-4640-A135-6BBA7FFCF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7884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4B9DE3-1715-4EE3-99FA-C9BC12F5D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close-up of a chain&#10;&#10;Description automatically generated">
            <a:extLst>
              <a:ext uri="{FF2B5EF4-FFF2-40B4-BE49-F238E27FC236}">
                <a16:creationId xmlns:a16="http://schemas.microsoft.com/office/drawing/2014/main" id="{F123CC40-258A-80C5-A030-AAF61ED25E8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5729" r="-1" b="9980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6746585-C7F8-AEAB-CF7A-2B9C3A4137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99418"/>
            <a:ext cx="5613398" cy="2929357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Weaknesses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108BD3D-CFD0-4A15-ACF6-EBC254CD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Rectangle 1">
            <a:extLst>
              <a:ext uri="{FF2B5EF4-FFF2-40B4-BE49-F238E27FC236}">
                <a16:creationId xmlns:a16="http://schemas.microsoft.com/office/drawing/2014/main" id="{BD16747D-2EBE-E078-505A-B8E5EFA6784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095999" y="3728775"/>
            <a:ext cx="5533671" cy="229968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7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Need for further development in healthcare knowledge</a:t>
            </a: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Limited experience in early childhood development </a:t>
            </a: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To keep up to date with best practices and enhance patient outcomes, healthcare workers must engage in continuous professional development according to Pool et al (2015)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B2019E5-6C31-4640-A135-6BBA7FFCF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ectangle 4">
            <a:extLst>
              <a:ext uri="{FF2B5EF4-FFF2-40B4-BE49-F238E27FC236}">
                <a16:creationId xmlns:a16="http://schemas.microsoft.com/office/drawing/2014/main" id="{413E9259-ED67-7D62-2DC5-8CF829A203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323165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b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0A78A79-BF26-2766-FA1D-C1E8409298FF}"/>
              </a:ext>
            </a:extLst>
          </p:cNvPr>
          <p:cNvSpPr txBox="1"/>
          <p:nvPr/>
        </p:nvSpPr>
        <p:spPr>
          <a:xfrm>
            <a:off x="9474747" y="6657945"/>
            <a:ext cx="271420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creoleindc.typepad.com/rantings_of_a_creole_prin/2007/09/do-you-know-you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413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34B9DE3-1715-4EE3-99FA-C9BC12F5D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light bulb with writing on it&#10;&#10;Description automatically generated">
            <a:extLst>
              <a:ext uri="{FF2B5EF4-FFF2-40B4-BE49-F238E27FC236}">
                <a16:creationId xmlns:a16="http://schemas.microsoft.com/office/drawing/2014/main" id="{531D7BE0-92AA-8EF4-89DC-6323EB2641B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-1" b="1721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A735C3-D08B-CC6A-9863-244233CCF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99418"/>
            <a:ext cx="5613398" cy="2929357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Weaknesses (Continued)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108BD3D-CFD0-4A15-ACF6-EBC254CD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1">
            <a:extLst>
              <a:ext uri="{FF2B5EF4-FFF2-40B4-BE49-F238E27FC236}">
                <a16:creationId xmlns:a16="http://schemas.microsoft.com/office/drawing/2014/main" id="{D43F738F-D291-DB20-FCE3-AAEA01C7C40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095999" y="3728775"/>
            <a:ext cx="5533671" cy="229968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7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Addressing areas for growth proactively</a:t>
            </a: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Importance of continuous learning and adaptation </a:t>
            </a: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lang="en-GB" sz="1700" dirty="0">
                <a:solidFill>
                  <a:srgbClr val="FFFFFF"/>
                </a:solidFill>
              </a:rPr>
              <a:t>"Proactively identifying areas for growth ensures that healthcare professionals remain effective and knowledgeable in their practice" (Institute of Medicine, 2010).</a:t>
            </a:r>
            <a:endParaRPr kumimoji="0" lang="en-US" altLang="en-US" sz="17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B2019E5-6C31-4640-A135-6BBA7FFCF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6065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343E6-56E2-0944-12FF-8BC67F29C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603395"/>
            <a:ext cx="4049256" cy="3179097"/>
          </a:xfrm>
        </p:spPr>
        <p:txBody>
          <a:bodyPr anchor="ctr">
            <a:normAutofit/>
          </a:bodyPr>
          <a:lstStyle/>
          <a:p>
            <a:r>
              <a:rPr lang="en-GB" sz="4600" dirty="0"/>
              <a:t>Opportunities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108BD3D-CFD0-4A15-ACF6-EBC254CD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 descr="Desk with stethoscope and computer keyboard">
            <a:extLst>
              <a:ext uri="{FF2B5EF4-FFF2-40B4-BE49-F238E27FC236}">
                <a16:creationId xmlns:a16="http://schemas.microsoft.com/office/drawing/2014/main" id="{69915720-9F2F-2248-61FE-A8957E86FA2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548" r="-1" b="15160"/>
          <a:stretch/>
        </p:blipFill>
        <p:spPr>
          <a:xfrm>
            <a:off x="4822531" y="1260390"/>
            <a:ext cx="3355466" cy="1887931"/>
          </a:xfrm>
          <a:prstGeom prst="rect">
            <a:avLst/>
          </a:prstGeom>
        </p:spPr>
      </p:pic>
      <p:pic>
        <p:nvPicPr>
          <p:cNvPr id="7" name="Picture 6" descr="A magnifying glass over words&#10;&#10;Description automatically generated">
            <a:extLst>
              <a:ext uri="{FF2B5EF4-FFF2-40B4-BE49-F238E27FC236}">
                <a16:creationId xmlns:a16="http://schemas.microsoft.com/office/drawing/2014/main" id="{C72156D6-44F9-577A-DA04-9486E289862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274205" y="1323546"/>
            <a:ext cx="3355466" cy="1761619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92DF668E-65D6-46B1-B517-9AC406EE0F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3918855"/>
            <a:ext cx="11147071" cy="2449283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4558310-C928-4426-BFAC-68450D291D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1">
            <a:extLst>
              <a:ext uri="{FF2B5EF4-FFF2-40B4-BE49-F238E27FC236}">
                <a16:creationId xmlns:a16="http://schemas.microsoft.com/office/drawing/2014/main" id="{02EC27BD-CAF7-052B-02A2-0ECBAD34D64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82600" y="4125950"/>
            <a:ext cx="7695397" cy="21697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7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Current studies and future courses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Workshops and seminars on relevant topics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Tx/>
              <a:buChar char="•"/>
            </a:pPr>
            <a:r>
              <a:rPr lang="en-GB" sz="1700" dirty="0"/>
              <a:t>"Continuous education and training are vital for healthcare professionals to stay updated with medical advancements and improve their skills" (Institute of Medicine, 2010).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endParaRPr kumimoji="0" lang="en-US" altLang="en-US" sz="17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B2019E5-6C31-4640-A135-6BBA7FFCF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B5F8720-51BB-C84D-514B-8FF321EA1101}"/>
              </a:ext>
            </a:extLst>
          </p:cNvPr>
          <p:cNvSpPr txBox="1"/>
          <p:nvPr/>
        </p:nvSpPr>
        <p:spPr>
          <a:xfrm>
            <a:off x="8931496" y="2885110"/>
            <a:ext cx="269817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www.nagpurtoday.in/opportunities-and-limitations-of-ai-in-indian-banking/0107120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763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612EE356-A629-4F1A-9BAD-E21B3B10D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8B7ED41-F3D7-4286-AD0B-B4A216D7E1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410" y="489853"/>
            <a:ext cx="3990149" cy="5858102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33DDCB-20BF-C3BE-2D63-414659AFE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955" y="976152"/>
            <a:ext cx="3555211" cy="5024920"/>
          </a:xfrm>
        </p:spPr>
        <p:txBody>
          <a:bodyPr anchor="ctr">
            <a:normAutofit/>
          </a:bodyPr>
          <a:lstStyle/>
          <a:p>
            <a:r>
              <a:rPr lang="en-GB" sz="4100"/>
              <a:t>Opportunities (Continued)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317483B-E60B-4F41-9448-D757B9FCD2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EB44B66-1945-4638-8E9A-4F49493D7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ctangle 2">
            <a:extLst>
              <a:ext uri="{FF2B5EF4-FFF2-40B4-BE49-F238E27FC236}">
                <a16:creationId xmlns:a16="http://schemas.microsoft.com/office/drawing/2014/main" id="{510C8D95-EC24-7475-A277-D0E495D95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461665"/>
            <a:ext cx="18473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b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b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7" name="Rectangle 1">
            <a:extLst>
              <a:ext uri="{FF2B5EF4-FFF2-40B4-BE49-F238E27FC236}">
                <a16:creationId xmlns:a16="http://schemas.microsoft.com/office/drawing/2014/main" id="{ED2341C6-7C33-4380-52DE-C5BF5B4CC7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6182048"/>
              </p:ext>
            </p:extLst>
          </p:nvPr>
        </p:nvGraphicFramePr>
        <p:xfrm>
          <a:off x="4796496" y="636527"/>
          <a:ext cx="6833175" cy="5584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 descr="A person holding a telescope and standing on a paper plane&#10;&#10;Description automatically generated">
            <a:extLst>
              <a:ext uri="{FF2B5EF4-FFF2-40B4-BE49-F238E27FC236}">
                <a16:creationId xmlns:a16="http://schemas.microsoft.com/office/drawing/2014/main" id="{19D2EDB5-7D2C-B4A0-A8B9-B6A7A9D93A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482600" y="486290"/>
            <a:ext cx="2438400" cy="202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717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7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4B9DE3-1715-4EE3-99FA-C9BC12F5D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close-up of a binary code&#10;&#10;Description automatically generated">
            <a:extLst>
              <a:ext uri="{FF2B5EF4-FFF2-40B4-BE49-F238E27FC236}">
                <a16:creationId xmlns:a16="http://schemas.microsoft.com/office/drawing/2014/main" id="{17521C32-0AB9-7A5A-3071-EEC9A68E6D1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8913" b="1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1C254E-2F2C-1C78-A7C0-0D4451569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99418"/>
            <a:ext cx="5613398" cy="2929357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Threats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108BD3D-CFD0-4A15-ACF6-EBC254CD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1">
            <a:extLst>
              <a:ext uri="{FF2B5EF4-FFF2-40B4-BE49-F238E27FC236}">
                <a16:creationId xmlns:a16="http://schemas.microsoft.com/office/drawing/2014/main" id="{499232F1-41E1-407C-A55E-DD4FCCA389E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095999" y="3728775"/>
            <a:ext cx="5533671" cy="229968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7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Balancing professional and personal responsibilities</a:t>
            </a: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Staying updated with healthcare policies and practices</a:t>
            </a: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To avoid burnout and guarantee continued effectiveness in the healthcare industry, maintaining a work-life balance is essential (Shanafelt et al., 2012)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B2019E5-6C31-4640-A135-6BBA7FFCF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F039C707-6E05-D111-9DA8-CBF5D098411E}"/>
              </a:ext>
            </a:extLst>
          </p:cNvPr>
          <p:cNvSpPr txBox="1"/>
          <p:nvPr/>
        </p:nvSpPr>
        <p:spPr>
          <a:xfrm>
            <a:off x="9490777" y="6657945"/>
            <a:ext cx="269817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bauer-power.net/2018/01/top-5-computer-security-threats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35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4B9DE3-1715-4EE3-99FA-C9BC12F5D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Puzzle pieces">
            <a:extLst>
              <a:ext uri="{FF2B5EF4-FFF2-40B4-BE49-F238E27FC236}">
                <a16:creationId xmlns:a16="http://schemas.microsoft.com/office/drawing/2014/main" id="{75E9508D-1B33-8079-A1A1-A880803BCD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4783" r="-1" b="10609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B3D0B9-2C4D-A754-BB5E-A07990182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99418"/>
            <a:ext cx="5613398" cy="2929357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Threats (Continued)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108BD3D-CFD0-4A15-ACF6-EBC254CD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1">
            <a:extLst>
              <a:ext uri="{FF2B5EF4-FFF2-40B4-BE49-F238E27FC236}">
                <a16:creationId xmlns:a16="http://schemas.microsoft.com/office/drawing/2014/main" id="{389B46DA-1D91-C186-A495-D622BF0C358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095999" y="3728775"/>
            <a:ext cx="5533671" cy="229968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700" b="0" i="0" u="none" strike="noStrike" cap="none" normalizeH="0" baseline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Importance of time management and support networks</a:t>
            </a: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Proactive approach to learning and development </a:t>
            </a: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7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According to Kohn, Corrigan, and Donaldson (2000), productive organising of time and assistance from both work and private contacts are crucial in reducing such concerns.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B2019E5-6C31-4640-A135-6BBA7FFCF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8091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34B9DE3-1715-4EE3-99FA-C9BC12F5D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green and red street sign&#10;&#10;Description automatically generated">
            <a:extLst>
              <a:ext uri="{FF2B5EF4-FFF2-40B4-BE49-F238E27FC236}">
                <a16:creationId xmlns:a16="http://schemas.microsoft.com/office/drawing/2014/main" id="{10B49882-13D9-EE8B-3934-1E59F07AE8B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896" r="-1" b="42839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A83550C-6A60-076D-4A8F-4698840E8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99418"/>
            <a:ext cx="5613398" cy="2929357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5100">
                <a:solidFill>
                  <a:srgbClr val="FFFFFF"/>
                </a:solidFill>
              </a:rPr>
              <a:t>Building on Strengths and Minimizing Weaknesses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108BD3D-CFD0-4A15-ACF6-EBC254CD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1">
            <a:extLst>
              <a:ext uri="{FF2B5EF4-FFF2-40B4-BE49-F238E27FC236}">
                <a16:creationId xmlns:a16="http://schemas.microsoft.com/office/drawing/2014/main" id="{A7CC9A9F-A9C9-1969-CE42-06EFF64F65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095999" y="3728775"/>
            <a:ext cx="5533671" cy="229968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9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9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Engaging in reflective practice</a:t>
            </a: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9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Seeking feedback and mentorship</a:t>
            </a: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9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Continuous professional development </a:t>
            </a:r>
          </a:p>
          <a:p>
            <a:pPr marL="0" marR="0" lvl="0" indent="0" algn="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lang="en-GB" sz="1900" b="1" dirty="0">
                <a:solidFill>
                  <a:srgbClr val="FFFFFF"/>
                </a:solidFill>
              </a:rPr>
              <a:t>Reflective models, such as Gibbs' Reflective Cycle, can help critically analyse experiences and </a:t>
            </a:r>
            <a:r>
              <a:rPr lang="en-GB" sz="1900" dirty="0">
                <a:solidFill>
                  <a:srgbClr val="FFFFFF"/>
                </a:solidFill>
              </a:rPr>
              <a:t>identify </a:t>
            </a:r>
            <a:r>
              <a:rPr lang="en-GB" sz="1900" b="1" dirty="0">
                <a:solidFill>
                  <a:srgbClr val="FFFFFF"/>
                </a:solidFill>
              </a:rPr>
              <a:t>areas for improvement (Gibbs, 1988).</a:t>
            </a:r>
            <a:endParaRPr kumimoji="0" lang="en-US" altLang="en-US" sz="1900" b="1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019E5-6C31-4640-A135-6BBA7FFCF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F2AA5042-C8D4-9B4A-E159-3BD76D35B742}"/>
              </a:ext>
            </a:extLst>
          </p:cNvPr>
          <p:cNvSpPr txBox="1"/>
          <p:nvPr/>
        </p:nvSpPr>
        <p:spPr>
          <a:xfrm>
            <a:off x="9474747" y="6657945"/>
            <a:ext cx="271420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socialana.com/how-to-develop-a-success-focused-mindset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86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3A1F16-4084-8607-684F-9EAC33AAD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603395"/>
            <a:ext cx="4049256" cy="3179097"/>
          </a:xfrm>
        </p:spPr>
        <p:txBody>
          <a:bodyPr anchor="ctr">
            <a:normAutofit/>
          </a:bodyPr>
          <a:lstStyle/>
          <a:p>
            <a:r>
              <a:rPr lang="en-GB" dirty="0"/>
              <a:t>Impact on Others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108BD3D-CFD0-4A15-ACF6-EBC254CD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Graphic 7" descr="Board Room">
            <a:extLst>
              <a:ext uri="{FF2B5EF4-FFF2-40B4-BE49-F238E27FC236}">
                <a16:creationId xmlns:a16="http://schemas.microsoft.com/office/drawing/2014/main" id="{2C7A11A1-F3EF-C233-B074-2539C69A9C3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55290" y="659382"/>
            <a:ext cx="3089948" cy="3089948"/>
          </a:xfrm>
          <a:prstGeom prst="rect">
            <a:avLst/>
          </a:prstGeom>
        </p:spPr>
      </p:pic>
      <p:pic>
        <p:nvPicPr>
          <p:cNvPr id="7" name="Picture 6" descr="A body of water with rocks and trees in the background&#10;&#10;Description automatically generated">
            <a:extLst>
              <a:ext uri="{FF2B5EF4-FFF2-40B4-BE49-F238E27FC236}">
                <a16:creationId xmlns:a16="http://schemas.microsoft.com/office/drawing/2014/main" id="{8CDB862F-25E7-ADCA-48A4-5FCDED669638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274205" y="1155773"/>
            <a:ext cx="3355466" cy="2097165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92DF668E-65D6-46B1-B517-9AC406EE0F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3918855"/>
            <a:ext cx="11147071" cy="2449283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4558310-C928-4426-BFAC-68450D291D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1">
            <a:extLst>
              <a:ext uri="{FF2B5EF4-FFF2-40B4-BE49-F238E27FC236}">
                <a16:creationId xmlns:a16="http://schemas.microsoft.com/office/drawing/2014/main" id="{027A3416-B87E-8106-7915-DD05DDA8E98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82600" y="4125950"/>
            <a:ext cx="7695397" cy="21697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Collaboration with colleagues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Building relationships with patients and families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Productive collaboration depends on open dialogue and respect for each other, allowing medical professionals to organize service successfully (Salas et al., 2008)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B2019E5-6C31-4640-A135-6BBA7FFCF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34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4B9DE3-1715-4EE3-99FA-C9BC12F5D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Pen placed on top of a signature line">
            <a:extLst>
              <a:ext uri="{FF2B5EF4-FFF2-40B4-BE49-F238E27FC236}">
                <a16:creationId xmlns:a16="http://schemas.microsoft.com/office/drawing/2014/main" id="{99E9025F-68B4-BBBF-96DF-AB14A704721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r="-1" b="15708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0F42249-30FE-82A7-7368-3A4BC856B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99418"/>
            <a:ext cx="5613398" cy="2929357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Conclusion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108BD3D-CFD0-4A15-ACF6-EBC254CD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1">
            <a:extLst>
              <a:ext uri="{FF2B5EF4-FFF2-40B4-BE49-F238E27FC236}">
                <a16:creationId xmlns:a16="http://schemas.microsoft.com/office/drawing/2014/main" id="{B5E1021D-81F9-3F6D-17EF-0EC7F5C9D57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095999" y="3728775"/>
            <a:ext cx="5533671" cy="229968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Summary of experiences and development</a:t>
            </a:r>
          </a:p>
          <a:p>
            <a:pPr marL="0" marR="0" lvl="0" indent="0" algn="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Commitment to providing high-quality care</a:t>
            </a:r>
          </a:p>
          <a:p>
            <a:pPr marL="0" marR="0" lvl="0" indent="0" algn="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Future goals and professional growth 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B2019E5-6C31-4640-A135-6BBA7FFCF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9194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4079B-8CDE-66A7-BDD8-558988FCD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799592"/>
          </a:xfrm>
        </p:spPr>
        <p:txBody>
          <a:bodyPr/>
          <a:lstStyle/>
          <a:p>
            <a:r>
              <a:rPr lang="en-GB" sz="2000"/>
              <a:t>References</a:t>
            </a:r>
            <a:br>
              <a:rPr lang="en-GB" sz="2000"/>
            </a:br>
            <a:endParaRPr lang="en-GB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2A8FF-903D-B6B8-3572-640B3A063C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1778000"/>
            <a:ext cx="10506991" cy="4101591"/>
          </a:xfrm>
        </p:spPr>
        <p:txBody>
          <a:bodyPr>
            <a:normAutofit fontScale="47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Berwick, D. (2013). </a:t>
            </a:r>
            <a:r>
              <a:rPr lang="en-GB" i="1" dirty="0"/>
              <a:t>A promise to learn – a commitment to act: improving the safety of patients in England</a:t>
            </a:r>
            <a:r>
              <a:rPr lang="en-GB" dirty="0"/>
              <a:t>. London: Department of Health.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Fletcher, R. H., &amp; Fletcher, S. W. (2003). Evidence-based medical education: can it be sustained? </a:t>
            </a:r>
            <a:r>
              <a:rPr lang="en-GB" i="1" dirty="0"/>
              <a:t>Journal of the Royal Society of Medicine</a:t>
            </a:r>
            <a:r>
              <a:rPr lang="en-GB" dirty="0"/>
              <a:t>, 96(12), 599-601.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Gibbs, G. (1988). </a:t>
            </a:r>
            <a:r>
              <a:rPr lang="en-GB" i="1" dirty="0"/>
              <a:t>Learning by Doing: A Guide to Teaching and Learning Methods</a:t>
            </a:r>
            <a:r>
              <a:rPr lang="en-GB" dirty="0"/>
              <a:t>. Oxford: Oxford Further Education Unit.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Hojat, M., Louis, D. Z., Markham, F. W., Wender, R., Rabinowitz, C., &amp; Gonnella, J. S. (2011). Physicians' empathy and clinical outcomes for diabetic patients. </a:t>
            </a:r>
            <a:r>
              <a:rPr lang="en-GB" i="1" dirty="0"/>
              <a:t>Academic Medicine</a:t>
            </a:r>
            <a:r>
              <a:rPr lang="en-GB" dirty="0"/>
              <a:t>, 86(3), 359-364.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Institute of Medicine. (2010). </a:t>
            </a:r>
            <a:r>
              <a:rPr lang="en-GB" i="1" dirty="0"/>
              <a:t>Redesigning Continuing Education in the Health Professions</a:t>
            </a:r>
            <a:r>
              <a:rPr lang="en-GB" dirty="0"/>
              <a:t>. Washington, DC: The National Academies Press.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Kohn, L. T., Corrigan, J. M., &amp; Donaldson, M. S. (2000). </a:t>
            </a:r>
            <a:r>
              <a:rPr lang="en-GB" i="1" dirty="0"/>
              <a:t>To err is human: building a safer health system</a:t>
            </a:r>
            <a:r>
              <a:rPr lang="en-GB" dirty="0"/>
              <a:t>. Washington, DC: National Academy Press.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O’Daniel, M., &amp; Rosenstein, A. H. (2008). Professional communication and team collaboration. In Hughes, R. G. (Ed.), </a:t>
            </a:r>
            <a:r>
              <a:rPr lang="en-GB" i="1" dirty="0"/>
              <a:t>Patient Safety and Quality: An Evidence-Based Handbook for Nurses</a:t>
            </a:r>
            <a:r>
              <a:rPr lang="en-GB" dirty="0"/>
              <a:t>. Rockville (MD): Agency for Healthcare Research and Quality (US).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Pool, I. A., Poell, R. F., Berings, M. G., &amp; ten Cate, O. T. J. (2015). Strategies for continuing professional development among younger, middle-aged, and older nurses: A biographical approach. </a:t>
            </a:r>
            <a:r>
              <a:rPr lang="en-GB" i="1" dirty="0"/>
              <a:t>International Journal of Nursing Studies</a:t>
            </a:r>
            <a:r>
              <a:rPr lang="en-GB" dirty="0"/>
              <a:t>, 52(5), 939-950.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Rogers, C. R. (1961). </a:t>
            </a:r>
            <a:r>
              <a:rPr lang="en-GB" i="1" dirty="0"/>
              <a:t>On Becoming a Person: A Therapist's View of Psychotherapy</a:t>
            </a:r>
            <a:r>
              <a:rPr lang="en-GB" dirty="0"/>
              <a:t>. Boston: Houghton Mifflin.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Salas, E., DiazGranados, D., Klein, C., Burke, C. S., Stagl, K. C., Goodwin, G. F., &amp; Halpin, S. M. (2008). Does team training improve team performance? A meta-analysis. </a:t>
            </a:r>
            <a:r>
              <a:rPr lang="en-GB" i="1" dirty="0"/>
              <a:t>Human Factors</a:t>
            </a:r>
            <a:r>
              <a:rPr lang="en-GB" dirty="0"/>
              <a:t>, 50(6), 903-933.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Shanafelt, T. D., Boone, S., Tan, L., Dyrbye, L. N., Sotile, W., Satele, D., ... &amp; Oreskovich, M. R. (2012). Burnout and satisfaction with work-life balance among US physicians relative to the general US population. </a:t>
            </a:r>
            <a:r>
              <a:rPr lang="en-GB" i="1" dirty="0"/>
              <a:t>Archives of Internal Medicine</a:t>
            </a:r>
            <a:r>
              <a:rPr lang="en-GB" dirty="0"/>
              <a:t>, 172(18), 1377-1385.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Shonkoff, J. P., &amp; Phillips, D. A. (Eds.). (2000). </a:t>
            </a:r>
            <a:r>
              <a:rPr lang="en-GB" i="1" dirty="0"/>
              <a:t>From Neurons to Neighborhoods: The Science of Early Childhood Development</a:t>
            </a:r>
            <a:r>
              <a:rPr lang="en-GB" dirty="0"/>
              <a:t>. Washington, DC: National Academy Press.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038061"/>
      </p:ext>
    </p:extLst>
  </p:cSld>
  <p:clrMapOvr>
    <a:masterClrMapping/>
  </p:clrMapOvr>
</p:sld>
</file>

<file path=ppt/theme/theme1.xml><?xml version="1.0" encoding="utf-8"?>
<a:theme xmlns:a="http://schemas.openxmlformats.org/drawingml/2006/main" name="LevelVTI">
  <a:themeElements>
    <a:clrScheme name="AnalogousFromDarkSeedLeftStep">
      <a:dk1>
        <a:srgbClr val="000000"/>
      </a:dk1>
      <a:lt1>
        <a:srgbClr val="FFFFFF"/>
      </a:lt1>
      <a:dk2>
        <a:srgbClr val="30241B"/>
      </a:dk2>
      <a:lt2>
        <a:srgbClr val="F0F3F3"/>
      </a:lt2>
      <a:accent1>
        <a:srgbClr val="C34D59"/>
      </a:accent1>
      <a:accent2>
        <a:srgbClr val="B13B79"/>
      </a:accent2>
      <a:accent3>
        <a:srgbClr val="C34DBC"/>
      </a:accent3>
      <a:accent4>
        <a:srgbClr val="873BB1"/>
      </a:accent4>
      <a:accent5>
        <a:srgbClr val="684DC3"/>
      </a:accent5>
      <a:accent6>
        <a:srgbClr val="3B51B1"/>
      </a:accent6>
      <a:hlink>
        <a:srgbClr val="8559C7"/>
      </a:hlink>
      <a:folHlink>
        <a:srgbClr val="7F7F7F"/>
      </a:folHlink>
    </a:clrScheme>
    <a:fontScheme name="Seaford">
      <a:majorFont>
        <a:latin typeface="Seaford"/>
        <a:ea typeface=""/>
        <a:cs typeface=""/>
      </a:majorFont>
      <a:minorFont>
        <a:latin typeface="Seafor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velVTI" id="{64F43929-0387-4D33-907F-72B939BCAF99}" vid="{D804DF84-3298-4A39-BA0E-21F83D68BC2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0</TotalTime>
  <Words>1000</Words>
  <Application>Microsoft Office PowerPoint</Application>
  <PresentationFormat>Widescreen</PresentationFormat>
  <Paragraphs>81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Seaford</vt:lpstr>
      <vt:lpstr>LevelVTI</vt:lpstr>
      <vt:lpstr>Working with Others in Health and Social Care: My Experiences and Development</vt:lpstr>
      <vt:lpstr>Introduction</vt:lpstr>
      <vt:lpstr>Strengths</vt:lpstr>
      <vt:lpstr>Strengths (Continued)</vt:lpstr>
      <vt:lpstr>Weaknesses</vt:lpstr>
      <vt:lpstr>Weaknesses (Continued)</vt:lpstr>
      <vt:lpstr>Opportunities</vt:lpstr>
      <vt:lpstr>Opportunities (Continued)</vt:lpstr>
      <vt:lpstr>Threats</vt:lpstr>
      <vt:lpstr>Threats (Continued)</vt:lpstr>
      <vt:lpstr>Building on Strengths and Minimizing Weaknesses</vt:lpstr>
      <vt:lpstr>Impact on Others</vt:lpstr>
      <vt:lpstr>Conclusion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Andrada Georgiana Luca (2323664)</dc:creator>
  <cp:lastModifiedBy>Andrada Georgiana Luca (2323664)</cp:lastModifiedBy>
  <cp:revision>16</cp:revision>
  <dcterms:created xsi:type="dcterms:W3CDTF">2024-07-24T15:11:06Z</dcterms:created>
  <dcterms:modified xsi:type="dcterms:W3CDTF">2024-07-24T16:34:46Z</dcterms:modified>
</cp:coreProperties>
</file>