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7" r:id="rId1"/>
  </p:sldMasterIdLst>
  <p:notesMasterIdLst>
    <p:notesMasterId r:id="rId111"/>
  </p:notesMasterIdLst>
  <p:handoutMasterIdLst>
    <p:handoutMasterId r:id="rId112"/>
  </p:handoutMasterIdLst>
  <p:sldIdLst>
    <p:sldId id="256" r:id="rId2"/>
    <p:sldId id="296" r:id="rId3"/>
    <p:sldId id="331" r:id="rId4"/>
    <p:sldId id="298" r:id="rId5"/>
    <p:sldId id="330" r:id="rId6"/>
    <p:sldId id="335" r:id="rId7"/>
    <p:sldId id="374" r:id="rId8"/>
    <p:sldId id="373" r:id="rId9"/>
    <p:sldId id="336" r:id="rId10"/>
    <p:sldId id="337" r:id="rId11"/>
    <p:sldId id="338" r:id="rId12"/>
    <p:sldId id="339" r:id="rId13"/>
    <p:sldId id="340" r:id="rId14"/>
    <p:sldId id="343" r:id="rId15"/>
    <p:sldId id="355" r:id="rId16"/>
    <p:sldId id="356" r:id="rId17"/>
    <p:sldId id="357" r:id="rId18"/>
    <p:sldId id="358" r:id="rId19"/>
    <p:sldId id="345" r:id="rId20"/>
    <p:sldId id="346" r:id="rId21"/>
    <p:sldId id="347" r:id="rId22"/>
    <p:sldId id="375" r:id="rId23"/>
    <p:sldId id="361" r:id="rId24"/>
    <p:sldId id="376" r:id="rId25"/>
    <p:sldId id="359" r:id="rId26"/>
    <p:sldId id="348" r:id="rId27"/>
    <p:sldId id="377" r:id="rId28"/>
    <p:sldId id="379" r:id="rId29"/>
    <p:sldId id="349" r:id="rId30"/>
    <p:sldId id="378" r:id="rId31"/>
    <p:sldId id="350" r:id="rId32"/>
    <p:sldId id="351" r:id="rId33"/>
    <p:sldId id="352" r:id="rId34"/>
    <p:sldId id="353" r:id="rId35"/>
    <p:sldId id="354" r:id="rId36"/>
    <p:sldId id="299" r:id="rId37"/>
    <p:sldId id="362" r:id="rId38"/>
    <p:sldId id="367" r:id="rId39"/>
    <p:sldId id="363" r:id="rId40"/>
    <p:sldId id="368" r:id="rId41"/>
    <p:sldId id="364" r:id="rId42"/>
    <p:sldId id="365" r:id="rId43"/>
    <p:sldId id="371" r:id="rId44"/>
    <p:sldId id="369" r:id="rId45"/>
    <p:sldId id="366" r:id="rId46"/>
    <p:sldId id="372"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 id="315" r:id="rId63"/>
    <p:sldId id="316" r:id="rId64"/>
    <p:sldId id="317" r:id="rId65"/>
    <p:sldId id="318" r:id="rId66"/>
    <p:sldId id="319" r:id="rId67"/>
    <p:sldId id="320" r:id="rId68"/>
    <p:sldId id="321" r:id="rId69"/>
    <p:sldId id="322" r:id="rId70"/>
    <p:sldId id="323" r:id="rId71"/>
    <p:sldId id="324" r:id="rId72"/>
    <p:sldId id="325" r:id="rId73"/>
    <p:sldId id="326" r:id="rId74"/>
    <p:sldId id="327" r:id="rId75"/>
    <p:sldId id="328" r:id="rId76"/>
    <p:sldId id="329" r:id="rId77"/>
    <p:sldId id="259" r:id="rId78"/>
    <p:sldId id="293" r:id="rId79"/>
    <p:sldId id="295" r:id="rId80"/>
    <p:sldId id="263" r:id="rId81"/>
    <p:sldId id="262" r:id="rId82"/>
    <p:sldId id="264" r:id="rId83"/>
    <p:sldId id="265" r:id="rId84"/>
    <p:sldId id="266" r:id="rId85"/>
    <p:sldId id="267" r:id="rId86"/>
    <p:sldId id="268" r:id="rId87"/>
    <p:sldId id="270" r:id="rId88"/>
    <p:sldId id="269" r:id="rId89"/>
    <p:sldId id="271" r:id="rId90"/>
    <p:sldId id="272" r:id="rId91"/>
    <p:sldId id="273" r:id="rId92"/>
    <p:sldId id="274" r:id="rId93"/>
    <p:sldId id="277" r:id="rId94"/>
    <p:sldId id="278" r:id="rId95"/>
    <p:sldId id="279" r:id="rId96"/>
    <p:sldId id="280" r:id="rId97"/>
    <p:sldId id="281" r:id="rId98"/>
    <p:sldId id="282" r:id="rId99"/>
    <p:sldId id="283" r:id="rId100"/>
    <p:sldId id="284" r:id="rId101"/>
    <p:sldId id="285" r:id="rId102"/>
    <p:sldId id="286" r:id="rId103"/>
    <p:sldId id="287" r:id="rId104"/>
    <p:sldId id="288" r:id="rId105"/>
    <p:sldId id="289" r:id="rId106"/>
    <p:sldId id="290" r:id="rId107"/>
    <p:sldId id="291" r:id="rId108"/>
    <p:sldId id="292" r:id="rId109"/>
    <p:sldId id="294" r:id="rId110"/>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0" autoAdjust="0"/>
    <p:restoredTop sz="94660"/>
  </p:normalViewPr>
  <p:slideViewPr>
    <p:cSldViewPr snapToGrid="0">
      <p:cViewPr varScale="1">
        <p:scale>
          <a:sx n="100" d="100"/>
          <a:sy n="100"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microsoft.com/office/2015/10/relationships/revisionInfo" Target="revisionInfo.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handoutMaster" Target="handoutMasters/handoutMaster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slide" Target="slides/slide109.xml"/><Relationship Id="rId115"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876EAF43-425F-40F0-BB1F-DFB88A7ACB4E}" type="datetimeFigureOut">
              <a:rPr lang="en-GB" smtClean="0"/>
              <a:t>28/10/2019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0DB158E4-CF16-495B-A30C-1FC62F57F510}" type="slidenum">
              <a:rPr lang="en-GB" smtClean="0"/>
              <a:t>‹#›</a:t>
            </a:fld>
            <a:endParaRPr lang="en-GB"/>
          </a:p>
        </p:txBody>
      </p:sp>
    </p:spTree>
    <p:extLst>
      <p:ext uri="{BB962C8B-B14F-4D97-AF65-F5344CB8AC3E}">
        <p14:creationId xmlns:p14="http://schemas.microsoft.com/office/powerpoint/2010/main" val="36379228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BCF7A7A9-92E2-459C-A3BC-B33C120AEEA9}" type="datetimeFigureOut">
              <a:rPr lang="en-GB" smtClean="0"/>
              <a:t>28/10/2019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2E28A59-B8A2-467C-B366-A27B77CC744C}" type="slidenum">
              <a:rPr lang="en-GB" smtClean="0"/>
              <a:t>‹#›</a:t>
            </a:fld>
            <a:endParaRPr lang="en-GB"/>
          </a:p>
        </p:txBody>
      </p:sp>
    </p:spTree>
    <p:extLst>
      <p:ext uri="{BB962C8B-B14F-4D97-AF65-F5344CB8AC3E}">
        <p14:creationId xmlns:p14="http://schemas.microsoft.com/office/powerpoint/2010/main" val="604334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2C5A42E-F0CD-4160-985B-2D2A430E9F98}" type="slidenum">
              <a:rPr lang="en-GB" smtClean="0"/>
              <a:t>34</a:t>
            </a:fld>
            <a:endParaRPr lang="en-GB"/>
          </a:p>
        </p:txBody>
      </p:sp>
    </p:spTree>
    <p:extLst>
      <p:ext uri="{BB962C8B-B14F-4D97-AF65-F5344CB8AC3E}">
        <p14:creationId xmlns:p14="http://schemas.microsoft.com/office/powerpoint/2010/main" val="566852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2C5A42E-F0CD-4160-985B-2D2A430E9F98}" type="slidenum">
              <a:rPr lang="en-GB" smtClean="0"/>
              <a:t>35</a:t>
            </a:fld>
            <a:endParaRPr lang="en-GB"/>
          </a:p>
        </p:txBody>
      </p:sp>
    </p:spTree>
    <p:extLst>
      <p:ext uri="{BB962C8B-B14F-4D97-AF65-F5344CB8AC3E}">
        <p14:creationId xmlns:p14="http://schemas.microsoft.com/office/powerpoint/2010/main" val="2414229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334D819-9F07-4261-B09B-9E467E5D9002}" type="datetimeFigureOut">
              <a:rPr lang="en-US" smtClean="0"/>
              <a:pPr/>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5061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2083866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34D819-9F07-4261-B09B-9E467E5D9002}" type="datetimeFigureOut">
              <a:rPr lang="en-US" smtClean="0"/>
              <a:pPr/>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2179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smtClean="0"/>
              <a:t>10/28/2019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828662014"/>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smtClean="0"/>
              <a:t>10/28/2019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231188563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smtClean="0"/>
              <a:t>10/28/2019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1818783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smtClean="0"/>
              <a:t>10/28/2019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481933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334D819-9F07-4261-B09B-9E467E5D9002}" type="datetimeFigureOut">
              <a:rPr lang="en-US" smtClean="0"/>
              <a:t>10/28/2019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1155891029"/>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334D819-9F07-4261-B09B-9E467E5D9002}" type="datetimeFigureOut">
              <a:rPr lang="en-US" smtClean="0"/>
              <a:t>10/28/2019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7657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1323557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t>10/28/2019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1992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334D819-9F07-4261-B09B-9E467E5D9002}" type="datetimeFigureOut">
              <a:rPr lang="en-US" smtClean="0"/>
              <a:pPr/>
              <a:t>10/28/2019</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1766878-3199-4EAB-94E7-2D6D11070E14}"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829039"/>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RliT51oaJA" TargetMode="External"/><Relationship Id="rId2" Type="http://schemas.openxmlformats.org/officeDocument/2006/relationships/hyperlink" Target="https://www.youtube.com/watch?v=kK15TOZkk6k" TargetMode="External"/><Relationship Id="rId1" Type="http://schemas.openxmlformats.org/officeDocument/2006/relationships/slideLayout" Target="../slideLayouts/slideLayout2.xml"/><Relationship Id="rId4" Type="http://schemas.openxmlformats.org/officeDocument/2006/relationships/hyperlink" Target="https://www.youtube.com/watch?v=hVsm9g58daU"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ons.gov.uk/peoplepopulationandcommunity/leisureandtourism/articles/holidaysinthe1990sandnow/2017-08-07" TargetMode="External"/><Relationship Id="rId2" Type="http://schemas.openxmlformats.org/officeDocument/2006/relationships/hyperlink" Target="https://www.travelandleisure.com/articles/top-travel-destinations-1971-2011"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hyperlink" Target="https://youtu.be/8Orpy_d2HPM"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hyperlink" Target="https://youtu.be/fqkbdEVXzWE"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hyperlink" Target="https://youtu.be/8OXqdHSOIxI" TargetMode="Externa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hyperlink" Target="https://www.youtube.com/watch?v=lJ87yD_8u3U" TargetMode="External"/><Relationship Id="rId2" Type="http://schemas.openxmlformats.org/officeDocument/2006/relationships/hyperlink" Target="https://youtu.be/hxeITyt_XfU" TargetMode="External"/><Relationship Id="rId1" Type="http://schemas.openxmlformats.org/officeDocument/2006/relationships/slideLayout" Target="../slideLayouts/slideLayout2.xml"/><Relationship Id="rId4" Type="http://schemas.openxmlformats.org/officeDocument/2006/relationships/hyperlink" Target="https://www.youtube.com/watch?v=sRyslbdtT90" TargetMode="External"/></Relationships>
</file>

<file path=ppt/slides/_rels/slide77.xml.rels><?xml version="1.0" encoding="UTF-8" standalone="yes"?>
<Relationships xmlns="http://schemas.openxmlformats.org/package/2006/relationships"><Relationship Id="rId3" Type="http://schemas.openxmlformats.org/officeDocument/2006/relationships/hyperlink" Target="http://www.travelife.org/" TargetMode="External"/><Relationship Id="rId2" Type="http://schemas.openxmlformats.org/officeDocument/2006/relationships/hyperlink" Target="http://www.makeholidaysgreener.org.uk/" TargetMode="External"/><Relationship Id="rId1" Type="http://schemas.openxmlformats.org/officeDocument/2006/relationships/slideLayout" Target="../slideLayouts/slideLayout2.xml"/><Relationship Id="rId4" Type="http://schemas.openxmlformats.org/officeDocument/2006/relationships/hyperlink" Target="https://futuregenerations.wales/get-inspired/" TargetMode="Externa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hyperlink" Target="https://youtu.be/tcxg8G2JAX0" TargetMode="Externa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hyperlink" Target="https://youtu.be/YPg4HuIQt9c" TargetMode="Externa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hyperlink" Target="https://youtu.be/oY3m7p2MAqM" TargetMode="Externa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hyperlink" Target="https://youtu.be/lZvJ49gJ9Tw" TargetMode="Externa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hyperlink" Target="https://youtu.be/9U_HTEoCFnw" TargetMode="Externa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hyperlink" Target="https://futuregenerations.wal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
            </a:r>
            <a:br>
              <a:rPr lang="en-GB" dirty="0"/>
            </a:br>
            <a:r>
              <a:rPr lang="en-GB" dirty="0" smtClean="0"/>
              <a:t>Sustainable tourism 4</a:t>
            </a:r>
            <a:r>
              <a:rPr lang="en-GB" dirty="0"/>
              <a:t/>
            </a:r>
            <a:br>
              <a:rPr lang="en-GB" dirty="0"/>
            </a:br>
            <a:endParaRPr lang="en-GB" dirty="0"/>
          </a:p>
        </p:txBody>
      </p:sp>
      <p:sp>
        <p:nvSpPr>
          <p:cNvPr id="3" name="Subtitle 2"/>
          <p:cNvSpPr>
            <a:spLocks noGrp="1"/>
          </p:cNvSpPr>
          <p:nvPr>
            <p:ph type="subTitle" idx="1"/>
          </p:nvPr>
        </p:nvSpPr>
        <p:spPr/>
        <p:txBody>
          <a:bodyPr/>
          <a:lstStyle/>
          <a:p>
            <a:r>
              <a:rPr lang="en-GB" dirty="0"/>
              <a:t>Dr Caroline Jawad 2019</a:t>
            </a:r>
          </a:p>
        </p:txBody>
      </p:sp>
    </p:spTree>
    <p:extLst>
      <p:ext uri="{BB962C8B-B14F-4D97-AF65-F5344CB8AC3E}">
        <p14:creationId xmlns:p14="http://schemas.microsoft.com/office/powerpoint/2010/main" val="1368270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Principles </a:t>
            </a:r>
            <a:r>
              <a:rPr lang="en-GB" dirty="0"/>
              <a:t>of Sustainability and the historical development and Impact of tourism on Destinations</a:t>
            </a:r>
            <a:br>
              <a:rPr lang="en-GB" dirty="0"/>
            </a:br>
            <a:r>
              <a:rPr lang="en-GB" dirty="0"/>
              <a:t/>
            </a:r>
            <a:br>
              <a:rPr lang="en-GB" dirty="0"/>
            </a:br>
            <a:endParaRPr lang="en-GB" dirty="0"/>
          </a:p>
        </p:txBody>
      </p:sp>
    </p:spTree>
    <p:extLst>
      <p:ext uri="{BB962C8B-B14F-4D97-AF65-F5344CB8AC3E}">
        <p14:creationId xmlns:p14="http://schemas.microsoft.com/office/powerpoint/2010/main" val="1039063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Butler, R.W. (1980). THE CONCEPT OF A TOURIST AREA CYCLE OF EVOLUTION: IMPLICATIONS FOR MANAGEMENT OF RESOURCES. Canadian Geographer, 24, pp. 5-12.</a:t>
            </a:r>
            <a:r>
              <a:rPr lang="en-GB" dirty="0"/>
              <a:t/>
            </a:r>
            <a:br>
              <a:rPr lang="en-GB" dirty="0"/>
            </a:br>
            <a:endParaRPr lang="en-GB" dirty="0"/>
          </a:p>
        </p:txBody>
      </p:sp>
      <p:sp>
        <p:nvSpPr>
          <p:cNvPr id="3" name="Content Placeholder 2"/>
          <p:cNvSpPr>
            <a:spLocks noGrp="1"/>
          </p:cNvSpPr>
          <p:nvPr>
            <p:ph idx="1"/>
          </p:nvPr>
        </p:nvSpPr>
        <p:spPr/>
        <p:txBody>
          <a:bodyPr>
            <a:normAutofit lnSpcReduction="10000"/>
          </a:bodyPr>
          <a:lstStyle/>
          <a:p>
            <a:pPr marL="0" indent="0">
              <a:buNone/>
            </a:pPr>
            <a:endParaRPr lang="en-GB" dirty="0"/>
          </a:p>
          <a:p>
            <a:r>
              <a:rPr lang="en-GB" dirty="0" smtClean="0"/>
              <a:t>Butler's </a:t>
            </a:r>
            <a:r>
              <a:rPr lang="en-GB" dirty="0"/>
              <a:t>work in 1980 started a discussion about tourism carrying capacity and sustainability. He saw that tourism attractions are fragile and need to be carefully managed so that they are not allowed to exceed their capacity limits. After all, who wants to stay at a resort that feels overcrowded and over-commercialised? As Butler points out, tourism destinations carry with them the seeds of their own destruction. The trick is to manage tourism destinations so that they do not self-destruct</a:t>
            </a:r>
            <a:r>
              <a:rPr lang="en-GB" dirty="0" smtClean="0"/>
              <a:t>.</a:t>
            </a:r>
            <a:endParaRPr lang="en-GB" dirty="0"/>
          </a:p>
          <a:p>
            <a:r>
              <a:rPr lang="en-GB" dirty="0"/>
              <a:t>Butler (1980) writes about a tourism cycle of six stages. However, in the sixth stage Butler identifies a range of five possible scenarios that fit between complete rejuvenation and total decline. Figure 1 (below) is a copy of the original model, as published in The Canadian Geographer - beware of inaccurate interpretations of Butler's work. </a:t>
            </a:r>
          </a:p>
        </p:txBody>
      </p:sp>
    </p:spTree>
    <p:extLst>
      <p:ext uri="{BB962C8B-B14F-4D97-AF65-F5344CB8AC3E}">
        <p14:creationId xmlns:p14="http://schemas.microsoft.com/office/powerpoint/2010/main" val="6357190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Butler Model of Tourism Life cycle</a:t>
            </a:r>
          </a:p>
        </p:txBody>
      </p:sp>
      <p:pic>
        <p:nvPicPr>
          <p:cNvPr id="2052" name="Picture 4" descr="Image result for image of butler model"/>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16667" y="2065867"/>
            <a:ext cx="7704666" cy="46107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8452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Butler (1980)</a:t>
            </a:r>
            <a:endParaRPr lang="en-GB" dirty="0"/>
          </a:p>
        </p:txBody>
      </p:sp>
      <p:sp>
        <p:nvSpPr>
          <p:cNvPr id="7" name="Content Placeholder 6"/>
          <p:cNvSpPr>
            <a:spLocks noGrp="1"/>
          </p:cNvSpPr>
          <p:nvPr>
            <p:ph idx="1"/>
          </p:nvPr>
        </p:nvSpPr>
        <p:spPr/>
        <p:txBody>
          <a:bodyPr/>
          <a:lstStyle/>
          <a:p>
            <a:r>
              <a:rPr lang="en-GB" dirty="0"/>
              <a:t>"Visitors will come to an area in small numbers initially, restricted by lack of access, facilities, and local knowledge. As facilities are provided and awareness grows, visitor numbers will increase. With marketing, information dissemination, and further facility provision, the area’s popularity will grow rapidly. Eventually, however, the rate of increase in visitor numbers will decline as levels of carrying capacity are reached. These may be identified in terms of environmental factors (e.g. land scarcity, water quality, air quality), of physical plant (e.g. transportation, accommodation, other services), or of social factors (e.g. crowding, resentment by the local population). As the attractiveness of the area declines relative to other areas, because of overuse and the impacts of visitors, the actual number of visitors may also eventually decline." </a:t>
            </a:r>
          </a:p>
        </p:txBody>
      </p:sp>
    </p:spTree>
    <p:extLst>
      <p:ext uri="{BB962C8B-B14F-4D97-AF65-F5344CB8AC3E}">
        <p14:creationId xmlns:p14="http://schemas.microsoft.com/office/powerpoint/2010/main" val="16263686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6 stages of tourist area evolution</a:t>
            </a:r>
            <a:endParaRPr lang="en-GB" dirty="0"/>
          </a:p>
        </p:txBody>
      </p:sp>
    </p:spTree>
    <p:extLst>
      <p:ext uri="{BB962C8B-B14F-4D97-AF65-F5344CB8AC3E}">
        <p14:creationId xmlns:p14="http://schemas.microsoft.com/office/powerpoint/2010/main" val="281139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1: The Exploration </a:t>
            </a:r>
            <a:r>
              <a:rPr lang="en-GB" dirty="0" smtClean="0"/>
              <a:t>Stage</a:t>
            </a:r>
            <a:endParaRPr lang="en-GB" dirty="0"/>
          </a:p>
        </p:txBody>
      </p:sp>
      <p:sp>
        <p:nvSpPr>
          <p:cNvPr id="4" name="Content Placeholder 3"/>
          <p:cNvSpPr>
            <a:spLocks noGrp="1"/>
          </p:cNvSpPr>
          <p:nvPr>
            <p:ph idx="1"/>
          </p:nvPr>
        </p:nvSpPr>
        <p:spPr/>
        <p:txBody>
          <a:bodyPr/>
          <a:lstStyle/>
          <a:p>
            <a:r>
              <a:rPr lang="en-GB" dirty="0" smtClean="0"/>
              <a:t>Small </a:t>
            </a:r>
            <a:r>
              <a:rPr lang="en-GB" dirty="0"/>
              <a:t>numbers of tourists</a:t>
            </a:r>
          </a:p>
          <a:p>
            <a:r>
              <a:rPr lang="en-GB" dirty="0"/>
              <a:t>Based on primary tourist attractions. These maybe natural or cultural.</a:t>
            </a:r>
          </a:p>
          <a:p>
            <a:r>
              <a:rPr lang="en-GB" dirty="0"/>
              <a:t>No secondary tourism attractions.</a:t>
            </a:r>
          </a:p>
          <a:p>
            <a:r>
              <a:rPr lang="en-GB" dirty="0"/>
              <a:t>Tourism has no economic or social significance to local residents.</a:t>
            </a:r>
          </a:p>
          <a:p>
            <a:endParaRPr lang="en-GB" dirty="0"/>
          </a:p>
        </p:txBody>
      </p:sp>
    </p:spTree>
    <p:extLst>
      <p:ext uri="{BB962C8B-B14F-4D97-AF65-F5344CB8AC3E}">
        <p14:creationId xmlns:p14="http://schemas.microsoft.com/office/powerpoint/2010/main" val="86058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The Involvement </a:t>
            </a:r>
            <a:r>
              <a:rPr lang="en-GB" dirty="0" smtClean="0"/>
              <a:t>Stage</a:t>
            </a:r>
            <a:endParaRPr lang="en-GB" dirty="0"/>
          </a:p>
        </p:txBody>
      </p:sp>
      <p:sp>
        <p:nvSpPr>
          <p:cNvPr id="3" name="Content Placeholder 2"/>
          <p:cNvSpPr>
            <a:spLocks noGrp="1"/>
          </p:cNvSpPr>
          <p:nvPr>
            <p:ph idx="1"/>
          </p:nvPr>
        </p:nvSpPr>
        <p:spPr/>
        <p:txBody>
          <a:bodyPr/>
          <a:lstStyle/>
          <a:p>
            <a:r>
              <a:rPr lang="en-GB" dirty="0" smtClean="0"/>
              <a:t>Local </a:t>
            </a:r>
            <a:r>
              <a:rPr lang="en-GB" dirty="0"/>
              <a:t>residents become involved in tourism</a:t>
            </a:r>
          </a:p>
          <a:p>
            <a:r>
              <a:rPr lang="en-GB" dirty="0"/>
              <a:t>Emergence of secondary tourism facilities such as guest houses.</a:t>
            </a:r>
          </a:p>
          <a:p>
            <a:r>
              <a:rPr lang="en-GB" dirty="0"/>
              <a:t>A tourism season may develop.</a:t>
            </a:r>
          </a:p>
          <a:p>
            <a:r>
              <a:rPr lang="en-GB" dirty="0"/>
              <a:t>Pressure develops for governments to improve transport for tourists</a:t>
            </a:r>
          </a:p>
          <a:p>
            <a:endParaRPr lang="en-GB" dirty="0"/>
          </a:p>
        </p:txBody>
      </p:sp>
    </p:spTree>
    <p:extLst>
      <p:ext uri="{BB962C8B-B14F-4D97-AF65-F5344CB8AC3E}">
        <p14:creationId xmlns:p14="http://schemas.microsoft.com/office/powerpoint/2010/main" val="633885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The Development </a:t>
            </a:r>
            <a:r>
              <a:rPr lang="en-GB" dirty="0" smtClean="0"/>
              <a:t>Stage</a:t>
            </a:r>
            <a:endParaRPr lang="en-GB" dirty="0"/>
          </a:p>
        </p:txBody>
      </p:sp>
      <p:sp>
        <p:nvSpPr>
          <p:cNvPr id="3" name="Content Placeholder 2"/>
          <p:cNvSpPr>
            <a:spLocks noGrp="1"/>
          </p:cNvSpPr>
          <p:nvPr>
            <p:ph idx="1"/>
          </p:nvPr>
        </p:nvSpPr>
        <p:spPr/>
        <p:txBody>
          <a:bodyPr/>
          <a:lstStyle/>
          <a:p>
            <a:r>
              <a:rPr lang="en-GB" dirty="0" smtClean="0"/>
              <a:t>High </a:t>
            </a:r>
            <a:r>
              <a:rPr lang="en-GB" dirty="0"/>
              <a:t>numbers of tourists that may exceed the local population during peak periods.</a:t>
            </a:r>
          </a:p>
          <a:p>
            <a:r>
              <a:rPr lang="en-GB" dirty="0"/>
              <a:t>Heavy advertising will create a well-defined tourist market.</a:t>
            </a:r>
          </a:p>
          <a:p>
            <a:r>
              <a:rPr lang="en-GB" dirty="0"/>
              <a:t>Local involvement and control of tourism declines rapidly.</a:t>
            </a:r>
          </a:p>
          <a:p>
            <a:r>
              <a:rPr lang="en-GB" dirty="0"/>
              <a:t>External organisations will provide secondary tourism attractions.</a:t>
            </a:r>
          </a:p>
          <a:p>
            <a:r>
              <a:rPr lang="en-GB" dirty="0"/>
              <a:t>Natural and cultural attractions will be developed and marketed.</a:t>
            </a:r>
          </a:p>
          <a:p>
            <a:r>
              <a:rPr lang="en-GB" dirty="0"/>
              <a:t>Local people experience physical changes to the area that they may not approve of.</a:t>
            </a:r>
          </a:p>
        </p:txBody>
      </p:sp>
    </p:spTree>
    <p:extLst>
      <p:ext uri="{BB962C8B-B14F-4D97-AF65-F5344CB8AC3E}">
        <p14:creationId xmlns:p14="http://schemas.microsoft.com/office/powerpoint/2010/main" val="2330720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The Consolidation Stage</a:t>
            </a:r>
            <a:br>
              <a:rPr lang="en-GB" dirty="0"/>
            </a:br>
            <a:endParaRPr lang="en-GB" dirty="0"/>
          </a:p>
        </p:txBody>
      </p:sp>
      <p:sp>
        <p:nvSpPr>
          <p:cNvPr id="3" name="Content Placeholder 2"/>
          <p:cNvSpPr>
            <a:spLocks noGrp="1"/>
          </p:cNvSpPr>
          <p:nvPr>
            <p:ph idx="1"/>
          </p:nvPr>
        </p:nvSpPr>
        <p:spPr/>
        <p:txBody>
          <a:bodyPr/>
          <a:lstStyle/>
          <a:p>
            <a:r>
              <a:rPr lang="en-GB" dirty="0" smtClean="0"/>
              <a:t>Tourism </a:t>
            </a:r>
            <a:r>
              <a:rPr lang="en-GB" dirty="0"/>
              <a:t>growth slows but the numbers of tourists exceeds the local population.</a:t>
            </a:r>
          </a:p>
          <a:p>
            <a:r>
              <a:rPr lang="en-GB" dirty="0"/>
              <a:t>The area's economy is tied to tourism</a:t>
            </a:r>
          </a:p>
          <a:p>
            <a:r>
              <a:rPr lang="en-GB" dirty="0"/>
              <a:t>Marketing and advertising will be wide-reaching.</a:t>
            </a:r>
          </a:p>
          <a:p>
            <a:r>
              <a:rPr lang="en-GB" dirty="0"/>
              <a:t>Major franchises and tourism chains will be represented.</a:t>
            </a:r>
          </a:p>
          <a:p>
            <a:r>
              <a:rPr lang="en-GB" dirty="0"/>
              <a:t>Resort areas will have a well-defined recreational business district.</a:t>
            </a:r>
          </a:p>
          <a:p>
            <a:r>
              <a:rPr lang="en-GB" dirty="0"/>
              <a:t>Tourism arouses opposition and discontent from some local people.</a:t>
            </a:r>
          </a:p>
        </p:txBody>
      </p:sp>
    </p:spTree>
    <p:extLst>
      <p:ext uri="{BB962C8B-B14F-4D97-AF65-F5344CB8AC3E}">
        <p14:creationId xmlns:p14="http://schemas.microsoft.com/office/powerpoint/2010/main" val="2679365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The Stagnation Stage</a:t>
            </a:r>
            <a:br>
              <a:rPr lang="en-GB" dirty="0"/>
            </a:br>
            <a:endParaRPr lang="en-GB" dirty="0"/>
          </a:p>
        </p:txBody>
      </p:sp>
      <p:sp>
        <p:nvSpPr>
          <p:cNvPr id="3" name="Content Placeholder 2"/>
          <p:cNvSpPr>
            <a:spLocks noGrp="1"/>
          </p:cNvSpPr>
          <p:nvPr>
            <p:ph idx="1"/>
          </p:nvPr>
        </p:nvSpPr>
        <p:spPr/>
        <p:txBody>
          <a:bodyPr/>
          <a:lstStyle/>
          <a:p>
            <a:r>
              <a:rPr lang="en-GB" dirty="0" smtClean="0"/>
              <a:t>Visitor </a:t>
            </a:r>
            <a:r>
              <a:rPr lang="en-GB" dirty="0"/>
              <a:t>numbers have reached their peak.</a:t>
            </a:r>
          </a:p>
          <a:p>
            <a:r>
              <a:rPr lang="en-GB" dirty="0"/>
              <a:t>Carrying capacity has been reached or exceeded.</a:t>
            </a:r>
          </a:p>
          <a:p>
            <a:r>
              <a:rPr lang="en-GB" dirty="0"/>
              <a:t>Tourism causes environmental, social and economic problems.</a:t>
            </a:r>
          </a:p>
          <a:p>
            <a:r>
              <a:rPr lang="en-GB" dirty="0"/>
              <a:t>The resort becomes divorced from its geographic environment.</a:t>
            </a:r>
          </a:p>
          <a:p>
            <a:r>
              <a:rPr lang="en-GB" dirty="0"/>
              <a:t>Artificial tourism attractions now supersede the original primary attractions.</a:t>
            </a:r>
          </a:p>
          <a:p>
            <a:r>
              <a:rPr lang="en-GB" dirty="0"/>
              <a:t>Area has well-established image but will no longer be fashionable.</a:t>
            </a:r>
          </a:p>
        </p:txBody>
      </p:sp>
    </p:spTree>
    <p:extLst>
      <p:ext uri="{BB962C8B-B14F-4D97-AF65-F5344CB8AC3E}">
        <p14:creationId xmlns:p14="http://schemas.microsoft.com/office/powerpoint/2010/main" val="18396926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Final Stage of the Butler Model</a:t>
            </a:r>
          </a:p>
        </p:txBody>
      </p:sp>
      <p:sp>
        <p:nvSpPr>
          <p:cNvPr id="3" name="Content Placeholder 2"/>
          <p:cNvSpPr>
            <a:spLocks noGrp="1"/>
          </p:cNvSpPr>
          <p:nvPr>
            <p:ph idx="1"/>
          </p:nvPr>
        </p:nvSpPr>
        <p:spPr/>
        <p:txBody>
          <a:bodyPr>
            <a:normAutofit/>
          </a:bodyPr>
          <a:lstStyle/>
          <a:p>
            <a:r>
              <a:rPr lang="en-GB" dirty="0" smtClean="0"/>
              <a:t>After </a:t>
            </a:r>
            <a:r>
              <a:rPr lang="en-GB" dirty="0"/>
              <a:t>reaching stagnation, Butler saw that rejuvenation or decline as possible alternatives. The last stage of his model offers five scenarios between complete rejuvenation and total decline:</a:t>
            </a:r>
          </a:p>
          <a:p>
            <a:endParaRPr lang="en-GB" dirty="0"/>
          </a:p>
          <a:p>
            <a:r>
              <a:rPr lang="en-GB" dirty="0"/>
              <a:t>A: Successful redevelopment leads to renewed growth.</a:t>
            </a:r>
          </a:p>
          <a:p>
            <a:r>
              <a:rPr lang="en-GB" dirty="0"/>
              <a:t>B: Minor modifications to capacity levels lead to modest growth in tourism.</a:t>
            </a:r>
          </a:p>
          <a:p>
            <a:r>
              <a:rPr lang="en-GB" dirty="0"/>
              <a:t>C: Tourism is stabilised by cutting capacity levels.</a:t>
            </a:r>
          </a:p>
          <a:p>
            <a:r>
              <a:rPr lang="en-GB" dirty="0"/>
              <a:t>D: Continued overuse of resources and lack of investment leads to decline.</a:t>
            </a:r>
          </a:p>
          <a:p>
            <a:r>
              <a:rPr lang="en-GB" dirty="0"/>
              <a:t>E: War, disease or other catastrophe causes an immediate collapse in tourism.</a:t>
            </a:r>
          </a:p>
        </p:txBody>
      </p:sp>
    </p:spTree>
    <p:extLst>
      <p:ext uri="{BB962C8B-B14F-4D97-AF65-F5344CB8AC3E}">
        <p14:creationId xmlns:p14="http://schemas.microsoft.com/office/powerpoint/2010/main" val="20199421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DECLINE OR REJUVENATION</a:t>
            </a:r>
            <a:endParaRPr lang="en-GB" dirty="0"/>
          </a:p>
        </p:txBody>
      </p:sp>
      <p:sp>
        <p:nvSpPr>
          <p:cNvPr id="3" name="Content Placeholder 2"/>
          <p:cNvSpPr>
            <a:spLocks noGrp="1"/>
          </p:cNvSpPr>
          <p:nvPr>
            <p:ph idx="1"/>
          </p:nvPr>
        </p:nvSpPr>
        <p:spPr/>
        <p:txBody>
          <a:bodyPr>
            <a:normAutofit fontScale="77500" lnSpcReduction="20000"/>
          </a:bodyPr>
          <a:lstStyle/>
          <a:p>
            <a:r>
              <a:rPr lang="en-GB" b="1" dirty="0">
                <a:solidFill>
                  <a:srgbClr val="FFC000"/>
                </a:solidFill>
              </a:rPr>
              <a:t>Stage 6: The Decline Scenario</a:t>
            </a:r>
          </a:p>
          <a:p>
            <a:r>
              <a:rPr lang="en-GB" dirty="0"/>
              <a:t>Unable to compete with newer tourism attractions</a:t>
            </a:r>
          </a:p>
          <a:p>
            <a:r>
              <a:rPr lang="en-GB" dirty="0"/>
              <a:t>Holidaymakers replaced by weekend or day-trippers.</a:t>
            </a:r>
          </a:p>
          <a:p>
            <a:r>
              <a:rPr lang="en-GB" dirty="0"/>
              <a:t>Tourism facilities replaced by non-tourism activities.</a:t>
            </a:r>
          </a:p>
          <a:p>
            <a:r>
              <a:rPr lang="en-GB" dirty="0"/>
              <a:t>Hotels may become retirement homes or flats for local residents.</a:t>
            </a:r>
          </a:p>
          <a:p>
            <a:r>
              <a:rPr lang="en-GB" dirty="0"/>
              <a:t>Ultimately, the area may become a tourism slum or drop out of the tourism market completely.</a:t>
            </a:r>
          </a:p>
          <a:p>
            <a:r>
              <a:rPr lang="en-GB" b="1" dirty="0">
                <a:solidFill>
                  <a:schemeClr val="accent4">
                    <a:lumMod val="75000"/>
                  </a:schemeClr>
                </a:solidFill>
              </a:rPr>
              <a:t>Stage 6. The Rejuvenation Scenario</a:t>
            </a:r>
          </a:p>
          <a:p>
            <a:r>
              <a:rPr lang="en-GB" dirty="0"/>
              <a:t>Requires a major change in tourism attractions.</a:t>
            </a:r>
          </a:p>
          <a:p>
            <a:r>
              <a:rPr lang="en-GB" dirty="0"/>
              <a:t>Previously untapped tourism resources maybe found.</a:t>
            </a:r>
          </a:p>
          <a:p>
            <a:r>
              <a:rPr lang="en-GB" dirty="0"/>
              <a:t>According to the 1980 Butler model, tourism areas leaving stage five, will either decline or rejuvenate - either way, the tourism area has evolved into the sixth stage of its development. It is misleading to identify a seventh stage in Butler's model.</a:t>
            </a:r>
          </a:p>
        </p:txBody>
      </p:sp>
    </p:spTree>
    <p:extLst>
      <p:ext uri="{BB962C8B-B14F-4D97-AF65-F5344CB8AC3E}">
        <p14:creationId xmlns:p14="http://schemas.microsoft.com/office/powerpoint/2010/main" val="18246720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927648" y="188641"/>
            <a:ext cx="6048672" cy="461665"/>
          </a:xfrm>
          <a:prstGeom prst="rect">
            <a:avLst/>
          </a:prstGeom>
          <a:noFill/>
        </p:spPr>
        <p:txBody>
          <a:bodyPr wrap="square" rtlCol="0">
            <a:spAutoFit/>
          </a:bodyPr>
          <a:lstStyle/>
          <a:p>
            <a:r>
              <a:rPr lang="en-GB" sz="2400" b="1" dirty="0"/>
              <a:t>Intro to the Tourism Area Life Cycle </a:t>
            </a:r>
            <a:r>
              <a:rPr lang="en-GB" sz="2400" b="1" dirty="0" smtClean="0"/>
              <a:t>Model</a:t>
            </a:r>
            <a:endParaRPr lang="en-GB" sz="2400" b="1" dirty="0"/>
          </a:p>
        </p:txBody>
      </p:sp>
      <p:pic>
        <p:nvPicPr>
          <p:cNvPr id="6" name="Picture 5"/>
          <p:cNvPicPr>
            <a:picLocks noChangeAspect="1"/>
          </p:cNvPicPr>
          <p:nvPr/>
        </p:nvPicPr>
        <p:blipFill>
          <a:blip r:embed="rId2"/>
          <a:stretch>
            <a:fillRect/>
          </a:stretch>
        </p:blipFill>
        <p:spPr>
          <a:xfrm>
            <a:off x="4710180" y="1454152"/>
            <a:ext cx="6140258" cy="3792512"/>
          </a:xfrm>
          <a:prstGeom prst="rect">
            <a:avLst/>
          </a:prstGeom>
        </p:spPr>
      </p:pic>
      <p:sp>
        <p:nvSpPr>
          <p:cNvPr id="2" name="TextBox 1">
            <a:extLst>
              <a:ext uri="{FF2B5EF4-FFF2-40B4-BE49-F238E27FC236}">
                <a16:creationId xmlns="" xmlns:a16="http://schemas.microsoft.com/office/drawing/2014/main" id="{577E0F7F-465E-42FA-8788-F551E98B1358}"/>
              </a:ext>
            </a:extLst>
          </p:cNvPr>
          <p:cNvSpPr txBox="1"/>
          <p:nvPr/>
        </p:nvSpPr>
        <p:spPr>
          <a:xfrm>
            <a:off x="819838" y="1553345"/>
            <a:ext cx="3528392" cy="3693319"/>
          </a:xfrm>
          <a:prstGeom prst="rect">
            <a:avLst/>
          </a:prstGeom>
          <a:noFill/>
        </p:spPr>
        <p:txBody>
          <a:bodyPr wrap="square" rtlCol="0">
            <a:spAutoFit/>
          </a:bodyPr>
          <a:lstStyle/>
          <a:p>
            <a:r>
              <a:rPr lang="en-GB" dirty="0"/>
              <a:t>The purpose of the TALC model is to consider how and why tourist resorts grow and develop. The tourist industry, like all industries, is dynamic and constantly changing. The popularity of resorts is affected by the ‘pull’ of their locations and facilities, which in turn is influenced by the changing interests and demands of visitors. These real world aspects can be compared to the TALC model which has </a:t>
            </a:r>
            <a:r>
              <a:rPr lang="en-GB" b="1" dirty="0"/>
              <a:t>six stages, with a variable sixth stage</a:t>
            </a:r>
            <a:r>
              <a:rPr lang="en-GB" dirty="0"/>
              <a:t>.</a:t>
            </a:r>
          </a:p>
        </p:txBody>
      </p:sp>
    </p:spTree>
    <p:extLst>
      <p:ext uri="{BB962C8B-B14F-4D97-AF65-F5344CB8AC3E}">
        <p14:creationId xmlns:p14="http://schemas.microsoft.com/office/powerpoint/2010/main" val="16192292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 to the Tourism Area Life Cycle Model</a:t>
            </a:r>
            <a:br>
              <a:rPr lang="en-GB" dirty="0"/>
            </a:br>
            <a:endParaRPr lang="en-GB" dirty="0"/>
          </a:p>
        </p:txBody>
      </p:sp>
      <p:sp>
        <p:nvSpPr>
          <p:cNvPr id="3" name="Content Placeholder 2"/>
          <p:cNvSpPr>
            <a:spLocks noGrp="1"/>
          </p:cNvSpPr>
          <p:nvPr>
            <p:ph idx="1"/>
          </p:nvPr>
        </p:nvSpPr>
        <p:spPr/>
        <p:txBody>
          <a:bodyPr/>
          <a:lstStyle/>
          <a:p>
            <a:r>
              <a:rPr lang="en-GB" dirty="0"/>
              <a:t>The Tourism Area Life Cycle (TALC) model stems from the belief that tourist resorts are essentially products, i.e. they have normally been developed and modified to meet the needs of specific markets (holidaymakers) in a similar way to the production of other goods and services. </a:t>
            </a:r>
            <a:endParaRPr lang="en-GB" dirty="0" smtClean="0"/>
          </a:p>
          <a:p>
            <a:r>
              <a:rPr lang="en-GB" dirty="0" smtClean="0"/>
              <a:t>As </a:t>
            </a:r>
            <a:r>
              <a:rPr lang="en-GB" dirty="0"/>
              <a:t>such, therefore, it is reasonable to make the assumption that resorts would follow a generally similar pattern of development to that of most other products, namely, to have a ‘life cycle’ of acceptance and rejection as the market first desired the product and then eventually found it old-fashioned and unattractive.</a:t>
            </a:r>
          </a:p>
          <a:p>
            <a:endParaRPr lang="en-GB" dirty="0"/>
          </a:p>
        </p:txBody>
      </p:sp>
    </p:spTree>
    <p:extLst>
      <p:ext uri="{BB962C8B-B14F-4D97-AF65-F5344CB8AC3E}">
        <p14:creationId xmlns:p14="http://schemas.microsoft.com/office/powerpoint/2010/main" val="25940103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p:txBody>
          <a:bodyPr>
            <a:normAutofit fontScale="92500"/>
          </a:bodyPr>
          <a:lstStyle/>
          <a:p>
            <a:r>
              <a:rPr lang="en-GB" dirty="0"/>
              <a:t>Examples from other industries, such as automobiles, reveal how markets in most cases slowly accept a new product, then become enthusiastic, mirrored in a rapid growth in sales, and eventually grow tired of the model and sales decline. Only in a very few cases do sales take off immediately (E type Jaguar), continue for decades (Volkswagen Beetle) or experience a rebirth (Mini), and these are normally a reflection of an element of genius and/or true innovation in the original model concerned. </a:t>
            </a:r>
            <a:endParaRPr lang="en-GB" dirty="0" smtClean="0"/>
          </a:p>
          <a:p>
            <a:r>
              <a:rPr lang="en-GB" dirty="0" smtClean="0"/>
              <a:t>Tourist resorts are little different, except in one fundamental element, that of control. Most commercial products are manufactured by one company which has control over the product design, production and marketing, whereas most tourism resorts are rarely under a single controlling force and their component parts often display a remarkable lack of ability to co-ordinate either product offering or marketing. This is mainly because they are comprised of so many elements of vastly differing size, ambition and focus. </a:t>
            </a:r>
          </a:p>
          <a:p>
            <a:endParaRPr lang="en-GB" dirty="0"/>
          </a:p>
        </p:txBody>
      </p:sp>
    </p:spTree>
    <p:extLst>
      <p:ext uri="{BB962C8B-B14F-4D97-AF65-F5344CB8AC3E}">
        <p14:creationId xmlns:p14="http://schemas.microsoft.com/office/powerpoint/2010/main" val="39259365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 to the Tourism Area Life Cycle Model </a:t>
            </a:r>
          </a:p>
        </p:txBody>
      </p:sp>
      <p:sp>
        <p:nvSpPr>
          <p:cNvPr id="3" name="Content Placeholder 2"/>
          <p:cNvSpPr>
            <a:spLocks noGrp="1"/>
          </p:cNvSpPr>
          <p:nvPr>
            <p:ph idx="1"/>
          </p:nvPr>
        </p:nvSpPr>
        <p:spPr/>
        <p:txBody>
          <a:bodyPr/>
          <a:lstStyle/>
          <a:p>
            <a:r>
              <a:rPr lang="en-GB" dirty="0"/>
              <a:t>The TALC model reflects the nature of tourism in the 1970s, when the rapid expansion of destinations was underway following the technological innovation of jet aircraft, along with increased levels of affluence in western countries, decreased restrictions on travel, and rapid increases in mobility. </a:t>
            </a:r>
            <a:endParaRPr lang="en-GB" dirty="0" smtClean="0"/>
          </a:p>
          <a:p>
            <a:r>
              <a:rPr lang="en-GB" dirty="0" smtClean="0"/>
              <a:t>Travel </a:t>
            </a:r>
            <a:r>
              <a:rPr lang="en-GB" dirty="0"/>
              <a:t>abroad was no longer the privilege of a small elite, and mass tourism in its modern form was well established.</a:t>
            </a:r>
          </a:p>
          <a:p>
            <a:endParaRPr lang="en-GB" dirty="0"/>
          </a:p>
        </p:txBody>
      </p:sp>
    </p:spTree>
    <p:extLst>
      <p:ext uri="{BB962C8B-B14F-4D97-AF65-F5344CB8AC3E}">
        <p14:creationId xmlns:p14="http://schemas.microsoft.com/office/powerpoint/2010/main" val="13510467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lnSpcReduction="10000"/>
          </a:bodyPr>
          <a:lstStyle/>
          <a:p>
            <a:r>
              <a:rPr lang="en-GB" dirty="0"/>
              <a:t>The purpose of the model was to draw attention to the dynamic nature of destinations and propose a generalised process of development and potential decline which could be avoided by appropriate interventions of planning, management and development (i.e. the management of resources). </a:t>
            </a:r>
            <a:endParaRPr lang="en-GB" dirty="0" smtClean="0"/>
          </a:p>
          <a:p>
            <a:r>
              <a:rPr lang="en-GB" dirty="0" smtClean="0"/>
              <a:t>It </a:t>
            </a:r>
            <a:r>
              <a:rPr lang="en-GB" dirty="0"/>
              <a:t>did this by proposing a common pattern of development of resorts that had multiple stages (exploration, involvement, development, consolidation, stagnation, and then a range of possibilities from rejuvenation to decline. </a:t>
            </a:r>
            <a:endParaRPr lang="en-GB" dirty="0" smtClean="0"/>
          </a:p>
          <a:p>
            <a:r>
              <a:rPr lang="en-GB" dirty="0" smtClean="0"/>
              <a:t>Key </a:t>
            </a:r>
            <a:r>
              <a:rPr lang="en-GB" dirty="0"/>
              <a:t>to this was the concept of carrying capacity. If the carrying capacity of the resort was exceeded, the relative appeal of the resort would decline, it would become less competitive, and this would be reflected in declining visitor numbers, investment, and development. </a:t>
            </a:r>
            <a:endParaRPr lang="en-GB" dirty="0" smtClean="0"/>
          </a:p>
          <a:p>
            <a:r>
              <a:rPr lang="en-GB" dirty="0" smtClean="0"/>
              <a:t>The </a:t>
            </a:r>
            <a:r>
              <a:rPr lang="en-GB" dirty="0"/>
              <a:t>appropriate interventions noted above would be the key to ensuring that the various carrying capacities (economic, social-cultural and environmental) of the resort were not exceeded, or where possible, were increased to meet growing pressures.</a:t>
            </a:r>
          </a:p>
          <a:p>
            <a:endParaRPr lang="en-GB" dirty="0"/>
          </a:p>
        </p:txBody>
      </p:sp>
    </p:spTree>
    <p:extLst>
      <p:ext uri="{BB962C8B-B14F-4D97-AF65-F5344CB8AC3E}">
        <p14:creationId xmlns:p14="http://schemas.microsoft.com/office/powerpoint/2010/main" val="1520542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999656" y="188641"/>
            <a:ext cx="6120680" cy="461665"/>
          </a:xfrm>
          <a:prstGeom prst="rect">
            <a:avLst/>
          </a:prstGeom>
          <a:noFill/>
        </p:spPr>
        <p:txBody>
          <a:bodyPr wrap="square" rtlCol="0">
            <a:spAutoFit/>
          </a:bodyPr>
          <a:lstStyle/>
          <a:p>
            <a:r>
              <a:rPr lang="en-GB" sz="2400" b="1" dirty="0"/>
              <a:t>Intro to the Tourism Area Life Cycle </a:t>
            </a:r>
            <a:r>
              <a:rPr lang="en-GB" sz="2400" b="1" dirty="0" smtClean="0"/>
              <a:t>Model</a:t>
            </a:r>
            <a:endParaRPr lang="en-GB" sz="2400" b="1" dirty="0"/>
          </a:p>
        </p:txBody>
      </p:sp>
      <p:sp>
        <p:nvSpPr>
          <p:cNvPr id="8" name="TextBox 7"/>
          <p:cNvSpPr txBox="1"/>
          <p:nvPr/>
        </p:nvSpPr>
        <p:spPr>
          <a:xfrm>
            <a:off x="1775520" y="908721"/>
            <a:ext cx="8496944" cy="5078313"/>
          </a:xfrm>
          <a:prstGeom prst="rect">
            <a:avLst/>
          </a:prstGeom>
          <a:noFill/>
        </p:spPr>
        <p:txBody>
          <a:bodyPr wrap="square" rtlCol="0">
            <a:spAutoFit/>
          </a:bodyPr>
          <a:lstStyle/>
          <a:p>
            <a:r>
              <a:rPr lang="en-GB" dirty="0"/>
              <a:t>The TALC model reflects the </a:t>
            </a:r>
            <a:r>
              <a:rPr lang="en-GB" b="1" dirty="0"/>
              <a:t>nature of tourism in the 1970s</a:t>
            </a:r>
            <a:r>
              <a:rPr lang="en-GB" dirty="0"/>
              <a:t>, when the rapid expansion of destinations was underway following the technological innovation of jet aircraft, along with increased levels of affluence in western countries, decreased restrictions on travel, and rapid increases in mobility. Travel abroad was no longer the privilege of a small elite, and </a:t>
            </a:r>
            <a:r>
              <a:rPr lang="en-GB" b="1" dirty="0"/>
              <a:t>mass tourism </a:t>
            </a:r>
            <a:r>
              <a:rPr lang="en-GB" dirty="0"/>
              <a:t>in its modern form was well established.</a:t>
            </a:r>
          </a:p>
          <a:p>
            <a:endParaRPr lang="en-GB" dirty="0"/>
          </a:p>
          <a:p>
            <a:r>
              <a:rPr lang="en-GB" dirty="0"/>
              <a:t>The purpose of the model was to draw attention to the dynamic nature of destinations and </a:t>
            </a:r>
            <a:r>
              <a:rPr lang="en-GB" b="1" dirty="0"/>
              <a:t>propose a generalised process of development and potential decline which could be avoided by appropriate interventions of planning, management and development (i.e. the management of resources)</a:t>
            </a:r>
            <a:r>
              <a:rPr lang="en-GB" dirty="0"/>
              <a:t>. It did this by proposing a common pattern of development of resorts that had multiple stages (exploration, involvement, development, consolidation, stagnation, and then a range of possibilities from rejuvenation to decline. Key to this was the concept of </a:t>
            </a:r>
            <a:r>
              <a:rPr lang="en-GB" b="1" dirty="0"/>
              <a:t>carrying capacity.</a:t>
            </a:r>
            <a:r>
              <a:rPr lang="en-GB" dirty="0"/>
              <a:t> If the carrying capacity of the resort was exceeded, the relative appeal of the resort would decline, it would become less competitive, and this would be reflected in declining visitor numbers, investment, and development. The appropriate interventions noted above would be the key to ensuring that the various carrying capacities (economic, social-cultural and environmental) of the resort were not exceeded, or where possible, were increased to meet growing pressures.</a:t>
            </a:r>
          </a:p>
        </p:txBody>
      </p:sp>
    </p:spTree>
    <p:extLst>
      <p:ext uri="{BB962C8B-B14F-4D97-AF65-F5344CB8AC3E}">
        <p14:creationId xmlns:p14="http://schemas.microsoft.com/office/powerpoint/2010/main" val="16177551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143672" y="188641"/>
            <a:ext cx="6408712" cy="461665"/>
          </a:xfrm>
          <a:prstGeom prst="rect">
            <a:avLst/>
          </a:prstGeom>
          <a:noFill/>
        </p:spPr>
        <p:txBody>
          <a:bodyPr wrap="square" rtlCol="0">
            <a:spAutoFit/>
          </a:bodyPr>
          <a:lstStyle/>
          <a:p>
            <a:r>
              <a:rPr lang="en-GB" sz="2400" b="1" dirty="0"/>
              <a:t>The Tourism Area Life Cycle Model (simplified)</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87889" y="980728"/>
            <a:ext cx="5084041" cy="465864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a:off x="1775520" y="908720"/>
            <a:ext cx="2952328" cy="4801314"/>
          </a:xfrm>
          <a:prstGeom prst="rect">
            <a:avLst/>
          </a:prstGeom>
          <a:noFill/>
        </p:spPr>
        <p:txBody>
          <a:bodyPr wrap="square" rtlCol="0">
            <a:spAutoFit/>
          </a:bodyPr>
          <a:lstStyle/>
          <a:p>
            <a:r>
              <a:rPr lang="en-GB" b="1" dirty="0"/>
              <a:t>1. Exploration</a:t>
            </a:r>
            <a:r>
              <a:rPr lang="en-GB" dirty="0"/>
              <a:t> – small numbers of visitors. Not many facilities</a:t>
            </a:r>
          </a:p>
          <a:p>
            <a:r>
              <a:rPr lang="en-GB" b="1" dirty="0"/>
              <a:t>2. Involvement </a:t>
            </a:r>
            <a:r>
              <a:rPr lang="en-GB" dirty="0"/>
              <a:t>– local people start providing facilities so more tourists come</a:t>
            </a:r>
          </a:p>
          <a:p>
            <a:r>
              <a:rPr lang="en-GB" b="1" dirty="0"/>
              <a:t>3. Development</a:t>
            </a:r>
            <a:r>
              <a:rPr lang="en-GB" dirty="0"/>
              <a:t> – more facilities are built, often by large companies, and many more tourists come</a:t>
            </a:r>
          </a:p>
          <a:p>
            <a:r>
              <a:rPr lang="en-GB" b="1" dirty="0"/>
              <a:t>4. Consolidation</a:t>
            </a:r>
            <a:r>
              <a:rPr lang="en-GB" dirty="0"/>
              <a:t> – tourist numbers are beginning to level off</a:t>
            </a:r>
          </a:p>
          <a:p>
            <a:r>
              <a:rPr lang="en-GB" b="1" dirty="0"/>
              <a:t>5. Stagnation </a:t>
            </a:r>
            <a:r>
              <a:rPr lang="en-GB" dirty="0"/>
              <a:t>– visitor numbers have peaked, facilities are no longer as appealing</a:t>
            </a:r>
          </a:p>
        </p:txBody>
      </p:sp>
      <p:sp>
        <p:nvSpPr>
          <p:cNvPr id="2" name="TextBox 1"/>
          <p:cNvSpPr txBox="1"/>
          <p:nvPr/>
        </p:nvSpPr>
        <p:spPr>
          <a:xfrm>
            <a:off x="1775520" y="5805264"/>
            <a:ext cx="4320480" cy="923330"/>
          </a:xfrm>
          <a:prstGeom prst="rect">
            <a:avLst/>
          </a:prstGeom>
          <a:noFill/>
        </p:spPr>
        <p:txBody>
          <a:bodyPr wrap="square" rtlCol="0">
            <a:spAutoFit/>
          </a:bodyPr>
          <a:lstStyle/>
          <a:p>
            <a:r>
              <a:rPr lang="en-GB" b="1" dirty="0"/>
              <a:t>6. Rejuvenation </a:t>
            </a:r>
            <a:r>
              <a:rPr lang="en-GB" dirty="0"/>
              <a:t>– new ‘must-see’ facilities are built which attract more visitors. Area becomes smarter and economy grows</a:t>
            </a:r>
          </a:p>
        </p:txBody>
      </p:sp>
      <p:sp>
        <p:nvSpPr>
          <p:cNvPr id="3" name="TextBox 2"/>
          <p:cNvSpPr txBox="1"/>
          <p:nvPr/>
        </p:nvSpPr>
        <p:spPr>
          <a:xfrm>
            <a:off x="6384032" y="5805264"/>
            <a:ext cx="4104456" cy="923330"/>
          </a:xfrm>
          <a:prstGeom prst="rect">
            <a:avLst/>
          </a:prstGeom>
          <a:noFill/>
        </p:spPr>
        <p:txBody>
          <a:bodyPr wrap="square" rtlCol="0">
            <a:spAutoFit/>
          </a:bodyPr>
          <a:lstStyle/>
          <a:p>
            <a:r>
              <a:rPr lang="en-GB" b="1" dirty="0"/>
              <a:t>6. Decline </a:t>
            </a:r>
            <a:r>
              <a:rPr lang="en-GB" dirty="0"/>
              <a:t>– fewer visitors come as the facilities fail to attract interest. Area becomes run-down and economy suffers</a:t>
            </a:r>
          </a:p>
        </p:txBody>
      </p:sp>
      <p:sp>
        <p:nvSpPr>
          <p:cNvPr id="5" name="TextBox 4"/>
          <p:cNvSpPr txBox="1"/>
          <p:nvPr/>
        </p:nvSpPr>
        <p:spPr>
          <a:xfrm>
            <a:off x="5879976" y="6084004"/>
            <a:ext cx="504056" cy="369332"/>
          </a:xfrm>
          <a:prstGeom prst="rect">
            <a:avLst/>
          </a:prstGeom>
          <a:noFill/>
        </p:spPr>
        <p:txBody>
          <a:bodyPr wrap="square" rtlCol="0">
            <a:spAutoFit/>
          </a:bodyPr>
          <a:lstStyle/>
          <a:p>
            <a:r>
              <a:rPr lang="en-GB" b="1" dirty="0"/>
              <a:t>or</a:t>
            </a:r>
          </a:p>
        </p:txBody>
      </p:sp>
    </p:spTree>
    <p:extLst>
      <p:ext uri="{BB962C8B-B14F-4D97-AF65-F5344CB8AC3E}">
        <p14:creationId xmlns:p14="http://schemas.microsoft.com/office/powerpoint/2010/main" val="33027307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 xmlns:a16="http://schemas.microsoft.com/office/drawing/2014/main" id="{A2F1B453-9C3E-4A52-A5EA-96AE35B08F6A}"/>
              </a:ext>
            </a:extLst>
          </p:cNvPr>
          <p:cNvPicPr>
            <a:picLocks noChangeAspect="1"/>
          </p:cNvPicPr>
          <p:nvPr/>
        </p:nvPicPr>
        <p:blipFill>
          <a:blip r:embed="rId2"/>
          <a:stretch>
            <a:fillRect/>
          </a:stretch>
        </p:blipFill>
        <p:spPr>
          <a:xfrm>
            <a:off x="5087888" y="692696"/>
            <a:ext cx="4968552" cy="3152420"/>
          </a:xfrm>
          <a:prstGeom prst="rect">
            <a:avLst/>
          </a:prstGeom>
        </p:spPr>
      </p:pic>
      <p:sp>
        <p:nvSpPr>
          <p:cNvPr id="4" name="TextBox 3"/>
          <p:cNvSpPr txBox="1"/>
          <p:nvPr/>
        </p:nvSpPr>
        <p:spPr>
          <a:xfrm>
            <a:off x="2639616" y="188641"/>
            <a:ext cx="6912768" cy="461665"/>
          </a:xfrm>
          <a:prstGeom prst="rect">
            <a:avLst/>
          </a:prstGeom>
          <a:noFill/>
        </p:spPr>
        <p:txBody>
          <a:bodyPr wrap="square" rtlCol="0">
            <a:spAutoFit/>
          </a:bodyPr>
          <a:lstStyle/>
          <a:p>
            <a:r>
              <a:rPr lang="en-GB" sz="2400" b="1" dirty="0"/>
              <a:t>The Tourism Area Life Cycle Model (more complex)</a:t>
            </a:r>
          </a:p>
        </p:txBody>
      </p:sp>
      <p:sp>
        <p:nvSpPr>
          <p:cNvPr id="7" name="TextBox 6"/>
          <p:cNvSpPr txBox="1"/>
          <p:nvPr/>
        </p:nvSpPr>
        <p:spPr>
          <a:xfrm>
            <a:off x="1631504" y="692697"/>
            <a:ext cx="4032448" cy="6186309"/>
          </a:xfrm>
          <a:prstGeom prst="rect">
            <a:avLst/>
          </a:prstGeom>
          <a:noFill/>
        </p:spPr>
        <p:txBody>
          <a:bodyPr wrap="square" rtlCol="0">
            <a:spAutoFit/>
          </a:bodyPr>
          <a:lstStyle/>
          <a:p>
            <a:r>
              <a:rPr lang="en-GB" b="1" dirty="0"/>
              <a:t>1. Exploration</a:t>
            </a:r>
            <a:r>
              <a:rPr lang="en-GB" dirty="0"/>
              <a:t> – destination begins as a relative unknown, visitor numbers are small due to lack of access, facilities and local knowledge. Tourism has no economic or social value to locals</a:t>
            </a:r>
          </a:p>
          <a:p>
            <a:r>
              <a:rPr lang="en-GB" b="1" dirty="0"/>
              <a:t>2. Involvement </a:t>
            </a:r>
            <a:r>
              <a:rPr lang="en-GB" dirty="0"/>
              <a:t>– Word spreads about its attractions, tourists accepted by local people who become involved in new facilities. ‘Tourist season’  develops</a:t>
            </a:r>
          </a:p>
          <a:p>
            <a:r>
              <a:rPr lang="en-GB" b="1" dirty="0"/>
              <a:t>3. Development</a:t>
            </a:r>
            <a:r>
              <a:rPr lang="en-GB" dirty="0"/>
              <a:t> – Tourist arrivals grow rapidly, TNCs become involved in new facilities and take more control, package tours develop</a:t>
            </a:r>
          </a:p>
          <a:p>
            <a:r>
              <a:rPr lang="en-GB" b="1" dirty="0"/>
              <a:t>4. Consolidation</a:t>
            </a:r>
            <a:r>
              <a:rPr lang="en-GB" dirty="0"/>
              <a:t> – Tourism is well- established. Resentment develops among locals due to congestion, growth rate decreases but numbers still rise</a:t>
            </a:r>
          </a:p>
          <a:p>
            <a:r>
              <a:rPr lang="en-GB" b="1" dirty="0"/>
              <a:t>5. Stagnation </a:t>
            </a:r>
            <a:r>
              <a:rPr lang="en-GB" dirty="0"/>
              <a:t>– Carrying capacity is reached or exceeded (environmental and social limits), negative publicity, appeal of area wanes, decline sets in with level or falling tourist numbers</a:t>
            </a:r>
          </a:p>
        </p:txBody>
      </p:sp>
      <p:sp>
        <p:nvSpPr>
          <p:cNvPr id="8" name="TextBox 7">
            <a:extLst>
              <a:ext uri="{FF2B5EF4-FFF2-40B4-BE49-F238E27FC236}">
                <a16:creationId xmlns="" xmlns:a16="http://schemas.microsoft.com/office/drawing/2014/main" id="{0AAF3A94-1B7B-48F0-99EF-E16E056ECCB4}"/>
              </a:ext>
            </a:extLst>
          </p:cNvPr>
          <p:cNvSpPr txBox="1"/>
          <p:nvPr/>
        </p:nvSpPr>
        <p:spPr>
          <a:xfrm>
            <a:off x="5519936" y="3789041"/>
            <a:ext cx="5112568" cy="3139321"/>
          </a:xfrm>
          <a:prstGeom prst="rect">
            <a:avLst/>
          </a:prstGeom>
          <a:noFill/>
        </p:spPr>
        <p:txBody>
          <a:bodyPr wrap="square" rtlCol="0">
            <a:spAutoFit/>
          </a:bodyPr>
          <a:lstStyle/>
          <a:p>
            <a:r>
              <a:rPr lang="en-GB" dirty="0"/>
              <a:t>6. </a:t>
            </a:r>
            <a:r>
              <a:rPr lang="en-GB" b="1" dirty="0"/>
              <a:t>Final Stage </a:t>
            </a:r>
            <a:r>
              <a:rPr lang="en-GB" dirty="0"/>
              <a:t>(5 different scenarios) </a:t>
            </a:r>
          </a:p>
          <a:p>
            <a:pPr marL="285750" indent="-285750">
              <a:buFont typeface="Arial" panose="020B0604020202020204" pitchFamily="34" charset="0"/>
              <a:buChar char="•"/>
            </a:pPr>
            <a:r>
              <a:rPr lang="en-GB" dirty="0"/>
              <a:t>Successful redevelopment and rebranding leading to new growth in tourist numbers (</a:t>
            </a:r>
            <a:r>
              <a:rPr lang="en-GB" b="1" dirty="0"/>
              <a:t>rejuvenation</a:t>
            </a:r>
            <a:r>
              <a:rPr lang="en-GB" dirty="0"/>
              <a:t>)</a:t>
            </a:r>
          </a:p>
          <a:p>
            <a:pPr marL="285750" indent="-285750">
              <a:buFont typeface="Arial" panose="020B0604020202020204" pitchFamily="34" charset="0"/>
              <a:buChar char="•"/>
            </a:pPr>
            <a:r>
              <a:rPr lang="en-GB" dirty="0"/>
              <a:t>Modest growth in tourist numbers</a:t>
            </a:r>
          </a:p>
          <a:p>
            <a:pPr marL="285750" indent="-285750">
              <a:buFont typeface="Arial" panose="020B0604020202020204" pitchFamily="34" charset="0"/>
              <a:buChar char="•"/>
            </a:pPr>
            <a:r>
              <a:rPr lang="en-GB" dirty="0"/>
              <a:t>Development of new activities and niche markets levelling tourist numbers (</a:t>
            </a:r>
            <a:r>
              <a:rPr lang="en-GB" b="1" dirty="0"/>
              <a:t>stabilisation</a:t>
            </a:r>
            <a:r>
              <a:rPr lang="en-GB" dirty="0"/>
              <a:t>)</a:t>
            </a:r>
          </a:p>
          <a:p>
            <a:pPr marL="285750" indent="-285750">
              <a:buFont typeface="Arial" panose="020B0604020202020204" pitchFamily="34" charset="0"/>
              <a:buChar char="•"/>
            </a:pPr>
            <a:r>
              <a:rPr lang="en-GB" dirty="0"/>
              <a:t>Lack of investment and withdrawal of some TNCs leading to a gradual decline in tourist numbers</a:t>
            </a:r>
          </a:p>
          <a:p>
            <a:pPr marL="285750" indent="-285750">
              <a:buFont typeface="Arial" panose="020B0604020202020204" pitchFamily="34" charset="0"/>
              <a:buChar char="•"/>
            </a:pPr>
            <a:r>
              <a:rPr lang="en-GB" dirty="0"/>
              <a:t>Collapse of tourist numbers caused by catastrophic events, such as natural disasters, terrorism or war (</a:t>
            </a:r>
            <a:r>
              <a:rPr lang="en-GB" b="1" dirty="0"/>
              <a:t>rapid decline</a:t>
            </a:r>
            <a:r>
              <a:rPr lang="en-GB" dirty="0"/>
              <a:t>)</a:t>
            </a:r>
          </a:p>
        </p:txBody>
      </p:sp>
    </p:spTree>
    <p:extLst>
      <p:ext uri="{BB962C8B-B14F-4D97-AF65-F5344CB8AC3E}">
        <p14:creationId xmlns:p14="http://schemas.microsoft.com/office/powerpoint/2010/main" val="15131730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 Map</a:t>
            </a:r>
            <a:endParaRPr lang="en-GB" dirty="0"/>
          </a:p>
        </p:txBody>
      </p:sp>
      <p:sp>
        <p:nvSpPr>
          <p:cNvPr id="3" name="Content Placeholder 2"/>
          <p:cNvSpPr>
            <a:spLocks noGrp="1"/>
          </p:cNvSpPr>
          <p:nvPr>
            <p:ph idx="1"/>
          </p:nvPr>
        </p:nvSpPr>
        <p:spPr/>
        <p:txBody>
          <a:bodyPr>
            <a:normAutofit lnSpcReduction="10000"/>
          </a:bodyPr>
          <a:lstStyle/>
          <a:p>
            <a:r>
              <a:rPr lang="en-GB" dirty="0" smtClean="0"/>
              <a:t>Edinburgh</a:t>
            </a:r>
          </a:p>
          <a:p>
            <a:r>
              <a:rPr lang="en-GB" dirty="0" smtClean="0"/>
              <a:t>Aberystwyth</a:t>
            </a:r>
          </a:p>
          <a:p>
            <a:r>
              <a:rPr lang="en-GB" dirty="0" smtClean="0"/>
              <a:t>Newcastle</a:t>
            </a:r>
          </a:p>
          <a:p>
            <a:r>
              <a:rPr lang="en-GB" dirty="0" smtClean="0"/>
              <a:t>Blackpool</a:t>
            </a:r>
          </a:p>
          <a:p>
            <a:r>
              <a:rPr lang="en-GB" dirty="0" smtClean="0"/>
              <a:t>Leeds</a:t>
            </a:r>
          </a:p>
          <a:p>
            <a:r>
              <a:rPr lang="en-GB" dirty="0" smtClean="0"/>
              <a:t>Plymouth</a:t>
            </a:r>
          </a:p>
          <a:p>
            <a:r>
              <a:rPr lang="en-GB" dirty="0" smtClean="0"/>
              <a:t>Ipswich</a:t>
            </a:r>
          </a:p>
          <a:p>
            <a:r>
              <a:rPr lang="en-GB" dirty="0" smtClean="0"/>
              <a:t>Aberdeen</a:t>
            </a:r>
          </a:p>
          <a:p>
            <a:r>
              <a:rPr lang="en-GB" dirty="0" smtClean="0"/>
              <a:t>Hull</a:t>
            </a:r>
            <a:endParaRPr lang="en-GB" dirty="0"/>
          </a:p>
        </p:txBody>
      </p:sp>
    </p:spTree>
    <p:extLst>
      <p:ext uri="{BB962C8B-B14F-4D97-AF65-F5344CB8AC3E}">
        <p14:creationId xmlns:p14="http://schemas.microsoft.com/office/powerpoint/2010/main" val="18491595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44166" y="0"/>
            <a:ext cx="10503668" cy="6858000"/>
          </a:xfrm>
          <a:prstGeom prst="rect">
            <a:avLst/>
          </a:prstGeom>
        </p:spPr>
      </p:pic>
    </p:spTree>
    <p:extLst>
      <p:ext uri="{BB962C8B-B14F-4D97-AF65-F5344CB8AC3E}">
        <p14:creationId xmlns:p14="http://schemas.microsoft.com/office/powerpoint/2010/main" val="39037054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https://www.independent.co.uk/travel/news-and-advice/uk-seaside-towns-beach-best-heatwave-summer-staycation-british-a8978111.html</a:t>
            </a:r>
          </a:p>
        </p:txBody>
      </p:sp>
      <p:sp>
        <p:nvSpPr>
          <p:cNvPr id="3" name="Content Placeholder 2"/>
          <p:cNvSpPr>
            <a:spLocks noGrp="1"/>
          </p:cNvSpPr>
          <p:nvPr>
            <p:ph idx="1"/>
          </p:nvPr>
        </p:nvSpPr>
        <p:spPr/>
        <p:txBody>
          <a:bodyPr/>
          <a:lstStyle/>
          <a:p>
            <a:endParaRPr lang="en-GB" dirty="0" smtClean="0"/>
          </a:p>
          <a:p>
            <a:r>
              <a:rPr lang="en-GB" dirty="0" smtClean="0"/>
              <a:t>Name towns/cities you think are in the top ten and where Blackpool is rated.</a:t>
            </a:r>
            <a:endParaRPr lang="en-GB" dirty="0"/>
          </a:p>
        </p:txBody>
      </p:sp>
    </p:spTree>
    <p:extLst>
      <p:ext uri="{BB962C8B-B14F-4D97-AF65-F5344CB8AC3E}">
        <p14:creationId xmlns:p14="http://schemas.microsoft.com/office/powerpoint/2010/main" val="6311701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BLACKPOOL</a:t>
            </a:r>
            <a:endParaRPr lang="en-GB" dirty="0"/>
          </a:p>
        </p:txBody>
      </p:sp>
      <p:sp>
        <p:nvSpPr>
          <p:cNvPr id="3" name="Content Placeholder 2"/>
          <p:cNvSpPr>
            <a:spLocks noGrp="1"/>
          </p:cNvSpPr>
          <p:nvPr>
            <p:ph idx="1"/>
          </p:nvPr>
        </p:nvSpPr>
        <p:spPr/>
        <p:txBody>
          <a:bodyPr/>
          <a:lstStyle/>
          <a:p>
            <a:r>
              <a:rPr lang="en-GB" b="1" dirty="0">
                <a:solidFill>
                  <a:schemeClr val="accent3"/>
                </a:solidFill>
                <a:hlinkClick r:id="rId2"/>
              </a:rPr>
              <a:t>https://</a:t>
            </a:r>
            <a:r>
              <a:rPr lang="en-GB" b="1" dirty="0" smtClean="0">
                <a:solidFill>
                  <a:schemeClr val="accent3"/>
                </a:solidFill>
                <a:hlinkClick r:id="rId2"/>
              </a:rPr>
              <a:t>www.youtube.com/watch?v=kK15TOZkk6k</a:t>
            </a:r>
            <a:endParaRPr lang="en-GB" b="1" dirty="0" smtClean="0">
              <a:solidFill>
                <a:schemeClr val="accent3"/>
              </a:solidFill>
            </a:endParaRPr>
          </a:p>
          <a:p>
            <a:r>
              <a:rPr lang="en-GB" dirty="0">
                <a:solidFill>
                  <a:srgbClr val="FF0000"/>
                </a:solidFill>
                <a:hlinkClick r:id="rId3"/>
              </a:rPr>
              <a:t>https://www.youtube.com/watch?v=-</a:t>
            </a:r>
            <a:r>
              <a:rPr lang="en-GB" dirty="0" smtClean="0">
                <a:solidFill>
                  <a:srgbClr val="FF0000"/>
                </a:solidFill>
                <a:hlinkClick r:id="rId3"/>
              </a:rPr>
              <a:t>RliT51oaJA</a:t>
            </a:r>
            <a:endParaRPr lang="en-GB" dirty="0" smtClean="0">
              <a:solidFill>
                <a:srgbClr val="FF0000"/>
              </a:solidFill>
            </a:endParaRPr>
          </a:p>
          <a:p>
            <a:r>
              <a:rPr lang="en-GB" dirty="0">
                <a:solidFill>
                  <a:srgbClr val="FF0000"/>
                </a:solidFill>
                <a:hlinkClick r:id="rId4"/>
              </a:rPr>
              <a:t>https://www.youtube.com/watch?v=BEPwFfTPS_Y</a:t>
            </a:r>
          </a:p>
          <a:p>
            <a:r>
              <a:rPr lang="en-GB" dirty="0" smtClean="0">
                <a:solidFill>
                  <a:srgbClr val="FF0000"/>
                </a:solidFill>
                <a:hlinkClick r:id="rId4"/>
              </a:rPr>
              <a:t>https</a:t>
            </a:r>
            <a:r>
              <a:rPr lang="en-GB" dirty="0">
                <a:solidFill>
                  <a:srgbClr val="FF0000"/>
                </a:solidFill>
                <a:hlinkClick r:id="rId4"/>
              </a:rPr>
              <a:t>://</a:t>
            </a:r>
            <a:r>
              <a:rPr lang="en-GB" dirty="0" smtClean="0">
                <a:solidFill>
                  <a:srgbClr val="FF0000"/>
                </a:solidFill>
                <a:hlinkClick r:id="rId4"/>
              </a:rPr>
              <a:t>www.youtube.com/watch?v=hVsm9g58daU</a:t>
            </a:r>
            <a:endParaRPr lang="en-GB" dirty="0" smtClean="0">
              <a:solidFill>
                <a:srgbClr val="FF0000"/>
              </a:solidFill>
            </a:endParaRPr>
          </a:p>
          <a:p>
            <a:r>
              <a:rPr lang="en-GB" dirty="0">
                <a:solidFill>
                  <a:srgbClr val="FF0000"/>
                </a:solidFill>
              </a:rPr>
              <a:t>https://www.youtube.com/watch?v=82YtdPyJ8p4</a:t>
            </a:r>
          </a:p>
          <a:p>
            <a:r>
              <a:rPr lang="en-GB" b="1" dirty="0"/>
              <a:t>https://www.youtube.com/watch?v=7lJ6eiePNUc</a:t>
            </a:r>
          </a:p>
        </p:txBody>
      </p:sp>
    </p:spTree>
    <p:extLst>
      <p:ext uri="{BB962C8B-B14F-4D97-AF65-F5344CB8AC3E}">
        <p14:creationId xmlns:p14="http://schemas.microsoft.com/office/powerpoint/2010/main" val="41507991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5-03-01 at 21.05.29.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836713"/>
            <a:ext cx="9144000" cy="5750719"/>
          </a:xfrm>
          <a:prstGeom prst="rect">
            <a:avLst/>
          </a:prstGeom>
        </p:spPr>
      </p:pic>
      <p:sp>
        <p:nvSpPr>
          <p:cNvPr id="3" name="TextBox 2"/>
          <p:cNvSpPr txBox="1"/>
          <p:nvPr/>
        </p:nvSpPr>
        <p:spPr>
          <a:xfrm>
            <a:off x="1883532" y="188641"/>
            <a:ext cx="8424936" cy="830997"/>
          </a:xfrm>
          <a:prstGeom prst="rect">
            <a:avLst/>
          </a:prstGeom>
          <a:noFill/>
        </p:spPr>
        <p:txBody>
          <a:bodyPr wrap="square" rtlCol="0">
            <a:spAutoFit/>
          </a:bodyPr>
          <a:lstStyle/>
          <a:p>
            <a:r>
              <a:rPr lang="en-GB" sz="2400" b="1" dirty="0"/>
              <a:t>How Well Does Blackpool Fit The Tourism Area Life Cycle Model?</a:t>
            </a:r>
          </a:p>
        </p:txBody>
      </p:sp>
    </p:spTree>
    <p:extLst>
      <p:ext uri="{BB962C8B-B14F-4D97-AF65-F5344CB8AC3E}">
        <p14:creationId xmlns:p14="http://schemas.microsoft.com/office/powerpoint/2010/main" val="37595799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TALC and Dubai</a:t>
            </a:r>
            <a:endParaRPr lang="en-GB" dirty="0"/>
          </a:p>
        </p:txBody>
      </p:sp>
      <p:sp>
        <p:nvSpPr>
          <p:cNvPr id="3" name="Content Placeholder 2"/>
          <p:cNvSpPr>
            <a:spLocks noGrp="1"/>
          </p:cNvSpPr>
          <p:nvPr>
            <p:ph idx="1"/>
          </p:nvPr>
        </p:nvSpPr>
        <p:spPr/>
        <p:txBody>
          <a:bodyPr/>
          <a:lstStyle/>
          <a:p>
            <a:r>
              <a:rPr lang="en-GB" dirty="0"/>
              <a:t>https://prezi.com/knq-ebb2xfjz/butlers-life-cycle-model-for-dubai/</a:t>
            </a:r>
          </a:p>
        </p:txBody>
      </p:sp>
    </p:spTree>
    <p:extLst>
      <p:ext uri="{BB962C8B-B14F-4D97-AF65-F5344CB8AC3E}">
        <p14:creationId xmlns:p14="http://schemas.microsoft.com/office/powerpoint/2010/main" val="29266636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https://scholar.google.co.uk/scholar?hl=en&amp;as_sdt=0%2C5&amp;q=impacts+on+holiday+destination+choices&amp;btnG=</a:t>
            </a:r>
            <a:endParaRPr lang="en-GB" dirty="0" smtClean="0"/>
          </a:p>
        </p:txBody>
      </p:sp>
      <p:sp>
        <p:nvSpPr>
          <p:cNvPr id="4" name="Content Placeholder 3"/>
          <p:cNvSpPr>
            <a:spLocks noGrp="1"/>
          </p:cNvSpPr>
          <p:nvPr>
            <p:ph idx="1"/>
          </p:nvPr>
        </p:nvSpPr>
        <p:spPr/>
        <p:txBody>
          <a:bodyPr/>
          <a:lstStyle/>
          <a:p>
            <a:r>
              <a:rPr lang="en-GB" dirty="0"/>
              <a:t>https://www.tourismtheories.org/?p=712</a:t>
            </a:r>
          </a:p>
        </p:txBody>
      </p:sp>
    </p:spTree>
    <p:extLst>
      <p:ext uri="{BB962C8B-B14F-4D97-AF65-F5344CB8AC3E}">
        <p14:creationId xmlns:p14="http://schemas.microsoft.com/office/powerpoint/2010/main" val="18338344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655615" y="188641"/>
            <a:ext cx="6696744" cy="461665"/>
          </a:xfrm>
          <a:prstGeom prst="rect">
            <a:avLst/>
          </a:prstGeom>
          <a:noFill/>
        </p:spPr>
        <p:txBody>
          <a:bodyPr wrap="square" rtlCol="0">
            <a:spAutoFit/>
          </a:bodyPr>
          <a:lstStyle/>
          <a:p>
            <a:r>
              <a:rPr lang="en-GB" sz="2400" b="1" dirty="0"/>
              <a:t>Evaluating The Tourism Area Life Cycle </a:t>
            </a:r>
            <a:r>
              <a:rPr lang="en-GB" sz="2400" b="1" dirty="0" smtClean="0"/>
              <a:t>Model</a:t>
            </a:r>
            <a:endParaRPr lang="en-GB" sz="2400" b="1" dirty="0"/>
          </a:p>
        </p:txBody>
      </p:sp>
      <p:sp>
        <p:nvSpPr>
          <p:cNvPr id="8" name="TextBox 7"/>
          <p:cNvSpPr txBox="1"/>
          <p:nvPr/>
        </p:nvSpPr>
        <p:spPr>
          <a:xfrm>
            <a:off x="1847528" y="836712"/>
            <a:ext cx="8496944" cy="5909310"/>
          </a:xfrm>
          <a:prstGeom prst="rect">
            <a:avLst/>
          </a:prstGeom>
          <a:noFill/>
        </p:spPr>
        <p:txBody>
          <a:bodyPr wrap="square" rtlCol="0">
            <a:spAutoFit/>
          </a:bodyPr>
          <a:lstStyle/>
          <a:p>
            <a:r>
              <a:rPr lang="en-GB" b="1" dirty="0"/>
              <a:t>It is now approaching 40 years since Butler’s original Tourism Area Life Cycle (TALC) article first appeared, and rather surprisingly the model proposed in that article is still being cited and used in tourism research</a:t>
            </a:r>
            <a:r>
              <a:rPr lang="en-GB" dirty="0"/>
              <a:t>. That fact alone makes the TALC model somewhat extraordinary, as most models have a short life span before they are relegated to at best a passing reference in current text books or articles.</a:t>
            </a:r>
          </a:p>
          <a:p>
            <a:endParaRPr lang="en-GB" dirty="0"/>
          </a:p>
          <a:p>
            <a:r>
              <a:rPr lang="en-GB" dirty="0"/>
              <a:t>The reason for the longevity of the TALC model is not entirely clear. It is very much a classic academic model, intended to aid in the discussion of, and research on, the development of resorts. It attempts to portray a common pattern of the development of tourist resorts, a pattern which it argues is common to many resorts throughout the world. Such an argument may well be thought to be irrelevant in the 21st century, given the variety and range of tourist destinations that have been developed in the last few decades. This range reflects the massive global changes which have occurred in transportation, politics, economics and societies over that period, which have seen tourist destinations grow in what might previously have been viewed as hostile or unwelcoming environments and communities a few years earlier.</a:t>
            </a:r>
          </a:p>
          <a:p>
            <a:endParaRPr lang="en-GB" dirty="0"/>
          </a:p>
          <a:p>
            <a:r>
              <a:rPr lang="en-GB" b="1" dirty="0"/>
              <a:t>Despite the TALC model’s remarkable survival, many academics have found reason to question its applicability. A number of resorts have not followed the pattern shown. </a:t>
            </a:r>
            <a:r>
              <a:rPr lang="en-GB" b="1" dirty="0">
                <a:solidFill>
                  <a:srgbClr val="FF0000"/>
                </a:solidFill>
              </a:rPr>
              <a:t>Some resorts seem to quickly go out of fashion and become undesirable, while others continue to sustain their visitor numbers without any sign of going into decline</a:t>
            </a:r>
            <a:r>
              <a:rPr lang="en-GB" dirty="0">
                <a:solidFill>
                  <a:srgbClr val="FF0000"/>
                </a:solidFill>
              </a:rPr>
              <a:t>.</a:t>
            </a:r>
          </a:p>
        </p:txBody>
      </p:sp>
    </p:spTree>
    <p:extLst>
      <p:ext uri="{BB962C8B-B14F-4D97-AF65-F5344CB8AC3E}">
        <p14:creationId xmlns:p14="http://schemas.microsoft.com/office/powerpoint/2010/main" val="13678095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Holidays top spots over the decades</a:t>
            </a:r>
            <a:endParaRPr lang="en-GB" dirty="0"/>
          </a:p>
        </p:txBody>
      </p:sp>
      <p:sp>
        <p:nvSpPr>
          <p:cNvPr id="3" name="Content Placeholder 2"/>
          <p:cNvSpPr>
            <a:spLocks noGrp="1"/>
          </p:cNvSpPr>
          <p:nvPr>
            <p:ph idx="1"/>
          </p:nvPr>
        </p:nvSpPr>
        <p:spPr>
          <a:xfrm>
            <a:off x="590550" y="2286000"/>
            <a:ext cx="10153651" cy="4476750"/>
          </a:xfrm>
        </p:spPr>
        <p:txBody>
          <a:bodyPr>
            <a:normAutofit fontScale="85000" lnSpcReduction="20000"/>
          </a:bodyPr>
          <a:lstStyle/>
          <a:p>
            <a:r>
              <a:rPr lang="en-GB" dirty="0">
                <a:hlinkClick r:id="rId2"/>
              </a:rPr>
              <a:t>https://</a:t>
            </a:r>
            <a:r>
              <a:rPr lang="en-GB" dirty="0" smtClean="0">
                <a:hlinkClick r:id="rId2"/>
              </a:rPr>
              <a:t>www.travelandleisure.com/articles/top-travel-destinations-1971-2011</a:t>
            </a:r>
            <a:endParaRPr lang="en-GB" dirty="0" smtClean="0"/>
          </a:p>
          <a:p>
            <a:r>
              <a:rPr lang="en-GB" dirty="0">
                <a:hlinkClick r:id="rId3"/>
              </a:rPr>
              <a:t>https://www.travelex.co.uk/travelex-hub/travel-inspiration/history-of-the-holiday</a:t>
            </a:r>
          </a:p>
          <a:p>
            <a:r>
              <a:rPr lang="en-GB" b="1" dirty="0" smtClean="0">
                <a:hlinkClick r:id="rId3"/>
              </a:rPr>
              <a:t>https</a:t>
            </a:r>
            <a:r>
              <a:rPr lang="en-GB" b="1" dirty="0">
                <a:hlinkClick r:id="rId3"/>
              </a:rPr>
              <a:t>://</a:t>
            </a:r>
            <a:r>
              <a:rPr lang="en-GB" b="1" dirty="0" smtClean="0">
                <a:hlinkClick r:id="rId3"/>
              </a:rPr>
              <a:t>www.ons.gov.uk/peoplepopulationandcommunity/leisureandtourism/articles/holidaysinthe1990sandnow/2017-08-07</a:t>
            </a:r>
            <a:endParaRPr lang="en-GB" b="1" dirty="0" smtClean="0"/>
          </a:p>
          <a:p>
            <a:r>
              <a:rPr lang="en-GB" dirty="0"/>
              <a:t>https://www.familyholidayassociation.org.uk/blog/2016/how-times-have-changed-a-social-history-of-holidays/</a:t>
            </a:r>
            <a:endParaRPr lang="en-GB" dirty="0" smtClean="0"/>
          </a:p>
          <a:p>
            <a:r>
              <a:rPr lang="en-GB" b="1" dirty="0"/>
              <a:t>https://www.aol.co.uk/2016/09/16/how-british-holiday-habits-changed-through-decades-pictures/?</a:t>
            </a:r>
            <a:r>
              <a:rPr lang="en-GB" b="1" dirty="0" smtClean="0"/>
              <a:t>guccounter=1&amp;guce_referrer=aHR0cHM6Ly93d3cuZ29vZ2xlLmNvbS91cmw_c2E9dCZyY3Q9aiZxPSZlc3JjPXMmc291cmNlPXdlYiZjZD04JmNhZD1yamEmdWFjdD04JnZlZD0yYWhVS0V3alZ4cGpxM2I3bEFoVVFWUlVJSFhNOUFQY1FGakFIZWdRSUJ4QUImdXJsPWh0dHBzJTNBJTJGJTJGd3d3LmFvbC5jby51ayUyRjIwMTYlMkYwOSUyRjE2JTJGaG93LWJyaXRpc2gtaG9saWRheS1oYWJpdHMtY2hhbmdlZC10aHJvdWdoLWRlY2FkZXMtcGljdHVyZXMlMkYmdXNnPUFPdlZhdzBVMnJUakFCS2dqeFh3aExSTGJoaFc&amp;guce_referrer_sig=AQAAAChR1H2dYk7e-nfc5a5WP699vpZ-3_CmoPPCZEB-p20y0vjhHo0eP65W-hjPJrPe2aAeRMMZko6zbzUkitOGmYBMT3Xe8Zf_bUklk-JI6ODfp1qR13wANTA5Ty0pazhnV0Xii2DYoPgfIjKjtf1kY8oOQNQTRSLgDm1_ah8Q4gpT</a:t>
            </a:r>
          </a:p>
          <a:p>
            <a:r>
              <a:rPr lang="en-GB" b="1" dirty="0"/>
              <a:t>https://</a:t>
            </a:r>
            <a:r>
              <a:rPr lang="en-GB" b="1" dirty="0" smtClean="0"/>
              <a:t>www.abta.com/news/abta-research-looks-back-four-decades-travel-and-changing-shape-summer-holidays</a:t>
            </a:r>
            <a:endParaRPr lang="en-GB" b="1" dirty="0"/>
          </a:p>
        </p:txBody>
      </p:sp>
    </p:spTree>
    <p:extLst>
      <p:ext uri="{BB962C8B-B14F-4D97-AF65-F5344CB8AC3E}">
        <p14:creationId xmlns:p14="http://schemas.microsoft.com/office/powerpoint/2010/main" val="20535980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33575" y="188641"/>
            <a:ext cx="7042745" cy="461665"/>
          </a:xfrm>
          <a:prstGeom prst="rect">
            <a:avLst/>
          </a:prstGeom>
          <a:noFill/>
        </p:spPr>
        <p:txBody>
          <a:bodyPr wrap="square" rtlCol="0">
            <a:spAutoFit/>
          </a:bodyPr>
          <a:lstStyle/>
          <a:p>
            <a:r>
              <a:rPr lang="en-GB" sz="2400" b="1" dirty="0"/>
              <a:t>Evaluating The Tourism Area Life Cycle </a:t>
            </a:r>
            <a:r>
              <a:rPr lang="en-GB" sz="2400" b="1" dirty="0" smtClean="0"/>
              <a:t>Model</a:t>
            </a:r>
            <a:endParaRPr lang="en-GB" sz="2400" b="1" dirty="0"/>
          </a:p>
        </p:txBody>
      </p:sp>
      <p:sp>
        <p:nvSpPr>
          <p:cNvPr id="8" name="TextBox 7"/>
          <p:cNvSpPr txBox="1"/>
          <p:nvPr/>
        </p:nvSpPr>
        <p:spPr>
          <a:xfrm>
            <a:off x="1775520" y="692697"/>
            <a:ext cx="8496944" cy="5078313"/>
          </a:xfrm>
          <a:prstGeom prst="rect">
            <a:avLst/>
          </a:prstGeom>
          <a:noFill/>
        </p:spPr>
        <p:txBody>
          <a:bodyPr wrap="square" rtlCol="0">
            <a:spAutoFit/>
          </a:bodyPr>
          <a:lstStyle/>
          <a:p>
            <a:r>
              <a:rPr lang="en-GB" i="1" dirty="0"/>
              <a:t>Political changes such as the demise of communism, the end of Apartheid, the opening up of China, Vietnam and other countries to tourism, combined with the development of budget airlines, the internet and a generally increased level of affluence across the world, have all contributed to create a very different face to global tourism over the past three decades.</a:t>
            </a:r>
          </a:p>
          <a:p>
            <a:endParaRPr lang="en-GB" i="1" dirty="0"/>
          </a:p>
          <a:p>
            <a:r>
              <a:rPr lang="en-GB" dirty="0"/>
              <a:t>Therefore, one may well have anticipated that a model developed several decades ago would have become redundant and outmoded because of subsequent events. Yet, as a </a:t>
            </a:r>
            <a:r>
              <a:rPr lang="en-GB" b="1" dirty="0"/>
              <a:t>descriptive model, TALC has performed remarkably well for a considerable time, partly because many of the destinations studied have been well established ones (e.g. Blackpool and other seaside resorts) and to some extent therefore, are remnants of an earlier stage of tourism</a:t>
            </a:r>
            <a:r>
              <a:rPr lang="en-GB" dirty="0"/>
              <a:t>.</a:t>
            </a:r>
          </a:p>
          <a:p>
            <a:endParaRPr lang="en-GB" dirty="0"/>
          </a:p>
          <a:p>
            <a:r>
              <a:rPr lang="en-GB" dirty="0"/>
              <a:t>However, one important area of future research should be to </a:t>
            </a:r>
            <a:r>
              <a:rPr lang="en-GB" b="1" dirty="0"/>
              <a:t>test the TALC model on what might be defined as ‘instant’ resorts, particularly with respect to their patterns of investment, physical development and markets</a:t>
            </a:r>
            <a:r>
              <a:rPr lang="en-GB" dirty="0"/>
              <a:t>. For example, even before recent terrorist events, Sharm El Sheikh in Egypt was seeing declining visitor numbers from some key nations, and was having to  actively pursue replacement markets, less than two decades after its establishment as an international destination. </a:t>
            </a:r>
          </a:p>
        </p:txBody>
      </p:sp>
    </p:spTree>
    <p:extLst>
      <p:ext uri="{BB962C8B-B14F-4D97-AF65-F5344CB8AC3E}">
        <p14:creationId xmlns:p14="http://schemas.microsoft.com/office/powerpoint/2010/main" val="2180872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286000" y="188641"/>
            <a:ext cx="6978352" cy="461665"/>
          </a:xfrm>
          <a:prstGeom prst="rect">
            <a:avLst/>
          </a:prstGeom>
          <a:noFill/>
        </p:spPr>
        <p:txBody>
          <a:bodyPr wrap="square" rtlCol="0">
            <a:spAutoFit/>
          </a:bodyPr>
          <a:lstStyle/>
          <a:p>
            <a:r>
              <a:rPr lang="en-GB" sz="2400" b="1" dirty="0"/>
              <a:t>Evaluating The Tourism Area Life Cycle </a:t>
            </a:r>
            <a:r>
              <a:rPr lang="en-GB" sz="2400" b="1" dirty="0" smtClean="0"/>
              <a:t>Model</a:t>
            </a:r>
            <a:endParaRPr lang="en-GB" sz="2400" b="1" dirty="0"/>
          </a:p>
        </p:txBody>
      </p:sp>
      <p:sp>
        <p:nvSpPr>
          <p:cNvPr id="8" name="TextBox 7"/>
          <p:cNvSpPr txBox="1"/>
          <p:nvPr/>
        </p:nvSpPr>
        <p:spPr>
          <a:xfrm>
            <a:off x="1775520" y="836713"/>
            <a:ext cx="8496944" cy="5078313"/>
          </a:xfrm>
          <a:prstGeom prst="rect">
            <a:avLst/>
          </a:prstGeom>
          <a:noFill/>
        </p:spPr>
        <p:txBody>
          <a:bodyPr wrap="square" rtlCol="0">
            <a:spAutoFit/>
          </a:bodyPr>
          <a:lstStyle/>
          <a:p>
            <a:r>
              <a:rPr lang="en-GB" i="1" dirty="0"/>
              <a:t>Tourist expectations and demands continue to change rapidly in the 21st century. They have become more sophisticated and demanding in terms of quality of infrastructure and facilities. Resorts which do not accommodate such changes very quickly fall out of favour. Increasingly, technology has become a substitute for some, or even all of the desirable physical features of tourist resorts, such as a pleasant climate, water and space. The most apparent examples of this are seen in Dubai, Las Vegas and Macao, and perhaps also the Disney theme parks, where technological features (rides and ‘artificial’ experiences, or massive luxurious hotels sometimes imitating real world locations, e.g. Venetian, Luxor, New York, pseudo movie sets, or artificial ski slopes in an area experiencing temperatures of 40C or more) substitute for conventional beaches or traditional cultural heritage.</a:t>
            </a:r>
          </a:p>
          <a:p>
            <a:endParaRPr lang="en-GB" dirty="0"/>
          </a:p>
          <a:p>
            <a:r>
              <a:rPr lang="en-GB" dirty="0"/>
              <a:t>Given such massive changes, it is reasonable to query whether the TALC model still has relevance. Given that it was conceived in the context of destinations that had first appeared several decades before, often based originally on the railway for access by their restricted markets, equipped with few facilities or attractions, and with a heavy reliance on repeat visitors who were not mobile when they were staying at the destination, </a:t>
            </a:r>
            <a:r>
              <a:rPr lang="en-GB" b="1" dirty="0"/>
              <a:t>it would not be a surprise if few modern destinations followed precisely the TALC process of development and decline. </a:t>
            </a:r>
          </a:p>
        </p:txBody>
      </p:sp>
    </p:spTree>
    <p:extLst>
      <p:ext uri="{BB962C8B-B14F-4D97-AF65-F5344CB8AC3E}">
        <p14:creationId xmlns:p14="http://schemas.microsoft.com/office/powerpoint/2010/main" val="17916044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33600" y="188641"/>
            <a:ext cx="7058744" cy="461665"/>
          </a:xfrm>
          <a:prstGeom prst="rect">
            <a:avLst/>
          </a:prstGeom>
          <a:noFill/>
        </p:spPr>
        <p:txBody>
          <a:bodyPr wrap="square" rtlCol="0">
            <a:spAutoFit/>
          </a:bodyPr>
          <a:lstStyle/>
          <a:p>
            <a:r>
              <a:rPr lang="en-GB" sz="2400" b="1" dirty="0"/>
              <a:t>Evaluating The Tourism Area Life Cycle </a:t>
            </a:r>
            <a:r>
              <a:rPr lang="en-GB" sz="2400" b="1" dirty="0" smtClean="0"/>
              <a:t>Model</a:t>
            </a:r>
            <a:endParaRPr lang="en-GB" sz="2400" b="1" dirty="0"/>
          </a:p>
        </p:txBody>
      </p:sp>
      <p:sp>
        <p:nvSpPr>
          <p:cNvPr id="8" name="TextBox 7"/>
          <p:cNvSpPr txBox="1"/>
          <p:nvPr/>
        </p:nvSpPr>
        <p:spPr>
          <a:xfrm>
            <a:off x="1775520" y="764705"/>
            <a:ext cx="8496944" cy="5078313"/>
          </a:xfrm>
          <a:prstGeom prst="rect">
            <a:avLst/>
          </a:prstGeom>
          <a:noFill/>
        </p:spPr>
        <p:txBody>
          <a:bodyPr wrap="square" rtlCol="0">
            <a:spAutoFit/>
          </a:bodyPr>
          <a:lstStyle/>
          <a:p>
            <a:r>
              <a:rPr lang="en-GB" i="1" dirty="0"/>
              <a:t>Such is the rate of change as a result of technological and other changes in the global economy and society that destinations based on technology are particularly vulnerable to obsolescence. Markets now have a vast range of choice from which to choose their holiday destination, they are no longer tied by limited transportation connections to just a few or even one destination. Anyone can reach almost any destination in the world within 24 hours in relative comfort and safety, quite often at almost absurdly low cost if budget airline travel is involved. Repeat visitation is not a necessity but very much one of many choices which holidaymakers have and thus destination loyalty has declined rapidly.</a:t>
            </a:r>
          </a:p>
          <a:p>
            <a:endParaRPr lang="en-GB" dirty="0"/>
          </a:p>
          <a:p>
            <a:r>
              <a:rPr lang="en-GB" b="1" dirty="0"/>
              <a:t>The original model did not have a fixed time scale, it was accepted that some destinations might take a century or more to pass through the cycle when the model was proposed, but the general consensus now is that destinations are going through such a cycle in a few decades at most</a:t>
            </a:r>
            <a:r>
              <a:rPr lang="en-GB" dirty="0"/>
              <a:t>. Establishing the time scale of movement of resorts through the cycle and whether different types of destinations or those in different types of locations operate at different rates would be informative and useful, adding a considerable refinement to the original model. For example, </a:t>
            </a:r>
            <a:r>
              <a:rPr lang="en-GB" b="1" dirty="0"/>
              <a:t>some academics have hypothesised that the faster the speed at which a destination was developed the shorter would be its life cycle.</a:t>
            </a:r>
          </a:p>
        </p:txBody>
      </p:sp>
    </p:spTree>
    <p:extLst>
      <p:ext uri="{BB962C8B-B14F-4D97-AF65-F5344CB8AC3E}">
        <p14:creationId xmlns:p14="http://schemas.microsoft.com/office/powerpoint/2010/main" val="39996506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01998" y="205190"/>
            <a:ext cx="7280101" cy="461665"/>
          </a:xfrm>
          <a:prstGeom prst="rect">
            <a:avLst/>
          </a:prstGeom>
          <a:noFill/>
        </p:spPr>
        <p:txBody>
          <a:bodyPr wrap="square" rtlCol="0">
            <a:spAutoFit/>
          </a:bodyPr>
          <a:lstStyle/>
          <a:p>
            <a:r>
              <a:rPr lang="en-GB" sz="2400" b="1" dirty="0"/>
              <a:t>Evaluating The Tourism Area Life Cycle </a:t>
            </a:r>
            <a:r>
              <a:rPr lang="en-GB" sz="2400" b="1" dirty="0" smtClean="0"/>
              <a:t>Model</a:t>
            </a:r>
            <a:endParaRPr lang="en-GB" sz="2400" b="1" dirty="0"/>
          </a:p>
        </p:txBody>
      </p:sp>
      <p:sp>
        <p:nvSpPr>
          <p:cNvPr id="8" name="TextBox 7"/>
          <p:cNvSpPr txBox="1"/>
          <p:nvPr/>
        </p:nvSpPr>
        <p:spPr>
          <a:xfrm>
            <a:off x="800100" y="620689"/>
            <a:ext cx="9688388" cy="5909310"/>
          </a:xfrm>
          <a:prstGeom prst="rect">
            <a:avLst/>
          </a:prstGeom>
          <a:noFill/>
        </p:spPr>
        <p:txBody>
          <a:bodyPr wrap="square" rtlCol="0">
            <a:spAutoFit/>
          </a:bodyPr>
          <a:lstStyle/>
          <a:p>
            <a:r>
              <a:rPr lang="en-GB" b="1" dirty="0" smtClean="0"/>
              <a:t>An issue with </a:t>
            </a:r>
            <a:r>
              <a:rPr lang="en-GB" b="1" dirty="0"/>
              <a:t>the TALC model is whether objective indicators of where a resort lies on the cycle (i.e. in which stage it is), are matched by the subjective perceptions of decision makers and operators of facilities within the tourist resort</a:t>
            </a:r>
            <a:r>
              <a:rPr lang="en-GB" dirty="0"/>
              <a:t>. For example, the model suggests that at the stagnation stage, accommodation takings have reached a peak, and the resort’s carrying capacity has been reached or exceeded, but whatever the objective indicators demonstrate, no actions are likely to be taken unless those responsible for the development of the destination agree with the location of the destination on its ‘curve’!</a:t>
            </a:r>
          </a:p>
          <a:p>
            <a:endParaRPr lang="en-GB" dirty="0"/>
          </a:p>
          <a:p>
            <a:r>
              <a:rPr lang="en-GB" b="1" dirty="0"/>
              <a:t>Clarification of the precise characteristics of each stage, and increased differentiation of the stages of the cycle would also be valuable</a:t>
            </a:r>
            <a:r>
              <a:rPr lang="en-GB" dirty="0"/>
              <a:t>. This requires additional work on determining a more complete set of indicators for each stage, thereby clarifying the degree of exclusivity of the stages themselves.</a:t>
            </a:r>
          </a:p>
          <a:p>
            <a:endParaRPr lang="en-GB" dirty="0"/>
          </a:p>
          <a:p>
            <a:r>
              <a:rPr lang="en-GB" dirty="0"/>
              <a:t>Recent years have witnessed the sudden growth of tourism in places not previously viewed as tourist destinations, and as yet, the growth patterns of these locations have not been examined. Whether they will follow the traditional life cycle presented by the TALC model, or face a different future with a different pattern of growth, remains to be seen.</a:t>
            </a:r>
          </a:p>
          <a:p>
            <a:endParaRPr lang="en-GB" dirty="0"/>
          </a:p>
          <a:p>
            <a:r>
              <a:rPr lang="en-GB" b="1" dirty="0"/>
              <a:t>To move the TALC model from ‘what’ (description) to ‘why’ (explanation), it is of critical importance to identify triggers which affect the transition process from one stage of development to another. For example, do a consistent set of triggers operate throughout a destination’s cycle, or are different triggers more influential at different stages?</a:t>
            </a:r>
          </a:p>
        </p:txBody>
      </p:sp>
    </p:spTree>
    <p:extLst>
      <p:ext uri="{BB962C8B-B14F-4D97-AF65-F5344CB8AC3E}">
        <p14:creationId xmlns:p14="http://schemas.microsoft.com/office/powerpoint/2010/main" val="17231577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57375" y="188641"/>
            <a:ext cx="7190953" cy="461665"/>
          </a:xfrm>
          <a:prstGeom prst="rect">
            <a:avLst/>
          </a:prstGeom>
          <a:noFill/>
        </p:spPr>
        <p:txBody>
          <a:bodyPr wrap="square" rtlCol="0">
            <a:spAutoFit/>
          </a:bodyPr>
          <a:lstStyle/>
          <a:p>
            <a:r>
              <a:rPr lang="en-GB" sz="2400" b="1" dirty="0"/>
              <a:t>Evaluating The Tourism Area Life Cycle </a:t>
            </a:r>
            <a:r>
              <a:rPr lang="en-GB" sz="2400" b="1" dirty="0" smtClean="0"/>
              <a:t>Model</a:t>
            </a:r>
            <a:endParaRPr lang="en-GB" sz="2400" b="1" dirty="0"/>
          </a:p>
        </p:txBody>
      </p:sp>
      <p:sp>
        <p:nvSpPr>
          <p:cNvPr id="8" name="TextBox 7"/>
          <p:cNvSpPr txBox="1"/>
          <p:nvPr/>
        </p:nvSpPr>
        <p:spPr>
          <a:xfrm>
            <a:off x="1775520" y="692696"/>
            <a:ext cx="8496944" cy="4801314"/>
          </a:xfrm>
          <a:prstGeom prst="rect">
            <a:avLst/>
          </a:prstGeom>
          <a:noFill/>
        </p:spPr>
        <p:txBody>
          <a:bodyPr wrap="square" rtlCol="0">
            <a:spAutoFit/>
          </a:bodyPr>
          <a:lstStyle/>
          <a:p>
            <a:r>
              <a:rPr lang="en-GB" dirty="0"/>
              <a:t>The vulnerability of destinations to both </a:t>
            </a:r>
            <a:r>
              <a:rPr lang="en-GB" b="1" dirty="0"/>
              <a:t>internal and external ‘shocks’ </a:t>
            </a:r>
            <a:r>
              <a:rPr lang="en-GB" dirty="0"/>
              <a:t>is an area also warranting more detailed examination.</a:t>
            </a:r>
          </a:p>
          <a:p>
            <a:endParaRPr lang="en-GB" dirty="0"/>
          </a:p>
          <a:p>
            <a:r>
              <a:rPr lang="en-GB" dirty="0"/>
              <a:t>Climate change might be expected to impact on tourism cycles in more complex ways, including rises in numbers in some locations from ‘</a:t>
            </a:r>
            <a:r>
              <a:rPr lang="en-GB" b="1" dirty="0"/>
              <a:t>last chance</a:t>
            </a:r>
            <a:r>
              <a:rPr lang="en-GB" dirty="0"/>
              <a:t>’ tourists, and falls in other areas as attractions decline in quality or disappear, or potential tourists opt for ‘do-right’ or ‘do-good’ inclinations and decide not to travel at all. In all cases, such effects on the TALC of specific destinations can be significant, speeding up or delaying the progress of the cycle, or even halting it in extreme cases.</a:t>
            </a:r>
          </a:p>
          <a:p>
            <a:endParaRPr lang="en-GB" dirty="0"/>
          </a:p>
          <a:p>
            <a:r>
              <a:rPr lang="en-GB" dirty="0"/>
              <a:t>The effect of catastrophic events, such as terrorism or war, can have complex impacts on the TALC of resorts, and not simply the rapid decline indicated by the sixth stage of the model. Croatia has experienced three periods of war since 1900 - WW1 (1914-1918), WW2 (1939-1945) and the Croatian War of Independence (1991-1995). </a:t>
            </a:r>
            <a:r>
              <a:rPr lang="en-GB" b="1" dirty="0"/>
              <a:t>These wars have had the effect of causing the life cycles of its tourist resorts to begin over again after each conflict ended.</a:t>
            </a:r>
          </a:p>
          <a:p>
            <a:endParaRPr lang="en-GB" dirty="0"/>
          </a:p>
        </p:txBody>
      </p:sp>
    </p:spTree>
    <p:extLst>
      <p:ext uri="{BB962C8B-B14F-4D97-AF65-F5344CB8AC3E}">
        <p14:creationId xmlns:p14="http://schemas.microsoft.com/office/powerpoint/2010/main" val="42765285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Boracay Island </a:t>
            </a:r>
            <a:br>
              <a:rPr lang="en-GB" dirty="0"/>
            </a:br>
            <a:endParaRPr lang="en-GB" dirty="0"/>
          </a:p>
        </p:txBody>
      </p:sp>
      <p:sp>
        <p:nvSpPr>
          <p:cNvPr id="4" name="Picture Placeholder 3"/>
          <p:cNvSpPr>
            <a:spLocks noGrp="1"/>
          </p:cNvSpPr>
          <p:nvPr>
            <p:ph type="pic" idx="1"/>
          </p:nvPr>
        </p:nvSpPr>
        <p:spPr/>
      </p:sp>
      <p:sp>
        <p:nvSpPr>
          <p:cNvPr id="3" name="Subtitle 2"/>
          <p:cNvSpPr>
            <a:spLocks noGrp="1"/>
          </p:cNvSpPr>
          <p:nvPr>
            <p:ph type="body" sz="half" idx="2"/>
          </p:nvPr>
        </p:nvSpPr>
        <p:spPr/>
        <p:txBody>
          <a:bodyPr/>
          <a:lstStyle/>
          <a:p>
            <a:r>
              <a:rPr lang="en-GB" dirty="0"/>
              <a:t>Beach Capital of the Philippines</a:t>
            </a:r>
          </a:p>
        </p:txBody>
      </p:sp>
    </p:spTree>
    <p:extLst>
      <p:ext uri="{BB962C8B-B14F-4D97-AF65-F5344CB8AC3E}">
        <p14:creationId xmlns:p14="http://schemas.microsoft.com/office/powerpoint/2010/main" val="41196805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390" y="0"/>
            <a:ext cx="12189219" cy="6858000"/>
          </a:xfrm>
          <a:prstGeom prst="rect">
            <a:avLst/>
          </a:prstGeom>
        </p:spPr>
      </p:pic>
    </p:spTree>
    <p:extLst>
      <p:ext uri="{BB962C8B-B14F-4D97-AF65-F5344CB8AC3E}">
        <p14:creationId xmlns:p14="http://schemas.microsoft.com/office/powerpoint/2010/main" val="30378369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19200" y="176212"/>
            <a:ext cx="9753600" cy="6505575"/>
          </a:xfrm>
          <a:prstGeom prst="rect">
            <a:avLst/>
          </a:prstGeom>
        </p:spPr>
      </p:pic>
    </p:spTree>
    <p:extLst>
      <p:ext uri="{BB962C8B-B14F-4D97-AF65-F5344CB8AC3E}">
        <p14:creationId xmlns:p14="http://schemas.microsoft.com/office/powerpoint/2010/main" val="12441236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823193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24000" y="400050"/>
            <a:ext cx="9144000" cy="6096000"/>
          </a:xfrm>
          <a:prstGeom prst="rect">
            <a:avLst/>
          </a:prstGeom>
        </p:spPr>
      </p:pic>
    </p:spTree>
    <p:extLst>
      <p:ext uri="{BB962C8B-B14F-4D97-AF65-F5344CB8AC3E}">
        <p14:creationId xmlns:p14="http://schemas.microsoft.com/office/powerpoint/2010/main" val="6869694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62112" y="933450"/>
            <a:ext cx="8867775" cy="4991100"/>
          </a:xfrm>
          <a:prstGeom prst="rect">
            <a:avLst/>
          </a:prstGeom>
        </p:spPr>
      </p:pic>
    </p:spTree>
    <p:extLst>
      <p:ext uri="{BB962C8B-B14F-4D97-AF65-F5344CB8AC3E}">
        <p14:creationId xmlns:p14="http://schemas.microsoft.com/office/powerpoint/2010/main" val="16459525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667000" y="0"/>
            <a:ext cx="6858000" cy="6858000"/>
          </a:xfrm>
          <a:prstGeom prst="rect">
            <a:avLst/>
          </a:prstGeom>
        </p:spPr>
      </p:pic>
    </p:spTree>
    <p:extLst>
      <p:ext uri="{BB962C8B-B14F-4D97-AF65-F5344CB8AC3E}">
        <p14:creationId xmlns:p14="http://schemas.microsoft.com/office/powerpoint/2010/main" val="15215632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47650" y="138112"/>
            <a:ext cx="11696700" cy="6581775"/>
          </a:xfrm>
          <a:prstGeom prst="rect">
            <a:avLst/>
          </a:prstGeom>
        </p:spPr>
      </p:pic>
    </p:spTree>
    <p:extLst>
      <p:ext uri="{BB962C8B-B14F-4D97-AF65-F5344CB8AC3E}">
        <p14:creationId xmlns:p14="http://schemas.microsoft.com/office/powerpoint/2010/main" val="42931972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99247" y="0"/>
            <a:ext cx="10793506" cy="6858000"/>
          </a:xfrm>
          <a:prstGeom prst="rect">
            <a:avLst/>
          </a:prstGeom>
        </p:spPr>
      </p:pic>
    </p:spTree>
    <p:extLst>
      <p:ext uri="{BB962C8B-B14F-4D97-AF65-F5344CB8AC3E}">
        <p14:creationId xmlns:p14="http://schemas.microsoft.com/office/powerpoint/2010/main" val="33678750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714750" y="1047750"/>
            <a:ext cx="4762500" cy="4762500"/>
          </a:xfrm>
          <a:prstGeom prst="rect">
            <a:avLst/>
          </a:prstGeom>
        </p:spPr>
      </p:pic>
    </p:spTree>
    <p:extLst>
      <p:ext uri="{BB962C8B-B14F-4D97-AF65-F5344CB8AC3E}">
        <p14:creationId xmlns:p14="http://schemas.microsoft.com/office/powerpoint/2010/main" val="332738998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81300" y="857250"/>
            <a:ext cx="6629400" cy="5181600"/>
          </a:xfrm>
          <a:prstGeom prst="rect">
            <a:avLst/>
          </a:prstGeom>
        </p:spPr>
      </p:pic>
    </p:spTree>
    <p:extLst>
      <p:ext uri="{BB962C8B-B14F-4D97-AF65-F5344CB8AC3E}">
        <p14:creationId xmlns:p14="http://schemas.microsoft.com/office/powerpoint/2010/main" val="24003748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Boracay island </a:t>
            </a:r>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youtu.be/8Orpy_d2HPM</a:t>
            </a:r>
            <a:endParaRPr lang="en-GB" dirty="0" smtClean="0"/>
          </a:p>
          <a:p>
            <a:r>
              <a:rPr lang="en-GB"/>
              <a:t>https://www.youtube.com/watch?v=v2ZqPTtmIaE</a:t>
            </a:r>
            <a:endParaRPr lang="en-GB" dirty="0" smtClean="0"/>
          </a:p>
          <a:p>
            <a:r>
              <a:rPr lang="en-GB" dirty="0"/>
              <a:t>https://www.youtube.com/watch?v=qMFeGMd__wk</a:t>
            </a:r>
          </a:p>
          <a:p>
            <a:r>
              <a:rPr lang="en-GB" dirty="0"/>
              <a:t>https://www.youtube.com/watch?v=QNkyw4bTtNg</a:t>
            </a:r>
          </a:p>
        </p:txBody>
      </p:sp>
    </p:spTree>
    <p:extLst>
      <p:ext uri="{BB962C8B-B14F-4D97-AF65-F5344CB8AC3E}">
        <p14:creationId xmlns:p14="http://schemas.microsoft.com/office/powerpoint/2010/main" val="35627380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800" b="0" dirty="0">
                <a:latin typeface="Arial" panose="020B0604020202020204" pitchFamily="34" charset="0"/>
                <a:cs typeface="Arial" panose="020B0604020202020204" pitchFamily="34" charset="0"/>
              </a:rPr>
              <a:t>Boracay</a:t>
            </a:r>
            <a:r>
              <a:rPr lang="en-GB" sz="2800" b="0" dirty="0"/>
              <a:t> during 1970s</a:t>
            </a:r>
            <a:endParaRPr lang="en-GB" sz="2800" dirty="0"/>
          </a:p>
        </p:txBody>
      </p:sp>
      <p:pic>
        <p:nvPicPr>
          <p:cNvPr id="5" name="Picture Placeholder 4"/>
          <p:cNvPicPr>
            <a:picLocks noGrp="1" noChangeAspect="1"/>
          </p:cNvPicPr>
          <p:nvPr>
            <p:ph idx="1"/>
          </p:nvPr>
        </p:nvPicPr>
        <p:blipFill>
          <a:blip r:embed="rId2"/>
          <a:stretch>
            <a:fillRect/>
          </a:stretch>
        </p:blipFill>
        <p:spPr>
          <a:xfrm>
            <a:off x="2938366" y="2286000"/>
            <a:ext cx="5891405" cy="4022725"/>
          </a:xfrm>
        </p:spPr>
      </p:pic>
      <p:sp>
        <p:nvSpPr>
          <p:cNvPr id="4" name="Text Placeholder 3"/>
          <p:cNvSpPr>
            <a:spLocks noGrp="1"/>
          </p:cNvSpPr>
          <p:nvPr>
            <p:ph type="body" sz="half" idx="4294967295"/>
          </p:nvPr>
        </p:nvSpPr>
        <p:spPr>
          <a:xfrm>
            <a:off x="9099550" y="1741488"/>
            <a:ext cx="3092450" cy="5116512"/>
          </a:xfrm>
        </p:spPr>
        <p:txBody>
          <a:bodyPr>
            <a:normAutofit/>
          </a:bodyPr>
          <a:lstStyle/>
          <a:p>
            <a:pPr algn="ctr"/>
            <a:r>
              <a:rPr lang="en-GB" sz="2400" i="1" dirty="0">
                <a:latin typeface="Arial" panose="020B0604020202020204" pitchFamily="34" charset="0"/>
                <a:cs typeface="Arial" panose="020B0604020202020204" pitchFamily="34" charset="0"/>
              </a:rPr>
              <a:t>Stage 1 </a:t>
            </a:r>
          </a:p>
          <a:p>
            <a:pPr algn="ctr"/>
            <a:r>
              <a:rPr lang="en-GB" sz="2400" i="1" dirty="0">
                <a:latin typeface="Arial" panose="020B0604020202020204" pitchFamily="34" charset="0"/>
                <a:cs typeface="Arial" panose="020B0604020202020204" pitchFamily="34" charset="0"/>
              </a:rPr>
              <a:t>Discovery</a:t>
            </a:r>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04233478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r>
              <a:rPr lang="en-GB" sz="2800" b="0" dirty="0">
                <a:latin typeface="Arial" panose="020B0604020202020204" pitchFamily="34" charset="0"/>
                <a:cs typeface="Arial" panose="020B0604020202020204" pitchFamily="34" charset="0"/>
              </a:rPr>
              <a:t>Boracay</a:t>
            </a:r>
            <a:br>
              <a:rPr lang="en-GB" sz="2800" b="0" dirty="0">
                <a:latin typeface="Arial" panose="020B0604020202020204" pitchFamily="34" charset="0"/>
                <a:cs typeface="Arial" panose="020B0604020202020204" pitchFamily="34" charset="0"/>
              </a:rPr>
            </a:br>
            <a:r>
              <a:rPr lang="en-GB" sz="2800" b="0" dirty="0">
                <a:latin typeface="Arial" panose="020B0604020202020204" pitchFamily="34" charset="0"/>
                <a:cs typeface="Arial" panose="020B0604020202020204" pitchFamily="34" charset="0"/>
              </a:rPr>
              <a:t>during 1980s</a:t>
            </a:r>
          </a:p>
        </p:txBody>
      </p:sp>
      <p:pic>
        <p:nvPicPr>
          <p:cNvPr id="5" name="Picture Placeholder 4"/>
          <p:cNvPicPr>
            <a:picLocks noGrp="1" noChangeAspect="1"/>
          </p:cNvPicPr>
          <p:nvPr>
            <p:ph idx="1"/>
          </p:nvPr>
        </p:nvPicPr>
        <p:blipFill>
          <a:blip r:embed="rId2"/>
          <a:stretch>
            <a:fillRect/>
          </a:stretch>
        </p:blipFill>
        <p:spPr>
          <a:xfrm>
            <a:off x="4574381" y="3425825"/>
            <a:ext cx="2619375" cy="1743075"/>
          </a:xfrm>
        </p:spPr>
      </p:pic>
      <p:sp>
        <p:nvSpPr>
          <p:cNvPr id="4" name="Text Placeholder 3"/>
          <p:cNvSpPr>
            <a:spLocks noGrp="1"/>
          </p:cNvSpPr>
          <p:nvPr>
            <p:ph type="body" sz="half" idx="4294967295"/>
          </p:nvPr>
        </p:nvSpPr>
        <p:spPr>
          <a:xfrm>
            <a:off x="8389938" y="1741488"/>
            <a:ext cx="3802062" cy="4891087"/>
          </a:xfrm>
        </p:spPr>
        <p:txBody>
          <a:bodyPr>
            <a:normAutofit/>
          </a:bodyPr>
          <a:lstStyle/>
          <a:p>
            <a:pPr algn="ctr"/>
            <a:r>
              <a:rPr lang="en-GB" sz="2400" i="1" dirty="0">
                <a:latin typeface="Arial" panose="020B0604020202020204" pitchFamily="34" charset="0"/>
                <a:cs typeface="Arial" panose="020B0604020202020204" pitchFamily="34" charset="0"/>
              </a:rPr>
              <a:t> Stage 2 </a:t>
            </a:r>
          </a:p>
          <a:p>
            <a:pPr algn="ctr"/>
            <a:r>
              <a:rPr lang="en-GB" sz="2400" i="1" dirty="0">
                <a:latin typeface="Arial" panose="020B0604020202020204" pitchFamily="34" charset="0"/>
                <a:cs typeface="Arial" panose="020B0604020202020204" pitchFamily="34" charset="0"/>
              </a:rPr>
              <a:t>Development </a:t>
            </a:r>
          </a:p>
        </p:txBody>
      </p:sp>
    </p:spTree>
    <p:extLst>
      <p:ext uri="{BB962C8B-B14F-4D97-AF65-F5344CB8AC3E}">
        <p14:creationId xmlns:p14="http://schemas.microsoft.com/office/powerpoint/2010/main" val="364977414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800" b="0" dirty="0">
                <a:latin typeface="Arial" panose="020B0604020202020204" pitchFamily="34" charset="0"/>
                <a:cs typeface="Arial" panose="020B0604020202020204" pitchFamily="34" charset="0"/>
              </a:rPr>
              <a:t>Boracay </a:t>
            </a:r>
            <a:br>
              <a:rPr lang="en-GB" sz="2800" b="0" dirty="0">
                <a:latin typeface="Arial" panose="020B0604020202020204" pitchFamily="34" charset="0"/>
                <a:cs typeface="Arial" panose="020B0604020202020204" pitchFamily="34" charset="0"/>
              </a:rPr>
            </a:br>
            <a:r>
              <a:rPr lang="en-GB" sz="2800" b="0" dirty="0">
                <a:latin typeface="Arial" panose="020B0604020202020204" pitchFamily="34" charset="0"/>
                <a:cs typeface="Arial" panose="020B0604020202020204" pitchFamily="34" charset="0"/>
              </a:rPr>
              <a:t>late 1980s </a:t>
            </a:r>
          </a:p>
        </p:txBody>
      </p:sp>
      <p:pic>
        <p:nvPicPr>
          <p:cNvPr id="6" name="Picture Placeholder 5"/>
          <p:cNvPicPr>
            <a:picLocks noGrp="1" noChangeAspect="1"/>
          </p:cNvPicPr>
          <p:nvPr>
            <p:ph idx="1"/>
          </p:nvPr>
        </p:nvPicPr>
        <p:blipFill>
          <a:blip r:embed="rId2"/>
          <a:stretch>
            <a:fillRect/>
          </a:stretch>
        </p:blipFill>
        <p:spPr>
          <a:xfrm>
            <a:off x="2865138" y="2286000"/>
            <a:ext cx="6037861" cy="4022725"/>
          </a:xfrm>
        </p:spPr>
      </p:pic>
      <p:sp>
        <p:nvSpPr>
          <p:cNvPr id="4" name="Text Placeholder 3"/>
          <p:cNvSpPr>
            <a:spLocks noGrp="1"/>
          </p:cNvSpPr>
          <p:nvPr>
            <p:ph type="body" sz="half" idx="4294967295"/>
          </p:nvPr>
        </p:nvSpPr>
        <p:spPr>
          <a:xfrm>
            <a:off x="9099550" y="1741488"/>
            <a:ext cx="3092450" cy="5116512"/>
          </a:xfrm>
        </p:spPr>
        <p:txBody>
          <a:bodyPr>
            <a:normAutofit/>
          </a:bodyPr>
          <a:lstStyle/>
          <a:p>
            <a:pPr algn="ctr"/>
            <a:r>
              <a:rPr lang="en-GB" sz="2400" i="1" dirty="0">
                <a:latin typeface="Arial" panose="020B0604020202020204" pitchFamily="34" charset="0"/>
                <a:cs typeface="Arial" panose="020B0604020202020204" pitchFamily="34" charset="0"/>
              </a:rPr>
              <a:t>Stage 3 </a:t>
            </a:r>
          </a:p>
          <a:p>
            <a:pPr algn="ctr"/>
            <a:r>
              <a:rPr lang="en-GB" sz="2400" i="1" dirty="0">
                <a:latin typeface="Arial" panose="020B0604020202020204" pitchFamily="34" charset="0"/>
                <a:cs typeface="Arial" panose="020B0604020202020204" pitchFamily="34" charset="0"/>
              </a:rPr>
              <a:t>Success</a:t>
            </a:r>
          </a:p>
        </p:txBody>
      </p:sp>
    </p:spTree>
    <p:extLst>
      <p:ext uri="{BB962C8B-B14F-4D97-AF65-F5344CB8AC3E}">
        <p14:creationId xmlns:p14="http://schemas.microsoft.com/office/powerpoint/2010/main" val="16717653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800" b="0" dirty="0">
                <a:latin typeface="Arial" panose="020B0604020202020204" pitchFamily="34" charset="0"/>
                <a:cs typeface="Arial" panose="020B0604020202020204" pitchFamily="34" charset="0"/>
              </a:rPr>
              <a:t>Boracay</a:t>
            </a:r>
            <a:r>
              <a:rPr lang="en-GB" dirty="0"/>
              <a:t> </a:t>
            </a:r>
            <a:br>
              <a:rPr lang="en-GB" dirty="0"/>
            </a:br>
            <a:r>
              <a:rPr lang="en-GB" sz="2800" b="0" dirty="0">
                <a:latin typeface="Arial" panose="020B0604020202020204" pitchFamily="34" charset="0"/>
                <a:cs typeface="Arial" panose="020B0604020202020204" pitchFamily="34" charset="0"/>
              </a:rPr>
              <a:t>1990s &amp; beyond</a:t>
            </a:r>
          </a:p>
        </p:txBody>
      </p:sp>
      <p:pic>
        <p:nvPicPr>
          <p:cNvPr id="5" name="Picture Placeholder 4"/>
          <p:cNvPicPr>
            <a:picLocks noGrp="1" noChangeAspect="1"/>
          </p:cNvPicPr>
          <p:nvPr>
            <p:ph idx="1"/>
          </p:nvPr>
        </p:nvPicPr>
        <p:blipFill>
          <a:blip r:embed="rId2"/>
          <a:stretch>
            <a:fillRect/>
          </a:stretch>
        </p:blipFill>
        <p:spPr>
          <a:xfrm>
            <a:off x="2878931" y="2311400"/>
            <a:ext cx="6010275" cy="3971925"/>
          </a:xfrm>
        </p:spPr>
      </p:pic>
      <p:sp>
        <p:nvSpPr>
          <p:cNvPr id="4" name="Text Placeholder 3"/>
          <p:cNvSpPr>
            <a:spLocks noGrp="1"/>
          </p:cNvSpPr>
          <p:nvPr>
            <p:ph type="body" sz="half" idx="4294967295"/>
          </p:nvPr>
        </p:nvSpPr>
        <p:spPr>
          <a:xfrm>
            <a:off x="7891463" y="1741488"/>
            <a:ext cx="4300537" cy="5116512"/>
          </a:xfrm>
        </p:spPr>
        <p:txBody>
          <a:bodyPr>
            <a:normAutofit/>
          </a:bodyPr>
          <a:lstStyle/>
          <a:p>
            <a:pPr algn="ctr"/>
            <a:r>
              <a:rPr lang="en-GB" sz="2400" i="1" dirty="0">
                <a:latin typeface="Arial" panose="020B0604020202020204" pitchFamily="34" charset="0"/>
                <a:cs typeface="Arial" panose="020B0604020202020204" pitchFamily="34" charset="0"/>
              </a:rPr>
              <a:t>Stage 4 </a:t>
            </a:r>
          </a:p>
          <a:p>
            <a:pPr algn="ctr"/>
            <a:r>
              <a:rPr lang="en-GB" sz="2400" i="1" dirty="0">
                <a:latin typeface="Arial" panose="020B0604020202020204" pitchFamily="34" charset="0"/>
                <a:cs typeface="Arial" panose="020B0604020202020204" pitchFamily="34" charset="0"/>
              </a:rPr>
              <a:t>Stagnation </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304465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r>
              <a:rPr lang="en-GB" sz="2400" b="0" dirty="0">
                <a:latin typeface="Arial" panose="020B0604020202020204" pitchFamily="34" charset="0"/>
                <a:cs typeface="Arial" panose="020B0604020202020204" pitchFamily="34" charset="0"/>
              </a:rPr>
              <a:t>Stage 5</a:t>
            </a:r>
            <a:br>
              <a:rPr lang="en-GB" sz="2400" b="0" dirty="0">
                <a:latin typeface="Arial" panose="020B0604020202020204" pitchFamily="34" charset="0"/>
                <a:cs typeface="Arial" panose="020B0604020202020204" pitchFamily="34" charset="0"/>
              </a:rPr>
            </a:br>
            <a:r>
              <a:rPr lang="en-GB" sz="2400" b="0" dirty="0">
                <a:latin typeface="Arial" panose="020B0604020202020204" pitchFamily="34" charset="0"/>
                <a:cs typeface="Arial" panose="020B0604020202020204" pitchFamily="34" charset="0"/>
              </a:rPr>
              <a:t>Decline of a destination</a:t>
            </a:r>
          </a:p>
        </p:txBody>
      </p:sp>
      <p:pic>
        <p:nvPicPr>
          <p:cNvPr id="5" name="Picture Placeholder 4"/>
          <p:cNvPicPr>
            <a:picLocks noGrp="1" noChangeAspect="1"/>
          </p:cNvPicPr>
          <p:nvPr>
            <p:ph idx="1"/>
          </p:nvPr>
        </p:nvPicPr>
        <p:blipFill>
          <a:blip r:embed="rId2"/>
          <a:stretch>
            <a:fillRect/>
          </a:stretch>
        </p:blipFill>
        <p:spPr>
          <a:xfrm>
            <a:off x="2857556" y="2286000"/>
            <a:ext cx="6053026" cy="4022725"/>
          </a:xfrm>
        </p:spPr>
      </p:pic>
    </p:spTree>
    <p:extLst>
      <p:ext uri="{BB962C8B-B14F-4D97-AF65-F5344CB8AC3E}">
        <p14:creationId xmlns:p14="http://schemas.microsoft.com/office/powerpoint/2010/main" val="256224959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r>
              <a:rPr lang="en-GB" sz="2400" b="0" dirty="0">
                <a:latin typeface="Arial" panose="020B0604020202020204" pitchFamily="34" charset="0"/>
                <a:cs typeface="Arial" panose="020B0604020202020204" pitchFamily="34" charset="0"/>
              </a:rPr>
              <a:t>Stage 5 </a:t>
            </a:r>
            <a:br>
              <a:rPr lang="en-GB" sz="2400" b="0" dirty="0">
                <a:latin typeface="Arial" panose="020B0604020202020204" pitchFamily="34" charset="0"/>
                <a:cs typeface="Arial" panose="020B0604020202020204" pitchFamily="34" charset="0"/>
              </a:rPr>
            </a:br>
            <a:r>
              <a:rPr lang="en-GB" sz="2400" b="0" dirty="0">
                <a:latin typeface="Arial" panose="020B0604020202020204" pitchFamily="34" charset="0"/>
                <a:cs typeface="Arial" panose="020B0604020202020204" pitchFamily="34" charset="0"/>
              </a:rPr>
              <a:t>rejuvenation of a destination</a:t>
            </a:r>
          </a:p>
        </p:txBody>
      </p:sp>
      <p:pic>
        <p:nvPicPr>
          <p:cNvPr id="5" name="Picture Placeholder 4"/>
          <p:cNvPicPr>
            <a:picLocks noGrp="1" noChangeAspect="1"/>
          </p:cNvPicPr>
          <p:nvPr>
            <p:ph idx="1"/>
          </p:nvPr>
        </p:nvPicPr>
        <p:blipFill>
          <a:blip r:embed="rId2"/>
          <a:stretch>
            <a:fillRect/>
          </a:stretch>
        </p:blipFill>
        <p:spPr>
          <a:xfrm>
            <a:off x="3831431" y="2703958"/>
            <a:ext cx="4634528" cy="3084068"/>
          </a:xfrm>
        </p:spPr>
      </p:pic>
    </p:spTree>
    <p:extLst>
      <p:ext uri="{BB962C8B-B14F-4D97-AF65-F5344CB8AC3E}">
        <p14:creationId xmlns:p14="http://schemas.microsoft.com/office/powerpoint/2010/main" val="1466131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4"/>
            <a:ext cx="10178322" cy="2143101"/>
          </a:xfrm>
        </p:spPr>
        <p:txBody>
          <a:bodyPr>
            <a:normAutofit/>
          </a:bodyPr>
          <a:lstStyle/>
          <a:p>
            <a:pPr algn="ctr"/>
            <a:r>
              <a:rPr lang="en-GB" dirty="0"/>
              <a:t>2017 International year of sustainable tourism </a:t>
            </a:r>
            <a:br>
              <a:rPr lang="en-GB" dirty="0"/>
            </a:br>
            <a:r>
              <a:rPr lang="en-GB" dirty="0"/>
              <a:t>for development </a:t>
            </a:r>
          </a:p>
        </p:txBody>
      </p:sp>
      <p:sp>
        <p:nvSpPr>
          <p:cNvPr id="3" name="Content Placeholder 2"/>
          <p:cNvSpPr>
            <a:spLocks noGrp="1"/>
          </p:cNvSpPr>
          <p:nvPr>
            <p:ph idx="1"/>
          </p:nvPr>
        </p:nvSpPr>
        <p:spPr>
          <a:xfrm>
            <a:off x="1251678" y="3149600"/>
            <a:ext cx="10178322" cy="2729992"/>
          </a:xfrm>
        </p:spPr>
        <p:txBody>
          <a:bodyPr/>
          <a:lstStyle/>
          <a:p>
            <a:r>
              <a:rPr lang="en-GB" dirty="0">
                <a:hlinkClick r:id="rId2"/>
              </a:rPr>
              <a:t>https://youtu.be/fqkbdEVXzWE</a:t>
            </a:r>
            <a:endParaRPr lang="en-GB" dirty="0"/>
          </a:p>
        </p:txBody>
      </p:sp>
    </p:spTree>
    <p:extLst>
      <p:ext uri="{BB962C8B-B14F-4D97-AF65-F5344CB8AC3E}">
        <p14:creationId xmlns:p14="http://schemas.microsoft.com/office/powerpoint/2010/main" val="34970818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Sustainable tourism </a:t>
            </a:r>
          </a:p>
        </p:txBody>
      </p:sp>
      <p:sp>
        <p:nvSpPr>
          <p:cNvPr id="3" name="Subtitle 2"/>
          <p:cNvSpPr>
            <a:spLocks noGrp="1"/>
          </p:cNvSpPr>
          <p:nvPr>
            <p:ph type="subTitle" idx="1"/>
          </p:nvPr>
        </p:nvSpPr>
        <p:spPr/>
        <p:txBody>
          <a:bodyPr/>
          <a:lstStyle/>
          <a:p>
            <a:r>
              <a:rPr lang="en-GB" dirty="0"/>
              <a:t>What does this all mean </a:t>
            </a:r>
          </a:p>
        </p:txBody>
      </p:sp>
    </p:spTree>
    <p:extLst>
      <p:ext uri="{BB962C8B-B14F-4D97-AF65-F5344CB8AC3E}">
        <p14:creationId xmlns:p14="http://schemas.microsoft.com/office/powerpoint/2010/main" val="324555456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Sustaining tourism </a:t>
            </a:r>
          </a:p>
        </p:txBody>
      </p:sp>
      <p:sp>
        <p:nvSpPr>
          <p:cNvPr id="3" name="Content Placeholder 2"/>
          <p:cNvSpPr>
            <a:spLocks noGrp="1"/>
          </p:cNvSpPr>
          <p:nvPr>
            <p:ph idx="1"/>
          </p:nvPr>
        </p:nvSpPr>
        <p:spPr>
          <a:xfrm>
            <a:off x="1251678" y="1717964"/>
            <a:ext cx="10178322" cy="4886036"/>
          </a:xfrm>
        </p:spPr>
        <p:txBody>
          <a:bodyPr>
            <a:normAutofit/>
          </a:bodyPr>
          <a:lstStyle/>
          <a:p>
            <a:r>
              <a:rPr lang="en-GB" sz="2400" dirty="0">
                <a:latin typeface="Arial" panose="020B0604020202020204" pitchFamily="34" charset="0"/>
                <a:cs typeface="Arial" panose="020B0604020202020204" pitchFamily="34" charset="0"/>
              </a:rPr>
              <a:t>Tourism will never be completely sustainable as every industry has impacts, but it can work towards becoming more sustainable.</a:t>
            </a:r>
          </a:p>
          <a:p>
            <a:r>
              <a:rPr lang="en-GB" sz="2400" dirty="0">
                <a:latin typeface="Arial" panose="020B0604020202020204" pitchFamily="34" charset="0"/>
                <a:cs typeface="Arial" panose="020B0604020202020204" pitchFamily="34" charset="0"/>
              </a:rPr>
              <a:t>Impacts on natural resources</a:t>
            </a:r>
          </a:p>
          <a:p>
            <a:r>
              <a:rPr lang="en-GB" sz="2400" dirty="0">
                <a:latin typeface="Arial" panose="020B0604020202020204" pitchFamily="34" charset="0"/>
                <a:cs typeface="Arial" panose="020B0604020202020204" pitchFamily="34" charset="0"/>
              </a:rPr>
              <a:t>Sustainable Tourism Development guidelines and management practices</a:t>
            </a:r>
          </a:p>
          <a:p>
            <a:r>
              <a:rPr lang="en-GB" sz="2400" dirty="0">
                <a:latin typeface="Arial" panose="020B0604020202020204" pitchFamily="34" charset="0"/>
                <a:cs typeface="Arial" panose="020B0604020202020204" pitchFamily="34" charset="0"/>
              </a:rPr>
              <a:t>Sustainability principles</a:t>
            </a:r>
          </a:p>
        </p:txBody>
      </p:sp>
    </p:spTree>
    <p:extLst>
      <p:ext uri="{BB962C8B-B14F-4D97-AF65-F5344CB8AC3E}">
        <p14:creationId xmlns:p14="http://schemas.microsoft.com/office/powerpoint/2010/main" val="286582535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Sustainable tourism should:</a:t>
            </a:r>
          </a:p>
        </p:txBody>
      </p:sp>
      <p:sp>
        <p:nvSpPr>
          <p:cNvPr id="3" name="Content Placeholder 2"/>
          <p:cNvSpPr>
            <a:spLocks noGrp="1"/>
          </p:cNvSpPr>
          <p:nvPr>
            <p:ph idx="1"/>
          </p:nvPr>
        </p:nvSpPr>
        <p:spPr>
          <a:xfrm>
            <a:off x="1251678" y="1579418"/>
            <a:ext cx="10178322" cy="5080000"/>
          </a:xfrm>
        </p:spPr>
        <p:txBody>
          <a:bodyPr>
            <a:normAutofit/>
          </a:bodyPr>
          <a:lstStyle/>
          <a:p>
            <a:r>
              <a:rPr lang="en-GB" sz="2400" dirty="0">
                <a:latin typeface="Arial" panose="020B0604020202020204" pitchFamily="34" charset="0"/>
                <a:cs typeface="Arial" panose="020B0604020202020204" pitchFamily="34" charset="0"/>
              </a:rPr>
              <a:t>Make optimal use of environmental resources</a:t>
            </a:r>
          </a:p>
          <a:p>
            <a:r>
              <a:rPr lang="en-GB" sz="2400" dirty="0">
                <a:latin typeface="Arial" panose="020B0604020202020204" pitchFamily="34" charset="0"/>
                <a:cs typeface="Arial" panose="020B0604020202020204" pitchFamily="34" charset="0"/>
              </a:rPr>
              <a:t>Respect the socio-cultural authenticity of host communities</a:t>
            </a:r>
          </a:p>
          <a:p>
            <a:r>
              <a:rPr lang="en-GB" sz="2400" dirty="0">
                <a:latin typeface="Arial" panose="020B0604020202020204" pitchFamily="34" charset="0"/>
                <a:cs typeface="Arial" panose="020B0604020202020204" pitchFamily="34" charset="0"/>
              </a:rPr>
              <a:t>Ensure viable and long-term economic operations</a:t>
            </a:r>
          </a:p>
          <a:p>
            <a:r>
              <a:rPr lang="en-GB" sz="2400" dirty="0">
                <a:latin typeface="Arial" panose="020B0604020202020204" pitchFamily="34" charset="0"/>
                <a:cs typeface="Arial" panose="020B0604020202020204" pitchFamily="34" charset="0"/>
              </a:rPr>
              <a:t>Sustainable Tourism Development requires the informed participation of all relevant stakeholders</a:t>
            </a:r>
          </a:p>
          <a:p>
            <a:r>
              <a:rPr lang="en-GB" sz="2400" dirty="0">
                <a:latin typeface="Arial" panose="020B0604020202020204" pitchFamily="34" charset="0"/>
                <a:cs typeface="Arial" panose="020B0604020202020204" pitchFamily="34" charset="0"/>
              </a:rPr>
              <a:t>Strong political leadership</a:t>
            </a:r>
          </a:p>
          <a:p>
            <a:r>
              <a:rPr lang="en-GB" sz="2400" dirty="0">
                <a:latin typeface="Arial" panose="020B0604020202020204" pitchFamily="34" charset="0"/>
                <a:cs typeface="Arial" panose="020B0604020202020204" pitchFamily="34" charset="0"/>
              </a:rPr>
              <a:t>Achieving Sustainable Tourism is a continuous process </a:t>
            </a:r>
          </a:p>
          <a:p>
            <a:r>
              <a:rPr lang="en-GB" sz="2400" dirty="0">
                <a:latin typeface="Arial" panose="020B0604020202020204" pitchFamily="34" charset="0"/>
                <a:cs typeface="Arial" panose="020B0604020202020204" pitchFamily="34" charset="0"/>
              </a:rPr>
              <a:t>Sustainable Tourism should also maintain a high level of tourist satisfaction</a:t>
            </a:r>
            <a:r>
              <a:rPr lang="en-GB" dirty="0"/>
              <a:t/>
            </a:r>
            <a:br>
              <a:rPr lang="en-GB" dirty="0"/>
            </a:br>
            <a:endParaRPr lang="en-GB" dirty="0"/>
          </a:p>
        </p:txBody>
      </p:sp>
    </p:spTree>
    <p:extLst>
      <p:ext uri="{BB962C8B-B14F-4D97-AF65-F5344CB8AC3E}">
        <p14:creationId xmlns:p14="http://schemas.microsoft.com/office/powerpoint/2010/main" val="328542220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 for sustainable development </a:t>
            </a:r>
          </a:p>
        </p:txBody>
      </p:sp>
    </p:spTree>
    <p:extLst>
      <p:ext uri="{BB962C8B-B14F-4D97-AF65-F5344CB8AC3E}">
        <p14:creationId xmlns:p14="http://schemas.microsoft.com/office/powerpoint/2010/main" val="373374875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33599" y="372533"/>
            <a:ext cx="7653867" cy="6248399"/>
          </a:xfrm>
          <a:prstGeom prst="rect">
            <a:avLst/>
          </a:prstGeom>
        </p:spPr>
      </p:pic>
    </p:spTree>
    <p:extLst>
      <p:ext uri="{BB962C8B-B14F-4D97-AF65-F5344CB8AC3E}">
        <p14:creationId xmlns:p14="http://schemas.microsoft.com/office/powerpoint/2010/main" val="108782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32000" y="1277257"/>
            <a:ext cx="7112000" cy="4832092"/>
          </a:xfrm>
          <a:prstGeom prst="rect">
            <a:avLst/>
          </a:prstGeom>
        </p:spPr>
        <p:txBody>
          <a:bodyPr wrap="square">
            <a:spAutoFit/>
          </a:bodyPr>
          <a:lstStyle/>
          <a:p>
            <a:pPr algn="ctr"/>
            <a:r>
              <a:rPr lang="en-GB" sz="4400" dirty="0">
                <a:solidFill>
                  <a:srgbClr val="3B3835"/>
                </a:solidFill>
                <a:latin typeface="Arial" panose="020B0604020202020204" pitchFamily="34" charset="0"/>
                <a:cs typeface="Arial" panose="020B0604020202020204" pitchFamily="34" charset="0"/>
              </a:rPr>
              <a:t>Sustainable development is progress that meets the needs of the present without compromising the ability of the future to meet their own needs</a:t>
            </a:r>
          </a:p>
          <a:p>
            <a:pPr algn="ctr"/>
            <a:r>
              <a:rPr lang="en-GB" sz="4400" dirty="0">
                <a:solidFill>
                  <a:srgbClr val="3B3835"/>
                </a:solidFill>
                <a:latin typeface="Arial" panose="020B0604020202020204" pitchFamily="34" charset="0"/>
                <a:cs typeface="Arial" panose="020B0604020202020204" pitchFamily="34" charset="0"/>
              </a:rPr>
              <a:t> (UN WCED, 1987).</a:t>
            </a:r>
            <a:endParaRPr lang="en-GB"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560684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Tourism.. Sustainability means ….</a:t>
            </a:r>
          </a:p>
        </p:txBody>
      </p:sp>
      <p:sp>
        <p:nvSpPr>
          <p:cNvPr id="3" name="Content Placeholder 2"/>
          <p:cNvSpPr>
            <a:spLocks noGrp="1"/>
          </p:cNvSpPr>
          <p:nvPr>
            <p:ph idx="1"/>
          </p:nvPr>
        </p:nvSpPr>
        <p:spPr>
          <a:xfrm>
            <a:off x="1251678" y="2419927"/>
            <a:ext cx="10178322" cy="4065539"/>
          </a:xfrm>
        </p:spPr>
        <p:txBody>
          <a:bodyPr>
            <a:noAutofit/>
          </a:bodyPr>
          <a:lstStyle/>
          <a:p>
            <a:r>
              <a:rPr lang="en-GB" sz="2400" dirty="0">
                <a:latin typeface="Arial" panose="020B0604020202020204" pitchFamily="34" charset="0"/>
                <a:cs typeface="Arial" panose="020B0604020202020204" pitchFamily="34" charset="0"/>
              </a:rPr>
              <a:t>Achieving quality growth</a:t>
            </a:r>
          </a:p>
          <a:p>
            <a:pPr marL="0" indent="0">
              <a:buNone/>
            </a:pPr>
            <a:r>
              <a:rPr lang="en-GB" sz="2400" dirty="0">
                <a:latin typeface="Arial" panose="020B0604020202020204" pitchFamily="34" charset="0"/>
                <a:cs typeface="Arial" panose="020B0604020202020204" pitchFamily="34" charset="0"/>
              </a:rPr>
              <a:t>• Achieving balance </a:t>
            </a:r>
          </a:p>
          <a:p>
            <a:pPr marL="0" indent="0">
              <a:buNone/>
            </a:pPr>
            <a:r>
              <a:rPr lang="en-GB" sz="2400" dirty="0">
                <a:latin typeface="Arial" panose="020B0604020202020204" pitchFamily="34" charset="0"/>
                <a:cs typeface="Arial" panose="020B0604020202020204" pitchFamily="34" charset="0"/>
              </a:rPr>
              <a:t>• Greatest interaction and enjoyment with the least destruction</a:t>
            </a:r>
          </a:p>
        </p:txBody>
      </p:sp>
    </p:spTree>
    <p:extLst>
      <p:ext uri="{BB962C8B-B14F-4D97-AF65-F5344CB8AC3E}">
        <p14:creationId xmlns:p14="http://schemas.microsoft.com/office/powerpoint/2010/main" val="344725319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Island Solutions – sustainable tourism for secure livelihoods</a:t>
            </a:r>
          </a:p>
        </p:txBody>
      </p:sp>
      <p:sp>
        <p:nvSpPr>
          <p:cNvPr id="3" name="Content Placeholder 2"/>
          <p:cNvSpPr>
            <a:spLocks noGrp="1"/>
          </p:cNvSpPr>
          <p:nvPr>
            <p:ph idx="1"/>
          </p:nvPr>
        </p:nvSpPr>
        <p:spPr/>
        <p:txBody>
          <a:bodyPr/>
          <a:lstStyle/>
          <a:p>
            <a:r>
              <a:rPr lang="en-GB" dirty="0">
                <a:hlinkClick r:id="rId2"/>
              </a:rPr>
              <a:t>https://youtu.be/8OXqdHSOIxI</a:t>
            </a:r>
            <a:endParaRPr lang="en-GB" dirty="0"/>
          </a:p>
        </p:txBody>
      </p:sp>
    </p:spTree>
    <p:extLst>
      <p:ext uri="{BB962C8B-B14F-4D97-AF65-F5344CB8AC3E}">
        <p14:creationId xmlns:p14="http://schemas.microsoft.com/office/powerpoint/2010/main" val="260625236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Prerequisites to Sustainable Tourism Development</a:t>
            </a:r>
          </a:p>
        </p:txBody>
      </p:sp>
      <p:sp>
        <p:nvSpPr>
          <p:cNvPr id="3" name="Content Placeholder 2"/>
          <p:cNvSpPr>
            <a:spLocks noGrp="1"/>
          </p:cNvSpPr>
          <p:nvPr>
            <p:ph idx="1"/>
          </p:nvPr>
        </p:nvSpPr>
        <p:spPr>
          <a:xfrm>
            <a:off x="1251678" y="2286001"/>
            <a:ext cx="10178322" cy="4230913"/>
          </a:xfrm>
        </p:spPr>
        <p:txBody>
          <a:bodyPr>
            <a:normAutofit/>
          </a:bodyPr>
          <a:lstStyle/>
          <a:p>
            <a:r>
              <a:rPr lang="en-GB" sz="2800" dirty="0">
                <a:latin typeface="Arial" panose="020B0604020202020204" pitchFamily="34" charset="0"/>
                <a:cs typeface="Arial" panose="020B0604020202020204" pitchFamily="34" charset="0"/>
              </a:rPr>
              <a:t>Carrying Capacity</a:t>
            </a:r>
          </a:p>
          <a:p>
            <a:r>
              <a:rPr lang="en-GB" sz="2800" dirty="0">
                <a:latin typeface="Arial" panose="020B0604020202020204" pitchFamily="34" charset="0"/>
                <a:cs typeface="Arial" panose="020B0604020202020204" pitchFamily="34" charset="0"/>
              </a:rPr>
              <a:t>High quality attractions </a:t>
            </a:r>
          </a:p>
          <a:p>
            <a:r>
              <a:rPr lang="en-GB" sz="2800" dirty="0">
                <a:latin typeface="Arial" panose="020B0604020202020204" pitchFamily="34" charset="0"/>
                <a:cs typeface="Arial" panose="020B0604020202020204" pitchFamily="34" charset="0"/>
              </a:rPr>
              <a:t>Tourism infrastructure </a:t>
            </a:r>
          </a:p>
          <a:p>
            <a:r>
              <a:rPr lang="en-GB" sz="2800" dirty="0">
                <a:latin typeface="Arial" panose="020B0604020202020204" pitchFamily="34" charset="0"/>
                <a:cs typeface="Arial" panose="020B0604020202020204" pitchFamily="34" charset="0"/>
              </a:rPr>
              <a:t>Community support and tolerance </a:t>
            </a:r>
          </a:p>
          <a:p>
            <a:r>
              <a:rPr lang="en-GB" sz="2800" dirty="0">
                <a:latin typeface="Arial" panose="020B0604020202020204" pitchFamily="34" charset="0"/>
                <a:cs typeface="Arial" panose="020B0604020202020204" pitchFamily="34" charset="0"/>
              </a:rPr>
              <a:t>Government assistance at all levels </a:t>
            </a:r>
          </a:p>
          <a:p>
            <a:r>
              <a:rPr lang="en-GB" sz="2800" dirty="0">
                <a:latin typeface="Arial" panose="020B0604020202020204" pitchFamily="34" charset="0"/>
                <a:cs typeface="Arial" panose="020B0604020202020204" pitchFamily="34" charset="0"/>
              </a:rPr>
              <a:t>Personal security and safety of tourists </a:t>
            </a:r>
          </a:p>
          <a:p>
            <a:r>
              <a:rPr lang="en-GB" sz="2800" dirty="0">
                <a:latin typeface="Arial" panose="020B0604020202020204" pitchFamily="34" charset="0"/>
                <a:cs typeface="Arial" panose="020B0604020202020204" pitchFamily="34" charset="0"/>
              </a:rPr>
              <a:t>Code of ethics and behaviour of tourists</a:t>
            </a:r>
          </a:p>
        </p:txBody>
      </p:sp>
    </p:spTree>
    <p:extLst>
      <p:ext uri="{BB962C8B-B14F-4D97-AF65-F5344CB8AC3E}">
        <p14:creationId xmlns:p14="http://schemas.microsoft.com/office/powerpoint/2010/main" val="352796648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High quality attractions</a:t>
            </a:r>
          </a:p>
        </p:txBody>
      </p:sp>
      <p:sp>
        <p:nvSpPr>
          <p:cNvPr id="3" name="Content Placeholder 2"/>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Attractions draw visitors </a:t>
            </a:r>
          </a:p>
          <a:p>
            <a:r>
              <a:rPr lang="en-GB" sz="2800" dirty="0">
                <a:latin typeface="Arial" panose="020B0604020202020204" pitchFamily="34" charset="0"/>
                <a:cs typeface="Arial" panose="020B0604020202020204" pitchFamily="34" charset="0"/>
              </a:rPr>
              <a:t>Offers experiences that visitors want and need </a:t>
            </a:r>
          </a:p>
          <a:p>
            <a:r>
              <a:rPr lang="en-GB" sz="2800" dirty="0">
                <a:latin typeface="Arial" panose="020B0604020202020204" pitchFamily="34" charset="0"/>
                <a:cs typeface="Arial" panose="020B0604020202020204" pitchFamily="34" charset="0"/>
              </a:rPr>
              <a:t>The goal of sustainable tourism development is the preservation of the attractions so that future generations can enjoy them.</a:t>
            </a:r>
          </a:p>
        </p:txBody>
      </p:sp>
    </p:spTree>
    <p:extLst>
      <p:ext uri="{BB962C8B-B14F-4D97-AF65-F5344CB8AC3E}">
        <p14:creationId xmlns:p14="http://schemas.microsoft.com/office/powerpoint/2010/main" val="301173898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Attributes of attractions</a:t>
            </a:r>
          </a:p>
        </p:txBody>
      </p:sp>
      <p:sp>
        <p:nvSpPr>
          <p:cNvPr id="3" name="Content Placeholder 2"/>
          <p:cNvSpPr>
            <a:spLocks noGrp="1"/>
          </p:cNvSpPr>
          <p:nvPr>
            <p:ph idx="1"/>
          </p:nvPr>
        </p:nvSpPr>
        <p:spPr/>
        <p:txBody>
          <a:bodyPr>
            <a:noAutofit/>
          </a:bodyPr>
          <a:lstStyle/>
          <a:p>
            <a:r>
              <a:rPr lang="en-GB" sz="2800" dirty="0">
                <a:latin typeface="Arial" panose="020B0604020202020204" pitchFamily="34" charset="0"/>
                <a:cs typeface="Arial" panose="020B0604020202020204" pitchFamily="34" charset="0"/>
              </a:rPr>
              <a:t>Natural or human made </a:t>
            </a:r>
          </a:p>
          <a:p>
            <a:r>
              <a:rPr lang="en-GB" sz="2800" dirty="0">
                <a:latin typeface="Arial" panose="020B0604020202020204" pitchFamily="34" charset="0"/>
                <a:cs typeface="Arial" panose="020B0604020202020204" pitchFamily="34" charset="0"/>
              </a:rPr>
              <a:t>Fixed or mobile  </a:t>
            </a:r>
          </a:p>
          <a:p>
            <a:r>
              <a:rPr lang="en-GB" sz="2800" dirty="0">
                <a:latin typeface="Arial" panose="020B0604020202020204" pitchFamily="34" charset="0"/>
                <a:cs typeface="Arial" panose="020B0604020202020204" pitchFamily="34" charset="0"/>
              </a:rPr>
              <a:t>New or ancient </a:t>
            </a:r>
          </a:p>
          <a:p>
            <a:r>
              <a:rPr lang="en-GB" sz="2800" dirty="0">
                <a:latin typeface="Arial" panose="020B0604020202020204" pitchFamily="34" charset="0"/>
                <a:cs typeface="Arial" panose="020B0604020202020204" pitchFamily="34" charset="0"/>
              </a:rPr>
              <a:t>Large or small </a:t>
            </a:r>
          </a:p>
          <a:p>
            <a:r>
              <a:rPr lang="en-GB" sz="2800" dirty="0">
                <a:latin typeface="Arial" panose="020B0604020202020204" pitchFamily="34" charset="0"/>
                <a:cs typeface="Arial" panose="020B0604020202020204" pitchFamily="34" charset="0"/>
              </a:rPr>
              <a:t>Temporary or permanent </a:t>
            </a:r>
          </a:p>
          <a:p>
            <a:r>
              <a:rPr lang="en-GB" sz="2800" dirty="0">
                <a:latin typeface="Arial" panose="020B0604020202020204" pitchFamily="34" charset="0"/>
                <a:cs typeface="Arial" panose="020B0604020202020204" pitchFamily="34" charset="0"/>
              </a:rPr>
              <a:t>Maybe designed for some type of human activity  </a:t>
            </a:r>
          </a:p>
          <a:p>
            <a:r>
              <a:rPr lang="en-GB" sz="2800" dirty="0">
                <a:latin typeface="Arial" panose="020B0604020202020204" pitchFamily="34" charset="0"/>
                <a:cs typeface="Arial" panose="020B0604020202020204" pitchFamily="34" charset="0"/>
              </a:rPr>
              <a:t>Unique</a:t>
            </a:r>
          </a:p>
        </p:txBody>
      </p:sp>
    </p:spTree>
    <p:extLst>
      <p:ext uri="{BB962C8B-B14F-4D97-AF65-F5344CB8AC3E}">
        <p14:creationId xmlns:p14="http://schemas.microsoft.com/office/powerpoint/2010/main" val="387502427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players</a:t>
            </a:r>
          </a:p>
        </p:txBody>
      </p:sp>
      <p:sp>
        <p:nvSpPr>
          <p:cNvPr id="3" name="Content Placeholder 2"/>
          <p:cNvSpPr>
            <a:spLocks noGrp="1"/>
          </p:cNvSpPr>
          <p:nvPr>
            <p:ph idx="1"/>
          </p:nvPr>
        </p:nvSpPr>
        <p:spPr/>
        <p:txBody>
          <a:bodyPr>
            <a:normAutofit/>
          </a:bodyPr>
          <a:lstStyle/>
          <a:p>
            <a:r>
              <a:rPr lang="en-GB" sz="3200" dirty="0">
                <a:latin typeface="Arial" panose="020B0604020202020204" pitchFamily="34" charset="0"/>
                <a:cs typeface="Arial" panose="020B0604020202020204" pitchFamily="34" charset="0"/>
              </a:rPr>
              <a:t>Private Sector</a:t>
            </a:r>
          </a:p>
          <a:p>
            <a:r>
              <a:rPr lang="en-GB" sz="3200" dirty="0">
                <a:latin typeface="Arial" panose="020B0604020202020204" pitchFamily="34" charset="0"/>
                <a:cs typeface="Arial" panose="020B0604020202020204" pitchFamily="34" charset="0"/>
              </a:rPr>
              <a:t>Government Sector </a:t>
            </a:r>
          </a:p>
          <a:p>
            <a:r>
              <a:rPr lang="en-GB" sz="3200" dirty="0">
                <a:latin typeface="Arial" panose="020B0604020202020204" pitchFamily="34" charset="0"/>
                <a:cs typeface="Arial" panose="020B0604020202020204" pitchFamily="34" charset="0"/>
              </a:rPr>
              <a:t>NGOs </a:t>
            </a:r>
          </a:p>
        </p:txBody>
      </p:sp>
    </p:spTree>
    <p:extLst>
      <p:ext uri="{BB962C8B-B14F-4D97-AF65-F5344CB8AC3E}">
        <p14:creationId xmlns:p14="http://schemas.microsoft.com/office/powerpoint/2010/main" val="17690279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Tourism infrastructure</a:t>
            </a:r>
          </a:p>
        </p:txBody>
      </p:sp>
      <p:sp>
        <p:nvSpPr>
          <p:cNvPr id="3" name="Content Placeholder 2"/>
          <p:cNvSpPr>
            <a:spLocks noGrp="1"/>
          </p:cNvSpPr>
          <p:nvPr>
            <p:ph idx="1"/>
          </p:nvPr>
        </p:nvSpPr>
        <p:spPr>
          <a:xfrm>
            <a:off x="1251678" y="2272145"/>
            <a:ext cx="10178322" cy="3607448"/>
          </a:xfrm>
        </p:spPr>
        <p:txBody>
          <a:bodyPr/>
          <a:lstStyle/>
          <a:p>
            <a:pPr marL="0" indent="0" algn="ctr">
              <a:buNone/>
            </a:pPr>
            <a:r>
              <a:rPr lang="en-GB" sz="4000" i="1" dirty="0">
                <a:latin typeface="Arial" panose="020B0604020202020204" pitchFamily="34" charset="0"/>
                <a:cs typeface="Arial" panose="020B0604020202020204" pitchFamily="34" charset="0"/>
              </a:rPr>
              <a:t>The sum total of basic facilities, equipment and installations needed for a functioning tourism industry</a:t>
            </a:r>
            <a:r>
              <a:rPr lang="en-GB" sz="4000" i="1" dirty="0"/>
              <a:t> </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419055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249714" y="406400"/>
            <a:ext cx="6081486" cy="25109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panose="020B0604020202020204" pitchFamily="34" charset="0"/>
                <a:cs typeface="Arial" panose="020B0604020202020204" pitchFamily="34" charset="0"/>
              </a:rPr>
              <a:t>Mistakes are made when single purpose tourism infrastructures are narrowly conceived and rushed</a:t>
            </a:r>
            <a:endParaRPr lang="en-GB" sz="2400" dirty="0">
              <a:solidFill>
                <a:schemeClr val="tx1"/>
              </a:solidFill>
            </a:endParaRPr>
          </a:p>
        </p:txBody>
      </p:sp>
      <p:sp>
        <p:nvSpPr>
          <p:cNvPr id="5" name="Oval 4"/>
          <p:cNvSpPr/>
          <p:nvPr/>
        </p:nvSpPr>
        <p:spPr>
          <a:xfrm>
            <a:off x="1596571" y="3396343"/>
            <a:ext cx="9710058" cy="33382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panose="020B0604020202020204" pitchFamily="34" charset="0"/>
                <a:cs typeface="Arial" panose="020B0604020202020204" pitchFamily="34" charset="0"/>
              </a:rPr>
              <a:t>Feasibility and Market Studies are required to evaluate the financial realism and the Environmental, Social and Economic Impacts of Tourism Development.</a:t>
            </a:r>
          </a:p>
        </p:txBody>
      </p:sp>
    </p:spTree>
    <p:extLst>
      <p:ext uri="{BB962C8B-B14F-4D97-AF65-F5344CB8AC3E}">
        <p14:creationId xmlns:p14="http://schemas.microsoft.com/office/powerpoint/2010/main" val="37948165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Community Support and Tolerance Culture</a:t>
            </a:r>
          </a:p>
        </p:txBody>
      </p:sp>
      <p:sp>
        <p:nvSpPr>
          <p:cNvPr id="3" name="Content Placeholder 2"/>
          <p:cNvSpPr>
            <a:spLocks noGrp="1"/>
          </p:cNvSpPr>
          <p:nvPr>
            <p:ph idx="1"/>
          </p:nvPr>
        </p:nvSpPr>
        <p:spPr>
          <a:xfrm>
            <a:off x="1251678" y="2286001"/>
            <a:ext cx="10178322" cy="4085770"/>
          </a:xfrm>
        </p:spPr>
        <p:txBody>
          <a:bodyPr>
            <a:normAutofit/>
          </a:bodyPr>
          <a:lstStyle/>
          <a:p>
            <a:r>
              <a:rPr lang="en-GB" sz="2800" dirty="0">
                <a:latin typeface="Arial" panose="020B0604020202020204" pitchFamily="34" charset="0"/>
                <a:cs typeface="Arial" panose="020B0604020202020204" pitchFamily="34" charset="0"/>
              </a:rPr>
              <a:t>Has numerous and diverse traits. </a:t>
            </a:r>
          </a:p>
          <a:p>
            <a:r>
              <a:rPr lang="en-GB" sz="2800" dirty="0">
                <a:latin typeface="Arial" panose="020B0604020202020204" pitchFamily="34" charset="0"/>
                <a:cs typeface="Arial" panose="020B0604020202020204" pitchFamily="34" charset="0"/>
              </a:rPr>
              <a:t>A learned behaviour.</a:t>
            </a:r>
          </a:p>
          <a:p>
            <a:r>
              <a:rPr lang="en-GB" sz="2800" dirty="0">
                <a:latin typeface="Arial" panose="020B0604020202020204" pitchFamily="34" charset="0"/>
                <a:cs typeface="Arial" panose="020B0604020202020204" pitchFamily="34" charset="0"/>
              </a:rPr>
              <a:t>Creation of human mind and practice. </a:t>
            </a:r>
          </a:p>
          <a:p>
            <a:r>
              <a:rPr lang="en-GB" sz="2800" dirty="0">
                <a:latin typeface="Arial" panose="020B0604020202020204" pitchFamily="34" charset="0"/>
                <a:cs typeface="Arial" panose="020B0604020202020204" pitchFamily="34" charset="0"/>
              </a:rPr>
              <a:t>Spreads through communication. </a:t>
            </a:r>
          </a:p>
          <a:p>
            <a:r>
              <a:rPr lang="en-GB" sz="2800" dirty="0">
                <a:latin typeface="Arial" panose="020B0604020202020204" pitchFamily="34" charset="0"/>
                <a:cs typeface="Arial" panose="020B0604020202020204" pitchFamily="34" charset="0"/>
              </a:rPr>
              <a:t>Not limited to human acts, customs or material possessions. </a:t>
            </a:r>
          </a:p>
          <a:p>
            <a:r>
              <a:rPr lang="en-GB" sz="2800" dirty="0">
                <a:latin typeface="Arial" panose="020B0604020202020204" pitchFamily="34" charset="0"/>
                <a:cs typeface="Arial" panose="020B0604020202020204" pitchFamily="34" charset="0"/>
              </a:rPr>
              <a:t>Embraces a large field of human behaviour and creativity.</a:t>
            </a:r>
          </a:p>
        </p:txBody>
      </p:sp>
    </p:spTree>
    <p:extLst>
      <p:ext uri="{BB962C8B-B14F-4D97-AF65-F5344CB8AC3E}">
        <p14:creationId xmlns:p14="http://schemas.microsoft.com/office/powerpoint/2010/main" val="89470605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Community Support and Tolerance</a:t>
            </a:r>
          </a:p>
        </p:txBody>
      </p:sp>
      <p:sp>
        <p:nvSpPr>
          <p:cNvPr id="3" name="Content Placeholder 2"/>
          <p:cNvSpPr>
            <a:spLocks noGrp="1"/>
          </p:cNvSpPr>
          <p:nvPr>
            <p:ph idx="1"/>
          </p:nvPr>
        </p:nvSpPr>
        <p:spPr>
          <a:xfrm>
            <a:off x="1251678" y="2104571"/>
            <a:ext cx="10178322" cy="4601029"/>
          </a:xfrm>
        </p:spPr>
        <p:txBody>
          <a:bodyPr>
            <a:noAutofit/>
          </a:bodyPr>
          <a:lstStyle/>
          <a:p>
            <a:r>
              <a:rPr lang="en-GB" sz="2800" dirty="0">
                <a:latin typeface="Arial" panose="020B0604020202020204" pitchFamily="34" charset="0"/>
                <a:cs typeface="Arial" panose="020B0604020202020204" pitchFamily="34" charset="0"/>
              </a:rPr>
              <a:t>Cultural harmony</a:t>
            </a:r>
          </a:p>
          <a:p>
            <a:r>
              <a:rPr lang="en-GB" sz="2800" dirty="0">
                <a:latin typeface="Arial" panose="020B0604020202020204" pitchFamily="34" charset="0"/>
                <a:cs typeface="Arial" panose="020B0604020202020204" pitchFamily="34" charset="0"/>
              </a:rPr>
              <a:t>Cultural diffusion</a:t>
            </a:r>
          </a:p>
          <a:p>
            <a:r>
              <a:rPr lang="en-GB" sz="2800" dirty="0">
                <a:latin typeface="Arial" panose="020B0604020202020204" pitchFamily="34" charset="0"/>
                <a:cs typeface="Arial" panose="020B0604020202020204" pitchFamily="34" charset="0"/>
              </a:rPr>
              <a:t>Transmitting culture. </a:t>
            </a:r>
          </a:p>
          <a:p>
            <a:r>
              <a:rPr lang="en-GB" sz="2800" dirty="0">
                <a:latin typeface="Arial" panose="020B0604020202020204" pitchFamily="34" charset="0"/>
                <a:cs typeface="Arial" panose="020B0604020202020204" pitchFamily="34" charset="0"/>
              </a:rPr>
              <a:t>Safe and Secure environment</a:t>
            </a:r>
          </a:p>
        </p:txBody>
      </p:sp>
    </p:spTree>
    <p:extLst>
      <p:ext uri="{BB962C8B-B14F-4D97-AF65-F5344CB8AC3E}">
        <p14:creationId xmlns:p14="http://schemas.microsoft.com/office/powerpoint/2010/main" val="405490738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Community Support and Tolerance</a:t>
            </a:r>
          </a:p>
        </p:txBody>
      </p:sp>
      <p:sp>
        <p:nvSpPr>
          <p:cNvPr id="3" name="Content Placeholder 2"/>
          <p:cNvSpPr>
            <a:spLocks noGrp="1"/>
          </p:cNvSpPr>
          <p:nvPr>
            <p:ph idx="1"/>
          </p:nvPr>
        </p:nvSpPr>
        <p:spPr/>
        <p:txBody>
          <a:bodyPr>
            <a:noAutofit/>
          </a:bodyPr>
          <a:lstStyle/>
          <a:p>
            <a:pPr marL="0" indent="0" algn="ctr">
              <a:buNone/>
            </a:pPr>
            <a:r>
              <a:rPr lang="en-GB" sz="2800" dirty="0">
                <a:latin typeface="Arial" panose="020B0604020202020204" pitchFamily="34" charset="0"/>
                <a:cs typeface="Arial" panose="020B0604020202020204" pitchFamily="34" charset="0"/>
              </a:rPr>
              <a:t>Harmony between traditional and foreign cultures must be established through demonstration and communication</a:t>
            </a:r>
            <a:r>
              <a:rPr lang="en-GB" sz="2800" dirty="0"/>
              <a:t>. </a:t>
            </a:r>
          </a:p>
          <a:p>
            <a:pPr marL="0" indent="0" algn="ctr">
              <a:buNone/>
            </a:pPr>
            <a:endParaRPr lang="en-GB" sz="2800" dirty="0"/>
          </a:p>
          <a:p>
            <a:r>
              <a:rPr lang="en-GB" sz="2800" dirty="0">
                <a:latin typeface="Arial" panose="020B0604020202020204" pitchFamily="34" charset="0"/>
                <a:cs typeface="Arial" panose="020B0604020202020204" pitchFamily="34" charset="0"/>
              </a:rPr>
              <a:t>Mutual respect can be gained </a:t>
            </a:r>
          </a:p>
          <a:p>
            <a:r>
              <a:rPr lang="en-GB" sz="2800" dirty="0">
                <a:latin typeface="Arial" panose="020B0604020202020204" pitchFamily="34" charset="0"/>
                <a:cs typeface="Arial" panose="020B0604020202020204" pitchFamily="34" charset="0"/>
              </a:rPr>
              <a:t>Acceptance of tourism and cultural changes can be achieved</a:t>
            </a:r>
          </a:p>
        </p:txBody>
      </p:sp>
    </p:spTree>
    <p:extLst>
      <p:ext uri="{BB962C8B-B14F-4D97-AF65-F5344CB8AC3E}">
        <p14:creationId xmlns:p14="http://schemas.microsoft.com/office/powerpoint/2010/main" val="428399222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Government assistance</a:t>
            </a:r>
          </a:p>
        </p:txBody>
      </p:sp>
      <p:sp>
        <p:nvSpPr>
          <p:cNvPr id="3" name="Content Placeholder 2"/>
          <p:cNvSpPr>
            <a:spLocks noGrp="1"/>
          </p:cNvSpPr>
          <p:nvPr>
            <p:ph idx="1"/>
          </p:nvPr>
        </p:nvSpPr>
        <p:spPr>
          <a:xfrm>
            <a:off x="1251678" y="1874517"/>
            <a:ext cx="10178322" cy="4005075"/>
          </a:xfrm>
        </p:spPr>
        <p:txBody>
          <a:bodyPr>
            <a:normAutofit/>
          </a:bodyPr>
          <a:lstStyle/>
          <a:p>
            <a:pPr marL="0" indent="0">
              <a:buNone/>
            </a:pPr>
            <a:r>
              <a:rPr lang="en-GB" sz="3200" dirty="0">
                <a:latin typeface="Arial" panose="020B0604020202020204" pitchFamily="34" charset="0"/>
                <a:cs typeface="Arial" panose="020B0604020202020204" pitchFamily="34" charset="0"/>
              </a:rPr>
              <a:t>National level </a:t>
            </a:r>
          </a:p>
          <a:p>
            <a:pPr marL="0" indent="0">
              <a:buNone/>
            </a:pPr>
            <a:r>
              <a:rPr lang="en-GB" sz="3200" dirty="0">
                <a:latin typeface="Arial" panose="020B0604020202020204" pitchFamily="34" charset="0"/>
                <a:cs typeface="Arial" panose="020B0604020202020204" pitchFamily="34" charset="0"/>
              </a:rPr>
              <a:t>Regional level &amp; Local level </a:t>
            </a:r>
          </a:p>
          <a:p>
            <a:pPr marL="0" indent="0">
              <a:buNone/>
            </a:pP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893615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Code of Ethics and Behaviour for Tourists</a:t>
            </a:r>
          </a:p>
        </p:txBody>
      </p:sp>
      <p:sp>
        <p:nvSpPr>
          <p:cNvPr id="3" name="Content Placeholder 2"/>
          <p:cNvSpPr>
            <a:spLocks noGrp="1"/>
          </p:cNvSpPr>
          <p:nvPr>
            <p:ph idx="1"/>
          </p:nvPr>
        </p:nvSpPr>
        <p:spPr>
          <a:xfrm>
            <a:off x="1251678" y="2286001"/>
            <a:ext cx="10178322" cy="2793999"/>
          </a:xfrm>
        </p:spPr>
        <p:txBody>
          <a:bodyPr>
            <a:normAutofit/>
          </a:bodyPr>
          <a:lstStyle/>
          <a:p>
            <a:pPr marL="0" indent="0" algn="ctr">
              <a:buNone/>
            </a:pPr>
            <a:endParaRPr lang="en-GB" sz="3200" dirty="0">
              <a:latin typeface="Arial" panose="020B0604020202020204" pitchFamily="34" charset="0"/>
              <a:cs typeface="Arial" panose="020B0604020202020204" pitchFamily="34" charset="0"/>
            </a:endParaRPr>
          </a:p>
          <a:p>
            <a:pPr marL="0" indent="0" algn="ctr">
              <a:buNone/>
            </a:pPr>
            <a:endParaRPr lang="en-GB" sz="3200" dirty="0">
              <a:latin typeface="Arial" panose="020B0604020202020204" pitchFamily="34" charset="0"/>
              <a:cs typeface="Arial" panose="020B0604020202020204" pitchFamily="34" charset="0"/>
            </a:endParaRPr>
          </a:p>
          <a:p>
            <a:pPr marL="0" indent="0" algn="ctr">
              <a:buNone/>
            </a:pPr>
            <a:r>
              <a:rPr lang="en-GB" sz="3200" dirty="0">
                <a:latin typeface="Arial" panose="020B0604020202020204" pitchFamily="34" charset="0"/>
                <a:cs typeface="Arial" panose="020B0604020202020204" pitchFamily="34" charset="0"/>
              </a:rPr>
              <a:t>How should tourists behave?</a:t>
            </a:r>
          </a:p>
        </p:txBody>
      </p:sp>
    </p:spTree>
    <p:extLst>
      <p:ext uri="{BB962C8B-B14F-4D97-AF65-F5344CB8AC3E}">
        <p14:creationId xmlns:p14="http://schemas.microsoft.com/office/powerpoint/2010/main" val="296925650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Sustainable Tourism Development</a:t>
            </a:r>
          </a:p>
        </p:txBody>
      </p:sp>
      <p:sp>
        <p:nvSpPr>
          <p:cNvPr id="3" name="Content Placeholder 2"/>
          <p:cNvSpPr>
            <a:spLocks noGrp="1"/>
          </p:cNvSpPr>
          <p:nvPr>
            <p:ph idx="1"/>
          </p:nvPr>
        </p:nvSpPr>
        <p:spPr>
          <a:xfrm>
            <a:off x="1251678" y="1874517"/>
            <a:ext cx="10178322" cy="4983483"/>
          </a:xfrm>
        </p:spPr>
        <p:txBody>
          <a:bodyPr>
            <a:normAutofit/>
          </a:bodyPr>
          <a:lstStyle/>
          <a:p>
            <a:r>
              <a:rPr lang="en-GB" sz="2400" dirty="0">
                <a:latin typeface="Arial" panose="020B0604020202020204" pitchFamily="34" charset="0"/>
                <a:cs typeface="Arial" panose="020B0604020202020204" pitchFamily="34" charset="0"/>
              </a:rPr>
              <a:t>Developing new businesses. </a:t>
            </a:r>
          </a:p>
          <a:p>
            <a:r>
              <a:rPr lang="en-GB" sz="2400" dirty="0">
                <a:latin typeface="Arial" panose="020B0604020202020204" pitchFamily="34" charset="0"/>
                <a:cs typeface="Arial" panose="020B0604020202020204" pitchFamily="34" charset="0"/>
              </a:rPr>
              <a:t>Expanding job opportunities.  </a:t>
            </a:r>
          </a:p>
          <a:p>
            <a:r>
              <a:rPr lang="en-GB" sz="2400" dirty="0">
                <a:latin typeface="Arial" panose="020B0604020202020204" pitchFamily="34" charset="0"/>
                <a:cs typeface="Arial" panose="020B0604020202020204" pitchFamily="34" charset="0"/>
              </a:rPr>
              <a:t>Increasing income. </a:t>
            </a:r>
          </a:p>
          <a:p>
            <a:r>
              <a:rPr lang="en-GB" sz="2400" dirty="0">
                <a:latin typeface="Arial" panose="020B0604020202020204" pitchFamily="34" charset="0"/>
                <a:cs typeface="Arial" panose="020B0604020202020204" pitchFamily="34" charset="0"/>
              </a:rPr>
              <a:t>Marketing new products. </a:t>
            </a:r>
          </a:p>
          <a:p>
            <a:r>
              <a:rPr lang="en-GB" sz="2400" dirty="0">
                <a:latin typeface="Arial" panose="020B0604020202020204" pitchFamily="34" charset="0"/>
                <a:cs typeface="Arial" panose="020B0604020202020204" pitchFamily="34" charset="0"/>
              </a:rPr>
              <a:t>Improving infrastructures.</a:t>
            </a:r>
          </a:p>
          <a:p>
            <a:r>
              <a:rPr lang="en-GB" sz="2400" dirty="0">
                <a:latin typeface="Arial" panose="020B0604020202020204" pitchFamily="34" charset="0"/>
                <a:cs typeface="Arial" panose="020B0604020202020204" pitchFamily="34" charset="0"/>
              </a:rPr>
              <a:t>Encouraging diversification. </a:t>
            </a:r>
          </a:p>
          <a:p>
            <a:r>
              <a:rPr lang="en-GB" sz="2400" dirty="0">
                <a:latin typeface="Arial" panose="020B0604020202020204" pitchFamily="34" charset="0"/>
                <a:cs typeface="Arial" panose="020B0604020202020204" pitchFamily="34" charset="0"/>
              </a:rPr>
              <a:t>Integrating local economy.</a:t>
            </a:r>
          </a:p>
          <a:p>
            <a:r>
              <a:rPr lang="en-GB" sz="2400" dirty="0">
                <a:latin typeface="Arial" panose="020B0604020202020204" pitchFamily="34" charset="0"/>
                <a:cs typeface="Arial" panose="020B0604020202020204" pitchFamily="34" charset="0"/>
              </a:rPr>
              <a:t>Promoting community pride.</a:t>
            </a:r>
          </a:p>
          <a:p>
            <a:r>
              <a:rPr lang="en-GB" sz="2400" dirty="0">
                <a:latin typeface="Arial" panose="020B0604020202020204" pitchFamily="34" charset="0"/>
                <a:cs typeface="Arial" panose="020B0604020202020204" pitchFamily="34" charset="0"/>
              </a:rPr>
              <a:t>Higher quality of life for local population.</a:t>
            </a:r>
          </a:p>
        </p:txBody>
      </p:sp>
    </p:spTree>
    <p:extLst>
      <p:ext uri="{BB962C8B-B14F-4D97-AF65-F5344CB8AC3E}">
        <p14:creationId xmlns:p14="http://schemas.microsoft.com/office/powerpoint/2010/main" val="71210669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Sustainable solution </a:t>
            </a:r>
          </a:p>
        </p:txBody>
      </p:sp>
      <p:sp>
        <p:nvSpPr>
          <p:cNvPr id="3" name="Content Placeholder 2"/>
          <p:cNvSpPr>
            <a:spLocks noGrp="1"/>
          </p:cNvSpPr>
          <p:nvPr>
            <p:ph idx="1"/>
          </p:nvPr>
        </p:nvSpPr>
        <p:spPr/>
        <p:txBody>
          <a:bodyPr>
            <a:normAutofit/>
          </a:bodyPr>
          <a:lstStyle/>
          <a:p>
            <a:pPr fontAlgn="base"/>
            <a:r>
              <a:rPr lang="en-GB" sz="2400" dirty="0">
                <a:latin typeface="Arial" panose="020B0604020202020204" pitchFamily="34" charset="0"/>
                <a:cs typeface="Arial" panose="020B0604020202020204" pitchFamily="34" charset="0"/>
              </a:rPr>
              <a:t>Sustainable tourism is about re-focusing and adapting </a:t>
            </a:r>
          </a:p>
          <a:p>
            <a:pPr fontAlgn="base"/>
            <a:r>
              <a:rPr lang="en-GB" sz="2400" dirty="0">
                <a:latin typeface="Arial" panose="020B0604020202020204" pitchFamily="34" charset="0"/>
                <a:cs typeface="Arial" panose="020B0604020202020204" pitchFamily="34" charset="0"/>
              </a:rPr>
              <a:t>Balance must be found between limits and usage</a:t>
            </a:r>
          </a:p>
          <a:p>
            <a:pPr fontAlgn="base"/>
            <a:r>
              <a:rPr lang="en-GB" sz="2400" dirty="0">
                <a:latin typeface="Arial" panose="020B0604020202020204" pitchFamily="34" charset="0"/>
                <a:cs typeface="Arial" panose="020B0604020202020204" pitchFamily="34" charset="0"/>
              </a:rPr>
              <a:t>This requires thinking long-term (10, 20+ years) </a:t>
            </a:r>
          </a:p>
          <a:p>
            <a:pPr fontAlgn="base"/>
            <a:r>
              <a:rPr lang="en-GB" sz="2400" dirty="0">
                <a:latin typeface="Arial" panose="020B0604020202020204" pitchFamily="34" charset="0"/>
                <a:cs typeface="Arial" panose="020B0604020202020204" pitchFamily="34" charset="0"/>
              </a:rPr>
              <a:t>Economic, social and environmental are the 3 pillars for sustainable development </a:t>
            </a:r>
          </a:p>
          <a:p>
            <a:pPr fontAlgn="base"/>
            <a:r>
              <a:rPr lang="en-GB" sz="2400" dirty="0">
                <a:latin typeface="Arial" panose="020B0604020202020204" pitchFamily="34" charset="0"/>
                <a:cs typeface="Arial" panose="020B0604020202020204" pitchFamily="34" charset="0"/>
              </a:rPr>
              <a:t>Must include the interests of all stakeholders including the local people and communities, visitors, industry and government.</a:t>
            </a:r>
          </a:p>
          <a:p>
            <a:endParaRPr lang="en-GB" dirty="0"/>
          </a:p>
        </p:txBody>
      </p:sp>
    </p:spTree>
    <p:extLst>
      <p:ext uri="{BB962C8B-B14F-4D97-AF65-F5344CB8AC3E}">
        <p14:creationId xmlns:p14="http://schemas.microsoft.com/office/powerpoint/2010/main" val="345443992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Top 10 vacation spots in the world </a:t>
            </a:r>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youtu.be/hxeITyt_XfU</a:t>
            </a:r>
            <a:r>
              <a:rPr lang="en-GB" dirty="0" smtClean="0"/>
              <a:t> 15</a:t>
            </a:r>
          </a:p>
          <a:p>
            <a:r>
              <a:rPr lang="en-GB" dirty="0">
                <a:hlinkClick r:id="rId3"/>
              </a:rPr>
              <a:t>https://</a:t>
            </a:r>
            <a:r>
              <a:rPr lang="en-GB" dirty="0" smtClean="0">
                <a:hlinkClick r:id="rId3"/>
              </a:rPr>
              <a:t>www.youtube.com/watch?v=lJ87yD_8u3U</a:t>
            </a:r>
            <a:r>
              <a:rPr lang="en-GB" dirty="0" smtClean="0"/>
              <a:t> 19</a:t>
            </a:r>
          </a:p>
          <a:p>
            <a:r>
              <a:rPr lang="en-GB" dirty="0">
                <a:hlinkClick r:id="rId4"/>
              </a:rPr>
              <a:t>https://</a:t>
            </a:r>
            <a:r>
              <a:rPr lang="en-GB" dirty="0" smtClean="0">
                <a:hlinkClick r:id="rId4"/>
              </a:rPr>
              <a:t>www.youtube.com/watch?v=sRyslbdtT90</a:t>
            </a:r>
            <a:r>
              <a:rPr lang="en-GB" dirty="0" smtClean="0"/>
              <a:t> cost</a:t>
            </a:r>
            <a:endParaRPr lang="en-GB" dirty="0"/>
          </a:p>
          <a:p>
            <a:endParaRPr lang="en-GB" dirty="0"/>
          </a:p>
        </p:txBody>
      </p:sp>
    </p:spTree>
    <p:extLst>
      <p:ext uri="{BB962C8B-B14F-4D97-AF65-F5344CB8AC3E}">
        <p14:creationId xmlns:p14="http://schemas.microsoft.com/office/powerpoint/2010/main" val="375089400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Outline</a:t>
            </a:r>
            <a:endParaRPr lang="en-GB" dirty="0"/>
          </a:p>
        </p:txBody>
      </p:sp>
      <p:sp>
        <p:nvSpPr>
          <p:cNvPr id="3" name="Content Placeholder 2"/>
          <p:cNvSpPr>
            <a:spLocks noGrp="1"/>
          </p:cNvSpPr>
          <p:nvPr>
            <p:ph idx="1"/>
          </p:nvPr>
        </p:nvSpPr>
        <p:spPr/>
        <p:txBody>
          <a:bodyPr>
            <a:normAutofit fontScale="92500" lnSpcReduction="20000"/>
          </a:bodyPr>
          <a:lstStyle/>
          <a:p>
            <a:r>
              <a:rPr lang="en-GB" altLang="en-US" sz="2800" dirty="0">
                <a:latin typeface="Arial" panose="020B0604020202020204" pitchFamily="34" charset="0"/>
                <a:cs typeface="Arial" panose="020B0604020202020204" pitchFamily="34" charset="0"/>
              </a:rPr>
              <a:t>Butler Model of tourism life cycle</a:t>
            </a:r>
          </a:p>
          <a:p>
            <a:r>
              <a:rPr lang="en-GB" sz="2800" dirty="0">
                <a:latin typeface="Arial" panose="020B0604020202020204" pitchFamily="34" charset="0"/>
                <a:cs typeface="Arial" panose="020B0604020202020204" pitchFamily="34" charset="0"/>
              </a:rPr>
              <a:t>Examples: Blackpool; Margate; Swansea</a:t>
            </a:r>
          </a:p>
          <a:p>
            <a:r>
              <a:rPr lang="en-GB" sz="2800" dirty="0">
                <a:latin typeface="Arial" panose="020B0604020202020204" pitchFamily="34" charset="0"/>
                <a:cs typeface="Arial" panose="020B0604020202020204" pitchFamily="34" charset="0"/>
              </a:rPr>
              <a:t>Coastal and urban perspective on sustainable tourism</a:t>
            </a:r>
          </a:p>
          <a:p>
            <a:r>
              <a:rPr lang="en-GB" sz="2800" dirty="0">
                <a:latin typeface="Arial" panose="020B0604020202020204" pitchFamily="34" charset="0"/>
                <a:cs typeface="Arial" panose="020B0604020202020204" pitchFamily="34" charset="0"/>
              </a:rPr>
              <a:t>The Travel Foundation</a:t>
            </a:r>
          </a:p>
          <a:p>
            <a:pPr marL="0" indent="0">
              <a:buNone/>
            </a:pPr>
            <a:r>
              <a:rPr lang="en-GB" sz="2800" dirty="0">
                <a:latin typeface="Arial" panose="020B0604020202020204" pitchFamily="34" charset="0"/>
                <a:cs typeface="Arial" panose="020B0604020202020204" pitchFamily="34" charset="0"/>
              </a:rPr>
              <a:t>OTHER INITIATIVES:</a:t>
            </a:r>
          </a:p>
          <a:p>
            <a:r>
              <a:rPr lang="en-GB" sz="2800" dirty="0">
                <a:latin typeface="Arial" panose="020B0604020202020204" pitchFamily="34" charset="0"/>
                <a:cs typeface="Arial" panose="020B0604020202020204" pitchFamily="34" charset="0"/>
                <a:hlinkClick r:id="rId2"/>
              </a:rPr>
              <a:t>www.makeholidaysgreener.org.uk</a:t>
            </a:r>
            <a:r>
              <a:rPr lang="en-GB" sz="2800"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hlinkClick r:id="rId3"/>
              </a:rPr>
              <a:t>www.travelife.org</a:t>
            </a:r>
            <a:r>
              <a:rPr lang="en-GB" sz="2800"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Well-being of Future Generations Act (Wales) 2015 </a:t>
            </a:r>
          </a:p>
          <a:p>
            <a:r>
              <a:rPr lang="en-GB" dirty="0">
                <a:hlinkClick r:id="rId4"/>
              </a:rPr>
              <a:t>https://futuregenerations.wales/get-inspired/#</a:t>
            </a:r>
            <a:r>
              <a:rPr lang="en-GB" dirty="0"/>
              <a:t> </a:t>
            </a:r>
          </a:p>
        </p:txBody>
      </p:sp>
    </p:spTree>
    <p:extLst>
      <p:ext uri="{BB962C8B-B14F-4D97-AF65-F5344CB8AC3E}">
        <p14:creationId xmlns:p14="http://schemas.microsoft.com/office/powerpoint/2010/main" val="607273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outline</a:t>
            </a:r>
            <a:endParaRPr lang="en-GB" dirty="0"/>
          </a:p>
        </p:txBody>
      </p:sp>
      <p:sp>
        <p:nvSpPr>
          <p:cNvPr id="3" name="Content Placeholder 2"/>
          <p:cNvSpPr>
            <a:spLocks noGrp="1"/>
          </p:cNvSpPr>
          <p:nvPr>
            <p:ph idx="1"/>
          </p:nvPr>
        </p:nvSpPr>
        <p:spPr/>
        <p:txBody>
          <a:bodyPr>
            <a:normAutofit/>
          </a:bodyPr>
          <a:lstStyle/>
          <a:p>
            <a:r>
              <a:rPr lang="en-GB" altLang="en-US" sz="2800" dirty="0">
                <a:latin typeface="Arial" panose="020B0604020202020204" pitchFamily="34" charset="0"/>
                <a:cs typeface="Arial" panose="020B0604020202020204" pitchFamily="34" charset="0"/>
              </a:rPr>
              <a:t>Skiing &amp; Snowboarding – the same as any other tourism?</a:t>
            </a:r>
          </a:p>
          <a:p>
            <a:r>
              <a:rPr lang="en-GB" altLang="en-US" sz="2800" dirty="0">
                <a:latin typeface="Arial" panose="020B0604020202020204" pitchFamily="34" charset="0"/>
                <a:cs typeface="Arial" panose="020B0604020202020204" pitchFamily="34" charset="0"/>
              </a:rPr>
              <a:t>Does Skiing differ from other forms of tourism?</a:t>
            </a:r>
          </a:p>
          <a:p>
            <a:r>
              <a:rPr lang="en-GB" altLang="en-US" sz="2800" dirty="0">
                <a:latin typeface="Arial" panose="020B0604020202020204" pitchFamily="34" charset="0"/>
                <a:cs typeface="Arial" panose="020B0604020202020204" pitchFamily="34" charset="0"/>
              </a:rPr>
              <a:t>The Impacts of Skiing &amp; Snowboarding</a:t>
            </a:r>
          </a:p>
          <a:p>
            <a:r>
              <a:rPr lang="en-GB" altLang="en-US" sz="2800" dirty="0">
                <a:latin typeface="Arial" panose="020B0604020202020204" pitchFamily="34" charset="0"/>
                <a:cs typeface="Arial" panose="020B0604020202020204" pitchFamily="34" charset="0"/>
              </a:rPr>
              <a:t>Responsible Tourism &amp; why this is relevant</a:t>
            </a:r>
          </a:p>
          <a:p>
            <a:r>
              <a:rPr lang="en-GB" altLang="en-US" sz="2800" dirty="0">
                <a:latin typeface="Arial" panose="020B0604020202020204" pitchFamily="34" charset="0"/>
                <a:cs typeface="Arial" panose="020B0604020202020204" pitchFamily="34" charset="0"/>
              </a:rPr>
              <a:t>How the Impacts of Skiing can be mitigated</a:t>
            </a:r>
          </a:p>
          <a:p>
            <a:r>
              <a:rPr lang="en-GB" altLang="en-US" sz="2800" dirty="0">
                <a:latin typeface="Arial" panose="020B0604020202020204" pitchFamily="34" charset="0"/>
                <a:cs typeface="Arial" panose="020B0604020202020204" pitchFamily="34" charset="0"/>
              </a:rPr>
              <a:t>Responsible Skiing – the way forward...</a:t>
            </a:r>
          </a:p>
          <a:p>
            <a:endParaRPr lang="en-GB" dirty="0"/>
          </a:p>
        </p:txBody>
      </p:sp>
    </p:spTree>
    <p:extLst>
      <p:ext uri="{BB962C8B-B14F-4D97-AF65-F5344CB8AC3E}">
        <p14:creationId xmlns:p14="http://schemas.microsoft.com/office/powerpoint/2010/main" val="173055501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Big picture: conflicted obsessions </a:t>
            </a:r>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youtu.be/tcxg8G2JAX0</a:t>
            </a:r>
            <a:r>
              <a:rPr lang="en-GB" dirty="0" smtClean="0"/>
              <a:t> </a:t>
            </a:r>
            <a:endParaRPr lang="en-GB" dirty="0"/>
          </a:p>
        </p:txBody>
      </p:sp>
    </p:spTree>
    <p:extLst>
      <p:ext uri="{BB962C8B-B14F-4D97-AF65-F5344CB8AC3E}">
        <p14:creationId xmlns:p14="http://schemas.microsoft.com/office/powerpoint/2010/main" val="85513163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Skiing </a:t>
            </a:r>
            <a:br>
              <a:rPr lang="en-GB" dirty="0"/>
            </a:br>
            <a:r>
              <a:rPr lang="en-GB" dirty="0"/>
              <a:t>holidays</a:t>
            </a:r>
          </a:p>
        </p:txBody>
      </p:sp>
      <p:sp>
        <p:nvSpPr>
          <p:cNvPr id="3" name="Subtitle 2"/>
          <p:cNvSpPr>
            <a:spLocks noGrp="1"/>
          </p:cNvSpPr>
          <p:nvPr>
            <p:ph type="subTitle" idx="1"/>
          </p:nvPr>
        </p:nvSpPr>
        <p:spPr/>
        <p:txBody>
          <a:bodyPr/>
          <a:lstStyle/>
          <a:p>
            <a:r>
              <a:rPr lang="en-GB" dirty="0"/>
              <a:t>Sustainable development issues</a:t>
            </a:r>
          </a:p>
        </p:txBody>
      </p:sp>
    </p:spTree>
    <p:extLst>
      <p:ext uri="{BB962C8B-B14F-4D97-AF65-F5344CB8AC3E}">
        <p14:creationId xmlns:p14="http://schemas.microsoft.com/office/powerpoint/2010/main" val="291677444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79352" y="490797"/>
            <a:ext cx="10427853" cy="5632311"/>
          </a:xfrm>
          <a:prstGeom prst="rect">
            <a:avLst/>
          </a:prstGeom>
        </p:spPr>
        <p:txBody>
          <a:bodyPr wrap="square">
            <a:spAutoFit/>
          </a:bodyPr>
          <a:lstStyle/>
          <a:p>
            <a:pPr>
              <a:defRPr/>
            </a:pPr>
            <a:r>
              <a:rPr lang="en-GB" sz="2400" dirty="0">
                <a:latin typeface="Arial" panose="020B0604020202020204" pitchFamily="34" charset="0"/>
                <a:cs typeface="Arial" panose="020B0604020202020204" pitchFamily="34" charset="0"/>
              </a:rPr>
              <a:t>People love …. </a:t>
            </a:r>
          </a:p>
          <a:p>
            <a:pPr>
              <a:defRP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defRPr/>
            </a:pPr>
            <a:r>
              <a:rPr lang="en-GB" sz="2400" dirty="0">
                <a:latin typeface="Arial" panose="020B0604020202020204" pitchFamily="34" charset="0"/>
                <a:cs typeface="Arial" panose="020B0604020202020204" pitchFamily="34" charset="0"/>
              </a:rPr>
              <a:t>The escape from their daily lives</a:t>
            </a:r>
          </a:p>
          <a:p>
            <a:pPr marL="342900" indent="-342900">
              <a:buFont typeface="Arial" panose="020B0604020202020204" pitchFamily="34" charset="0"/>
              <a:buChar char="•"/>
              <a:defRP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defRPr/>
            </a:pPr>
            <a:r>
              <a:rPr lang="en-GB" sz="2400" dirty="0">
                <a:latin typeface="Arial" panose="020B0604020202020204" pitchFamily="34" charset="0"/>
                <a:cs typeface="Arial" panose="020B0604020202020204" pitchFamily="34" charset="0"/>
              </a:rPr>
              <a:t>The exhilaration of the fresh air and beauty of the landscape</a:t>
            </a:r>
          </a:p>
          <a:p>
            <a:pPr marL="342900" indent="-342900">
              <a:buFont typeface="Arial" panose="020B0604020202020204" pitchFamily="34" charset="0"/>
              <a:buChar char="•"/>
              <a:defRP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defRPr/>
            </a:pPr>
            <a:r>
              <a:rPr lang="en-GB" sz="2400" dirty="0">
                <a:latin typeface="Arial" panose="020B0604020202020204" pitchFamily="34" charset="0"/>
                <a:cs typeface="Arial" panose="020B0604020202020204" pitchFamily="34" charset="0"/>
              </a:rPr>
              <a:t>The adrenalin rush of the speed and invigorating conditions</a:t>
            </a:r>
          </a:p>
          <a:p>
            <a:pPr marL="342900" indent="-342900">
              <a:buFont typeface="Arial" panose="020B0604020202020204" pitchFamily="34" charset="0"/>
              <a:buChar char="•"/>
              <a:defRP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defRPr/>
            </a:pPr>
            <a:r>
              <a:rPr lang="en-GB" sz="2400" dirty="0">
                <a:latin typeface="Arial" panose="020B0604020202020204" pitchFamily="34" charset="0"/>
                <a:cs typeface="Arial" panose="020B0604020202020204" pitchFamily="34" charset="0"/>
              </a:rPr>
              <a:t>The achievement of mastering something new</a:t>
            </a:r>
          </a:p>
          <a:p>
            <a:pPr marL="342900" indent="-342900">
              <a:buFont typeface="Arial" panose="020B0604020202020204" pitchFamily="34" charset="0"/>
              <a:buChar char="•"/>
              <a:defRP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defRPr/>
            </a:pPr>
            <a:r>
              <a:rPr lang="en-GB" sz="2400" dirty="0">
                <a:latin typeface="Arial" panose="020B0604020202020204" pitchFamily="34" charset="0"/>
                <a:cs typeface="Arial" panose="020B0604020202020204" pitchFamily="34" charset="0"/>
              </a:rPr>
              <a:t>A shared experience with friends and family </a:t>
            </a:r>
          </a:p>
          <a:p>
            <a:pPr marL="342900" indent="-342900">
              <a:buFont typeface="Arial" panose="020B0604020202020204" pitchFamily="34" charset="0"/>
              <a:buChar char="•"/>
              <a:defRP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defRPr/>
            </a:pPr>
            <a:r>
              <a:rPr lang="en-GB" sz="2400" dirty="0">
                <a:latin typeface="Arial" panose="020B0604020202020204" pitchFamily="34" charset="0"/>
                <a:cs typeface="Arial" panose="020B0604020202020204" pitchFamily="34" charset="0"/>
              </a:rPr>
              <a:t>Escape from technology</a:t>
            </a:r>
          </a:p>
          <a:p>
            <a:pPr marL="342900" indent="-342900">
              <a:buFont typeface="Arial" panose="020B0604020202020204" pitchFamily="34" charset="0"/>
              <a:buChar char="•"/>
              <a:defRP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defRPr/>
            </a:pPr>
            <a:r>
              <a:rPr lang="en-GB" sz="2400" dirty="0">
                <a:latin typeface="Arial" panose="020B0604020202020204" pitchFamily="34" charset="0"/>
                <a:cs typeface="Arial" panose="020B0604020202020204" pitchFamily="34" charset="0"/>
              </a:rPr>
              <a:t>No other holiday intertwined so much with the natural environment?</a:t>
            </a:r>
          </a:p>
        </p:txBody>
      </p:sp>
    </p:spTree>
    <p:extLst>
      <p:ext uri="{BB962C8B-B14F-4D97-AF65-F5344CB8AC3E}">
        <p14:creationId xmlns:p14="http://schemas.microsoft.com/office/powerpoint/2010/main" val="145733438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Ski tourism </a:t>
            </a:r>
          </a:p>
        </p:txBody>
      </p:sp>
      <p:pic>
        <p:nvPicPr>
          <p:cNvPr id="6" name="Picture Placeholder 5"/>
          <p:cNvPicPr>
            <a:picLocks noGrp="1" noChangeAspect="1"/>
          </p:cNvPicPr>
          <p:nvPr>
            <p:ph idx="1"/>
          </p:nvPr>
        </p:nvPicPr>
        <p:blipFill>
          <a:blip r:embed="rId2"/>
          <a:stretch>
            <a:fillRect/>
          </a:stretch>
        </p:blipFill>
        <p:spPr>
          <a:xfrm>
            <a:off x="3498056" y="2620962"/>
            <a:ext cx="4772025" cy="3352800"/>
          </a:xfrm>
        </p:spPr>
      </p:pic>
      <p:sp>
        <p:nvSpPr>
          <p:cNvPr id="4" name="Text Placeholder 3"/>
          <p:cNvSpPr>
            <a:spLocks noGrp="1"/>
          </p:cNvSpPr>
          <p:nvPr>
            <p:ph type="body" sz="half" idx="4294967295"/>
          </p:nvPr>
        </p:nvSpPr>
        <p:spPr>
          <a:xfrm>
            <a:off x="9099550" y="1192213"/>
            <a:ext cx="3092450" cy="5346700"/>
          </a:xfrm>
        </p:spPr>
        <p:txBody>
          <a:bodyPr>
            <a:normAutofit/>
          </a:bodyPr>
          <a:lstStyle/>
          <a:p>
            <a:r>
              <a:rPr lang="en-GB" sz="2800" dirty="0"/>
              <a:t>Does Ski Tourism really differ that much from any other form of tourism?</a:t>
            </a:r>
          </a:p>
          <a:p>
            <a:endParaRPr lang="en-GB" dirty="0"/>
          </a:p>
        </p:txBody>
      </p:sp>
    </p:spTree>
    <p:extLst>
      <p:ext uri="{BB962C8B-B14F-4D97-AF65-F5344CB8AC3E}">
        <p14:creationId xmlns:p14="http://schemas.microsoft.com/office/powerpoint/2010/main" val="169362089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The answer is no </a:t>
            </a:r>
            <a:r>
              <a:rPr lang="en-GB" sz="2400" dirty="0"/>
              <a:t/>
            </a:r>
            <a:br>
              <a:rPr lang="en-GB" sz="2400" dirty="0"/>
            </a:br>
            <a:r>
              <a:rPr lang="en-GB" sz="2400" dirty="0"/>
              <a:t/>
            </a:r>
            <a:br>
              <a:rPr lang="en-GB" sz="2400" dirty="0"/>
            </a:br>
            <a:endParaRPr lang="en-GB" sz="2400" dirty="0"/>
          </a:p>
        </p:txBody>
      </p:sp>
      <p:sp>
        <p:nvSpPr>
          <p:cNvPr id="3" name="Content Placeholder 2"/>
          <p:cNvSpPr>
            <a:spLocks noGrp="1"/>
          </p:cNvSpPr>
          <p:nvPr>
            <p:ph idx="1"/>
          </p:nvPr>
        </p:nvSpPr>
        <p:spPr/>
        <p:txBody>
          <a:bodyPr/>
          <a:lstStyle/>
          <a:p>
            <a:r>
              <a:rPr lang="en-GB" dirty="0" smtClean="0"/>
              <a:t>There </a:t>
            </a:r>
            <a:r>
              <a:rPr lang="en-GB" dirty="0"/>
              <a:t>are </a:t>
            </a:r>
            <a:r>
              <a:rPr lang="en-GB" dirty="0" smtClean="0"/>
              <a:t>still </a:t>
            </a:r>
            <a:r>
              <a:rPr lang="en-GB" dirty="0"/>
              <a:t>large numbers of people visiting an area in a seasonal fashion.   </a:t>
            </a:r>
            <a:br>
              <a:rPr lang="en-GB" dirty="0"/>
            </a:br>
            <a:r>
              <a:rPr lang="en-GB" dirty="0"/>
              <a:t/>
            </a:r>
            <a:br>
              <a:rPr lang="en-GB" dirty="0"/>
            </a:br>
            <a:r>
              <a:rPr lang="en-GB" dirty="0"/>
              <a:t>There are day, weekend and long stay </a:t>
            </a:r>
            <a:r>
              <a:rPr lang="en-GB" dirty="0" smtClean="0"/>
              <a:t>visitors.</a:t>
            </a:r>
            <a:r>
              <a:rPr lang="en-GB" dirty="0"/>
              <a:t/>
            </a:r>
            <a:br>
              <a:rPr lang="en-GB" dirty="0"/>
            </a:br>
            <a:r>
              <a:rPr lang="en-GB" dirty="0"/>
              <a:t/>
            </a:r>
            <a:br>
              <a:rPr lang="en-GB" dirty="0"/>
            </a:br>
            <a:r>
              <a:rPr lang="en-GB" dirty="0"/>
              <a:t>It brings exactly the same pressure as beach tourism when you consider transport, infrastructure and </a:t>
            </a:r>
            <a:r>
              <a:rPr lang="en-GB" dirty="0" smtClean="0"/>
              <a:t>development.</a:t>
            </a:r>
            <a:endParaRPr lang="en-GB" dirty="0"/>
          </a:p>
        </p:txBody>
      </p:sp>
    </p:spTree>
    <p:extLst>
      <p:ext uri="{BB962C8B-B14F-4D97-AF65-F5344CB8AC3E}">
        <p14:creationId xmlns:p14="http://schemas.microsoft.com/office/powerpoint/2010/main" val="423773909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Where skiing may differ…</a:t>
            </a:r>
          </a:p>
        </p:txBody>
      </p:sp>
      <p:sp>
        <p:nvSpPr>
          <p:cNvPr id="3" name="Content Placeholder 2"/>
          <p:cNvSpPr>
            <a:spLocks noGrp="1"/>
          </p:cNvSpPr>
          <p:nvPr>
            <p:ph idx="1"/>
          </p:nvPr>
        </p:nvSpPr>
        <p:spPr/>
        <p:txBody>
          <a:bodyPr>
            <a:normAutofit/>
          </a:bodyPr>
          <a:lstStyle/>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sz="2800" dirty="0">
                <a:latin typeface="Arial" panose="020B0604020202020204" pitchFamily="34" charset="0"/>
                <a:cs typeface="Arial" panose="020B0604020202020204" pitchFamily="34" charset="0"/>
              </a:rPr>
              <a:t>Skiing &amp; Traffic Management</a:t>
            </a:r>
          </a:p>
          <a:p>
            <a:pPr>
              <a:spcBef>
                <a:spcPts val="0"/>
              </a:spcBef>
              <a:defRPr/>
            </a:pPr>
            <a:endParaRPr lang="en-GB" sz="2800" dirty="0">
              <a:latin typeface="Arial" panose="020B0604020202020204" pitchFamily="34" charset="0"/>
              <a:cs typeface="Arial" panose="020B0604020202020204" pitchFamily="34" charset="0"/>
            </a:endParaRPr>
          </a:p>
          <a:p>
            <a:pPr>
              <a:spcBef>
                <a:spcPts val="0"/>
              </a:spcBef>
              <a:defRPr/>
            </a:pPr>
            <a:r>
              <a:rPr lang="en-GB" sz="2800" dirty="0">
                <a:latin typeface="Arial" panose="020B0604020202020204" pitchFamily="34" charset="0"/>
                <a:cs typeface="Arial" panose="020B0604020202020204" pitchFamily="34" charset="0"/>
              </a:rPr>
              <a:t>Fragile Mountain Environment</a:t>
            </a:r>
          </a:p>
          <a:p>
            <a:pPr marL="0" indent="0">
              <a:spcBef>
                <a:spcPts val="0"/>
              </a:spcBef>
              <a:buNone/>
              <a:defRPr/>
            </a:pPr>
            <a:endParaRPr lang="en-GB" sz="2800" dirty="0">
              <a:latin typeface="Arial" panose="020B0604020202020204" pitchFamily="34" charset="0"/>
              <a:cs typeface="Arial" panose="020B0604020202020204" pitchFamily="34" charset="0"/>
            </a:endParaRPr>
          </a:p>
          <a:p>
            <a:pPr>
              <a:spcBef>
                <a:spcPts val="0"/>
              </a:spcBef>
              <a:defRPr/>
            </a:pPr>
            <a:r>
              <a:rPr lang="en-GB" sz="2800" dirty="0">
                <a:latin typeface="Arial" panose="020B0604020202020204" pitchFamily="34" charset="0"/>
                <a:cs typeface="Arial" panose="020B0604020202020204" pitchFamily="34" charset="0"/>
              </a:rPr>
              <a:t>Skiing’s Reliance on Weather Conditions</a:t>
            </a:r>
          </a:p>
          <a:p>
            <a:pPr>
              <a:spcBef>
                <a:spcPts val="0"/>
              </a:spcBef>
              <a:defRPr/>
            </a:pPr>
            <a:endParaRPr lang="en-GB" sz="2800" dirty="0">
              <a:latin typeface="Arial" panose="020B0604020202020204" pitchFamily="34" charset="0"/>
              <a:cs typeface="Arial" panose="020B0604020202020204" pitchFamily="34" charset="0"/>
            </a:endParaRPr>
          </a:p>
          <a:p>
            <a:pPr>
              <a:spcBef>
                <a:spcPts val="0"/>
              </a:spcBef>
              <a:defRPr/>
            </a:pPr>
            <a:r>
              <a:rPr lang="en-GB" sz="2800" dirty="0">
                <a:latin typeface="Arial" panose="020B0604020202020204" pitchFamily="34" charset="0"/>
                <a:cs typeface="Arial" panose="020B0604020202020204" pitchFamily="34" charset="0"/>
              </a:rPr>
              <a:t>Skiers are ‘skilled consumers’ – how does this impact their needs and wants?</a:t>
            </a:r>
          </a:p>
          <a:p>
            <a:pPr>
              <a:spcBef>
                <a:spcPts val="0"/>
              </a:spcBef>
              <a:defRPr/>
            </a:pPr>
            <a:endParaRPr lang="en-GB" dirty="0">
              <a:latin typeface="Arial" panose="020B0604020202020204" pitchFamily="34" charset="0"/>
              <a:cs typeface="Arial" panose="020B0604020202020204" pitchFamily="34" charset="0"/>
            </a:endParaRPr>
          </a:p>
          <a:p>
            <a:pPr marL="0" indent="0">
              <a:spcBef>
                <a:spcPts val="0"/>
              </a:spcBef>
              <a:buNone/>
              <a:defRPr/>
            </a:pPr>
            <a:endParaRPr lang="en-GB" dirty="0"/>
          </a:p>
          <a:p>
            <a:endParaRPr lang="en-GB" dirty="0"/>
          </a:p>
        </p:txBody>
      </p:sp>
    </p:spTree>
    <p:extLst>
      <p:ext uri="{BB962C8B-B14F-4D97-AF65-F5344CB8AC3E}">
        <p14:creationId xmlns:p14="http://schemas.microsoft.com/office/powerpoint/2010/main" val="265709994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be a skier</a:t>
            </a:r>
          </a:p>
        </p:txBody>
      </p:sp>
      <p:sp>
        <p:nvSpPr>
          <p:cNvPr id="3" name="Content Placeholder 2"/>
          <p:cNvSpPr>
            <a:spLocks noGrp="1"/>
          </p:cNvSpPr>
          <p:nvPr>
            <p:ph idx="1"/>
          </p:nvPr>
        </p:nvSpPr>
        <p:spPr/>
        <p:txBody>
          <a:bodyPr/>
          <a:lstStyle/>
          <a:p>
            <a:r>
              <a:rPr lang="en-GB" dirty="0">
                <a:hlinkClick r:id="rId2"/>
              </a:rPr>
              <a:t>https://youtu.be/YPg4HuIQt9c</a:t>
            </a:r>
            <a:endParaRPr lang="en-GB" dirty="0"/>
          </a:p>
        </p:txBody>
      </p:sp>
    </p:spTree>
    <p:extLst>
      <p:ext uri="{BB962C8B-B14F-4D97-AF65-F5344CB8AC3E}">
        <p14:creationId xmlns:p14="http://schemas.microsoft.com/office/powerpoint/2010/main" val="301526621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Skiing infrastructure</a:t>
            </a:r>
          </a:p>
        </p:txBody>
      </p:sp>
      <p:sp>
        <p:nvSpPr>
          <p:cNvPr id="3" name="Content Placeholder 2"/>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The more familiar area where skiing differs is in its Infrastructure Requirements:</a:t>
            </a:r>
          </a:p>
          <a:p>
            <a:pPr marL="0" indent="0">
              <a:buNone/>
            </a:pPr>
            <a:endParaRPr lang="en-GB" sz="24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Pistes</a:t>
            </a:r>
          </a:p>
          <a:p>
            <a:r>
              <a:rPr lang="en-GB" sz="2800" dirty="0">
                <a:latin typeface="Arial" panose="020B0604020202020204" pitchFamily="34" charset="0"/>
                <a:cs typeface="Arial" panose="020B0604020202020204" pitchFamily="34" charset="0"/>
              </a:rPr>
              <a:t>Off Piste Skiing</a:t>
            </a:r>
          </a:p>
          <a:p>
            <a:r>
              <a:rPr lang="en-GB" sz="2800" dirty="0">
                <a:latin typeface="Arial" panose="020B0604020202020204" pitchFamily="34" charset="0"/>
                <a:cs typeface="Arial" panose="020B0604020202020204" pitchFamily="34" charset="0"/>
              </a:rPr>
              <a:t>Artificial Snow</a:t>
            </a:r>
          </a:p>
          <a:p>
            <a:r>
              <a:rPr lang="en-GB" sz="2800" dirty="0">
                <a:latin typeface="Arial" panose="020B0604020202020204" pitchFamily="34" charset="0"/>
                <a:cs typeface="Arial" panose="020B0604020202020204" pitchFamily="34" charset="0"/>
              </a:rPr>
              <a:t>Ski Lifts</a:t>
            </a:r>
          </a:p>
          <a:p>
            <a:endParaRPr lang="en-GB" dirty="0"/>
          </a:p>
        </p:txBody>
      </p:sp>
    </p:spTree>
    <p:extLst>
      <p:ext uri="{BB962C8B-B14F-4D97-AF65-F5344CB8AC3E}">
        <p14:creationId xmlns:p14="http://schemas.microsoft.com/office/powerpoint/2010/main" val="347962459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What is a Piste?</a:t>
            </a:r>
          </a:p>
        </p:txBody>
      </p:sp>
      <p:pic>
        <p:nvPicPr>
          <p:cNvPr id="5" name="Picture Placeholder 4" descr="Piste - resize.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4507706" y="2084832"/>
            <a:ext cx="2836069" cy="3776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Placeholder 3"/>
          <p:cNvSpPr>
            <a:spLocks noGrp="1"/>
          </p:cNvSpPr>
          <p:nvPr>
            <p:ph type="body" sz="half" idx="4294967295"/>
          </p:nvPr>
        </p:nvSpPr>
        <p:spPr>
          <a:xfrm>
            <a:off x="9099550" y="1228725"/>
            <a:ext cx="3092450" cy="5476875"/>
          </a:xfrm>
        </p:spPr>
        <p:txBody>
          <a:bodyPr>
            <a:normAutofit/>
          </a:bodyPr>
          <a:lstStyle/>
          <a:p>
            <a:r>
              <a:rPr lang="en-GB" sz="1800" dirty="0">
                <a:latin typeface="Arial" panose="020B0604020202020204" pitchFamily="34" charset="0"/>
                <a:cs typeface="Arial" panose="020B0604020202020204" pitchFamily="34" charset="0"/>
              </a:rPr>
              <a:t>A </a:t>
            </a:r>
            <a:r>
              <a:rPr lang="en-GB" sz="1800" b="1" i="1" dirty="0">
                <a:latin typeface="Arial" panose="020B0604020202020204" pitchFamily="34" charset="0"/>
                <a:cs typeface="Arial" panose="020B0604020202020204" pitchFamily="34" charset="0"/>
              </a:rPr>
              <a:t>piste</a:t>
            </a:r>
            <a:r>
              <a:rPr lang="en-GB" sz="1800" baseline="300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is a marked ski run or path down a mountain for snow skiing, snowboarding or other mountain sports.</a:t>
            </a:r>
          </a:p>
        </p:txBody>
      </p:sp>
    </p:spTree>
    <p:extLst>
      <p:ext uri="{BB962C8B-B14F-4D97-AF65-F5344CB8AC3E}">
        <p14:creationId xmlns:p14="http://schemas.microsoft.com/office/powerpoint/2010/main" val="224103433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Impacts: Pistes</a:t>
            </a:r>
          </a:p>
        </p:txBody>
      </p:sp>
      <p:sp>
        <p:nvSpPr>
          <p:cNvPr id="3" name="Content Placeholder 2"/>
          <p:cNvSpPr>
            <a:spLocks noGrp="1"/>
          </p:cNvSpPr>
          <p:nvPr>
            <p:ph idx="1"/>
          </p:nvPr>
        </p:nvSpPr>
        <p:spPr>
          <a:xfrm>
            <a:off x="1251678" y="1570182"/>
            <a:ext cx="10178322" cy="5116945"/>
          </a:xfrm>
        </p:spPr>
        <p:txBody>
          <a:bodyPr>
            <a:normAutofit/>
          </a:bodyPr>
          <a:lstStyle/>
          <a:p>
            <a:pPr>
              <a:spcBef>
                <a:spcPct val="0"/>
              </a:spcBef>
            </a:pPr>
            <a:r>
              <a:rPr lang="en-GB" altLang="en-US" dirty="0">
                <a:latin typeface="Arial" panose="020B0604020202020204" pitchFamily="34" charset="0"/>
                <a:cs typeface="Arial" panose="020B0604020202020204" pitchFamily="34" charset="0"/>
              </a:rPr>
              <a:t>Resorts need for Pistes</a:t>
            </a:r>
          </a:p>
          <a:p>
            <a:pPr>
              <a:spcBef>
                <a:spcPct val="0"/>
              </a:spcBef>
            </a:pPr>
            <a:endParaRPr lang="en-GB" altLang="en-US" dirty="0">
              <a:latin typeface="Arial" panose="020B0604020202020204" pitchFamily="34" charset="0"/>
              <a:cs typeface="Arial" panose="020B0604020202020204" pitchFamily="34" charset="0"/>
            </a:endParaRPr>
          </a:p>
          <a:p>
            <a:pPr>
              <a:spcBef>
                <a:spcPct val="0"/>
              </a:spcBef>
            </a:pPr>
            <a:r>
              <a:rPr lang="en-GB" altLang="en-US" dirty="0">
                <a:latin typeface="Arial" panose="020B0604020202020204" pitchFamily="34" charset="0"/>
                <a:cs typeface="Arial" panose="020B0604020202020204" pitchFamily="34" charset="0"/>
              </a:rPr>
              <a:t>Needs of ‘skilled consumers’ in their choice of Pistes</a:t>
            </a:r>
          </a:p>
          <a:p>
            <a:pPr>
              <a:spcBef>
                <a:spcPct val="0"/>
              </a:spcBef>
            </a:pPr>
            <a:endParaRPr lang="en-GB" altLang="en-US" dirty="0">
              <a:latin typeface="Arial" panose="020B0604020202020204" pitchFamily="34" charset="0"/>
              <a:cs typeface="Arial" panose="020B0604020202020204" pitchFamily="34" charset="0"/>
            </a:endParaRPr>
          </a:p>
          <a:p>
            <a:pPr>
              <a:spcBef>
                <a:spcPct val="0"/>
              </a:spcBef>
            </a:pPr>
            <a:r>
              <a:rPr lang="en-GB" altLang="en-US" dirty="0">
                <a:latin typeface="Arial" panose="020B0604020202020204" pitchFamily="34" charset="0"/>
                <a:cs typeface="Arial" panose="020B0604020202020204" pitchFamily="34" charset="0"/>
              </a:rPr>
              <a:t>Environmental impact on creating and maintaining Pistes</a:t>
            </a:r>
          </a:p>
          <a:p>
            <a:pPr>
              <a:spcBef>
                <a:spcPct val="0"/>
              </a:spcBef>
            </a:pPr>
            <a:endParaRPr lang="en-GB" altLang="en-US" dirty="0">
              <a:latin typeface="Arial" panose="020B0604020202020204" pitchFamily="34" charset="0"/>
              <a:cs typeface="Arial" panose="020B0604020202020204" pitchFamily="34" charset="0"/>
            </a:endParaRPr>
          </a:p>
          <a:p>
            <a:pPr>
              <a:spcBef>
                <a:spcPct val="0"/>
              </a:spcBef>
            </a:pPr>
            <a:r>
              <a:rPr lang="en-GB" altLang="en-US" dirty="0">
                <a:latin typeface="Arial" panose="020B0604020202020204" pitchFamily="34" charset="0"/>
                <a:cs typeface="Arial" panose="020B0604020202020204" pitchFamily="34" charset="0"/>
              </a:rPr>
              <a:t>Tree removal; Drainage Patterns and Pollution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221000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Impacts: Artificial Snow</a:t>
            </a:r>
          </a:p>
        </p:txBody>
      </p:sp>
      <p:sp>
        <p:nvSpPr>
          <p:cNvPr id="3" name="Content Placeholder 2"/>
          <p:cNvSpPr>
            <a:spLocks noGrp="1"/>
          </p:cNvSpPr>
          <p:nvPr>
            <p:ph idx="1"/>
          </p:nvPr>
        </p:nvSpPr>
        <p:spPr>
          <a:xfrm>
            <a:off x="1251678" y="1487055"/>
            <a:ext cx="10178322" cy="5370945"/>
          </a:xfrm>
        </p:spPr>
        <p:txBody>
          <a:bodyPr>
            <a:normAutofit/>
          </a:bodyPr>
          <a:lstStyle/>
          <a:p>
            <a:r>
              <a:rPr lang="en-GB" altLang="en-US" dirty="0">
                <a:latin typeface="Arial" panose="020B0604020202020204" pitchFamily="34" charset="0"/>
                <a:cs typeface="Arial" panose="020B0604020202020204" pitchFamily="34" charset="0"/>
              </a:rPr>
              <a:t>What is artificial snow and why is it used?  </a:t>
            </a:r>
          </a:p>
          <a:p>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Very energy intensive and requires a lot of equipment. </a:t>
            </a:r>
          </a:p>
          <a:p>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Excess water consumption either from reservoirs built up the mountain, which are often unsightly, or from rivers.</a:t>
            </a:r>
          </a:p>
          <a:p>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Impact on Rivers</a:t>
            </a:r>
          </a:p>
          <a:p>
            <a:pPr marL="0" indent="0">
              <a:buNone/>
            </a:pPr>
            <a:r>
              <a:rPr lang="en-GB" altLang="en-US" dirty="0">
                <a:latin typeface="Arial" panose="020B0604020202020204" pitchFamily="34" charset="0"/>
                <a:cs typeface="Arial" panose="020B0604020202020204" pitchFamily="34" charset="0"/>
              </a:rPr>
              <a:t> </a:t>
            </a:r>
          </a:p>
          <a:p>
            <a:pPr>
              <a:spcBef>
                <a:spcPct val="0"/>
              </a:spcBef>
            </a:pPr>
            <a:r>
              <a:rPr lang="en-GB" altLang="en-US" dirty="0">
                <a:latin typeface="Arial" panose="020B0604020202020204" pitchFamily="34" charset="0"/>
                <a:cs typeface="Arial" panose="020B0604020202020204" pitchFamily="34" charset="0"/>
              </a:rPr>
              <a:t>Skiers want peace and to relish the environment – snow machines can negatively impact the experience.</a:t>
            </a:r>
          </a:p>
          <a:p>
            <a:endParaRPr lang="en-GB" dirty="0"/>
          </a:p>
        </p:txBody>
      </p:sp>
    </p:spTree>
    <p:extLst>
      <p:ext uri="{BB962C8B-B14F-4D97-AF65-F5344CB8AC3E}">
        <p14:creationId xmlns:p14="http://schemas.microsoft.com/office/powerpoint/2010/main" val="37465052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tx1"/>
                </a:solidFill>
                <a:cs typeface="Arial" panose="020B0604020202020204" pitchFamily="34" charset="0"/>
              </a:rPr>
              <a:t>Green Piste: Protecting the Skiing Environment</a:t>
            </a:r>
          </a:p>
        </p:txBody>
      </p:sp>
      <p:sp>
        <p:nvSpPr>
          <p:cNvPr id="3" name="Content Placeholder 2"/>
          <p:cNvSpPr>
            <a:spLocks noGrp="1"/>
          </p:cNvSpPr>
          <p:nvPr>
            <p:ph idx="1"/>
          </p:nvPr>
        </p:nvSpPr>
        <p:spPr/>
        <p:txBody>
          <a:bodyPr/>
          <a:lstStyle/>
          <a:p>
            <a:r>
              <a:rPr lang="en-GB" dirty="0">
                <a:hlinkClick r:id="rId2"/>
              </a:rPr>
              <a:t>https://youtu.be/oY3m7p2MAqM</a:t>
            </a:r>
            <a:endParaRPr lang="en-GB" dirty="0"/>
          </a:p>
        </p:txBody>
      </p:sp>
    </p:spTree>
    <p:extLst>
      <p:ext uri="{BB962C8B-B14F-4D97-AF65-F5344CB8AC3E}">
        <p14:creationId xmlns:p14="http://schemas.microsoft.com/office/powerpoint/2010/main" val="329649739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tx1"/>
                </a:solidFill>
              </a:rPr>
              <a:t>Making Snow for the Olympics  National Geographic</a:t>
            </a:r>
          </a:p>
        </p:txBody>
      </p:sp>
      <p:sp>
        <p:nvSpPr>
          <p:cNvPr id="3" name="Content Placeholder 2"/>
          <p:cNvSpPr>
            <a:spLocks noGrp="1"/>
          </p:cNvSpPr>
          <p:nvPr>
            <p:ph idx="1"/>
          </p:nvPr>
        </p:nvSpPr>
        <p:spPr/>
        <p:txBody>
          <a:bodyPr/>
          <a:lstStyle/>
          <a:p>
            <a:r>
              <a:rPr lang="en-GB" dirty="0">
                <a:hlinkClick r:id="rId2"/>
              </a:rPr>
              <a:t>https://youtu.be/lZvJ49gJ9Tw</a:t>
            </a:r>
            <a:endParaRPr lang="en-GB" dirty="0"/>
          </a:p>
        </p:txBody>
      </p:sp>
    </p:spTree>
    <p:extLst>
      <p:ext uri="{BB962C8B-B14F-4D97-AF65-F5344CB8AC3E}">
        <p14:creationId xmlns:p14="http://schemas.microsoft.com/office/powerpoint/2010/main" val="307714755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Impacts: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Ski Lifts </a:t>
            </a:r>
          </a:p>
        </p:txBody>
      </p:sp>
      <p:pic>
        <p:nvPicPr>
          <p:cNvPr id="5" name="Picture Placeholder 4" descr="Ski Lift - Resize.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5050631" y="3144837"/>
            <a:ext cx="1666875"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Placeholder 3"/>
          <p:cNvSpPr>
            <a:spLocks noGrp="1"/>
          </p:cNvSpPr>
          <p:nvPr>
            <p:ph type="body" sz="half" idx="4294967295"/>
          </p:nvPr>
        </p:nvSpPr>
        <p:spPr>
          <a:xfrm>
            <a:off x="9099550" y="1052513"/>
            <a:ext cx="3092450" cy="5805487"/>
          </a:xfrm>
        </p:spPr>
        <p:txBody>
          <a:bodyPr>
            <a:normAutofit fontScale="77500" lnSpcReduction="20000"/>
          </a:bodyPr>
          <a:lstStyle/>
          <a:p>
            <a:pPr>
              <a:defRPr/>
            </a:pPr>
            <a:r>
              <a:rPr lang="en-GB" sz="3000" dirty="0">
                <a:latin typeface="Arial" panose="020B0604020202020204" pitchFamily="34" charset="0"/>
                <a:cs typeface="Arial" panose="020B0604020202020204" pitchFamily="34" charset="0"/>
              </a:rPr>
              <a:t>Why we need them!</a:t>
            </a:r>
          </a:p>
          <a:p>
            <a:pPr lvl="1">
              <a:defRPr/>
            </a:pPr>
            <a:r>
              <a:rPr lang="en-GB" sz="2900" dirty="0">
                <a:solidFill>
                  <a:schemeClr val="accent1"/>
                </a:solidFill>
                <a:latin typeface="Arial" panose="020B0604020202020204" pitchFamily="34" charset="0"/>
                <a:cs typeface="Arial" panose="020B0604020202020204" pitchFamily="34" charset="0"/>
              </a:rPr>
              <a:t>Essential for majority of skiers</a:t>
            </a:r>
          </a:p>
          <a:p>
            <a:pPr lvl="1">
              <a:defRPr/>
            </a:pPr>
            <a:r>
              <a:rPr lang="en-GB" sz="2900" dirty="0">
                <a:solidFill>
                  <a:schemeClr val="accent1"/>
                </a:solidFill>
                <a:latin typeface="Arial" panose="020B0604020202020204" pitchFamily="34" charset="0"/>
                <a:cs typeface="Arial" panose="020B0604020202020204" pitchFamily="34" charset="0"/>
              </a:rPr>
              <a:t>Winter and summer access</a:t>
            </a:r>
          </a:p>
          <a:p>
            <a:pPr lvl="1">
              <a:defRPr/>
            </a:pPr>
            <a:r>
              <a:rPr lang="en-GB" sz="2900" dirty="0">
                <a:solidFill>
                  <a:schemeClr val="accent1"/>
                </a:solidFill>
                <a:latin typeface="Arial" panose="020B0604020202020204" pitchFamily="34" charset="0"/>
                <a:cs typeface="Arial" panose="020B0604020202020204" pitchFamily="34" charset="0"/>
              </a:rPr>
              <a:t>Make the mountains accessible for all</a:t>
            </a:r>
          </a:p>
          <a:p>
            <a:pPr>
              <a:defRPr/>
            </a:pPr>
            <a:r>
              <a:rPr lang="en-GB" sz="3000" dirty="0">
                <a:latin typeface="Arial" panose="020B0604020202020204" pitchFamily="34" charset="0"/>
                <a:cs typeface="Arial" panose="020B0604020202020204" pitchFamily="34" charset="0"/>
              </a:rPr>
              <a:t>The Impacts</a:t>
            </a:r>
          </a:p>
          <a:p>
            <a:pPr lvl="1">
              <a:defRPr/>
            </a:pPr>
            <a:r>
              <a:rPr lang="en-GB" sz="2900" dirty="0">
                <a:solidFill>
                  <a:schemeClr val="accent1"/>
                </a:solidFill>
                <a:latin typeface="Arial" panose="020B0604020202020204" pitchFamily="34" charset="0"/>
                <a:cs typeface="Arial" panose="020B0604020202020204" pitchFamily="34" charset="0"/>
              </a:rPr>
              <a:t>Year round visual impact</a:t>
            </a:r>
          </a:p>
          <a:p>
            <a:pPr lvl="1">
              <a:defRPr/>
            </a:pPr>
            <a:r>
              <a:rPr lang="en-GB" sz="2900" dirty="0">
                <a:solidFill>
                  <a:schemeClr val="accent1"/>
                </a:solidFill>
                <a:latin typeface="Arial" panose="020B0604020202020204" pitchFamily="34" charset="0"/>
                <a:cs typeface="Arial" panose="020B0604020202020204" pitchFamily="34" charset="0"/>
              </a:rPr>
              <a:t>Buildings up the mountain</a:t>
            </a:r>
          </a:p>
          <a:p>
            <a:pPr lvl="1">
              <a:defRPr/>
            </a:pPr>
            <a:r>
              <a:rPr lang="en-GB" sz="2900" dirty="0">
                <a:solidFill>
                  <a:schemeClr val="accent1"/>
                </a:solidFill>
                <a:latin typeface="Arial" panose="020B0604020202020204" pitchFamily="34" charset="0"/>
                <a:cs typeface="Arial" panose="020B0604020202020204" pitchFamily="34" charset="0"/>
              </a:rPr>
              <a:t>Cause impact when being built</a:t>
            </a:r>
          </a:p>
          <a:p>
            <a:pPr lvl="1">
              <a:defRPr/>
            </a:pPr>
            <a:r>
              <a:rPr lang="en-GB" sz="2900" dirty="0">
                <a:solidFill>
                  <a:schemeClr val="accent1"/>
                </a:solidFill>
                <a:latin typeface="Arial" panose="020B0604020202020204" pitchFamily="34" charset="0"/>
                <a:cs typeface="Arial" panose="020B0604020202020204" pitchFamily="34" charset="0"/>
              </a:rPr>
              <a:t>Energy use: emissions</a:t>
            </a:r>
          </a:p>
          <a:p>
            <a:pPr lvl="1">
              <a:defRPr/>
            </a:pPr>
            <a:r>
              <a:rPr lang="en-GB" sz="2900" dirty="0">
                <a:solidFill>
                  <a:schemeClr val="accent1"/>
                </a:solidFill>
                <a:latin typeface="Arial" panose="020B0604020202020204" pitchFamily="34" charset="0"/>
                <a:cs typeface="Arial" panose="020B0604020202020204" pitchFamily="34" charset="0"/>
              </a:rPr>
              <a:t>Noise</a:t>
            </a:r>
          </a:p>
          <a:p>
            <a:endParaRPr lang="en-GB" dirty="0"/>
          </a:p>
        </p:txBody>
      </p:sp>
    </p:spTree>
    <p:extLst>
      <p:ext uri="{BB962C8B-B14F-4D97-AF65-F5344CB8AC3E}">
        <p14:creationId xmlns:p14="http://schemas.microsoft.com/office/powerpoint/2010/main" val="298152820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Off Piste Skiing</a:t>
            </a:r>
          </a:p>
        </p:txBody>
      </p:sp>
      <p:pic>
        <p:nvPicPr>
          <p:cNvPr id="5" name="Picture Placeholder 4" descr="Off Piste - Resize.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5050631" y="3016250"/>
            <a:ext cx="1666875" cy="256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Placeholder 3"/>
          <p:cNvSpPr>
            <a:spLocks noGrp="1"/>
          </p:cNvSpPr>
          <p:nvPr>
            <p:ph type="body" sz="half" idx="4294967295"/>
          </p:nvPr>
        </p:nvSpPr>
        <p:spPr>
          <a:xfrm>
            <a:off x="8991600" y="4959350"/>
            <a:ext cx="3200400" cy="1463675"/>
          </a:xfrm>
        </p:spPr>
        <p:txBody>
          <a:bodyPr>
            <a:normAutofit fontScale="77500" lnSpcReduction="20000"/>
          </a:bodyPr>
          <a:lstStyle/>
          <a:p>
            <a:r>
              <a:rPr lang="en-GB" altLang="en-US" sz="2800" dirty="0">
                <a:solidFill>
                  <a:schemeClr val="accent1"/>
                </a:solidFill>
                <a:latin typeface="Arial" panose="020B0604020202020204" pitchFamily="34" charset="0"/>
                <a:cs typeface="Arial" panose="020B0604020202020204" pitchFamily="34" charset="0"/>
              </a:rPr>
              <a:t>Challenging and fun!</a:t>
            </a:r>
          </a:p>
          <a:p>
            <a:r>
              <a:rPr lang="en-GB" altLang="en-US" sz="2800" dirty="0">
                <a:solidFill>
                  <a:schemeClr val="accent1"/>
                </a:solidFill>
                <a:latin typeface="Arial" panose="020B0604020202020204" pitchFamily="34" charset="0"/>
                <a:cs typeface="Arial" panose="020B0604020202020204" pitchFamily="34" charset="0"/>
              </a:rPr>
              <a:t>Fewer people </a:t>
            </a:r>
            <a:r>
              <a:rPr lang="en-GB" altLang="en-US" sz="2800" dirty="0">
                <a:solidFill>
                  <a:schemeClr val="accent1"/>
                </a:solidFill>
                <a:latin typeface="Arial" panose="020B0604020202020204" pitchFamily="34" charset="0"/>
                <a:cs typeface="Arial" panose="020B0604020202020204" pitchFamily="34" charset="0"/>
                <a:sym typeface="Wingdings" panose="05000000000000000000" pitchFamily="2" charset="2"/>
              </a:rPr>
              <a:t></a:t>
            </a:r>
            <a:endParaRPr lang="en-GB" altLang="en-US" sz="2800" dirty="0">
              <a:solidFill>
                <a:schemeClr val="accent1"/>
              </a:solidFill>
              <a:latin typeface="Arial" panose="020B0604020202020204" pitchFamily="34" charset="0"/>
              <a:cs typeface="Arial" panose="020B0604020202020204" pitchFamily="34" charset="0"/>
            </a:endParaRPr>
          </a:p>
          <a:p>
            <a:r>
              <a:rPr lang="en-GB" altLang="en-US" sz="2800" dirty="0">
                <a:solidFill>
                  <a:schemeClr val="accent1"/>
                </a:solidFill>
                <a:latin typeface="Arial" panose="020B0604020202020204" pitchFamily="34" charset="0"/>
                <a:cs typeface="Arial" panose="020B0604020202020204" pitchFamily="34" charset="0"/>
              </a:rPr>
              <a:t>More natural way to ski?</a:t>
            </a:r>
          </a:p>
          <a:p>
            <a:endParaRPr lang="en-GB" dirty="0"/>
          </a:p>
        </p:txBody>
      </p:sp>
    </p:spTree>
    <p:extLst>
      <p:ext uri="{BB962C8B-B14F-4D97-AF65-F5344CB8AC3E}">
        <p14:creationId xmlns:p14="http://schemas.microsoft.com/office/powerpoint/2010/main" val="643384336"/>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Impacts: Off Piste Skiing</a:t>
            </a:r>
          </a:p>
        </p:txBody>
      </p:sp>
      <p:sp>
        <p:nvSpPr>
          <p:cNvPr id="3" name="Content Placeholder 2"/>
          <p:cNvSpPr>
            <a:spLocks noGrp="1"/>
          </p:cNvSpPr>
          <p:nvPr>
            <p:ph idx="1"/>
          </p:nvPr>
        </p:nvSpPr>
        <p:spPr>
          <a:xfrm>
            <a:off x="1251678" y="1274619"/>
            <a:ext cx="10178322" cy="5583382"/>
          </a:xfrm>
        </p:spPr>
        <p:txBody>
          <a:bodyPr>
            <a:normAutofit/>
          </a:bodyPr>
          <a:lstStyle/>
          <a:p>
            <a:pPr marL="0" indent="0">
              <a:buNone/>
            </a:pPr>
            <a:endParaRPr lang="en-GB" altLang="en-US" sz="3600" dirty="0">
              <a:latin typeface="Arial" panose="020B0604020202020204" pitchFamily="34" charset="0"/>
              <a:cs typeface="Arial" panose="020B0604020202020204" pitchFamily="34" charset="0"/>
            </a:endParaRPr>
          </a:p>
          <a:p>
            <a:pPr>
              <a:spcBef>
                <a:spcPct val="0"/>
              </a:spcBef>
            </a:pPr>
            <a:r>
              <a:rPr lang="en-GB" altLang="en-US" sz="2400" dirty="0">
                <a:latin typeface="Arial" panose="020B0604020202020204" pitchFamily="34" charset="0"/>
                <a:cs typeface="Arial" panose="020B0604020202020204" pitchFamily="34" charset="0"/>
              </a:rPr>
              <a:t>Challenge for our ‘skilled consumers’.</a:t>
            </a:r>
          </a:p>
          <a:p>
            <a:pPr>
              <a:spcBef>
                <a:spcPct val="0"/>
              </a:spcBef>
            </a:pPr>
            <a:endParaRPr lang="en-GB" altLang="en-US" sz="2400" dirty="0">
              <a:latin typeface="Arial" panose="020B0604020202020204" pitchFamily="34" charset="0"/>
              <a:cs typeface="Arial" panose="020B0604020202020204" pitchFamily="34" charset="0"/>
            </a:endParaRPr>
          </a:p>
          <a:p>
            <a:pPr>
              <a:spcBef>
                <a:spcPct val="0"/>
              </a:spcBef>
            </a:pPr>
            <a:r>
              <a:rPr lang="en-GB" altLang="en-US" sz="2400" dirty="0">
                <a:latin typeface="Arial" panose="020B0604020202020204" pitchFamily="34" charset="0"/>
                <a:cs typeface="Arial" panose="020B0604020202020204" pitchFamily="34" charset="0"/>
              </a:rPr>
              <a:t>More natural way to ski? </a:t>
            </a:r>
          </a:p>
          <a:p>
            <a:pPr>
              <a:spcBef>
                <a:spcPct val="0"/>
              </a:spcBef>
            </a:pPr>
            <a:endParaRPr lang="en-GB" altLang="en-US" sz="2400" dirty="0">
              <a:latin typeface="Arial" panose="020B0604020202020204" pitchFamily="34" charset="0"/>
              <a:cs typeface="Arial" panose="020B0604020202020204" pitchFamily="34" charset="0"/>
            </a:endParaRPr>
          </a:p>
          <a:p>
            <a:pPr>
              <a:spcBef>
                <a:spcPct val="0"/>
              </a:spcBef>
            </a:pPr>
            <a:r>
              <a:rPr lang="en-GB" altLang="en-US" sz="2400" dirty="0">
                <a:latin typeface="Arial" panose="020B0604020202020204" pitchFamily="34" charset="0"/>
                <a:cs typeface="Arial" panose="020B0604020202020204" pitchFamily="34" charset="0"/>
              </a:rPr>
              <a:t>Damage vegetation</a:t>
            </a:r>
          </a:p>
          <a:p>
            <a:pPr>
              <a:spcBef>
                <a:spcPct val="0"/>
              </a:spcBef>
            </a:pPr>
            <a:endParaRPr lang="en-GB" altLang="en-US" sz="2400" dirty="0">
              <a:latin typeface="Arial" panose="020B0604020202020204" pitchFamily="34" charset="0"/>
              <a:cs typeface="Arial" panose="020B0604020202020204" pitchFamily="34" charset="0"/>
            </a:endParaRPr>
          </a:p>
          <a:p>
            <a:pPr>
              <a:spcBef>
                <a:spcPct val="0"/>
              </a:spcBef>
            </a:pPr>
            <a:r>
              <a:rPr lang="en-GB" altLang="en-US" sz="2400" dirty="0">
                <a:latin typeface="Arial" panose="020B0604020202020204" pitchFamily="34" charset="0"/>
                <a:cs typeface="Arial" panose="020B0604020202020204" pitchFamily="34" charset="0"/>
              </a:rPr>
              <a:t>Disturb feeding routes of animals</a:t>
            </a:r>
          </a:p>
          <a:p>
            <a:pPr>
              <a:spcBef>
                <a:spcPct val="0"/>
              </a:spcBef>
            </a:pPr>
            <a:endParaRPr lang="en-GB" altLang="en-US" sz="2400" dirty="0">
              <a:latin typeface="Arial" panose="020B0604020202020204" pitchFamily="34" charset="0"/>
              <a:cs typeface="Arial" panose="020B0604020202020204" pitchFamily="34" charset="0"/>
            </a:endParaRPr>
          </a:p>
          <a:p>
            <a:pPr>
              <a:spcBef>
                <a:spcPct val="0"/>
              </a:spcBef>
            </a:pPr>
            <a:r>
              <a:rPr lang="en-GB" altLang="en-US" sz="2400" dirty="0">
                <a:latin typeface="Arial" panose="020B0604020202020204" pitchFamily="34" charset="0"/>
                <a:cs typeface="Arial" panose="020B0604020202020204" pitchFamily="34" charset="0"/>
              </a:rPr>
              <a:t>It also can be dangerous – both for the skier if they don’t know the area and also for the avalanche risk.</a:t>
            </a:r>
          </a:p>
          <a:p>
            <a:endParaRPr lang="en-GB" dirty="0"/>
          </a:p>
        </p:txBody>
      </p:sp>
    </p:spTree>
    <p:extLst>
      <p:ext uri="{BB962C8B-B14F-4D97-AF65-F5344CB8AC3E}">
        <p14:creationId xmlns:p14="http://schemas.microsoft.com/office/powerpoint/2010/main" val="269506585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000" dirty="0">
                <a:latin typeface="Arial" panose="020B0604020202020204" pitchFamily="34" charset="0"/>
                <a:cs typeface="Arial" panose="020B0604020202020204" pitchFamily="34" charset="0"/>
              </a:rPr>
              <a:t>Resort issues</a:t>
            </a:r>
          </a:p>
        </p:txBody>
      </p:sp>
      <p:pic>
        <p:nvPicPr>
          <p:cNvPr id="1032" name="Picture 8" descr="Image result for pictures of ski resort"/>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853850" y="2286000"/>
            <a:ext cx="6060437" cy="4022725"/>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p:cNvSpPr>
            <a:spLocks noGrp="1"/>
          </p:cNvSpPr>
          <p:nvPr>
            <p:ph type="body" sz="half" idx="4294967295"/>
          </p:nvPr>
        </p:nvSpPr>
        <p:spPr>
          <a:xfrm>
            <a:off x="9099550" y="1533525"/>
            <a:ext cx="3092450" cy="5089525"/>
          </a:xfrm>
        </p:spPr>
        <p:txBody>
          <a:bodyPr>
            <a:normAutofit fontScale="85000" lnSpcReduction="20000"/>
          </a:bodyPr>
          <a:lstStyle/>
          <a:p>
            <a:pPr>
              <a:defRPr/>
            </a:pPr>
            <a:r>
              <a:rPr lang="en-GB" sz="3100" dirty="0">
                <a:solidFill>
                  <a:schemeClr val="accent1"/>
                </a:solidFill>
                <a:latin typeface="Arial" panose="020B0604020202020204" pitchFamily="34" charset="0"/>
                <a:cs typeface="Arial" panose="020B0604020202020204" pitchFamily="34" charset="0"/>
              </a:rPr>
              <a:t>Energy and waste</a:t>
            </a:r>
          </a:p>
          <a:p>
            <a:pPr>
              <a:defRPr/>
            </a:pPr>
            <a:r>
              <a:rPr lang="en-GB" sz="3100" dirty="0">
                <a:solidFill>
                  <a:schemeClr val="accent1"/>
                </a:solidFill>
                <a:latin typeface="Arial" panose="020B0604020202020204" pitchFamily="34" charset="0"/>
                <a:cs typeface="Arial" panose="020B0604020202020204" pitchFamily="34" charset="0"/>
              </a:rPr>
              <a:t>		</a:t>
            </a:r>
          </a:p>
          <a:p>
            <a:pPr>
              <a:defRPr/>
            </a:pPr>
            <a:r>
              <a:rPr lang="en-GB" sz="3100" dirty="0">
                <a:solidFill>
                  <a:schemeClr val="accent1"/>
                </a:solidFill>
                <a:latin typeface="Arial" panose="020B0604020202020204" pitchFamily="34" charset="0"/>
                <a:cs typeface="Arial" panose="020B0604020202020204" pitchFamily="34" charset="0"/>
              </a:rPr>
              <a:t>Development and Planning</a:t>
            </a:r>
          </a:p>
          <a:p>
            <a:pPr lvl="1">
              <a:buBlip>
                <a:blip r:embed="rId3"/>
              </a:buBlip>
              <a:defRPr/>
            </a:pPr>
            <a:endParaRPr lang="en-GB" sz="3100" dirty="0">
              <a:solidFill>
                <a:schemeClr val="accent1"/>
              </a:solidFill>
              <a:latin typeface="Arial" panose="020B0604020202020204" pitchFamily="34" charset="0"/>
              <a:cs typeface="Arial" panose="020B0604020202020204" pitchFamily="34" charset="0"/>
            </a:endParaRPr>
          </a:p>
          <a:p>
            <a:pPr>
              <a:defRPr/>
            </a:pPr>
            <a:r>
              <a:rPr lang="en-GB" sz="3100" dirty="0">
                <a:solidFill>
                  <a:schemeClr val="accent1"/>
                </a:solidFill>
                <a:latin typeface="Arial" panose="020B0604020202020204" pitchFamily="34" charset="0"/>
                <a:cs typeface="Arial" panose="020B0604020202020204" pitchFamily="34" charset="0"/>
              </a:rPr>
              <a:t>Architecture</a:t>
            </a:r>
          </a:p>
          <a:p>
            <a:pPr>
              <a:buBlip>
                <a:blip r:embed="rId3"/>
              </a:buBlip>
              <a:defRPr/>
            </a:pPr>
            <a:endParaRPr lang="en-GB" sz="3100" dirty="0">
              <a:solidFill>
                <a:schemeClr val="accent1"/>
              </a:solidFill>
              <a:latin typeface="Arial" panose="020B0604020202020204" pitchFamily="34" charset="0"/>
              <a:cs typeface="Arial" panose="020B0604020202020204" pitchFamily="34" charset="0"/>
            </a:endParaRPr>
          </a:p>
          <a:p>
            <a:pPr>
              <a:defRPr/>
            </a:pPr>
            <a:r>
              <a:rPr lang="en-GB" sz="3100" dirty="0">
                <a:solidFill>
                  <a:schemeClr val="accent1"/>
                </a:solidFill>
                <a:latin typeface="Arial" panose="020B0604020202020204" pitchFamily="34" charset="0"/>
                <a:cs typeface="Arial" panose="020B0604020202020204" pitchFamily="34" charset="0"/>
              </a:rPr>
              <a:t>Transport and Traffic</a:t>
            </a:r>
          </a:p>
          <a:p>
            <a:pPr>
              <a:buBlip>
                <a:blip r:embed="rId3"/>
              </a:buBlip>
              <a:defRPr/>
            </a:pPr>
            <a:endParaRPr lang="en-GB" sz="3100" dirty="0">
              <a:solidFill>
                <a:schemeClr val="accent1"/>
              </a:solidFill>
              <a:latin typeface="Arial" panose="020B0604020202020204" pitchFamily="34" charset="0"/>
              <a:cs typeface="Arial" panose="020B0604020202020204" pitchFamily="34" charset="0"/>
            </a:endParaRPr>
          </a:p>
          <a:p>
            <a:pPr>
              <a:defRPr/>
            </a:pPr>
            <a:r>
              <a:rPr lang="en-GB" sz="3100" dirty="0">
                <a:solidFill>
                  <a:schemeClr val="accent1"/>
                </a:solidFill>
                <a:latin typeface="Arial" panose="020B0604020202020204" pitchFamily="34" charset="0"/>
                <a:cs typeface="Arial" panose="020B0604020202020204" pitchFamily="34" charset="0"/>
              </a:rPr>
              <a:t>Social and Cultural impact</a:t>
            </a:r>
          </a:p>
          <a:p>
            <a:endParaRPr lang="en-GB" dirty="0"/>
          </a:p>
        </p:txBody>
      </p:sp>
    </p:spTree>
    <p:extLst>
      <p:ext uri="{BB962C8B-B14F-4D97-AF65-F5344CB8AC3E}">
        <p14:creationId xmlns:p14="http://schemas.microsoft.com/office/powerpoint/2010/main" val="350250336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Impacts: Resort Issues</a:t>
            </a:r>
          </a:p>
        </p:txBody>
      </p:sp>
      <p:sp>
        <p:nvSpPr>
          <p:cNvPr id="3" name="Content Placeholder 2"/>
          <p:cNvSpPr>
            <a:spLocks noGrp="1"/>
          </p:cNvSpPr>
          <p:nvPr>
            <p:ph idx="1"/>
          </p:nvPr>
        </p:nvSpPr>
        <p:spPr/>
        <p:txBody>
          <a:bodyPr>
            <a:normAutofit/>
          </a:bodyPr>
          <a:lstStyle/>
          <a:p>
            <a:pPr>
              <a:spcBef>
                <a:spcPts val="0"/>
              </a:spcBef>
              <a:defRPr/>
            </a:pPr>
            <a:r>
              <a:rPr lang="en-GB" sz="2100" dirty="0">
                <a:latin typeface="Arial" panose="020B0604020202020204" pitchFamily="34" charset="0"/>
                <a:cs typeface="Arial" panose="020B0604020202020204" pitchFamily="34" charset="0"/>
              </a:rPr>
              <a:t>Social and Cultural Impacts</a:t>
            </a:r>
          </a:p>
          <a:p>
            <a:pPr>
              <a:spcBef>
                <a:spcPts val="0"/>
              </a:spcBef>
              <a:defRPr/>
            </a:pPr>
            <a:endParaRPr lang="en-GB" sz="2100" dirty="0">
              <a:latin typeface="Arial" panose="020B0604020202020204" pitchFamily="34" charset="0"/>
              <a:cs typeface="Arial" panose="020B0604020202020204" pitchFamily="34" charset="0"/>
            </a:endParaRPr>
          </a:p>
          <a:p>
            <a:pPr>
              <a:spcBef>
                <a:spcPts val="0"/>
              </a:spcBef>
              <a:defRPr/>
            </a:pPr>
            <a:r>
              <a:rPr lang="en-GB" sz="2100" dirty="0">
                <a:latin typeface="Arial" panose="020B0604020202020204" pitchFamily="34" charset="0"/>
                <a:cs typeface="Arial" panose="020B0604020202020204" pitchFamily="34" charset="0"/>
              </a:rPr>
              <a:t>Resident year round population and influx of seasonal tourism</a:t>
            </a:r>
          </a:p>
          <a:p>
            <a:pPr>
              <a:spcBef>
                <a:spcPts val="0"/>
              </a:spcBef>
              <a:defRPr/>
            </a:pPr>
            <a:endParaRPr lang="en-GB" sz="2100" dirty="0">
              <a:latin typeface="Arial" panose="020B0604020202020204" pitchFamily="34" charset="0"/>
              <a:cs typeface="Arial" panose="020B0604020202020204" pitchFamily="34" charset="0"/>
            </a:endParaRPr>
          </a:p>
          <a:p>
            <a:pPr>
              <a:spcBef>
                <a:spcPts val="0"/>
              </a:spcBef>
              <a:defRPr/>
            </a:pPr>
            <a:r>
              <a:rPr lang="en-GB" sz="2100" dirty="0">
                <a:latin typeface="Arial" panose="020B0604020202020204" pitchFamily="34" charset="0"/>
                <a:cs typeface="Arial" panose="020B0604020202020204" pitchFamily="34" charset="0"/>
              </a:rPr>
              <a:t>Chalets and Second Homes  </a:t>
            </a:r>
          </a:p>
          <a:p>
            <a:pPr marL="0" indent="0">
              <a:spcBef>
                <a:spcPts val="0"/>
              </a:spcBef>
              <a:buNone/>
              <a:defRPr/>
            </a:pPr>
            <a:endParaRPr lang="en-GB" sz="2100" dirty="0">
              <a:latin typeface="Arial" panose="020B0604020202020204" pitchFamily="34" charset="0"/>
              <a:cs typeface="Arial" panose="020B0604020202020204" pitchFamily="34" charset="0"/>
            </a:endParaRPr>
          </a:p>
          <a:p>
            <a:pPr>
              <a:spcBef>
                <a:spcPts val="0"/>
              </a:spcBef>
              <a:defRPr/>
            </a:pPr>
            <a:r>
              <a:rPr lang="en-GB" sz="2100" dirty="0">
                <a:latin typeface="Arial" panose="020B0604020202020204" pitchFamily="34" charset="0"/>
                <a:cs typeface="Arial" panose="020B0604020202020204" pitchFamily="34" charset="0"/>
              </a:rPr>
              <a:t>Restaurants and other services rely on secondary spend</a:t>
            </a:r>
          </a:p>
          <a:p>
            <a:pPr>
              <a:spcBef>
                <a:spcPts val="0"/>
              </a:spcBef>
              <a:defRPr/>
            </a:pPr>
            <a:endParaRPr lang="en-GB" sz="2100" dirty="0">
              <a:latin typeface="Arial" panose="020B0604020202020204" pitchFamily="34" charset="0"/>
              <a:cs typeface="Arial" panose="020B0604020202020204" pitchFamily="34" charset="0"/>
            </a:endParaRPr>
          </a:p>
          <a:p>
            <a:pPr>
              <a:spcBef>
                <a:spcPts val="0"/>
              </a:spcBef>
              <a:defRPr/>
            </a:pPr>
            <a:r>
              <a:rPr lang="en-GB" sz="2100" dirty="0">
                <a:latin typeface="Arial" panose="020B0604020202020204" pitchFamily="34" charset="0"/>
                <a:cs typeface="Arial" panose="020B0604020202020204" pitchFamily="34" charset="0"/>
              </a:rPr>
              <a:t>Impact of Brexit/weak pound</a:t>
            </a:r>
          </a:p>
          <a:p>
            <a:endParaRPr lang="en-GB" dirty="0"/>
          </a:p>
        </p:txBody>
      </p:sp>
    </p:spTree>
    <p:extLst>
      <p:ext uri="{BB962C8B-B14F-4D97-AF65-F5344CB8AC3E}">
        <p14:creationId xmlns:p14="http://schemas.microsoft.com/office/powerpoint/2010/main" val="3607930577"/>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Impacts: Resort Issues</a:t>
            </a:r>
          </a:p>
        </p:txBody>
      </p:sp>
      <p:sp>
        <p:nvSpPr>
          <p:cNvPr id="3" name="Content Placeholder 2"/>
          <p:cNvSpPr>
            <a:spLocks noGrp="1"/>
          </p:cNvSpPr>
          <p:nvPr>
            <p:ph idx="1"/>
          </p:nvPr>
        </p:nvSpPr>
        <p:spPr/>
        <p:txBody>
          <a:bodyPr>
            <a:normAutofit/>
          </a:bodyPr>
          <a:lstStyle/>
          <a:p>
            <a:pPr>
              <a:spcBef>
                <a:spcPts val="0"/>
              </a:spcBef>
              <a:defRPr/>
            </a:pPr>
            <a:r>
              <a:rPr lang="en-GB" dirty="0">
                <a:latin typeface="Arial" panose="020B0604020202020204" pitchFamily="34" charset="0"/>
                <a:cs typeface="Arial" panose="020B0604020202020204" pitchFamily="34" charset="0"/>
              </a:rPr>
              <a:t>Planning and architectural controls (Val D’Isere)</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Family Market in Soll in Austria (lager lout image)</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In Saalbach, Austria (Family Market threatened) </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Other resorts are considered more English than London at times! Losing Authenticity.   </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Large Corporate America</a:t>
            </a:r>
          </a:p>
          <a:p>
            <a:endParaRPr lang="en-GB" dirty="0"/>
          </a:p>
        </p:txBody>
      </p:sp>
    </p:spTree>
    <p:extLst>
      <p:ext uri="{BB962C8B-B14F-4D97-AF65-F5344CB8AC3E}">
        <p14:creationId xmlns:p14="http://schemas.microsoft.com/office/powerpoint/2010/main" val="3143406166"/>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Wengen </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There are many resorts that suffer gridlock and traffic jams at the weekend</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 has Wengen conquered this issue?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Lauberhorn World cup Alpine Ski Race held annually in mid-January above Wengen. The downhill course is currently (as of 2016) the longest in the world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Lauberhorn ski races are among the highest-attended winter sports events in the world, attracting around 30,000 spectators each year</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Has Wengen been successful in mastering the influx of tourism for the sports event?</a:t>
            </a:r>
          </a:p>
          <a:p>
            <a:endParaRPr lang="en-GB" sz="2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55201346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Wengen 2017 Lauberhorn Race</a:t>
            </a:r>
          </a:p>
        </p:txBody>
      </p:sp>
      <p:sp>
        <p:nvSpPr>
          <p:cNvPr id="3" name="Content Placeholder 2"/>
          <p:cNvSpPr>
            <a:spLocks noGrp="1"/>
          </p:cNvSpPr>
          <p:nvPr>
            <p:ph idx="1"/>
          </p:nvPr>
        </p:nvSpPr>
        <p:spPr/>
        <p:txBody>
          <a:bodyPr/>
          <a:lstStyle/>
          <a:p>
            <a:r>
              <a:rPr lang="en-GB" dirty="0">
                <a:hlinkClick r:id="rId2"/>
              </a:rPr>
              <a:t>https://youtu.be/9U_HTEoCFnw</a:t>
            </a:r>
            <a:endParaRPr lang="en-GB" dirty="0"/>
          </a:p>
        </p:txBody>
      </p:sp>
    </p:spTree>
    <p:extLst>
      <p:ext uri="{BB962C8B-B14F-4D97-AF65-F5344CB8AC3E}">
        <p14:creationId xmlns:p14="http://schemas.microsoft.com/office/powerpoint/2010/main" val="369607847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000" dirty="0">
                <a:latin typeface="Arial" panose="020B0604020202020204" pitchFamily="34" charset="0"/>
                <a:cs typeface="Arial" panose="020B0604020202020204" pitchFamily="34" charset="0"/>
              </a:rPr>
              <a:t>Skiing and Responsible tourism </a:t>
            </a:r>
          </a:p>
        </p:txBody>
      </p:sp>
      <p:pic>
        <p:nvPicPr>
          <p:cNvPr id="7" name="Picture Placeholder 6"/>
          <p:cNvPicPr>
            <a:picLocks noGrp="1" noChangeAspect="1"/>
          </p:cNvPicPr>
          <p:nvPr>
            <p:ph idx="1"/>
          </p:nvPr>
        </p:nvPicPr>
        <p:blipFill>
          <a:blip r:embed="rId2"/>
          <a:stretch>
            <a:fillRect/>
          </a:stretch>
        </p:blipFill>
        <p:spPr>
          <a:xfrm>
            <a:off x="4435325" y="2286000"/>
            <a:ext cx="2897487" cy="4022725"/>
          </a:xfrm>
        </p:spPr>
      </p:pic>
      <p:sp>
        <p:nvSpPr>
          <p:cNvPr id="4" name="Text Placeholder 3"/>
          <p:cNvSpPr>
            <a:spLocks noGrp="1"/>
          </p:cNvSpPr>
          <p:nvPr>
            <p:ph type="body" sz="half" idx="4294967295"/>
          </p:nvPr>
        </p:nvSpPr>
        <p:spPr>
          <a:xfrm>
            <a:off x="8991600" y="4959350"/>
            <a:ext cx="3200400" cy="1463675"/>
          </a:xfrm>
        </p:spPr>
        <p:txBody>
          <a:bodyPr>
            <a:normAutofit/>
          </a:bodyPr>
          <a:lstStyle/>
          <a:p>
            <a:pPr>
              <a:defRPr/>
            </a:pPr>
            <a:r>
              <a:rPr lang="en-GB" sz="2000" dirty="0">
                <a:solidFill>
                  <a:schemeClr val="accent1"/>
                </a:solidFill>
                <a:latin typeface="Arial" panose="020B0604020202020204" pitchFamily="34" charset="0"/>
                <a:cs typeface="Arial" panose="020B0604020202020204" pitchFamily="34" charset="0"/>
              </a:rPr>
              <a:t>What is Responsible Skiing?</a:t>
            </a:r>
          </a:p>
        </p:txBody>
      </p:sp>
    </p:spTree>
    <p:extLst>
      <p:ext uri="{BB962C8B-B14F-4D97-AF65-F5344CB8AC3E}">
        <p14:creationId xmlns:p14="http://schemas.microsoft.com/office/powerpoint/2010/main" val="3323808498"/>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Responsible tourism: solutions</a:t>
            </a:r>
          </a:p>
        </p:txBody>
      </p:sp>
      <p:sp>
        <p:nvSpPr>
          <p:cNvPr id="3" name="Content Placeholder 2"/>
          <p:cNvSpPr>
            <a:spLocks noGrp="1"/>
          </p:cNvSpPr>
          <p:nvPr>
            <p:ph idx="1"/>
          </p:nvPr>
        </p:nvSpPr>
        <p:spPr/>
        <p:txBody>
          <a:bodyPr>
            <a:normAutofit/>
          </a:bodyPr>
          <a:lstStyle/>
          <a:p>
            <a:pPr>
              <a:spcBef>
                <a:spcPct val="0"/>
              </a:spcBef>
            </a:pPr>
            <a:endParaRPr lang="en-GB" altLang="en-US" dirty="0"/>
          </a:p>
          <a:p>
            <a:pPr>
              <a:spcBef>
                <a:spcPct val="0"/>
              </a:spcBef>
            </a:pPr>
            <a:r>
              <a:rPr lang="en-GB" altLang="en-US" sz="2200" dirty="0">
                <a:latin typeface="Arial" panose="020B0604020202020204" pitchFamily="34" charset="0"/>
                <a:cs typeface="Arial" panose="020B0604020202020204" pitchFamily="34" charset="0"/>
              </a:rPr>
              <a:t>Regardless of the impacts of ski tourism vitally important for the income</a:t>
            </a:r>
          </a:p>
          <a:p>
            <a:pPr>
              <a:spcBef>
                <a:spcPct val="0"/>
              </a:spcBef>
            </a:pPr>
            <a:endParaRPr lang="en-GB" altLang="en-US" sz="2200" dirty="0">
              <a:latin typeface="Arial" panose="020B0604020202020204" pitchFamily="34" charset="0"/>
              <a:cs typeface="Arial" panose="020B0604020202020204" pitchFamily="34" charset="0"/>
            </a:endParaRPr>
          </a:p>
          <a:p>
            <a:pPr>
              <a:spcBef>
                <a:spcPct val="0"/>
              </a:spcBef>
            </a:pPr>
            <a:r>
              <a:rPr lang="en-GB" altLang="en-US" sz="2200" dirty="0">
                <a:latin typeface="Arial" panose="020B0604020202020204" pitchFamily="34" charset="0"/>
                <a:cs typeface="Arial" panose="020B0604020202020204" pitchFamily="34" charset="0"/>
              </a:rPr>
              <a:t>Out-migration in villages</a:t>
            </a:r>
          </a:p>
          <a:p>
            <a:pPr>
              <a:spcBef>
                <a:spcPct val="0"/>
              </a:spcBef>
            </a:pPr>
            <a:endParaRPr lang="en-GB" altLang="en-US" sz="2200" dirty="0">
              <a:latin typeface="Arial" panose="020B0604020202020204" pitchFamily="34" charset="0"/>
              <a:cs typeface="Arial" panose="020B0604020202020204" pitchFamily="34" charset="0"/>
            </a:endParaRPr>
          </a:p>
          <a:p>
            <a:pPr>
              <a:spcBef>
                <a:spcPct val="0"/>
              </a:spcBef>
            </a:pPr>
            <a:r>
              <a:rPr lang="en-GB" altLang="en-US" sz="2200" dirty="0">
                <a:latin typeface="Arial" panose="020B0604020202020204" pitchFamily="34" charset="0"/>
                <a:cs typeface="Arial" panose="020B0604020202020204" pitchFamily="34" charset="0"/>
              </a:rPr>
              <a:t>Skiing enables young people to stay in the place they were brought up with new work opportunities   </a:t>
            </a:r>
          </a:p>
          <a:p>
            <a:pPr>
              <a:spcBef>
                <a:spcPct val="0"/>
              </a:spcBef>
            </a:pPr>
            <a:endParaRPr lang="en-GB" altLang="en-US" sz="2200" dirty="0">
              <a:latin typeface="Arial" panose="020B0604020202020204" pitchFamily="34" charset="0"/>
              <a:cs typeface="Arial" panose="020B0604020202020204" pitchFamily="34" charset="0"/>
            </a:endParaRPr>
          </a:p>
          <a:p>
            <a:pPr>
              <a:spcBef>
                <a:spcPct val="0"/>
              </a:spcBef>
            </a:pPr>
            <a:r>
              <a:rPr lang="en-GB" altLang="en-US" sz="2200" dirty="0">
                <a:latin typeface="Arial" panose="020B0604020202020204" pitchFamily="34" charset="0"/>
                <a:cs typeface="Arial" panose="020B0604020202020204" pitchFamily="34" charset="0"/>
              </a:rPr>
              <a:t>Responsible tourism is all about minimising the negative impacts and maximising the benefits</a:t>
            </a:r>
          </a:p>
          <a:p>
            <a:pPr>
              <a:spcBef>
                <a:spcPct val="0"/>
              </a:spcBef>
            </a:pPr>
            <a:endParaRPr lang="en-GB" altLang="en-US" sz="2200" dirty="0">
              <a:latin typeface="Arial" panose="020B0604020202020204" pitchFamily="34" charset="0"/>
              <a:cs typeface="Arial" panose="020B0604020202020204" pitchFamily="34" charset="0"/>
            </a:endParaRPr>
          </a:p>
          <a:p>
            <a:pPr>
              <a:spcBef>
                <a:spcPct val="0"/>
              </a:spcBef>
            </a:pPr>
            <a:r>
              <a:rPr lang="en-GB" altLang="en-US" sz="2200" dirty="0">
                <a:latin typeface="Arial" panose="020B0604020202020204" pitchFamily="34" charset="0"/>
                <a:cs typeface="Arial" panose="020B0604020202020204" pitchFamily="34" charset="0"/>
              </a:rPr>
              <a:t>It’s all about balance</a:t>
            </a: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0235739"/>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balance - Pistes </a:t>
            </a:r>
          </a:p>
        </p:txBody>
      </p:sp>
      <p:sp>
        <p:nvSpPr>
          <p:cNvPr id="3" name="Content Placeholder 2"/>
          <p:cNvSpPr>
            <a:spLocks noGrp="1"/>
          </p:cNvSpPr>
          <p:nvPr>
            <p:ph idx="1"/>
          </p:nvPr>
        </p:nvSpPr>
        <p:spPr/>
        <p:txBody>
          <a:bodyPr>
            <a:normAutofit/>
          </a:bodyPr>
          <a:lstStyle/>
          <a:p>
            <a:pPr>
              <a:spcBef>
                <a:spcPts val="0"/>
              </a:spcBef>
              <a:defRPr/>
            </a:pPr>
            <a:r>
              <a:rPr lang="en-GB" sz="2200" dirty="0">
                <a:latin typeface="Arial" panose="020B0604020202020204" pitchFamily="34" charset="0"/>
                <a:cs typeface="Arial" panose="020B0604020202020204" pitchFamily="34" charset="0"/>
              </a:rPr>
              <a:t>Require extensive environmental impact assessment before development</a:t>
            </a:r>
          </a:p>
          <a:p>
            <a:pPr marL="0" indent="0">
              <a:spcBef>
                <a:spcPts val="0"/>
              </a:spcBef>
              <a:buNone/>
              <a:defRPr/>
            </a:pPr>
            <a:endParaRPr lang="en-GB" sz="2200" dirty="0">
              <a:latin typeface="Arial" panose="020B0604020202020204" pitchFamily="34" charset="0"/>
              <a:cs typeface="Arial" panose="020B0604020202020204" pitchFamily="34" charset="0"/>
            </a:endParaRPr>
          </a:p>
          <a:p>
            <a:pPr>
              <a:spcBef>
                <a:spcPts val="0"/>
              </a:spcBef>
              <a:defRPr/>
            </a:pPr>
            <a:r>
              <a:rPr lang="en-GB" sz="2200" dirty="0">
                <a:latin typeface="Arial" panose="020B0604020202020204" pitchFamily="34" charset="0"/>
                <a:cs typeface="Arial" panose="020B0604020202020204" pitchFamily="34" charset="0"/>
              </a:rPr>
              <a:t>The piste maintenance operations </a:t>
            </a:r>
          </a:p>
          <a:p>
            <a:pPr>
              <a:spcBef>
                <a:spcPts val="0"/>
              </a:spcBef>
              <a:defRPr/>
            </a:pPr>
            <a:endParaRPr lang="en-GB" sz="2200" dirty="0">
              <a:latin typeface="Arial" panose="020B0604020202020204" pitchFamily="34" charset="0"/>
              <a:cs typeface="Arial" panose="020B0604020202020204" pitchFamily="34" charset="0"/>
            </a:endParaRPr>
          </a:p>
          <a:p>
            <a:pPr>
              <a:spcBef>
                <a:spcPts val="0"/>
              </a:spcBef>
              <a:defRPr/>
            </a:pPr>
            <a:r>
              <a:rPr lang="en-GB" sz="2200" dirty="0">
                <a:latin typeface="Arial" panose="020B0604020202020204" pitchFamily="34" charset="0"/>
                <a:cs typeface="Arial" panose="020B0604020202020204" pitchFamily="34" charset="0"/>
              </a:rPr>
              <a:t>Ski Operations and Environmental Management</a:t>
            </a:r>
          </a:p>
          <a:p>
            <a:pPr>
              <a:spcBef>
                <a:spcPts val="0"/>
              </a:spcBef>
              <a:defRPr/>
            </a:pPr>
            <a:endParaRPr lang="en-GB" sz="2200" dirty="0">
              <a:latin typeface="Arial" panose="020B0604020202020204" pitchFamily="34" charset="0"/>
              <a:cs typeface="Arial" panose="020B0604020202020204" pitchFamily="34" charset="0"/>
            </a:endParaRPr>
          </a:p>
          <a:p>
            <a:pPr>
              <a:spcBef>
                <a:spcPts val="0"/>
              </a:spcBef>
              <a:defRPr/>
            </a:pPr>
            <a:r>
              <a:rPr lang="en-GB" sz="2200" dirty="0">
                <a:latin typeface="Arial" panose="020B0604020202020204" pitchFamily="34" charset="0"/>
                <a:cs typeface="Arial" panose="020B0604020202020204" pitchFamily="34" charset="0"/>
              </a:rPr>
              <a:t>Skilled consumers and addressing the “challenge”. </a:t>
            </a:r>
          </a:p>
          <a:p>
            <a:pPr marL="0" indent="0">
              <a:spcBef>
                <a:spcPts val="0"/>
              </a:spcBef>
              <a:buNone/>
              <a:defRPr/>
            </a:pPr>
            <a:endParaRPr lang="en-GB" sz="2200" dirty="0">
              <a:latin typeface="Arial" panose="020B0604020202020204" pitchFamily="34" charset="0"/>
              <a:cs typeface="Arial" panose="020B0604020202020204" pitchFamily="34" charset="0"/>
            </a:endParaRPr>
          </a:p>
          <a:p>
            <a:pPr>
              <a:spcBef>
                <a:spcPts val="0"/>
              </a:spcBef>
              <a:defRPr/>
            </a:pPr>
            <a:r>
              <a:rPr lang="en-GB" sz="2200" dirty="0">
                <a:latin typeface="Arial" panose="020B0604020202020204" pitchFamily="34" charset="0"/>
                <a:cs typeface="Arial" panose="020B0604020202020204" pitchFamily="34" charset="0"/>
              </a:rPr>
              <a:t>If the industry could standardise the definition and communication across Europe.</a:t>
            </a:r>
          </a:p>
          <a:p>
            <a:endParaRPr lang="en-GB" dirty="0"/>
          </a:p>
        </p:txBody>
      </p:sp>
    </p:spTree>
    <p:extLst>
      <p:ext uri="{BB962C8B-B14F-4D97-AF65-F5344CB8AC3E}">
        <p14:creationId xmlns:p14="http://schemas.microsoft.com/office/powerpoint/2010/main" val="142308756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balance – Artificial snow</a:t>
            </a:r>
          </a:p>
        </p:txBody>
      </p:sp>
      <p:sp>
        <p:nvSpPr>
          <p:cNvPr id="3" name="Content Placeholder 2"/>
          <p:cNvSpPr>
            <a:spLocks noGrp="1"/>
          </p:cNvSpPr>
          <p:nvPr>
            <p:ph idx="1"/>
          </p:nvPr>
        </p:nvSpPr>
        <p:spPr/>
        <p:txBody>
          <a:bodyPr>
            <a:normAutofit/>
          </a:bodyPr>
          <a:lstStyle/>
          <a:p>
            <a:pPr>
              <a:spcBef>
                <a:spcPts val="0"/>
              </a:spcBef>
              <a:defRPr/>
            </a:pPr>
            <a:r>
              <a:rPr lang="en-GB" sz="2200" dirty="0">
                <a:latin typeface="Arial" panose="020B0604020202020204" pitchFamily="34" charset="0"/>
                <a:cs typeface="Arial" panose="020B0604020202020204" pitchFamily="34" charset="0"/>
              </a:rPr>
              <a:t>Artificial snow – what is the way forward?</a:t>
            </a:r>
          </a:p>
          <a:p>
            <a:pPr>
              <a:spcBef>
                <a:spcPts val="0"/>
              </a:spcBef>
              <a:defRPr/>
            </a:pPr>
            <a:endParaRPr lang="en-GB" sz="2200" dirty="0">
              <a:latin typeface="Arial" panose="020B0604020202020204" pitchFamily="34" charset="0"/>
              <a:cs typeface="Arial" panose="020B0604020202020204" pitchFamily="34" charset="0"/>
            </a:endParaRPr>
          </a:p>
          <a:p>
            <a:pPr>
              <a:spcBef>
                <a:spcPts val="0"/>
              </a:spcBef>
              <a:defRPr/>
            </a:pPr>
            <a:r>
              <a:rPr lang="en-GB" sz="2200" dirty="0">
                <a:latin typeface="Arial" panose="020B0604020202020204" pitchFamily="34" charset="0"/>
                <a:cs typeface="Arial" panose="020B0604020202020204" pitchFamily="34" charset="0"/>
              </a:rPr>
              <a:t>Snow Calculation</a:t>
            </a:r>
          </a:p>
          <a:p>
            <a:pPr>
              <a:spcBef>
                <a:spcPts val="0"/>
              </a:spcBef>
              <a:defRPr/>
            </a:pPr>
            <a:endParaRPr lang="en-GB" sz="2200" dirty="0">
              <a:latin typeface="Arial" panose="020B0604020202020204" pitchFamily="34" charset="0"/>
              <a:cs typeface="Arial" panose="020B0604020202020204" pitchFamily="34" charset="0"/>
            </a:endParaRPr>
          </a:p>
          <a:p>
            <a:pPr>
              <a:spcBef>
                <a:spcPts val="0"/>
              </a:spcBef>
              <a:defRPr/>
            </a:pPr>
            <a:r>
              <a:rPr lang="en-GB" sz="2200" dirty="0">
                <a:latin typeface="Arial" panose="020B0604020202020204" pitchFamily="34" charset="0"/>
                <a:cs typeface="Arial" panose="020B0604020202020204" pitchFamily="34" charset="0"/>
              </a:rPr>
              <a:t>Renewable Energy</a:t>
            </a:r>
          </a:p>
          <a:p>
            <a:pPr>
              <a:spcBef>
                <a:spcPts val="0"/>
              </a:spcBef>
              <a:defRPr/>
            </a:pPr>
            <a:endParaRPr lang="en-GB" sz="2200" dirty="0">
              <a:latin typeface="Arial" panose="020B0604020202020204" pitchFamily="34" charset="0"/>
              <a:cs typeface="Arial" panose="020B0604020202020204" pitchFamily="34" charset="0"/>
            </a:endParaRPr>
          </a:p>
          <a:p>
            <a:pPr>
              <a:spcBef>
                <a:spcPts val="0"/>
              </a:spcBef>
              <a:defRPr/>
            </a:pPr>
            <a:r>
              <a:rPr lang="en-GB" sz="2200" dirty="0">
                <a:latin typeface="Arial" panose="020B0604020202020204" pitchFamily="34" charset="0"/>
                <a:cs typeface="Arial" panose="020B0604020202020204" pitchFamily="34" charset="0"/>
              </a:rPr>
              <a:t>Chemical Additive Usage</a:t>
            </a:r>
          </a:p>
          <a:p>
            <a:pPr>
              <a:spcBef>
                <a:spcPts val="0"/>
              </a:spcBef>
              <a:defRPr/>
            </a:pPr>
            <a:endParaRPr lang="en-GB" sz="2200" dirty="0">
              <a:latin typeface="Arial" panose="020B0604020202020204" pitchFamily="34" charset="0"/>
              <a:cs typeface="Arial" panose="020B0604020202020204" pitchFamily="34" charset="0"/>
            </a:endParaRPr>
          </a:p>
          <a:p>
            <a:pPr>
              <a:spcBef>
                <a:spcPts val="0"/>
              </a:spcBef>
              <a:defRPr/>
            </a:pPr>
            <a:r>
              <a:rPr lang="en-GB" sz="2200" dirty="0">
                <a:latin typeface="Arial" panose="020B0604020202020204" pitchFamily="34" charset="0"/>
                <a:cs typeface="Arial" panose="020B0604020202020204" pitchFamily="34" charset="0"/>
              </a:rPr>
              <a:t>Water Usage – resolution </a:t>
            </a:r>
          </a:p>
          <a:p>
            <a:endParaRPr lang="en-GB" dirty="0"/>
          </a:p>
        </p:txBody>
      </p:sp>
    </p:spTree>
    <p:extLst>
      <p:ext uri="{BB962C8B-B14F-4D97-AF65-F5344CB8AC3E}">
        <p14:creationId xmlns:p14="http://schemas.microsoft.com/office/powerpoint/2010/main" val="1105741652"/>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balance – ski lifts</a:t>
            </a:r>
          </a:p>
        </p:txBody>
      </p:sp>
      <p:sp>
        <p:nvSpPr>
          <p:cNvPr id="3" name="Content Placeholder 2"/>
          <p:cNvSpPr>
            <a:spLocks noGrp="1"/>
          </p:cNvSpPr>
          <p:nvPr>
            <p:ph idx="1"/>
          </p:nvPr>
        </p:nvSpPr>
        <p:spPr/>
        <p:txBody>
          <a:bodyPr>
            <a:normAutofit/>
          </a:bodyPr>
          <a:lstStyle/>
          <a:p>
            <a:pPr>
              <a:spcBef>
                <a:spcPct val="0"/>
              </a:spcBef>
            </a:pPr>
            <a:r>
              <a:rPr lang="en-GB" altLang="en-US" dirty="0">
                <a:latin typeface="Arial" panose="020B0604020202020204" pitchFamily="34" charset="0"/>
                <a:cs typeface="Arial" panose="020B0604020202020204" pitchFamily="34" charset="0"/>
              </a:rPr>
              <a:t>And what is the way forward for ski lifts?</a:t>
            </a:r>
          </a:p>
          <a:p>
            <a:pPr>
              <a:spcBef>
                <a:spcPct val="0"/>
              </a:spcBef>
            </a:pPr>
            <a:endParaRPr lang="en-GB" altLang="en-US" dirty="0">
              <a:latin typeface="Arial" panose="020B0604020202020204" pitchFamily="34" charset="0"/>
              <a:cs typeface="Arial" panose="020B0604020202020204" pitchFamily="34" charset="0"/>
            </a:endParaRPr>
          </a:p>
          <a:p>
            <a:pPr>
              <a:spcBef>
                <a:spcPct val="0"/>
              </a:spcBef>
            </a:pPr>
            <a:r>
              <a:rPr lang="en-GB" altLang="en-US" dirty="0">
                <a:latin typeface="Arial" panose="020B0604020202020204" pitchFamily="34" charset="0"/>
                <a:cs typeface="Arial" panose="020B0604020202020204" pitchFamily="34" charset="0"/>
              </a:rPr>
              <a:t>Full Environmental Impact Assessment should be carried out </a:t>
            </a:r>
          </a:p>
          <a:p>
            <a:pPr>
              <a:spcBef>
                <a:spcPct val="0"/>
              </a:spcBef>
            </a:pPr>
            <a:endParaRPr lang="en-GB" altLang="en-US" dirty="0">
              <a:latin typeface="Arial" panose="020B0604020202020204" pitchFamily="34" charset="0"/>
              <a:cs typeface="Arial" panose="020B0604020202020204" pitchFamily="34" charset="0"/>
            </a:endParaRPr>
          </a:p>
          <a:p>
            <a:pPr>
              <a:spcBef>
                <a:spcPct val="0"/>
              </a:spcBef>
            </a:pPr>
            <a:r>
              <a:rPr lang="en-GB" altLang="en-US" dirty="0">
                <a:latin typeface="Arial" panose="020B0604020202020204" pitchFamily="34" charset="0"/>
                <a:cs typeface="Arial" panose="020B0604020202020204" pitchFamily="34" charset="0"/>
              </a:rPr>
              <a:t>Review protected areas, geology, routing, visual sightlines   </a:t>
            </a:r>
          </a:p>
          <a:p>
            <a:pPr>
              <a:spcBef>
                <a:spcPct val="0"/>
              </a:spcBef>
            </a:pPr>
            <a:endParaRPr lang="en-GB" altLang="en-US" dirty="0">
              <a:latin typeface="Arial" panose="020B0604020202020204" pitchFamily="34" charset="0"/>
              <a:cs typeface="Arial" panose="020B0604020202020204" pitchFamily="34" charset="0"/>
            </a:endParaRPr>
          </a:p>
          <a:p>
            <a:pPr>
              <a:spcBef>
                <a:spcPct val="0"/>
              </a:spcBef>
            </a:pPr>
            <a:r>
              <a:rPr lang="en-GB" altLang="en-US" dirty="0">
                <a:latin typeface="Arial" panose="020B0604020202020204" pitchFamily="34" charset="0"/>
                <a:cs typeface="Arial" panose="020B0604020202020204" pitchFamily="34" charset="0"/>
              </a:rPr>
              <a:t>Detachable Chair and Seasonal Storage</a:t>
            </a:r>
          </a:p>
          <a:p>
            <a:pPr>
              <a:spcBef>
                <a:spcPct val="0"/>
              </a:spcBef>
            </a:pPr>
            <a:endParaRPr lang="en-GB" altLang="en-US" dirty="0">
              <a:latin typeface="Arial" panose="020B0604020202020204" pitchFamily="34" charset="0"/>
              <a:cs typeface="Arial" panose="020B0604020202020204" pitchFamily="34" charset="0"/>
            </a:endParaRPr>
          </a:p>
          <a:p>
            <a:pPr>
              <a:spcBef>
                <a:spcPct val="0"/>
              </a:spcBef>
            </a:pPr>
            <a:r>
              <a:rPr lang="en-GB" altLang="en-US" dirty="0">
                <a:latin typeface="Arial" panose="020B0604020202020204" pitchFamily="34" charset="0"/>
                <a:cs typeface="Arial" panose="020B0604020202020204" pitchFamily="34" charset="0"/>
              </a:rPr>
              <a:t>Renewable Energy</a:t>
            </a:r>
            <a:endParaRPr lang="en-GB" altLang="en-US" dirty="0"/>
          </a:p>
          <a:p>
            <a:pPr marL="0" indent="0">
              <a:spcBef>
                <a:spcPct val="0"/>
              </a:spcBef>
              <a:buNone/>
            </a:pPr>
            <a:endParaRPr lang="en-GB" altLang="en-US" dirty="0"/>
          </a:p>
          <a:p>
            <a:endParaRPr lang="en-GB" dirty="0"/>
          </a:p>
        </p:txBody>
      </p:sp>
    </p:spTree>
    <p:extLst>
      <p:ext uri="{BB962C8B-B14F-4D97-AF65-F5344CB8AC3E}">
        <p14:creationId xmlns:p14="http://schemas.microsoft.com/office/powerpoint/2010/main" val="305507038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balance – off piste skiing</a:t>
            </a:r>
          </a:p>
        </p:txBody>
      </p:sp>
      <p:sp>
        <p:nvSpPr>
          <p:cNvPr id="3" name="Content Placeholder 2"/>
          <p:cNvSpPr>
            <a:spLocks noGrp="1"/>
          </p:cNvSpPr>
          <p:nvPr>
            <p:ph idx="1"/>
          </p:nvPr>
        </p:nvSpPr>
        <p:spPr/>
        <p:txBody>
          <a:bodyPr>
            <a:normAutofit/>
          </a:bodyPr>
          <a:lstStyle/>
          <a:p>
            <a:pPr>
              <a:spcBef>
                <a:spcPct val="0"/>
              </a:spcBef>
            </a:pPr>
            <a:r>
              <a:rPr lang="en-GB" altLang="en-US" dirty="0">
                <a:latin typeface="Arial" panose="020B0604020202020204" pitchFamily="34" charset="0"/>
                <a:cs typeface="Arial" panose="020B0604020202020204" pitchFamily="34" charset="0"/>
              </a:rPr>
              <a:t>For this there are two aspects – Safety and Environment.</a:t>
            </a:r>
          </a:p>
          <a:p>
            <a:pPr>
              <a:spcBef>
                <a:spcPct val="0"/>
              </a:spcBef>
            </a:pPr>
            <a:endParaRPr lang="en-GB" altLang="en-US" dirty="0">
              <a:latin typeface="Arial" panose="020B0604020202020204" pitchFamily="34" charset="0"/>
              <a:cs typeface="Arial" panose="020B0604020202020204" pitchFamily="34" charset="0"/>
            </a:endParaRPr>
          </a:p>
          <a:p>
            <a:pPr>
              <a:spcBef>
                <a:spcPct val="0"/>
              </a:spcBef>
            </a:pPr>
            <a:r>
              <a:rPr lang="en-GB" altLang="en-US" dirty="0">
                <a:latin typeface="Arial" panose="020B0604020202020204" pitchFamily="34" charset="0"/>
                <a:cs typeface="Arial" panose="020B0604020202020204" pitchFamily="34" charset="0"/>
              </a:rPr>
              <a:t>Designing Boundaries</a:t>
            </a:r>
          </a:p>
          <a:p>
            <a:pPr>
              <a:spcBef>
                <a:spcPct val="0"/>
              </a:spcBef>
            </a:pPr>
            <a:endParaRPr lang="en-GB" altLang="en-US" dirty="0">
              <a:latin typeface="Arial" panose="020B0604020202020204" pitchFamily="34" charset="0"/>
              <a:cs typeface="Arial" panose="020B0604020202020204" pitchFamily="34" charset="0"/>
            </a:endParaRPr>
          </a:p>
          <a:p>
            <a:pPr>
              <a:spcBef>
                <a:spcPct val="0"/>
              </a:spcBef>
            </a:pPr>
            <a:r>
              <a:rPr lang="en-GB" altLang="en-US" dirty="0">
                <a:latin typeface="Arial" panose="020B0604020202020204" pitchFamily="34" charset="0"/>
                <a:cs typeface="Arial" panose="020B0604020202020204" pitchFamily="34" charset="0"/>
              </a:rPr>
              <a:t>Patrolling and Distinction made for Feeding Routes</a:t>
            </a:r>
          </a:p>
          <a:p>
            <a:pPr>
              <a:spcBef>
                <a:spcPct val="0"/>
              </a:spcBef>
            </a:pPr>
            <a:endParaRPr lang="en-GB" altLang="en-US" dirty="0">
              <a:latin typeface="Arial" panose="020B0604020202020204" pitchFamily="34" charset="0"/>
              <a:cs typeface="Arial" panose="020B0604020202020204" pitchFamily="34" charset="0"/>
            </a:endParaRPr>
          </a:p>
          <a:p>
            <a:pPr>
              <a:spcBef>
                <a:spcPct val="0"/>
              </a:spcBef>
            </a:pPr>
            <a:r>
              <a:rPr lang="en-GB" altLang="en-US" dirty="0">
                <a:latin typeface="Arial" panose="020B0604020202020204" pitchFamily="34" charset="0"/>
                <a:cs typeface="Arial" panose="020B0604020202020204" pitchFamily="34" charset="0"/>
              </a:rPr>
              <a:t>Interpretative Signage </a:t>
            </a:r>
          </a:p>
          <a:p>
            <a:pPr>
              <a:spcBef>
                <a:spcPct val="0"/>
              </a:spcBef>
            </a:pPr>
            <a:endParaRPr lang="en-GB" altLang="en-US" dirty="0">
              <a:latin typeface="Arial" panose="020B0604020202020204" pitchFamily="34" charset="0"/>
              <a:cs typeface="Arial" panose="020B0604020202020204" pitchFamily="34" charset="0"/>
            </a:endParaRPr>
          </a:p>
          <a:p>
            <a:pPr>
              <a:spcBef>
                <a:spcPct val="0"/>
              </a:spcBef>
            </a:pPr>
            <a:r>
              <a:rPr lang="en-GB" altLang="en-US" dirty="0">
                <a:latin typeface="Arial" panose="020B0604020202020204" pitchFamily="34" charset="0"/>
                <a:cs typeface="Arial" panose="020B0604020202020204" pitchFamily="34" charset="0"/>
              </a:rPr>
              <a:t>Responsibility on the Skier to Respect the Environment.</a:t>
            </a:r>
          </a:p>
          <a:p>
            <a:endParaRPr lang="en-GB" dirty="0"/>
          </a:p>
        </p:txBody>
      </p:sp>
    </p:spTree>
    <p:extLst>
      <p:ext uri="{BB962C8B-B14F-4D97-AF65-F5344CB8AC3E}">
        <p14:creationId xmlns:p14="http://schemas.microsoft.com/office/powerpoint/2010/main" val="3481517663"/>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balance – resort solutions</a:t>
            </a:r>
          </a:p>
        </p:txBody>
      </p:sp>
      <p:sp>
        <p:nvSpPr>
          <p:cNvPr id="3" name="Content Placeholder 2"/>
          <p:cNvSpPr>
            <a:spLocks noGrp="1"/>
          </p:cNvSpPr>
          <p:nvPr>
            <p:ph idx="1"/>
          </p:nvPr>
        </p:nvSpPr>
        <p:spPr/>
        <p:txBody>
          <a:bodyPr>
            <a:normAutofit/>
          </a:bodyPr>
          <a:lstStyle/>
          <a:p>
            <a:pPr>
              <a:spcBef>
                <a:spcPts val="0"/>
              </a:spcBef>
              <a:defRPr/>
            </a:pPr>
            <a:r>
              <a:rPr lang="en-GB" dirty="0">
                <a:latin typeface="Arial" panose="020B0604020202020204" pitchFamily="34" charset="0"/>
                <a:cs typeface="Arial" panose="020B0604020202020204" pitchFamily="34" charset="0"/>
              </a:rPr>
              <a:t>Resort can set up transfer buses from airports and train stations </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Pedestrianisation</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Free bus services and electric vehicles</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Resorts can introduce Architecture Guidelines</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Resorts can have strict planning rules to ensure development is sustainable</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If Resorts sell only locally produced souvenirs or decorate with local art</a:t>
            </a:r>
          </a:p>
          <a:p>
            <a:pPr>
              <a:spcBef>
                <a:spcPts val="0"/>
              </a:spcBef>
              <a:defRPr/>
            </a:pPr>
            <a:endParaRPr lang="en-GB" dirty="0"/>
          </a:p>
          <a:p>
            <a:pPr>
              <a:spcBef>
                <a:spcPts val="0"/>
              </a:spcBef>
              <a:defRPr/>
            </a:pPr>
            <a:endParaRPr lang="en-GB" dirty="0"/>
          </a:p>
          <a:p>
            <a:endParaRPr lang="en-GB" dirty="0"/>
          </a:p>
        </p:txBody>
      </p:sp>
    </p:spTree>
    <p:extLst>
      <p:ext uri="{BB962C8B-B14F-4D97-AF65-F5344CB8AC3E}">
        <p14:creationId xmlns:p14="http://schemas.microsoft.com/office/powerpoint/2010/main" val="4135221757"/>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balance – resort solutions</a:t>
            </a:r>
          </a:p>
        </p:txBody>
      </p:sp>
      <p:sp>
        <p:nvSpPr>
          <p:cNvPr id="3" name="Content Placeholder 2"/>
          <p:cNvSpPr>
            <a:spLocks noGrp="1"/>
          </p:cNvSpPr>
          <p:nvPr>
            <p:ph idx="1"/>
          </p:nvPr>
        </p:nvSpPr>
        <p:spPr/>
        <p:txBody>
          <a:bodyPr>
            <a:normAutofit fontScale="92500" lnSpcReduction="10000"/>
          </a:bodyPr>
          <a:lstStyle/>
          <a:p>
            <a:pPr>
              <a:spcBef>
                <a:spcPts val="0"/>
              </a:spcBef>
              <a:defRPr/>
            </a:pPr>
            <a:r>
              <a:rPr lang="en-GB" dirty="0">
                <a:latin typeface="Arial" panose="020B0604020202020204" pitchFamily="34" charset="0"/>
                <a:cs typeface="Arial" panose="020B0604020202020204" pitchFamily="34" charset="0"/>
              </a:rPr>
              <a:t>Hotels and Restaurants can source their supplies locally</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The local hotels and restaurants can set up food partnerships with local producers</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Tourist offices can assist local producers and craftsmen to create display areas </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Create walking routes that take tourists to producers where they can show tourists around</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Museums need to be interpreted well in a range of languages and kept open in the ski season.</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How is Wengen finding the balance ? What are the sustainable options being explored in Switzerland? Winter/Summer Season. Transportation. Accommodation. Restaurants &amp; Activities. Souvenirs. </a:t>
            </a:r>
          </a:p>
        </p:txBody>
      </p:sp>
    </p:spTree>
    <p:extLst>
      <p:ext uri="{BB962C8B-B14F-4D97-AF65-F5344CB8AC3E}">
        <p14:creationId xmlns:p14="http://schemas.microsoft.com/office/powerpoint/2010/main" val="3265517224"/>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Responsible skiing should:</a:t>
            </a:r>
          </a:p>
        </p:txBody>
      </p:sp>
      <p:sp>
        <p:nvSpPr>
          <p:cNvPr id="3" name="Content Placeholder 2"/>
          <p:cNvSpPr>
            <a:spLocks noGrp="1"/>
          </p:cNvSpPr>
          <p:nvPr>
            <p:ph idx="1"/>
          </p:nvPr>
        </p:nvSpPr>
        <p:spPr/>
        <p:txBody>
          <a:bodyPr>
            <a:normAutofit fontScale="70000" lnSpcReduction="20000"/>
          </a:bodyPr>
          <a:lstStyle/>
          <a:p>
            <a:pPr marL="514350" indent="-514350">
              <a:buFont typeface="Calibri" panose="020F0502020204030204" pitchFamily="34" charset="0"/>
              <a:buAutoNum type="arabicPeriod"/>
            </a:pPr>
            <a:r>
              <a:rPr lang="en-GB" altLang="en-US" dirty="0">
                <a:latin typeface="Arial" panose="020B0604020202020204" pitchFamily="34" charset="0"/>
                <a:cs typeface="Arial" panose="020B0604020202020204" pitchFamily="34" charset="0"/>
              </a:rPr>
              <a:t>Generate Greater Economic Benefits for Locals...</a:t>
            </a:r>
          </a:p>
          <a:p>
            <a:pPr marL="514350" indent="-514350">
              <a:buFont typeface="Calibri" panose="020F0502020204030204" pitchFamily="34" charset="0"/>
              <a:buAutoNum type="arabicPeriod"/>
            </a:pPr>
            <a:endParaRPr lang="en-GB" altLang="en-US" sz="1000" dirty="0">
              <a:latin typeface="Arial" panose="020B0604020202020204" pitchFamily="34" charset="0"/>
              <a:cs typeface="Arial" panose="020B0604020202020204" pitchFamily="34" charset="0"/>
            </a:endParaRPr>
          </a:p>
          <a:p>
            <a:pPr marL="514350" indent="-514350">
              <a:buFont typeface="Calibri" panose="020F0502020204030204" pitchFamily="34" charset="0"/>
              <a:buAutoNum type="arabicPeriod"/>
            </a:pPr>
            <a:r>
              <a:rPr lang="en-GB" altLang="en-US" dirty="0">
                <a:latin typeface="Arial" panose="020B0604020202020204" pitchFamily="34" charset="0"/>
                <a:cs typeface="Arial" panose="020B0604020202020204" pitchFamily="34" charset="0"/>
              </a:rPr>
              <a:t>Make for Diverse Communities with a range of Employment Opportunities...</a:t>
            </a:r>
          </a:p>
          <a:p>
            <a:pPr marL="514350" indent="-514350">
              <a:buFont typeface="Calibri" panose="020F0502020204030204" pitchFamily="34" charset="0"/>
              <a:buAutoNum type="arabicPeriod"/>
            </a:pPr>
            <a:endParaRPr lang="en-GB" altLang="en-US" sz="1000" dirty="0">
              <a:latin typeface="Arial" panose="020B0604020202020204" pitchFamily="34" charset="0"/>
              <a:cs typeface="Arial" panose="020B0604020202020204" pitchFamily="34" charset="0"/>
            </a:endParaRPr>
          </a:p>
          <a:p>
            <a:pPr marL="514350" indent="-514350">
              <a:buFont typeface="Calibri" panose="020F0502020204030204" pitchFamily="34" charset="0"/>
              <a:buAutoNum type="arabicPeriod"/>
            </a:pPr>
            <a:r>
              <a:rPr lang="en-GB" altLang="en-US" dirty="0">
                <a:latin typeface="Arial" panose="020B0604020202020204" pitchFamily="34" charset="0"/>
                <a:cs typeface="Arial" panose="020B0604020202020204" pitchFamily="34" charset="0"/>
              </a:rPr>
              <a:t>Involve Local People in decisions that affect their Community...</a:t>
            </a:r>
          </a:p>
          <a:p>
            <a:pPr marL="514350" indent="-514350">
              <a:buFont typeface="Calibri" panose="020F0502020204030204" pitchFamily="34" charset="0"/>
              <a:buAutoNum type="arabicPeriod"/>
            </a:pPr>
            <a:endParaRPr lang="en-GB" altLang="en-US" sz="1000" dirty="0">
              <a:latin typeface="Arial" panose="020B0604020202020204" pitchFamily="34" charset="0"/>
              <a:cs typeface="Arial" panose="020B0604020202020204" pitchFamily="34" charset="0"/>
            </a:endParaRPr>
          </a:p>
          <a:p>
            <a:pPr marL="514350" indent="-514350">
              <a:buFont typeface="Calibri" panose="020F0502020204030204" pitchFamily="34" charset="0"/>
              <a:buAutoNum type="arabicPeriod"/>
            </a:pPr>
            <a:r>
              <a:rPr lang="en-GB" altLang="en-US" dirty="0">
                <a:latin typeface="Arial" panose="020B0604020202020204" pitchFamily="34" charset="0"/>
                <a:cs typeface="Arial" panose="020B0604020202020204" pitchFamily="34" charset="0"/>
              </a:rPr>
              <a:t>Minimise Negative Environmental Impacts through Planning and Consultation...</a:t>
            </a:r>
          </a:p>
          <a:p>
            <a:pPr marL="514350" indent="-514350">
              <a:buFont typeface="Calibri" panose="020F0502020204030204" pitchFamily="34" charset="0"/>
              <a:buAutoNum type="arabicPeriod"/>
            </a:pPr>
            <a:endParaRPr lang="en-GB" altLang="en-US" sz="1000" dirty="0">
              <a:latin typeface="Arial" panose="020B0604020202020204" pitchFamily="34" charset="0"/>
              <a:cs typeface="Arial" panose="020B0604020202020204" pitchFamily="34" charset="0"/>
            </a:endParaRPr>
          </a:p>
          <a:p>
            <a:pPr marL="514350" indent="-514350">
              <a:buFont typeface="Calibri" panose="020F0502020204030204" pitchFamily="34" charset="0"/>
              <a:buAutoNum type="arabicPeriod"/>
            </a:pPr>
            <a:r>
              <a:rPr lang="en-GB" altLang="en-US" dirty="0">
                <a:latin typeface="Arial" panose="020B0604020202020204" pitchFamily="34" charset="0"/>
                <a:cs typeface="Arial" panose="020B0604020202020204" pitchFamily="34" charset="0"/>
              </a:rPr>
              <a:t>Give opportunities to contribute to the conservation of Cultural Heritage...</a:t>
            </a:r>
          </a:p>
          <a:p>
            <a:pPr marL="514350" indent="-514350">
              <a:buFont typeface="Calibri" panose="020F0502020204030204" pitchFamily="34" charset="0"/>
              <a:buAutoNum type="arabicPeriod"/>
            </a:pPr>
            <a:endParaRPr lang="en-GB" altLang="en-US" sz="1000" dirty="0">
              <a:latin typeface="Arial" panose="020B0604020202020204" pitchFamily="34" charset="0"/>
              <a:cs typeface="Arial" panose="020B0604020202020204" pitchFamily="34" charset="0"/>
            </a:endParaRPr>
          </a:p>
          <a:p>
            <a:pPr marL="514350" indent="-514350">
              <a:buFont typeface="Calibri" panose="020F0502020204030204" pitchFamily="34" charset="0"/>
              <a:buAutoNum type="arabicPeriod"/>
            </a:pPr>
            <a:r>
              <a:rPr lang="en-GB" altLang="en-US" dirty="0">
                <a:latin typeface="Arial" panose="020B0604020202020204" pitchFamily="34" charset="0"/>
                <a:cs typeface="Arial" panose="020B0604020202020204" pitchFamily="34" charset="0"/>
              </a:rPr>
              <a:t>Provide a variety of more enjoyable Experiences for Skiers...</a:t>
            </a:r>
          </a:p>
          <a:p>
            <a:pPr marL="514350" indent="-514350">
              <a:buFont typeface="Calibri" panose="020F0502020204030204" pitchFamily="34" charset="0"/>
              <a:buAutoNum type="arabicPeriod"/>
            </a:pPr>
            <a:endParaRPr lang="en-GB" altLang="en-US" sz="1000" dirty="0">
              <a:latin typeface="Arial" panose="020B0604020202020204" pitchFamily="34" charset="0"/>
              <a:cs typeface="Arial" panose="020B0604020202020204" pitchFamily="34" charset="0"/>
            </a:endParaRPr>
          </a:p>
          <a:p>
            <a:pPr marL="514350" indent="-514350">
              <a:buFont typeface="Calibri" panose="020F0502020204030204" pitchFamily="34" charset="0"/>
              <a:buAutoNum type="arabicPeriod"/>
            </a:pPr>
            <a:r>
              <a:rPr lang="en-GB" altLang="en-US" dirty="0">
                <a:latin typeface="Arial" panose="020B0604020202020204" pitchFamily="34" charset="0"/>
                <a:cs typeface="Arial" panose="020B0604020202020204" pitchFamily="34" charset="0"/>
              </a:rPr>
              <a:t>Provide access for Physically Challenged People</a:t>
            </a:r>
          </a:p>
          <a:p>
            <a:endParaRPr lang="en-GB" dirty="0"/>
          </a:p>
        </p:txBody>
      </p:sp>
    </p:spTree>
    <p:extLst>
      <p:ext uri="{BB962C8B-B14F-4D97-AF65-F5344CB8AC3E}">
        <p14:creationId xmlns:p14="http://schemas.microsoft.com/office/powerpoint/2010/main" val="4109680953"/>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980917E-1A0F-4A14-8D89-0F5D1F75DA3E}"/>
              </a:ext>
            </a:extLst>
          </p:cNvPr>
          <p:cNvSpPr>
            <a:spLocks noGrp="1"/>
          </p:cNvSpPr>
          <p:nvPr>
            <p:ph type="title"/>
          </p:nvPr>
        </p:nvSpPr>
        <p:spPr/>
        <p:txBody>
          <a:bodyPr/>
          <a:lstStyle/>
          <a:p>
            <a:r>
              <a:rPr lang="en-GB" dirty="0"/>
              <a:t>Tutorial question</a:t>
            </a:r>
          </a:p>
        </p:txBody>
      </p:sp>
      <p:sp>
        <p:nvSpPr>
          <p:cNvPr id="3" name="Content Placeholder 2">
            <a:extLst>
              <a:ext uri="{FF2B5EF4-FFF2-40B4-BE49-F238E27FC236}">
                <a16:creationId xmlns="" xmlns:a16="http://schemas.microsoft.com/office/drawing/2014/main" id="{CA0C7FF0-5208-4D23-8C1A-83BAD878EC3D}"/>
              </a:ext>
            </a:extLst>
          </p:cNvPr>
          <p:cNvSpPr>
            <a:spLocks noGrp="1"/>
          </p:cNvSpPr>
          <p:nvPr>
            <p:ph idx="1"/>
          </p:nvPr>
        </p:nvSpPr>
        <p:spPr/>
        <p:txBody>
          <a:bodyPr/>
          <a:lstStyle/>
          <a:p>
            <a:pPr marL="0" indent="0">
              <a:buNone/>
            </a:pPr>
            <a:r>
              <a:rPr lang="en-GB" sz="3200" dirty="0">
                <a:latin typeface="Arial" panose="020B0604020202020204" pitchFamily="34" charset="0"/>
                <a:cs typeface="Arial" panose="020B0604020202020204" pitchFamily="34" charset="0"/>
              </a:rPr>
              <a:t>In what ways does the Well-being of Future Generations Act (Wales) 2015 have an impact on sustainable tourism and hospitality development?</a:t>
            </a:r>
          </a:p>
          <a:p>
            <a:r>
              <a:rPr lang="en-GB" sz="3200" dirty="0">
                <a:hlinkClick r:id="rId2"/>
              </a:rPr>
              <a:t>https://futuregenerations.wales</a:t>
            </a:r>
            <a:r>
              <a:rPr lang="en-GB" sz="3200" dirty="0"/>
              <a:t> </a:t>
            </a:r>
          </a:p>
          <a:p>
            <a:pPr marL="0" indent="0">
              <a:buNone/>
            </a:pPr>
            <a:endParaRPr lang="en-GB" dirty="0"/>
          </a:p>
        </p:txBody>
      </p:sp>
    </p:spTree>
    <p:extLst>
      <p:ext uri="{BB962C8B-B14F-4D97-AF65-F5344CB8AC3E}">
        <p14:creationId xmlns:p14="http://schemas.microsoft.com/office/powerpoint/2010/main" val="37768545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3512</TotalTime>
  <Words>5422</Words>
  <Application>Microsoft Office PowerPoint</Application>
  <PresentationFormat>Widescreen</PresentationFormat>
  <Paragraphs>535</Paragraphs>
  <Slides>109</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109</vt:i4>
      </vt:variant>
    </vt:vector>
  </HeadingPairs>
  <TitlesOfParts>
    <vt:vector size="116" baseType="lpstr">
      <vt:lpstr>Arial</vt:lpstr>
      <vt:lpstr>Calibri</vt:lpstr>
      <vt:lpstr>Tw Cen MT</vt:lpstr>
      <vt:lpstr>Tw Cen MT Condensed</vt:lpstr>
      <vt:lpstr>Wingdings</vt:lpstr>
      <vt:lpstr>Wingdings 3</vt:lpstr>
      <vt:lpstr>Integral</vt:lpstr>
      <vt:lpstr> Sustainable tourism 4 </vt:lpstr>
      <vt:lpstr>   Principles of Sustainability and the historical development and Impact of tourism on Destinations  </vt:lpstr>
      <vt:lpstr>Butler, R.W. (1980). THE CONCEPT OF A TOURIST AREA CYCLE OF EVOLUTION: IMPLICATIONS FOR MANAGEMENT OF RESOURCES. Canadian Geographer, 24, pp. 5-12. </vt:lpstr>
      <vt:lpstr>Butler Model of Tourism Life cycle</vt:lpstr>
      <vt:lpstr>Butler (1980)</vt:lpstr>
      <vt:lpstr>6 stages of tourist area evolution</vt:lpstr>
      <vt:lpstr>1: The Exploration Stage</vt:lpstr>
      <vt:lpstr>2: The Involvement Stage</vt:lpstr>
      <vt:lpstr>3: The Development Stage</vt:lpstr>
      <vt:lpstr>4: The Consolidation Stage </vt:lpstr>
      <vt:lpstr>5: The Stagnation Stage </vt:lpstr>
      <vt:lpstr>The Final Stage of the Butler Model</vt:lpstr>
      <vt:lpstr>DECLINE OR REJUVENATION</vt:lpstr>
      <vt:lpstr>PowerPoint Presentation</vt:lpstr>
      <vt:lpstr>Intro to the Tourism Area Life Cycle Model </vt:lpstr>
      <vt:lpstr>examples</vt:lpstr>
      <vt:lpstr>Intro to the Tourism Area Life Cycle Model </vt:lpstr>
      <vt:lpstr>continued</vt:lpstr>
      <vt:lpstr>PowerPoint Presentation</vt:lpstr>
      <vt:lpstr>PowerPoint Presentation</vt:lpstr>
      <vt:lpstr>PowerPoint Presentation</vt:lpstr>
      <vt:lpstr>UK Map</vt:lpstr>
      <vt:lpstr>PowerPoint Presentation</vt:lpstr>
      <vt:lpstr>https://www.independent.co.uk/travel/news-and-advice/uk-seaside-towns-beach-best-heatwave-summer-staycation-british-a8978111.html</vt:lpstr>
      <vt:lpstr>BLACKPOOL</vt:lpstr>
      <vt:lpstr>PowerPoint Presentation</vt:lpstr>
      <vt:lpstr>TALC and Dubai</vt:lpstr>
      <vt:lpstr>https://scholar.google.co.uk/scholar?hl=en&amp;as_sdt=0%2C5&amp;q=impacts+on+holiday+destination+choices&amp;btnG=</vt:lpstr>
      <vt:lpstr>PowerPoint Presentation</vt:lpstr>
      <vt:lpstr>Holidays top spots over the decades</vt:lpstr>
      <vt:lpstr>PowerPoint Presentation</vt:lpstr>
      <vt:lpstr>PowerPoint Presentation</vt:lpstr>
      <vt:lpstr>PowerPoint Presentation</vt:lpstr>
      <vt:lpstr>PowerPoint Presentation</vt:lpstr>
      <vt:lpstr>PowerPoint Presentation</vt:lpstr>
      <vt:lpstr>Boracay Island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Boracay island </vt:lpstr>
      <vt:lpstr>Boracay during 1970s</vt:lpstr>
      <vt:lpstr>Boracay during 1980s</vt:lpstr>
      <vt:lpstr>Boracay  late 1980s </vt:lpstr>
      <vt:lpstr>Boracay  1990s &amp; beyond</vt:lpstr>
      <vt:lpstr>Stage 5 Decline of a destination</vt:lpstr>
      <vt:lpstr>Stage 5  rejuvenation of a destination</vt:lpstr>
      <vt:lpstr>2017 International year of sustainable tourism  for development </vt:lpstr>
      <vt:lpstr>Sustainable tourism </vt:lpstr>
      <vt:lpstr>Sustaining tourism </vt:lpstr>
      <vt:lpstr>Sustainable tourism should:</vt:lpstr>
      <vt:lpstr>Model for sustainable development </vt:lpstr>
      <vt:lpstr>PowerPoint Presentation</vt:lpstr>
      <vt:lpstr>PowerPoint Presentation</vt:lpstr>
      <vt:lpstr>In Tourism.. Sustainability means ….</vt:lpstr>
      <vt:lpstr>Island Solutions – sustainable tourism for secure livelihoods</vt:lpstr>
      <vt:lpstr>Prerequisites to Sustainable Tourism Development</vt:lpstr>
      <vt:lpstr>High quality attractions</vt:lpstr>
      <vt:lpstr>Attributes of attractions</vt:lpstr>
      <vt:lpstr>Key players</vt:lpstr>
      <vt:lpstr>Tourism infrastructure</vt:lpstr>
      <vt:lpstr>PowerPoint Presentation</vt:lpstr>
      <vt:lpstr>Community Support and Tolerance Culture</vt:lpstr>
      <vt:lpstr>Community Support and Tolerance</vt:lpstr>
      <vt:lpstr>Community Support and Tolerance</vt:lpstr>
      <vt:lpstr>Government assistance</vt:lpstr>
      <vt:lpstr>Code of Ethics and Behaviour for Tourists</vt:lpstr>
      <vt:lpstr>Benefits of Sustainable Tourism Development</vt:lpstr>
      <vt:lpstr>Sustainable solution </vt:lpstr>
      <vt:lpstr>Top 10 vacation spots in the world </vt:lpstr>
      <vt:lpstr>Outline</vt:lpstr>
      <vt:lpstr>outline</vt:lpstr>
      <vt:lpstr>Big picture: conflicted obsessions </vt:lpstr>
      <vt:lpstr>Skiing  holidays</vt:lpstr>
      <vt:lpstr>PowerPoint Presentation</vt:lpstr>
      <vt:lpstr>Ski tourism </vt:lpstr>
      <vt:lpstr>The answer is no   </vt:lpstr>
      <vt:lpstr>Where skiing may differ…</vt:lpstr>
      <vt:lpstr>How to be a skier</vt:lpstr>
      <vt:lpstr>Skiing infrastructure</vt:lpstr>
      <vt:lpstr>What is a Piste?</vt:lpstr>
      <vt:lpstr>Impacts: Pistes</vt:lpstr>
      <vt:lpstr>Impacts: Artificial Snow</vt:lpstr>
      <vt:lpstr>Green Piste: Protecting the Skiing Environment</vt:lpstr>
      <vt:lpstr>Making Snow for the Olympics  National Geographic</vt:lpstr>
      <vt:lpstr>Impacts:  Ski Lifts </vt:lpstr>
      <vt:lpstr> Off Piste Skiing</vt:lpstr>
      <vt:lpstr>Impacts: Off Piste Skiing</vt:lpstr>
      <vt:lpstr>Resort issues</vt:lpstr>
      <vt:lpstr>Impacts: Resort Issues</vt:lpstr>
      <vt:lpstr>Impacts: Resort Issues</vt:lpstr>
      <vt:lpstr>Wengen </vt:lpstr>
      <vt:lpstr>Wengen 2017 Lauberhorn Race</vt:lpstr>
      <vt:lpstr>Skiing and Responsible tourism </vt:lpstr>
      <vt:lpstr>Responsible tourism: solutions</vt:lpstr>
      <vt:lpstr>The balance - Pistes </vt:lpstr>
      <vt:lpstr>The balance – Artificial snow</vt:lpstr>
      <vt:lpstr>The balance – ski lifts</vt:lpstr>
      <vt:lpstr>The balance – off piste skiing</vt:lpstr>
      <vt:lpstr>The balance – resort solutions</vt:lpstr>
      <vt:lpstr>The balance – resort solutions</vt:lpstr>
      <vt:lpstr>Responsible skiing should:</vt:lpstr>
      <vt:lpstr>Tutorial question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tourism  4</dc:title>
  <dc:creator>Samantha Birdsell</dc:creator>
  <cp:lastModifiedBy>Administrator</cp:lastModifiedBy>
  <cp:revision>52</cp:revision>
  <cp:lastPrinted>2017-10-23T09:06:42Z</cp:lastPrinted>
  <dcterms:created xsi:type="dcterms:W3CDTF">2017-01-17T11:59:25Z</dcterms:created>
  <dcterms:modified xsi:type="dcterms:W3CDTF">2019-10-28T10:43:57Z</dcterms:modified>
</cp:coreProperties>
</file>