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C95BC3F-5220-F49A-103E-5AB6EE798A9C}" v="905" dt="2024-05-09T06:18:14.9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83" autoAdjust="0"/>
    <p:restoredTop sz="94660"/>
  </p:normalViewPr>
  <p:slideViewPr>
    <p:cSldViewPr snapToGrid="0">
      <p:cViewPr varScale="1">
        <p:scale>
          <a:sx n="93" d="100"/>
          <a:sy n="93" d="100"/>
        </p:scale>
        <p:origin x="84" y="4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presProps" Target="presProps.xml" Id="rId8" /><Relationship Type="http://schemas.microsoft.com/office/2015/10/relationships/revisionInfo" Target="revisionInfo.xml" Id="rId13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tableStyles" Target="tableStyles.xml" Id="rId11" /><Relationship Type="http://schemas.openxmlformats.org/officeDocument/2006/relationships/slide" Target="slides/slide4.xml" Id="rId5" /><Relationship Type="http://schemas.openxmlformats.org/officeDocument/2006/relationships/theme" Target="theme/theme1.xml" Id="rId10" /><Relationship Type="http://schemas.openxmlformats.org/officeDocument/2006/relationships/slide" Target="slides/slide3.xml" Id="rId4" /><Relationship Type="http://schemas.openxmlformats.org/officeDocument/2006/relationships/viewProps" Target="viewProps.xml" Id="rId9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5/8/2024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5/8/2024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5/8/2024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5/8/2024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5/8/2024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5/8/2024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5/8/2024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5/8/2024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5/8/2024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5/8/2024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5/8/2024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5/8/2024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miling hospital staff">
            <a:extLst>
              <a:ext uri="{FF2B5EF4-FFF2-40B4-BE49-F238E27FC236}">
                <a16:creationId xmlns:a16="http://schemas.microsoft.com/office/drawing/2014/main" id="{0DDFBE60-D608-C5F4-4916-8C24F02EC0C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93" b="44027"/>
          <a:stretch/>
        </p:blipFill>
        <p:spPr>
          <a:xfrm>
            <a:off x="20" y="10"/>
            <a:ext cx="12191980" cy="4571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3753529"/>
            <a:ext cx="8991600" cy="1645759"/>
          </a:xfrm>
        </p:spPr>
        <p:txBody>
          <a:bodyPr>
            <a:normAutofit/>
          </a:bodyPr>
          <a:lstStyle/>
          <a:p>
            <a:r>
              <a:rPr lang="en-US" dirty="0"/>
              <a:t>What it takes to be a nurse in todays world</a:t>
            </a:r>
          </a:p>
        </p:txBody>
      </p:sp>
    </p:spTree>
    <p:extLst>
      <p:ext uri="{BB962C8B-B14F-4D97-AF65-F5344CB8AC3E}">
        <p14:creationId xmlns:p14="http://schemas.microsoft.com/office/powerpoint/2010/main" val="11944402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01AA9-7C0A-F2C0-3440-50C0D50DEB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0" y="978776"/>
            <a:ext cx="3044953" cy="1174991"/>
          </a:xfrm>
        </p:spPr>
        <p:txBody>
          <a:bodyPr>
            <a:normAutofit fontScale="90000"/>
          </a:bodyPr>
          <a:lstStyle/>
          <a:p>
            <a:r>
              <a:rPr lang="en-US" sz="2000" dirty="0"/>
              <a:t>The importance of excellent communication skills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F594C51-818A-3CB9-E845-0B8791C765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0" y="2640692"/>
            <a:ext cx="3044952" cy="325525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dirty="0"/>
              <a:t>Writing skills</a:t>
            </a:r>
          </a:p>
          <a:p>
            <a:pPr marL="0" indent="0">
              <a:buNone/>
            </a:pPr>
            <a:r>
              <a:rPr lang="en-US" sz="2000" dirty="0"/>
              <a:t>Brown, C. Westrop, R.</a:t>
            </a:r>
          </a:p>
          <a:p>
            <a:pPr marL="0" indent="0">
              <a:buNone/>
            </a:pPr>
            <a:r>
              <a:rPr lang="en-US" sz="2000" dirty="0"/>
              <a:t>(2019)</a:t>
            </a:r>
          </a:p>
          <a:p>
            <a:r>
              <a:rPr lang="en-US" sz="2800" dirty="0"/>
              <a:t>Clear communication</a:t>
            </a:r>
            <a:endParaRPr lang="en-US" sz="1600" dirty="0"/>
          </a:p>
          <a:p>
            <a:pPr marL="0" indent="0">
              <a:buNone/>
            </a:pPr>
            <a:r>
              <a:rPr lang="en-US" sz="2000" dirty="0" err="1"/>
              <a:t>Allenburgh</a:t>
            </a:r>
            <a:r>
              <a:rPr lang="en-US" sz="2000" dirty="0"/>
              <a:t>, J. et al.</a:t>
            </a:r>
            <a:endParaRPr lang="en-US" sz="1600" dirty="0"/>
          </a:p>
        </p:txBody>
      </p:sp>
      <p:pic>
        <p:nvPicPr>
          <p:cNvPr id="4" name="Content Placeholder 3" descr="Worker typing on laptop">
            <a:extLst>
              <a:ext uri="{FF2B5EF4-FFF2-40B4-BE49-F238E27FC236}">
                <a16:creationId xmlns:a16="http://schemas.microsoft.com/office/drawing/2014/main" id="{EBED8B9A-D1B4-3742-DFC1-5CA35495C96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93" r="14274"/>
          <a:stretch/>
        </p:blipFill>
        <p:spPr>
          <a:xfrm>
            <a:off x="4654296" y="10"/>
            <a:ext cx="753770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4742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E31F25-36B9-2424-CDBC-812A48A9E6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6374" y="284922"/>
            <a:ext cx="5925310" cy="1174991"/>
          </a:xfrm>
        </p:spPr>
        <p:txBody>
          <a:bodyPr>
            <a:normAutofit/>
          </a:bodyPr>
          <a:lstStyle/>
          <a:p>
            <a:r>
              <a:rPr lang="en-US" sz="2400" dirty="0"/>
              <a:t>Essential </a:t>
            </a:r>
            <a:r>
              <a:rPr lang="en-US" sz="2400" dirty="0" err="1"/>
              <a:t>proffesional</a:t>
            </a:r>
            <a:r>
              <a:rPr lang="en-US" sz="2400" dirty="0"/>
              <a:t> skills in the </a:t>
            </a:r>
            <a:r>
              <a:rPr lang="en-US" sz="2400" dirty="0" err="1"/>
              <a:t>nhs</a:t>
            </a:r>
            <a:r>
              <a:rPr lang="en-US" sz="2400" dirty="0"/>
              <a:t> today</a:t>
            </a:r>
          </a:p>
        </p:txBody>
      </p:sp>
      <p:pic>
        <p:nvPicPr>
          <p:cNvPr id="4" name="Content Placeholder 3" descr="Close-up of two people holding hands">
            <a:extLst>
              <a:ext uri="{FF2B5EF4-FFF2-40B4-BE49-F238E27FC236}">
                <a16:creationId xmlns:a16="http://schemas.microsoft.com/office/drawing/2014/main" id="{E37AA694-617D-C99F-408B-B5829CFD233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249" r="29420" b="-1"/>
          <a:stretch/>
        </p:blipFill>
        <p:spPr>
          <a:xfrm>
            <a:off x="20" y="10"/>
            <a:ext cx="4657325" cy="6857990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47DE8E1-DE59-3B8A-280C-7D03776FDF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5496" y="1922058"/>
            <a:ext cx="5925310" cy="4390706"/>
          </a:xfrm>
        </p:spPr>
        <p:txBody>
          <a:bodyPr vert="horz" lIns="91440" tIns="45720" rIns="91440" bIns="45720" rtlCol="0" anchor="t">
            <a:normAutofit fontScale="47500" lnSpcReduction="20000"/>
          </a:bodyPr>
          <a:lstStyle/>
          <a:p>
            <a:pPr marL="0" indent="0">
              <a:buNone/>
            </a:pPr>
            <a:r>
              <a:rPr lang="en-US" sz="3200" b="1" dirty="0"/>
              <a:t>A genuine caring concern for those who need our </a:t>
            </a:r>
            <a:r>
              <a:rPr lang="en-US" sz="3200" b="1"/>
              <a:t>help</a:t>
            </a:r>
            <a:endParaRPr lang="en-US" sz="3200"/>
          </a:p>
          <a:p>
            <a:pPr marL="0" indent="0">
              <a:buNone/>
            </a:pPr>
            <a:endParaRPr lang="en-US" sz="3200" b="1" dirty="0"/>
          </a:p>
          <a:p>
            <a:r>
              <a:rPr lang="en-US" sz="2400" b="1" dirty="0"/>
              <a:t>Active listenin</a:t>
            </a:r>
            <a:r>
              <a:rPr lang="en-US" sz="2000" b="1" dirty="0"/>
              <a:t>g   </a:t>
            </a:r>
          </a:p>
          <a:p>
            <a:pPr marL="0" indent="0">
              <a:buNone/>
            </a:pPr>
            <a:r>
              <a:rPr lang="en-US" sz="2000" dirty="0"/>
              <a:t> Hop, M. (2016)</a:t>
            </a:r>
            <a:endParaRPr lang="en-US" dirty="0"/>
          </a:p>
          <a:p>
            <a:r>
              <a:rPr lang="en-US" sz="2400" b="1" dirty="0"/>
              <a:t>Good leadership</a:t>
            </a:r>
          </a:p>
          <a:p>
            <a:pPr marL="0" indent="0">
              <a:buNone/>
            </a:pPr>
            <a:r>
              <a:rPr lang="en-US" sz="2000" dirty="0"/>
              <a:t>Owen,  J. (2001)</a:t>
            </a:r>
          </a:p>
          <a:p>
            <a:r>
              <a:rPr lang="en-US" sz="2400" b="1" dirty="0"/>
              <a:t>Non verbal communicatio</a:t>
            </a:r>
            <a:r>
              <a:rPr lang="en-US" sz="2400" dirty="0"/>
              <a:t>n</a:t>
            </a:r>
          </a:p>
          <a:p>
            <a:pPr marL="0" indent="0">
              <a:buNone/>
            </a:pPr>
            <a:r>
              <a:rPr lang="en-US" sz="2000" dirty="0"/>
              <a:t>Cooper, M.  et al. (2007)</a:t>
            </a:r>
            <a:endParaRPr lang="en-US"/>
          </a:p>
          <a:p>
            <a:r>
              <a:rPr lang="en-US" sz="2400" b="1" dirty="0"/>
              <a:t>Excellent listening skills</a:t>
            </a:r>
          </a:p>
          <a:p>
            <a:pPr marL="0" indent="0">
              <a:buNone/>
            </a:pPr>
            <a:r>
              <a:rPr lang="en-US" sz="2000" dirty="0"/>
              <a:t>Ballantine, F, et al. (2014)</a:t>
            </a:r>
          </a:p>
          <a:p>
            <a:r>
              <a:rPr lang="en-US" sz="2400" b="1" dirty="0"/>
              <a:t>Great observation</a:t>
            </a:r>
          </a:p>
          <a:p>
            <a:pPr marL="0" indent="0">
              <a:buNone/>
            </a:pPr>
            <a:r>
              <a:rPr lang="en-US" sz="2000" dirty="0"/>
              <a:t>Nelson Jones, R. (2011)</a:t>
            </a:r>
            <a:endParaRPr lang="en-US" dirty="0"/>
          </a:p>
          <a:p>
            <a:r>
              <a:rPr lang="en-US" sz="2400" b="1" dirty="0"/>
              <a:t>Non directivity</a:t>
            </a:r>
          </a:p>
          <a:p>
            <a:pPr marL="0" indent="0">
              <a:buNone/>
            </a:pPr>
            <a:r>
              <a:rPr lang="en-US" sz="2000" dirty="0"/>
              <a:t>Cooper, M, et al (2007)</a:t>
            </a:r>
          </a:p>
          <a:p>
            <a:r>
              <a:rPr lang="en-US" sz="2400" b="1" dirty="0"/>
              <a:t>Compliance </a:t>
            </a:r>
          </a:p>
          <a:p>
            <a:pPr marL="0" indent="0">
              <a:buNone/>
            </a:pPr>
            <a:r>
              <a:rPr lang="en-US" sz="2000" dirty="0"/>
              <a:t>Hayez , N (1984)</a:t>
            </a:r>
          </a:p>
        </p:txBody>
      </p:sp>
    </p:spTree>
    <p:extLst>
      <p:ext uri="{BB962C8B-B14F-4D97-AF65-F5344CB8AC3E}">
        <p14:creationId xmlns:p14="http://schemas.microsoft.com/office/powerpoint/2010/main" val="23223756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233664-4591-1F45-E9D2-06A9337C99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0" y="978776"/>
            <a:ext cx="3044953" cy="1174991"/>
          </a:xfrm>
        </p:spPr>
        <p:txBody>
          <a:bodyPr>
            <a:normAutofit/>
          </a:bodyPr>
          <a:lstStyle/>
          <a:p>
            <a:r>
              <a:rPr lang="en-US" sz="2000" dirty="0"/>
              <a:t>Making it personal 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A0A8875-EC77-726C-D49C-D17F44C0A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0" y="2640692"/>
            <a:ext cx="3044952" cy="3255252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sz="1600" b="1" dirty="0"/>
              <a:t>Acceptance</a:t>
            </a:r>
          </a:p>
          <a:p>
            <a:pPr marL="0" indent="0">
              <a:buNone/>
            </a:pPr>
            <a:r>
              <a:rPr lang="en-US" sz="1600" dirty="0"/>
              <a:t>Mearns, D. Thorne, B. (2013)</a:t>
            </a:r>
          </a:p>
          <a:p>
            <a:r>
              <a:rPr lang="en-US" sz="1600" b="1" dirty="0"/>
              <a:t>Intuition</a:t>
            </a:r>
          </a:p>
          <a:p>
            <a:pPr marL="0" indent="0">
              <a:buNone/>
            </a:pPr>
            <a:r>
              <a:rPr lang="en-US" sz="1600" dirty="0"/>
              <a:t>McLeod, J. (1993)</a:t>
            </a:r>
          </a:p>
          <a:p>
            <a:r>
              <a:rPr lang="en-US" sz="1600" b="1" dirty="0"/>
              <a:t>Empathy</a:t>
            </a:r>
          </a:p>
          <a:p>
            <a:pPr marL="0" indent="0">
              <a:buNone/>
            </a:pPr>
            <a:r>
              <a:rPr lang="en-US" sz="1600" dirty="0"/>
              <a:t>Rogers, C. (1951)</a:t>
            </a:r>
            <a:endParaRPr lang="en-US" sz="1600" b="1" dirty="0"/>
          </a:p>
          <a:p>
            <a:r>
              <a:rPr lang="en-US" sz="1600" b="1" dirty="0"/>
              <a:t>Unconditional positive regard</a:t>
            </a:r>
          </a:p>
          <a:p>
            <a:pPr marL="0" indent="0">
              <a:buNone/>
            </a:pPr>
            <a:r>
              <a:rPr lang="en-US" sz="1600" dirty="0"/>
              <a:t>Rogers, C. (1967)</a:t>
            </a:r>
          </a:p>
          <a:p>
            <a:r>
              <a:rPr lang="en-US" sz="1600" b="1" dirty="0"/>
              <a:t>Congruence</a:t>
            </a:r>
          </a:p>
          <a:p>
            <a:pPr marL="0" indent="0">
              <a:buNone/>
            </a:pPr>
            <a:r>
              <a:rPr lang="en-US" sz="1600" dirty="0"/>
              <a:t>Nelson-Jones, R. (2000)</a:t>
            </a:r>
            <a:endParaRPr lang="en-US" sz="1600" b="1" dirty="0"/>
          </a:p>
          <a:p>
            <a:endParaRPr lang="en-US" sz="1600" dirty="0"/>
          </a:p>
          <a:p>
            <a:endParaRPr lang="en-US" sz="1600" dirty="0"/>
          </a:p>
        </p:txBody>
      </p:sp>
      <p:pic>
        <p:nvPicPr>
          <p:cNvPr id="4" name="Content Placeholder 3" descr="Doctor friendly shaking hands with a patient">
            <a:extLst>
              <a:ext uri="{FF2B5EF4-FFF2-40B4-BE49-F238E27FC236}">
                <a16:creationId xmlns:a16="http://schemas.microsoft.com/office/drawing/2014/main" id="{EE987C56-A356-0845-89D3-E30EAE9C453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635" r="-1" b="-1"/>
          <a:stretch/>
        </p:blipFill>
        <p:spPr>
          <a:xfrm>
            <a:off x="4654296" y="10"/>
            <a:ext cx="753770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42441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D70AFC-46AC-B5C7-4EA4-E22EB4674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5496" y="978776"/>
            <a:ext cx="5925310" cy="1174991"/>
          </a:xfrm>
        </p:spPr>
        <p:txBody>
          <a:bodyPr>
            <a:normAutofit/>
          </a:bodyPr>
          <a:lstStyle/>
          <a:p>
            <a:r>
              <a:rPr lang="en-US" sz="2400" dirty="0"/>
              <a:t>Continuing professional development</a:t>
            </a:r>
          </a:p>
        </p:txBody>
      </p:sp>
      <p:pic>
        <p:nvPicPr>
          <p:cNvPr id="7" name="Content Placeholder 6" descr="Person writing on a board">
            <a:extLst>
              <a:ext uri="{FF2B5EF4-FFF2-40B4-BE49-F238E27FC236}">
                <a16:creationId xmlns:a16="http://schemas.microsoft.com/office/drawing/2014/main" id="{476DC44A-B255-736D-F2BC-A57433F4EFA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007" r="3569" b="1"/>
          <a:stretch/>
        </p:blipFill>
        <p:spPr>
          <a:xfrm>
            <a:off x="20" y="10"/>
            <a:ext cx="4657325" cy="6857990"/>
          </a:xfrm>
          <a:prstGeom prst="rect">
            <a:avLst/>
          </a:prstGeom>
        </p:spPr>
      </p:pic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DEB40EEB-D371-5357-4B8F-77DCA49975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5496" y="2640692"/>
            <a:ext cx="5925310" cy="3255252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US" b="1" dirty="0"/>
              <a:t>Four pillars of advanced practice</a:t>
            </a:r>
          </a:p>
          <a:p>
            <a:pPr marL="0" indent="0">
              <a:buNone/>
            </a:pPr>
            <a:r>
              <a:rPr lang="en-US" dirty="0"/>
              <a:t>NHS.employers.org, (2004)</a:t>
            </a:r>
            <a:endParaRPr lang="en-US" b="1" dirty="0"/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Clinical practice</a:t>
            </a:r>
          </a:p>
          <a:p>
            <a:r>
              <a:rPr lang="en-US" dirty="0"/>
              <a:t>Leadership and management</a:t>
            </a:r>
          </a:p>
          <a:p>
            <a:r>
              <a:rPr lang="en-US" dirty="0"/>
              <a:t>Education</a:t>
            </a:r>
          </a:p>
          <a:p>
            <a:r>
              <a:rPr lang="en-US" dirty="0"/>
              <a:t>Research </a:t>
            </a:r>
          </a:p>
          <a:p>
            <a:endParaRPr lang="en-US" b="1" dirty="0"/>
          </a:p>
          <a:p>
            <a:pPr marL="0" indent="0">
              <a:buNone/>
            </a:pPr>
            <a:r>
              <a:rPr lang="en-US" b="1" dirty="0"/>
              <a:t>Management skills 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Cook, S. (2019)</a:t>
            </a:r>
          </a:p>
        </p:txBody>
      </p:sp>
    </p:spTree>
    <p:extLst>
      <p:ext uri="{BB962C8B-B14F-4D97-AF65-F5344CB8AC3E}">
        <p14:creationId xmlns:p14="http://schemas.microsoft.com/office/powerpoint/2010/main" val="16981802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E4D6EE-6428-4A2C-56D8-A6235CBCF2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0" y="978776"/>
            <a:ext cx="3044953" cy="1174991"/>
          </a:xfrm>
        </p:spPr>
        <p:txBody>
          <a:bodyPr>
            <a:normAutofit/>
          </a:bodyPr>
          <a:lstStyle/>
          <a:p>
            <a:r>
              <a:rPr lang="en-US" sz="2000" dirty="0"/>
              <a:t>Caring with confidence</a:t>
            </a:r>
          </a:p>
        </p:txBody>
      </p:sp>
      <p:sp>
        <p:nvSpPr>
          <p:cNvPr id="20" name="Content Placeholder 6">
            <a:extLst>
              <a:ext uri="{FF2B5EF4-FFF2-40B4-BE49-F238E27FC236}">
                <a16:creationId xmlns:a16="http://schemas.microsoft.com/office/drawing/2014/main" id="{52B95019-7325-34C3-A9A1-B97EA78FC7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0" y="2640692"/>
            <a:ext cx="3044952" cy="325525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b="1" dirty="0"/>
              <a:t>NMC Professional code of conduct</a:t>
            </a:r>
          </a:p>
          <a:p>
            <a:pPr marL="285750" indent="-285750"/>
            <a:r>
              <a:rPr lang="en-US" sz="1600" b="1" dirty="0"/>
              <a:t>Honesty and excellence</a:t>
            </a:r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r>
              <a:rPr lang="en-US" sz="1600" dirty="0"/>
              <a:t>Goldsmith, J.(1987)</a:t>
            </a:r>
            <a:endParaRPr lang="en-US" dirty="0"/>
          </a:p>
        </p:txBody>
      </p:sp>
      <p:pic>
        <p:nvPicPr>
          <p:cNvPr id="5" name="Picture 4" descr="Man laughing at laptop screen">
            <a:extLst>
              <a:ext uri="{FF2B5EF4-FFF2-40B4-BE49-F238E27FC236}">
                <a16:creationId xmlns:a16="http://schemas.microsoft.com/office/drawing/2014/main" id="{94762EA6-6C2E-8BEF-A733-3B518F58138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92" r="20941" b="-1"/>
          <a:stretch/>
        </p:blipFill>
        <p:spPr>
          <a:xfrm>
            <a:off x="4654296" y="10"/>
            <a:ext cx="753770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8482174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TF00001246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Parcel</vt:lpstr>
      <vt:lpstr>What it takes to be a nurse in todays world</vt:lpstr>
      <vt:lpstr>The importance of excellent communication skills</vt:lpstr>
      <vt:lpstr>Essential proffesional skills in the nhs today</vt:lpstr>
      <vt:lpstr>Making it personal </vt:lpstr>
      <vt:lpstr>Continuing professional development</vt:lpstr>
      <vt:lpstr>Caring with confidence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317</cp:revision>
  <dcterms:created xsi:type="dcterms:W3CDTF">2024-05-09T05:18:14Z</dcterms:created>
  <dcterms:modified xsi:type="dcterms:W3CDTF">2024-05-09T06:18:17Z</dcterms:modified>
</cp:coreProperties>
</file>