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20"/>
  </p:notesMasterIdLst>
  <p:sldIdLst>
    <p:sldId id="256" r:id="rId2"/>
    <p:sldId id="271" r:id="rId3"/>
    <p:sldId id="257" r:id="rId4"/>
    <p:sldId id="258" r:id="rId5"/>
    <p:sldId id="273" r:id="rId6"/>
    <p:sldId id="259" r:id="rId7"/>
    <p:sldId id="272" r:id="rId8"/>
    <p:sldId id="260" r:id="rId9"/>
    <p:sldId id="261" r:id="rId10"/>
    <p:sldId id="262" r:id="rId11"/>
    <p:sldId id="263" r:id="rId12"/>
    <p:sldId id="264" r:id="rId13"/>
    <p:sldId id="265" r:id="rId14"/>
    <p:sldId id="267" r:id="rId15"/>
    <p:sldId id="268" r:id="rId16"/>
    <p:sldId id="269" r:id="rId17"/>
    <p:sldId id="266"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41974F-777D-8285-58B0-8F017CF24BCB}" v="11" dt="2025-06-25T20:57:37.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5337" autoAdjust="0"/>
  </p:normalViewPr>
  <p:slideViewPr>
    <p:cSldViewPr snapToGrid="0">
      <p:cViewPr varScale="1">
        <p:scale>
          <a:sx n="73" d="100"/>
          <a:sy n="73" d="100"/>
        </p:scale>
        <p:origin x="86" y="4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Nicoleta Paval (2410788)" userId="S::2410788@student.uwtsd.ac.uk::30e1c1ba-9916-4650-b21b-1fd40ae499cb" providerId="AD" clId="Web-{CC41974F-777D-8285-58B0-8F017CF24BCB}"/>
    <pc:docChg chg="modSld">
      <pc:chgData name="Mirela Nicoleta Paval (2410788)" userId="S::2410788@student.uwtsd.ac.uk::30e1c1ba-9916-4650-b21b-1fd40ae499cb" providerId="AD" clId="Web-{CC41974F-777D-8285-58B0-8F017CF24BCB}" dt="2025-06-25T20:57:37.481" v="10" actId="20577"/>
      <pc:docMkLst>
        <pc:docMk/>
      </pc:docMkLst>
      <pc:sldChg chg="addSp delSp modSp mod setBg">
        <pc:chgData name="Mirela Nicoleta Paval (2410788)" userId="S::2410788@student.uwtsd.ac.uk::30e1c1ba-9916-4650-b21b-1fd40ae499cb" providerId="AD" clId="Web-{CC41974F-777D-8285-58B0-8F017CF24BCB}" dt="2025-06-25T20:57:37.481" v="10" actId="20577"/>
        <pc:sldMkLst>
          <pc:docMk/>
          <pc:sldMk cId="1831680979" sldId="269"/>
        </pc:sldMkLst>
        <pc:spChg chg="mod">
          <ac:chgData name="Mirela Nicoleta Paval (2410788)" userId="S::2410788@student.uwtsd.ac.uk::30e1c1ba-9916-4650-b21b-1fd40ae499cb" providerId="AD" clId="Web-{CC41974F-777D-8285-58B0-8F017CF24BCB}" dt="2025-06-25T20:57:18.965" v="9"/>
          <ac:spMkLst>
            <pc:docMk/>
            <pc:sldMk cId="1831680979" sldId="269"/>
            <ac:spMk id="2" creationId="{00000000-0000-0000-0000-000000000000}"/>
          </ac:spMkLst>
        </pc:spChg>
        <pc:spChg chg="mod">
          <ac:chgData name="Mirela Nicoleta Paval (2410788)" userId="S::2410788@student.uwtsd.ac.uk::30e1c1ba-9916-4650-b21b-1fd40ae499cb" providerId="AD" clId="Web-{CC41974F-777D-8285-58B0-8F017CF24BCB}" dt="2025-06-25T20:57:37.481" v="10" actId="20577"/>
          <ac:spMkLst>
            <pc:docMk/>
            <pc:sldMk cId="1831680979" sldId="269"/>
            <ac:spMk id="3" creationId="{00000000-0000-0000-0000-000000000000}"/>
          </ac:spMkLst>
        </pc:spChg>
        <pc:spChg chg="add">
          <ac:chgData name="Mirela Nicoleta Paval (2410788)" userId="S::2410788@student.uwtsd.ac.uk::30e1c1ba-9916-4650-b21b-1fd40ae499cb" providerId="AD" clId="Web-{CC41974F-777D-8285-58B0-8F017CF24BCB}" dt="2025-06-25T20:57:18.965" v="9"/>
          <ac:spMkLst>
            <pc:docMk/>
            <pc:sldMk cId="1831680979" sldId="269"/>
            <ac:spMk id="18" creationId="{654029CF-1D8F-4E55-9476-6A1BE85C7B81}"/>
          </ac:spMkLst>
        </pc:spChg>
        <pc:spChg chg="add">
          <ac:chgData name="Mirela Nicoleta Paval (2410788)" userId="S::2410788@student.uwtsd.ac.uk::30e1c1ba-9916-4650-b21b-1fd40ae499cb" providerId="AD" clId="Web-{CC41974F-777D-8285-58B0-8F017CF24BCB}" dt="2025-06-25T20:57:18.965" v="9"/>
          <ac:spMkLst>
            <pc:docMk/>
            <pc:sldMk cId="1831680979" sldId="269"/>
            <ac:spMk id="28" creationId="{9BD07660-F828-473E-9686-90E7BC86C295}"/>
          </ac:spMkLst>
        </pc:spChg>
        <pc:grpChg chg="add">
          <ac:chgData name="Mirela Nicoleta Paval (2410788)" userId="S::2410788@student.uwtsd.ac.uk::30e1c1ba-9916-4650-b21b-1fd40ae499cb" providerId="AD" clId="Web-{CC41974F-777D-8285-58B0-8F017CF24BCB}" dt="2025-06-25T20:57:18.965" v="9"/>
          <ac:grpSpMkLst>
            <pc:docMk/>
            <pc:sldMk cId="1831680979" sldId="269"/>
            <ac:grpSpMk id="20" creationId="{A0826F5C-0E3C-4DE2-9FC2-1479653950A7}"/>
          </ac:grpSpMkLst>
        </pc:grpChg>
        <pc:picChg chg="add mod ord">
          <ac:chgData name="Mirela Nicoleta Paval (2410788)" userId="S::2410788@student.uwtsd.ac.uk::30e1c1ba-9916-4650-b21b-1fd40ae499cb" providerId="AD" clId="Web-{CC41974F-777D-8285-58B0-8F017CF24BCB}" dt="2025-06-25T20:57:18.965" v="9"/>
          <ac:picMkLst>
            <pc:docMk/>
            <pc:sldMk cId="1831680979" sldId="269"/>
            <ac:picMk id="4" creationId="{6C6A1358-4E56-546F-E273-143B1CC0B8AF}"/>
          </ac:picMkLst>
        </pc:picChg>
        <pc:picChg chg="del">
          <ac:chgData name="Mirela Nicoleta Paval (2410788)" userId="S::2410788@student.uwtsd.ac.uk::30e1c1ba-9916-4650-b21b-1fd40ae499cb" providerId="AD" clId="Web-{CC41974F-777D-8285-58B0-8F017CF24BCB}" dt="2025-06-25T20:55:21.616" v="0"/>
          <ac:picMkLst>
            <pc:docMk/>
            <pc:sldMk cId="1831680979" sldId="269"/>
            <ac:picMk id="5" creationId="{00000000-0000-0000-0000-000000000000}"/>
          </ac:picMkLst>
        </pc:picChg>
        <pc:picChg chg="mod">
          <ac:chgData name="Mirela Nicoleta Paval (2410788)" userId="S::2410788@student.uwtsd.ac.uk::30e1c1ba-9916-4650-b21b-1fd40ae499cb" providerId="AD" clId="Web-{CC41974F-777D-8285-58B0-8F017CF24BCB}" dt="2025-06-25T20:57:18.965" v="9"/>
          <ac:picMkLst>
            <pc:docMk/>
            <pc:sldMk cId="1831680979" sldId="269"/>
            <ac:picMk id="11" creationId="{5A8B1521-60E4-185E-279D-EAF348E8D38E}"/>
          </ac:picMkLst>
        </pc:picChg>
        <pc:picChg chg="mod">
          <ac:chgData name="Mirela Nicoleta Paval (2410788)" userId="S::2410788@student.uwtsd.ac.uk::30e1c1ba-9916-4650-b21b-1fd40ae499cb" providerId="AD" clId="Web-{CC41974F-777D-8285-58B0-8F017CF24BCB}" dt="2025-06-25T20:57:18.965" v="9"/>
          <ac:picMkLst>
            <pc:docMk/>
            <pc:sldMk cId="1831680979" sldId="269"/>
            <ac:picMk id="13" creationId="{77C5AE8B-C414-AE40-8D71-212FBDE5D85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8479D-4BAF-4099-B3D9-E581E8BE161E}" type="datetimeFigureOut">
              <a:rPr lang="en-IN" smtClean="0"/>
              <a:t>25-06-2025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5C9C23-7657-432A-AA38-4536EEF06584}" type="slidenum">
              <a:rPr lang="en-IN" smtClean="0"/>
              <a:t>‹#›</a:t>
            </a:fld>
            <a:endParaRPr lang="en-IN"/>
          </a:p>
        </p:txBody>
      </p:sp>
    </p:spTree>
    <p:extLst>
      <p:ext uri="{BB962C8B-B14F-4D97-AF65-F5344CB8AC3E}">
        <p14:creationId xmlns:p14="http://schemas.microsoft.com/office/powerpoint/2010/main" val="167286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idea of Nicolle Nail's Art was driven during the travel experience across Tokyo, </a:t>
            </a:r>
            <a:r>
              <a:rPr lang="en-GB" sz="1200" kern="1200" dirty="0" err="1">
                <a:solidFill>
                  <a:schemeClr val="tx1"/>
                </a:solidFill>
                <a:effectLst/>
                <a:latin typeface="+mn-lt"/>
                <a:ea typeface="+mn-ea"/>
                <a:cs typeface="+mn-cs"/>
              </a:rPr>
              <a:t>Sheul</a:t>
            </a:r>
            <a:r>
              <a:rPr lang="en-GB" sz="1200" kern="1200" dirty="0">
                <a:solidFill>
                  <a:schemeClr val="tx1"/>
                </a:solidFill>
                <a:effectLst/>
                <a:latin typeface="+mn-lt"/>
                <a:ea typeface="+mn-ea"/>
                <a:cs typeface="+mn-cs"/>
              </a:rPr>
              <a:t> and Moscow. In the meantime of exploring the local salons, advanced nail techniques have captivated the attention as they seamlessly combine arts, science and hygiene.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3</a:t>
            </a:fld>
            <a:endParaRPr lang="en-IN"/>
          </a:p>
        </p:txBody>
      </p:sp>
    </p:spTree>
    <p:extLst>
      <p:ext uri="{BB962C8B-B14F-4D97-AF65-F5344CB8AC3E}">
        <p14:creationId xmlns:p14="http://schemas.microsoft.com/office/powerpoint/2010/main" val="3769225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services of Nicolle will combine innovation, quality and care. They will offer Japanese gel, Russian Manicure and 3D Printed Nail art techniques, which are not only available in the UK. Use of organic, non-toxic products and attention to the client wellbeing and offering trend-forward nail design experience will be the core product and service development of Nicolle.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4</a:t>
            </a:fld>
            <a:endParaRPr lang="en-IN"/>
          </a:p>
        </p:txBody>
      </p:sp>
    </p:spTree>
    <p:extLst>
      <p:ext uri="{BB962C8B-B14F-4D97-AF65-F5344CB8AC3E}">
        <p14:creationId xmlns:p14="http://schemas.microsoft.com/office/powerpoint/2010/main" val="348108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mission of Nicolle combines creativity, care and innovation that revolutionises the nail industry in the UK. In this aspect, the core aim is to set new service standards via the advanced global practices and customisation in care. The Smart Objectives Guide to growth, focusing on staff quality, customer engagement, profitability and expansion in the UK beauty industry.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6</a:t>
            </a:fld>
            <a:endParaRPr lang="en-IN"/>
          </a:p>
        </p:txBody>
      </p:sp>
    </p:spTree>
    <p:extLst>
      <p:ext uri="{BB962C8B-B14F-4D97-AF65-F5344CB8AC3E}">
        <p14:creationId xmlns:p14="http://schemas.microsoft.com/office/powerpoint/2010/main" val="181875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the growth of Nicolle Nails Art, it will be turned into a Limited Company. Nicolle Nails Art will be the first salon in the UK offering Russian Manicures and Japanese gel, providing exclusive techniques, eco-friendly and vegan products. This selected space will provide modern, minimalist, interiors and separate booths for hygiene and digital booking stations.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8</a:t>
            </a:fld>
            <a:endParaRPr lang="en-IN"/>
          </a:p>
        </p:txBody>
      </p:sp>
    </p:spTree>
    <p:extLst>
      <p:ext uri="{BB962C8B-B14F-4D97-AF65-F5344CB8AC3E}">
        <p14:creationId xmlns:p14="http://schemas.microsoft.com/office/powerpoint/2010/main" val="4263970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Talent management strategy and recruitment strategy will be the effective HRM Strategy of Nicolle Nails Art. Partnership with international nail academies for ongoing </a:t>
            </a:r>
            <a:r>
              <a:rPr lang="en-GB" sz="1200" kern="1200" dirty="0" err="1">
                <a:solidFill>
                  <a:schemeClr val="tx1"/>
                </a:solidFill>
                <a:effectLst/>
                <a:latin typeface="+mn-lt"/>
                <a:ea typeface="+mn-ea"/>
                <a:cs typeface="+mn-cs"/>
              </a:rPr>
              <a:t>upskilling</a:t>
            </a:r>
            <a:r>
              <a:rPr lang="en-GB" sz="1200" kern="1200" dirty="0">
                <a:solidFill>
                  <a:schemeClr val="tx1"/>
                </a:solidFill>
                <a:effectLst/>
                <a:latin typeface="+mn-lt"/>
                <a:ea typeface="+mn-ea"/>
                <a:cs typeface="+mn-cs"/>
              </a:rPr>
              <a:t> can help in delivering understanding regarding the job roles of each of the staff at Nicolle Nails Art.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9</a:t>
            </a:fld>
            <a:endParaRPr lang="en-IN"/>
          </a:p>
        </p:txBody>
      </p:sp>
    </p:spTree>
    <p:extLst>
      <p:ext uri="{BB962C8B-B14F-4D97-AF65-F5344CB8AC3E}">
        <p14:creationId xmlns:p14="http://schemas.microsoft.com/office/powerpoint/2010/main" val="4011331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Nicolle Nails Art requires £37,000 for start-ups with funds allocated across equipment, training and branding and contingency. The core funding will come from savings, start-up loans and small business grants. Initial months based projects lead to minor losses due to setting up overall costs but are expected to a desirable profits,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11</a:t>
            </a:fld>
            <a:endParaRPr lang="en-IN"/>
          </a:p>
        </p:txBody>
      </p:sp>
    </p:spTree>
    <p:extLst>
      <p:ext uri="{BB962C8B-B14F-4D97-AF65-F5344CB8AC3E}">
        <p14:creationId xmlns:p14="http://schemas.microsoft.com/office/powerpoint/2010/main" val="4150840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strength includes innovation, eco-conscious branding and unique service offerings. However, Nicolle may face challenges due to limited capital and high pricing, which can lead to constraints in managing business performance. On the other hand, the UK nail salon market is growing and significant social media power reflects opportunities. Apart from this, potential threats due to competition and supply chain disruption can affect the business stability.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12</a:t>
            </a:fld>
            <a:endParaRPr lang="en-IN"/>
          </a:p>
        </p:txBody>
      </p:sp>
    </p:spTree>
    <p:extLst>
      <p:ext uri="{BB962C8B-B14F-4D97-AF65-F5344CB8AC3E}">
        <p14:creationId xmlns:p14="http://schemas.microsoft.com/office/powerpoint/2010/main" val="2550794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table outlines the 12-month marketing strategy that is designed to build brand recognition, customer loyalty and digital engagement. Through this online campaign with local promotions and focusing on maintaining momentum throughout the year can impact on marketing. In this aspect, launching the websites and shops in Month 6 will be insightful for Nicolle to diversify revenue while building long-term community relationships.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13</a:t>
            </a:fld>
            <a:endParaRPr lang="en-IN"/>
          </a:p>
        </p:txBody>
      </p:sp>
    </p:spTree>
    <p:extLst>
      <p:ext uri="{BB962C8B-B14F-4D97-AF65-F5344CB8AC3E}">
        <p14:creationId xmlns:p14="http://schemas.microsoft.com/office/powerpoint/2010/main" val="1218182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Nicolle ensures a scalable business in the UK with a clear vision and unique products and services that will lead to disruption in the beauty industry. With a strong brand identity in the UK, a digital growth plan, and high market demands, Angel investors’ investment fuels innovation and profitable expansion.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14</a:t>
            </a:fld>
            <a:endParaRPr lang="en-IN"/>
          </a:p>
        </p:txBody>
      </p:sp>
    </p:spTree>
    <p:extLst>
      <p:ext uri="{BB962C8B-B14F-4D97-AF65-F5344CB8AC3E}">
        <p14:creationId xmlns:p14="http://schemas.microsoft.com/office/powerpoint/2010/main" val="1624243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overall investment of around £50,000 will be allocated strategically in terms of securing the location, investment in cutting-edge technology and others. All the areas will ensure immediate impact and long-term sustainability that accelerates the growth journey of Nicolle.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15</a:t>
            </a:fld>
            <a:endParaRPr lang="en-IN"/>
          </a:p>
        </p:txBody>
      </p:sp>
    </p:spTree>
    <p:extLst>
      <p:ext uri="{BB962C8B-B14F-4D97-AF65-F5344CB8AC3E}">
        <p14:creationId xmlns:p14="http://schemas.microsoft.com/office/powerpoint/2010/main" val="2872406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Nicolle established its brand as more than just a salon. Application of cutting-edge technology will impact on its innovation and customer engagement. In this aspect, the investment level will shape the future of nail innovation in the UK.</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85C9C23-7657-432A-AA38-4536EEF06584}" type="slidenum">
              <a:rPr lang="en-IN" smtClean="0"/>
              <a:t>16</a:t>
            </a:fld>
            <a:endParaRPr lang="en-IN"/>
          </a:p>
        </p:txBody>
      </p:sp>
    </p:spTree>
    <p:extLst>
      <p:ext uri="{BB962C8B-B14F-4D97-AF65-F5344CB8AC3E}">
        <p14:creationId xmlns:p14="http://schemas.microsoft.com/office/powerpoint/2010/main" val="2054400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923F103-BC34-4FE4-A40E-EDDEECFDA5D0}" type="datetimeFigureOut">
              <a:rPr lang="en-US" smtClean="0"/>
              <a:pPr/>
              <a:t>6/25/2025</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2300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0499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103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6/25/2025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3620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6/25/2025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1130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6/25/2025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014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6/25/2025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4681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6/25/2025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9853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6/25/2025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2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6/25/2025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122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7894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0438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1155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6/25/2025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230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6/25/2025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0292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9606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6/25/2025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371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BE451C3-0FF4-47C4-B829-773ADF60F88C}" type="datetimeFigureOut">
              <a:rPr lang="en-US" smtClean="0"/>
              <a:t>6/25/2025</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18123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hyperlink" Target="https://www.igi-global.com/chapter/green-marketing-and-branding/369261" TargetMode="External"/><Relationship Id="rId2" Type="http://schemas.openxmlformats.org/officeDocument/2006/relationships/hyperlink" Target="https://www.tandfonline.com/doi/full/10.1080/13574809.2021.1951605" TargetMode="External"/><Relationship Id="rId1" Type="http://schemas.openxmlformats.org/officeDocument/2006/relationships/slideLayout" Target="../slideLayouts/slideLayout2.xml"/><Relationship Id="rId5" Type="http://schemas.openxmlformats.org/officeDocument/2006/relationships/hyperlink" Target="https://www.researchgate.net/profile/Umma-Urme/publication/374147805_The_Impact_of_Talent_Management_Strategies_on_Employee_Retention/links/65102e7a61f18040c220d870/The-Impact-of-Talent-Management-Strategies-on-Employee-Retention.pdf" TargetMode="External"/><Relationship Id="rId4" Type="http://schemas.openxmlformats.org/officeDocument/2006/relationships/hyperlink" Target="https://doi.org/10.13106/jidb.2022.vol13.no5.15"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5647" y="1154511"/>
            <a:ext cx="8825658" cy="2677648"/>
          </a:xfrm>
        </p:spPr>
        <p:txBody>
          <a:bodyPr/>
          <a:lstStyle/>
          <a:p>
            <a:pPr algn="ctr"/>
            <a:r>
              <a:rPr lang="en-GB" b="1" dirty="0"/>
              <a:t>Managing Enterprise</a:t>
            </a:r>
            <a:br>
              <a:rPr lang="en-GB" b="1" dirty="0"/>
            </a:br>
            <a:r>
              <a:rPr lang="en-GB" b="1" dirty="0"/>
              <a:t>Business Plan </a:t>
            </a:r>
            <a:br>
              <a:rPr lang="en-GB" b="1" dirty="0"/>
            </a:br>
            <a:br>
              <a:rPr lang="en-GB" b="1" dirty="0"/>
            </a:br>
            <a:r>
              <a:rPr lang="en-GB" b="1" dirty="0" err="1">
                <a:solidFill>
                  <a:srgbClr val="FFFF00"/>
                </a:solidFill>
              </a:rPr>
              <a:t>NicolleNailsArt</a:t>
            </a:r>
            <a:endParaRPr lang="en-IN" dirty="0">
              <a:solidFill>
                <a:srgbClr val="FFFF00"/>
              </a:solidFill>
            </a:endParaRPr>
          </a:p>
        </p:txBody>
      </p:sp>
      <p:sp>
        <p:nvSpPr>
          <p:cNvPr id="3" name="Subtitle 2"/>
          <p:cNvSpPr>
            <a:spLocks noGrp="1"/>
          </p:cNvSpPr>
          <p:nvPr>
            <p:ph type="subTitle" idx="1"/>
          </p:nvPr>
        </p:nvSpPr>
        <p:spPr>
          <a:xfrm>
            <a:off x="1699485" y="4243124"/>
            <a:ext cx="8825658" cy="861420"/>
          </a:xfrm>
        </p:spPr>
        <p:txBody>
          <a:bodyPr>
            <a:normAutofit/>
          </a:bodyPr>
          <a:lstStyle/>
          <a:p>
            <a:r>
              <a:rPr lang="en-US" b="1" dirty="0">
                <a:solidFill>
                  <a:srgbClr val="FFFF00"/>
                </a:solidFill>
              </a:rPr>
              <a:t>Student : </a:t>
            </a:r>
            <a:r>
              <a:rPr lang="en-US" b="1" dirty="0" err="1">
                <a:solidFill>
                  <a:schemeClr val="bg1"/>
                </a:solidFill>
              </a:rPr>
              <a:t>mirela</a:t>
            </a:r>
            <a:r>
              <a:rPr lang="en-US" b="1" dirty="0">
                <a:solidFill>
                  <a:schemeClr val="bg1"/>
                </a:solidFill>
              </a:rPr>
              <a:t> </a:t>
            </a:r>
            <a:r>
              <a:rPr lang="en-US" b="1" dirty="0" err="1">
                <a:solidFill>
                  <a:schemeClr val="bg1"/>
                </a:solidFill>
              </a:rPr>
              <a:t>nicoleta</a:t>
            </a:r>
            <a:r>
              <a:rPr lang="en-US" b="1" dirty="0">
                <a:solidFill>
                  <a:schemeClr val="bg1"/>
                </a:solidFill>
              </a:rPr>
              <a:t> </a:t>
            </a:r>
            <a:r>
              <a:rPr lang="en-US" b="1" dirty="0" err="1">
                <a:solidFill>
                  <a:schemeClr val="bg1"/>
                </a:solidFill>
              </a:rPr>
              <a:t>paval</a:t>
            </a:r>
            <a:endParaRPr lang="en-US" b="1" dirty="0">
              <a:solidFill>
                <a:schemeClr val="bg1"/>
              </a:solidFill>
            </a:endParaRPr>
          </a:p>
          <a:p>
            <a:r>
              <a:rPr lang="en-US" b="1" dirty="0">
                <a:solidFill>
                  <a:srgbClr val="FFFF00"/>
                </a:solidFill>
              </a:rPr>
              <a:t>STUDENT ID</a:t>
            </a:r>
            <a:r>
              <a:rPr lang="en-US" b="1" dirty="0"/>
              <a:t> : </a:t>
            </a:r>
            <a:r>
              <a:rPr lang="en-US" b="1" dirty="0">
                <a:solidFill>
                  <a:schemeClr val="bg1"/>
                </a:solidFill>
              </a:rPr>
              <a:t>2410788</a:t>
            </a:r>
            <a:endParaRPr lang="en-IN" b="1" dirty="0">
              <a:solidFill>
                <a:schemeClr val="bg1"/>
              </a:solidFill>
            </a:endParaRPr>
          </a:p>
        </p:txBody>
      </p:sp>
    </p:spTree>
    <p:extLst>
      <p:ext uri="{BB962C8B-B14F-4D97-AF65-F5344CB8AC3E}">
        <p14:creationId xmlns:p14="http://schemas.microsoft.com/office/powerpoint/2010/main" val="168744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25625-25CA-0197-91B7-A859F0D56728}"/>
              </a:ext>
            </a:extLst>
          </p:cNvPr>
          <p:cNvSpPr>
            <a:spLocks noGrp="1"/>
          </p:cNvSpPr>
          <p:nvPr>
            <p:ph type="ctrTitle"/>
          </p:nvPr>
        </p:nvSpPr>
        <p:spPr>
          <a:xfrm>
            <a:off x="1427551" y="679060"/>
            <a:ext cx="7897566" cy="3308740"/>
          </a:xfrm>
        </p:spPr>
        <p:txBody>
          <a:bodyPr/>
          <a:lstStyle/>
          <a:p>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solidFill>
                  <a:srgbClr val="FFFF00"/>
                </a:solidFill>
              </a:rPr>
              <a:t>Presentation</a:t>
            </a:r>
            <a:r>
              <a:rPr lang="en-GB" dirty="0"/>
              <a:t> </a:t>
            </a:r>
            <a:r>
              <a:rPr lang="en-GB" dirty="0">
                <a:solidFill>
                  <a:srgbClr val="FFFF00"/>
                </a:solidFill>
              </a:rPr>
              <a:t>overview</a:t>
            </a:r>
            <a:br>
              <a:rPr lang="en-GB" dirty="0"/>
            </a:br>
            <a:br>
              <a:rPr lang="en-GB" dirty="0"/>
            </a:br>
            <a:br>
              <a:rPr lang="en-GB" dirty="0"/>
            </a:br>
            <a:r>
              <a:rPr lang="en-GB" dirty="0"/>
              <a:t>   </a:t>
            </a:r>
          </a:p>
        </p:txBody>
      </p:sp>
      <p:sp>
        <p:nvSpPr>
          <p:cNvPr id="3" name="Subtitle 2">
            <a:extLst>
              <a:ext uri="{FF2B5EF4-FFF2-40B4-BE49-F238E27FC236}">
                <a16:creationId xmlns:a16="http://schemas.microsoft.com/office/drawing/2014/main" id="{7BC6A1B4-665D-7C0D-D5D5-8B9D319C6098}"/>
              </a:ext>
            </a:extLst>
          </p:cNvPr>
          <p:cNvSpPr>
            <a:spLocks noGrp="1"/>
          </p:cNvSpPr>
          <p:nvPr>
            <p:ph type="subTitle" idx="1"/>
          </p:nvPr>
        </p:nvSpPr>
        <p:spPr>
          <a:xfrm>
            <a:off x="1176866" y="1602558"/>
            <a:ext cx="8806119" cy="4421170"/>
          </a:xfrm>
        </p:spPr>
        <p:txBody>
          <a:bodyPr>
            <a:normAutofit fontScale="92500" lnSpcReduction="20000"/>
          </a:bodyPr>
          <a:lstStyle/>
          <a:p>
            <a:r>
              <a:rPr lang="en-GB" b="1" dirty="0">
                <a:solidFill>
                  <a:schemeClr val="bg1"/>
                </a:solidFill>
              </a:rPr>
              <a:t>1.Introduction</a:t>
            </a:r>
          </a:p>
          <a:p>
            <a:r>
              <a:rPr lang="en-GB" b="1" dirty="0">
                <a:solidFill>
                  <a:schemeClr val="bg1"/>
                </a:solidFill>
              </a:rPr>
              <a:t>2</a:t>
            </a:r>
            <a:r>
              <a:rPr lang="en-GB" dirty="0">
                <a:solidFill>
                  <a:schemeClr val="bg1"/>
                </a:solidFill>
              </a:rPr>
              <a:t>.</a:t>
            </a:r>
            <a:r>
              <a:rPr lang="en-GB" b="1" dirty="0">
                <a:solidFill>
                  <a:schemeClr val="bg1"/>
                </a:solidFill>
              </a:rPr>
              <a:t> Business proposition to life Product/service description</a:t>
            </a:r>
          </a:p>
          <a:p>
            <a:r>
              <a:rPr lang="en-GB" b="1" dirty="0">
                <a:solidFill>
                  <a:schemeClr val="bg1"/>
                </a:solidFill>
              </a:rPr>
              <a:t>  2.1.</a:t>
            </a:r>
            <a:r>
              <a:rPr lang="en-GB" b="1" dirty="0"/>
              <a:t> . </a:t>
            </a:r>
            <a:r>
              <a:rPr lang="en-GB" b="1" dirty="0">
                <a:solidFill>
                  <a:schemeClr val="bg1"/>
                </a:solidFill>
              </a:rPr>
              <a:t>Explaining “the story” behind you coming up with this idea</a:t>
            </a:r>
          </a:p>
          <a:p>
            <a:r>
              <a:rPr lang="en-GB" b="1" dirty="0">
                <a:solidFill>
                  <a:schemeClr val="bg1"/>
                </a:solidFill>
              </a:rPr>
              <a:t>  2.2. Mission statement, Business aims &amp; objectives</a:t>
            </a:r>
          </a:p>
          <a:p>
            <a:r>
              <a:rPr lang="en-GB" b="1" dirty="0">
                <a:solidFill>
                  <a:schemeClr val="bg1"/>
                </a:solidFill>
              </a:rPr>
              <a:t>  2.3.unique selling proposition </a:t>
            </a:r>
          </a:p>
          <a:p>
            <a:r>
              <a:rPr lang="en-GB" b="1" dirty="0">
                <a:solidFill>
                  <a:schemeClr val="bg1"/>
                </a:solidFill>
              </a:rPr>
              <a:t>  2.4. USP, Legal structure and proposed location</a:t>
            </a:r>
          </a:p>
          <a:p>
            <a:r>
              <a:rPr lang="en-GB" b="1" dirty="0">
                <a:solidFill>
                  <a:schemeClr val="bg1"/>
                </a:solidFill>
              </a:rPr>
              <a:t>  2.5. HRM strategy</a:t>
            </a:r>
          </a:p>
          <a:p>
            <a:r>
              <a:rPr lang="en-GB" b="1" dirty="0">
                <a:solidFill>
                  <a:schemeClr val="bg1"/>
                </a:solidFill>
              </a:rPr>
              <a:t>  2.6. Financial overview</a:t>
            </a:r>
          </a:p>
          <a:p>
            <a:r>
              <a:rPr lang="en-GB" b="1" dirty="0">
                <a:solidFill>
                  <a:schemeClr val="bg1"/>
                </a:solidFill>
              </a:rPr>
              <a:t>  2.7. SWOT analysis </a:t>
            </a:r>
          </a:p>
          <a:p>
            <a:r>
              <a:rPr lang="en-GB" b="1" dirty="0">
                <a:solidFill>
                  <a:schemeClr val="bg1"/>
                </a:solidFill>
              </a:rPr>
              <a:t>3. marketing strategy </a:t>
            </a:r>
          </a:p>
          <a:p>
            <a:r>
              <a:rPr lang="en-GB" b="1" dirty="0">
                <a:solidFill>
                  <a:schemeClr val="bg1"/>
                </a:solidFill>
              </a:rPr>
              <a:t>4.</a:t>
            </a:r>
            <a:r>
              <a:rPr lang="en-GB" dirty="0">
                <a:solidFill>
                  <a:schemeClr val="bg1"/>
                </a:solidFill>
              </a:rPr>
              <a:t> W</a:t>
            </a:r>
            <a:r>
              <a:rPr lang="en-GB" b="1" dirty="0">
                <a:solidFill>
                  <a:schemeClr val="bg1"/>
                </a:solidFill>
              </a:rPr>
              <a:t>hy the Angel Investor should invest in </a:t>
            </a:r>
            <a:r>
              <a:rPr lang="en-GB" b="1" dirty="0" err="1">
                <a:solidFill>
                  <a:schemeClr val="bg1"/>
                </a:solidFill>
              </a:rPr>
              <a:t>Nicollenailsart</a:t>
            </a:r>
            <a:r>
              <a:rPr lang="en-GB" b="1" dirty="0">
                <a:solidFill>
                  <a:schemeClr val="bg1"/>
                </a:solidFill>
              </a:rPr>
              <a:t> </a:t>
            </a:r>
          </a:p>
          <a:p>
            <a:r>
              <a:rPr lang="en-GB" b="1" dirty="0">
                <a:solidFill>
                  <a:schemeClr val="bg1"/>
                </a:solidFill>
              </a:rPr>
              <a:t>5. Conclusion</a:t>
            </a:r>
          </a:p>
          <a:p>
            <a:r>
              <a:rPr lang="en-GB" b="1" dirty="0">
                <a:solidFill>
                  <a:schemeClr val="bg1"/>
                </a:solidFill>
              </a:rPr>
              <a:t>6. References</a:t>
            </a:r>
          </a:p>
          <a:p>
            <a:endParaRPr lang="en-GB" dirty="0"/>
          </a:p>
        </p:txBody>
      </p:sp>
    </p:spTree>
    <p:extLst>
      <p:ext uri="{BB962C8B-B14F-4D97-AF65-F5344CB8AC3E}">
        <p14:creationId xmlns:p14="http://schemas.microsoft.com/office/powerpoint/2010/main" val="295295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112" y="1035313"/>
            <a:ext cx="8761413" cy="706964"/>
          </a:xfrm>
        </p:spPr>
        <p:txBody>
          <a:bodyPr/>
          <a:lstStyle/>
          <a:p>
            <a:pPr algn="ctr"/>
            <a:r>
              <a:rPr lang="en-GB" sz="4800" b="1" dirty="0"/>
              <a:t>Introduction</a:t>
            </a:r>
            <a:endParaRPr lang="en-IN" sz="4800" dirty="0"/>
          </a:p>
        </p:txBody>
      </p:sp>
      <p:sp>
        <p:nvSpPr>
          <p:cNvPr id="3" name="Content Placeholder 2"/>
          <p:cNvSpPr>
            <a:spLocks noGrp="1"/>
          </p:cNvSpPr>
          <p:nvPr>
            <p:ph idx="1"/>
          </p:nvPr>
        </p:nvSpPr>
        <p:spPr>
          <a:xfrm>
            <a:off x="620699" y="2850080"/>
            <a:ext cx="5780101" cy="3416300"/>
          </a:xfrm>
        </p:spPr>
        <p:txBody>
          <a:bodyPr>
            <a:normAutofit/>
          </a:bodyPr>
          <a:lstStyle/>
          <a:p>
            <a:pPr lvl="0"/>
            <a:r>
              <a:rPr lang="en-GB" sz="2000" b="1" dirty="0"/>
              <a:t>Nicolle Nails Art </a:t>
            </a:r>
            <a:r>
              <a:rPr lang="en-GB" sz="2000" dirty="0"/>
              <a:t>is an innovative nail salon based in BRISTOL.</a:t>
            </a:r>
            <a:endParaRPr lang="en-IN" sz="2000" dirty="0"/>
          </a:p>
          <a:p>
            <a:pPr lvl="0"/>
            <a:r>
              <a:rPr lang="en-GB" sz="2000" dirty="0"/>
              <a:t>It will introduce Russian Manicure, Slim Manicure, BIAB Nails ,Acrylic Extensions, Japanese and </a:t>
            </a:r>
            <a:r>
              <a:rPr lang="en-GB" sz="2000" dirty="0" err="1"/>
              <a:t>Polygel</a:t>
            </a:r>
            <a:r>
              <a:rPr lang="en-GB" sz="2000" dirty="0"/>
              <a:t> nails and 3D Nail art.</a:t>
            </a:r>
            <a:endParaRPr lang="en-IN" sz="2000" dirty="0"/>
          </a:p>
          <a:p>
            <a:pPr lvl="0"/>
            <a:r>
              <a:rPr lang="en-GB" sz="2000" dirty="0"/>
              <a:t>Nicolle brand will be committed to using eco-friendly materials use, become trend conscious and provide premium customer service.</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7052257" y="2476072"/>
            <a:ext cx="4647331" cy="3962404"/>
          </a:xfrm>
          <a:prstGeom prst="rect">
            <a:avLst/>
          </a:prstGeom>
        </p:spPr>
      </p:pic>
    </p:spTree>
    <p:extLst>
      <p:ext uri="{BB962C8B-B14F-4D97-AF65-F5344CB8AC3E}">
        <p14:creationId xmlns:p14="http://schemas.microsoft.com/office/powerpoint/2010/main" val="2486767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7"/>
            <a:ext cx="9817847" cy="803761"/>
          </a:xfrm>
        </p:spPr>
        <p:txBody>
          <a:bodyPr/>
          <a:lstStyle/>
          <a:p>
            <a:pPr algn="ctr"/>
            <a:r>
              <a:rPr lang="en-GB" b="1"/>
              <a:t>Business proposition to life Product/service description</a:t>
            </a:r>
            <a:endParaRPr lang="en-IN" dirty="0"/>
          </a:p>
        </p:txBody>
      </p:sp>
      <p:sp>
        <p:nvSpPr>
          <p:cNvPr id="3" name="Content Placeholder 2"/>
          <p:cNvSpPr>
            <a:spLocks noGrp="1"/>
          </p:cNvSpPr>
          <p:nvPr>
            <p:ph idx="1"/>
          </p:nvPr>
        </p:nvSpPr>
        <p:spPr>
          <a:xfrm>
            <a:off x="148087" y="2398017"/>
            <a:ext cx="4290349" cy="4084976"/>
          </a:xfrm>
        </p:spPr>
        <p:txBody>
          <a:bodyPr>
            <a:normAutofit/>
          </a:bodyPr>
          <a:lstStyle/>
          <a:p>
            <a:pPr lvl="0" algn="just"/>
            <a:r>
              <a:rPr lang="en-GB" sz="2000" dirty="0"/>
              <a:t>Nicolle Nails Art will be a revolutionary nail salon developed to bring cutting-edge nail technologies. </a:t>
            </a:r>
            <a:endParaRPr lang="en-IN" sz="2000" dirty="0"/>
          </a:p>
          <a:p>
            <a:pPr lvl="0" algn="just"/>
            <a:r>
              <a:rPr lang="en-GB" sz="2000" dirty="0"/>
              <a:t>Traditional nail bars, will have standard service like gel and acrylic nails and they also will be specialised in Next-generation nail art innovations.</a:t>
            </a:r>
            <a:endParaRPr lang="en-IN" sz="2000" dirty="0"/>
          </a:p>
          <a:p>
            <a:pPr lvl="0" algn="just"/>
            <a:r>
              <a:rPr lang="en-GB" sz="2000" dirty="0"/>
              <a:t>Eco-conscious and cruelty-free products will be offered by the brand (Dogra and Grover, 2025).</a:t>
            </a:r>
            <a:endParaRPr lang="en-IN" sz="2000" dirty="0"/>
          </a:p>
          <a:p>
            <a:pPr algn="just"/>
            <a:endParaRPr lang="en-IN" sz="2000" dirty="0"/>
          </a:p>
        </p:txBody>
      </p:sp>
      <p:pic>
        <p:nvPicPr>
          <p:cNvPr id="5" name="Picture 4"/>
          <p:cNvPicPr>
            <a:picLocks noChangeAspect="1"/>
          </p:cNvPicPr>
          <p:nvPr/>
        </p:nvPicPr>
        <p:blipFill>
          <a:blip r:embed="rId3"/>
          <a:stretch>
            <a:fillRect/>
          </a:stretch>
        </p:blipFill>
        <p:spPr>
          <a:xfrm>
            <a:off x="8908331" y="2280060"/>
            <a:ext cx="3005410" cy="4346771"/>
          </a:xfrm>
          <a:prstGeom prst="rect">
            <a:avLst/>
          </a:prstGeom>
        </p:spPr>
      </p:pic>
      <p:pic>
        <p:nvPicPr>
          <p:cNvPr id="25" name="Picture 24" descr="A close up of a hand with painted nails">
            <a:extLst>
              <a:ext uri="{FF2B5EF4-FFF2-40B4-BE49-F238E27FC236}">
                <a16:creationId xmlns:a16="http://schemas.microsoft.com/office/drawing/2014/main" id="{80F4E880-08BD-E21B-8A49-36DE339629EF}"/>
              </a:ext>
            </a:extLst>
          </p:cNvPr>
          <p:cNvPicPr>
            <a:picLocks noChangeAspect="1"/>
          </p:cNvPicPr>
          <p:nvPr/>
        </p:nvPicPr>
        <p:blipFill>
          <a:blip r:embed="rId4"/>
          <a:stretch>
            <a:fillRect/>
          </a:stretch>
        </p:blipFill>
        <p:spPr>
          <a:xfrm>
            <a:off x="4609793" y="2394583"/>
            <a:ext cx="4208736" cy="4232248"/>
          </a:xfrm>
          <a:prstGeom prst="rect">
            <a:avLst/>
          </a:prstGeom>
        </p:spPr>
      </p:pic>
    </p:spTree>
    <p:extLst>
      <p:ext uri="{BB962C8B-B14F-4D97-AF65-F5344CB8AC3E}">
        <p14:creationId xmlns:p14="http://schemas.microsoft.com/office/powerpoint/2010/main" val="589072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58F6C8D0-A995-45FF-B149-BDE2869A26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30" name="Rectangle 29">
              <a:extLst>
                <a:ext uri="{FF2B5EF4-FFF2-40B4-BE49-F238E27FC236}">
                  <a16:creationId xmlns:a16="http://schemas.microsoft.com/office/drawing/2014/main" id="{03AC3D4E-4E10-48A1-B3F8-861E27E2D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1CEC22A4-D648-4B53-8907-0C5030796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C00E35F6-56B1-4DFA-ABF7-9FDED6F74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C9B53944-CFCC-446A-9F6F-3222B635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9F29F387-EDFF-4D6A-8BAE-4FE82FF23E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C9581568-006C-2BA1-3FB4-6D267C26EE58}"/>
              </a:ext>
            </a:extLst>
          </p:cNvPr>
          <p:cNvSpPr>
            <a:spLocks noGrp="1"/>
          </p:cNvSpPr>
          <p:nvPr>
            <p:ph type="title"/>
          </p:nvPr>
        </p:nvSpPr>
        <p:spPr>
          <a:xfrm>
            <a:off x="639098" y="629265"/>
            <a:ext cx="6072776" cy="1622322"/>
          </a:xfrm>
        </p:spPr>
        <p:txBody>
          <a:bodyPr>
            <a:normAutofit fontScale="90000"/>
          </a:bodyPr>
          <a:lstStyle/>
          <a:p>
            <a:pPr>
              <a:lnSpc>
                <a:spcPct val="90000"/>
              </a:lnSpc>
            </a:pPr>
            <a:r>
              <a:rPr lang="en-GB" sz="2500" b="1" dirty="0"/>
              <a:t>.</a:t>
            </a:r>
            <a:br>
              <a:rPr lang="en-GB" sz="2500" b="1" dirty="0"/>
            </a:br>
            <a:r>
              <a:rPr lang="en-GB" b="1" dirty="0"/>
              <a:t> Explaining “the story” behind you coming up with this idea</a:t>
            </a:r>
            <a:br>
              <a:rPr lang="en-GB" b="1" dirty="0"/>
            </a:br>
            <a:endParaRPr lang="en-GB" dirty="0"/>
          </a:p>
        </p:txBody>
      </p:sp>
      <p:pic>
        <p:nvPicPr>
          <p:cNvPr id="13" name="Picture 12" descr="A person sitting on the floor holding a plate&#10;&#10;AI-generated content may be incorrect.">
            <a:extLst>
              <a:ext uri="{FF2B5EF4-FFF2-40B4-BE49-F238E27FC236}">
                <a16:creationId xmlns:a16="http://schemas.microsoft.com/office/drawing/2014/main" id="{5B4CE0AB-2CE8-B1D1-5085-B29B4466B4D5}"/>
              </a:ext>
            </a:extLst>
          </p:cNvPr>
          <p:cNvPicPr>
            <a:picLocks noChangeAspect="1"/>
          </p:cNvPicPr>
          <p:nvPr/>
        </p:nvPicPr>
        <p:blipFill>
          <a:blip r:embed="rId3"/>
          <a:srcRect t="35488" r="1" b="37739"/>
          <a:stretch>
            <a:fillRect/>
          </a:stretch>
        </p:blipFill>
        <p:spPr>
          <a:xfrm>
            <a:off x="7190616" y="513762"/>
            <a:ext cx="4522641" cy="2763201"/>
          </a:xfrm>
          <a:prstGeom prst="rect">
            <a:avLst/>
          </a:prstGeom>
        </p:spPr>
      </p:pic>
      <p:sp>
        <p:nvSpPr>
          <p:cNvPr id="35" name="Rectangle 34">
            <a:extLst>
              <a:ext uri="{FF2B5EF4-FFF2-40B4-BE49-F238E27FC236}">
                <a16:creationId xmlns:a16="http://schemas.microsoft.com/office/drawing/2014/main" id="{249D5706-E8D1-4AF2-B66A-3A78BE1E3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Content Placeholder 14">
            <a:extLst>
              <a:ext uri="{FF2B5EF4-FFF2-40B4-BE49-F238E27FC236}">
                <a16:creationId xmlns:a16="http://schemas.microsoft.com/office/drawing/2014/main" id="{409EF7C0-8C49-B5DC-1720-7D8526F2A637}"/>
              </a:ext>
            </a:extLst>
          </p:cNvPr>
          <p:cNvSpPr>
            <a:spLocks noGrp="1"/>
          </p:cNvSpPr>
          <p:nvPr>
            <p:ph idx="1"/>
          </p:nvPr>
        </p:nvSpPr>
        <p:spPr>
          <a:xfrm>
            <a:off x="639098" y="2418735"/>
            <a:ext cx="6072776" cy="3322189"/>
          </a:xfrm>
        </p:spPr>
        <p:txBody>
          <a:bodyPr anchor="ctr">
            <a:noAutofit/>
          </a:bodyPr>
          <a:lstStyle/>
          <a:p>
            <a:r>
              <a:rPr lang="en-GB" sz="2400" dirty="0">
                <a:solidFill>
                  <a:schemeClr val="bg1"/>
                </a:solidFill>
              </a:rPr>
              <a:t>The idea of Nicolle Nails Art came when I was painting my son room. Since I was a child, I used to love colouring ,painting being creative so one day when I was painting the walls for my </a:t>
            </a:r>
            <a:r>
              <a:rPr lang="en-GB" sz="2400" dirty="0" err="1">
                <a:solidFill>
                  <a:schemeClr val="bg1"/>
                </a:solidFill>
              </a:rPr>
              <a:t>sonroom</a:t>
            </a:r>
            <a:r>
              <a:rPr lang="en-GB" sz="2400" dirty="0">
                <a:solidFill>
                  <a:schemeClr val="bg1"/>
                </a:solidFill>
              </a:rPr>
              <a:t>  I’ve asked myself </a:t>
            </a:r>
            <a:r>
              <a:rPr lang="en-GB" sz="2400" b="1" dirty="0">
                <a:solidFill>
                  <a:schemeClr val="bg1"/>
                </a:solidFill>
              </a:rPr>
              <a:t>: ,,Why if I start to put all this skills on nails?”</a:t>
            </a:r>
          </a:p>
        </p:txBody>
      </p:sp>
      <p:pic>
        <p:nvPicPr>
          <p:cNvPr id="11" name="Picture 10" descr="A room with cartoon characters on the wall&#10;&#10;AI-generated content may be incorrect.">
            <a:extLst>
              <a:ext uri="{FF2B5EF4-FFF2-40B4-BE49-F238E27FC236}">
                <a16:creationId xmlns:a16="http://schemas.microsoft.com/office/drawing/2014/main" id="{385EAD94-DF2C-0751-FEE3-77FE331FD2E0}"/>
              </a:ext>
            </a:extLst>
          </p:cNvPr>
          <p:cNvPicPr>
            <a:picLocks noChangeAspect="1"/>
          </p:cNvPicPr>
          <p:nvPr/>
        </p:nvPicPr>
        <p:blipFill>
          <a:blip r:embed="rId4"/>
          <a:srcRect t="12399" r="-3" b="-3"/>
          <a:stretch>
            <a:fillRect/>
          </a:stretch>
        </p:blipFill>
        <p:spPr>
          <a:xfrm>
            <a:off x="7194054" y="3372801"/>
            <a:ext cx="4522642" cy="2971437"/>
          </a:xfrm>
          <a:prstGeom prst="rect">
            <a:avLst/>
          </a:prstGeom>
        </p:spPr>
      </p:pic>
    </p:spTree>
    <p:extLst>
      <p:ext uri="{BB962C8B-B14F-4D97-AF65-F5344CB8AC3E}">
        <p14:creationId xmlns:p14="http://schemas.microsoft.com/office/powerpoint/2010/main" val="3178577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1258" y="1292167"/>
            <a:ext cx="8761413" cy="706964"/>
          </a:xfrm>
        </p:spPr>
        <p:txBody>
          <a:bodyPr/>
          <a:lstStyle/>
          <a:p>
            <a:pPr algn="ctr"/>
            <a:r>
              <a:rPr lang="en-GB" b="1" dirty="0"/>
              <a:t>Mission statement, Business aims &amp; objectives</a:t>
            </a:r>
            <a:br>
              <a:rPr lang="en-IN" dirty="0"/>
            </a:br>
            <a:endParaRPr lang="en-IN" dirty="0"/>
          </a:p>
        </p:txBody>
      </p:sp>
      <p:sp>
        <p:nvSpPr>
          <p:cNvPr id="3" name="Content Placeholder 2"/>
          <p:cNvSpPr>
            <a:spLocks noGrp="1"/>
          </p:cNvSpPr>
          <p:nvPr>
            <p:ph idx="1"/>
          </p:nvPr>
        </p:nvSpPr>
        <p:spPr>
          <a:xfrm>
            <a:off x="415913" y="2425700"/>
            <a:ext cx="11568701" cy="3941138"/>
          </a:xfrm>
        </p:spPr>
        <p:txBody>
          <a:bodyPr>
            <a:noAutofit/>
          </a:bodyPr>
          <a:lstStyle/>
          <a:p>
            <a:pPr marL="0" lvl="0" indent="0" algn="just">
              <a:buNone/>
            </a:pPr>
            <a:r>
              <a:rPr lang="en-GB" b="1" dirty="0"/>
              <a:t>Mission</a:t>
            </a:r>
            <a:r>
              <a:rPr lang="en-GB" dirty="0"/>
              <a:t>: “</a:t>
            </a:r>
            <a:r>
              <a:rPr lang="en-GB" i="1" dirty="0"/>
              <a:t>Refining beauty through the global nail innovation-fuelling creativity, care and cutting-edge technology</a:t>
            </a:r>
            <a:r>
              <a:rPr lang="en-GB" dirty="0"/>
              <a:t>”. </a:t>
            </a:r>
            <a:endParaRPr lang="en-IN" dirty="0"/>
          </a:p>
          <a:p>
            <a:pPr marL="0" lvl="0" indent="0" algn="just">
              <a:buNone/>
            </a:pPr>
            <a:r>
              <a:rPr lang="en-GB" b="1" dirty="0"/>
              <a:t>Aim</a:t>
            </a:r>
            <a:r>
              <a:rPr lang="en-GB" dirty="0"/>
              <a:t>: </a:t>
            </a:r>
            <a:r>
              <a:rPr lang="en-GB" i="1" dirty="0"/>
              <a:t>To introduce advanced nail techniques and premium services aligning industry standards and providing customers with unique, hygienic and personalised nail experiences.</a:t>
            </a:r>
            <a:endParaRPr lang="en-IN" dirty="0"/>
          </a:p>
          <a:p>
            <a:pPr marL="0" indent="0" algn="just">
              <a:buNone/>
            </a:pPr>
            <a:r>
              <a:rPr lang="en-GB" b="1" dirty="0"/>
              <a:t>SMART Objectives</a:t>
            </a:r>
            <a:endParaRPr lang="en-IN" dirty="0"/>
          </a:p>
          <a:p>
            <a:pPr lvl="0" algn="just"/>
            <a:r>
              <a:rPr lang="en-GB" i="1" dirty="0"/>
              <a:t>To train and certify nail technicians for operational improvement and high quality within the first 3 months.</a:t>
            </a:r>
            <a:endParaRPr lang="en-IN" dirty="0"/>
          </a:p>
          <a:p>
            <a:pPr lvl="0" algn="just"/>
            <a:r>
              <a:rPr lang="en-GB" i="1" dirty="0"/>
              <a:t>To achieve strong customer growth through targeted marketing and influencer partnerships within the first year.</a:t>
            </a:r>
            <a:endParaRPr lang="en-IN" dirty="0"/>
          </a:p>
          <a:p>
            <a:pPr lvl="0" algn="just"/>
            <a:r>
              <a:rPr lang="en-GB" i="1" dirty="0"/>
              <a:t>To increase monthly revenue to drive profitability and manage operational costs by the end of six months. </a:t>
            </a:r>
            <a:endParaRPr lang="en-IN" dirty="0"/>
          </a:p>
          <a:p>
            <a:pPr lvl="0" algn="just"/>
            <a:r>
              <a:rPr lang="en-GB" i="1" dirty="0"/>
              <a:t>To launch and sell 3D custom products to contribute to innovation via the websites and </a:t>
            </a:r>
            <a:r>
              <a:rPr lang="en-GB" i="1" dirty="0" err="1"/>
              <a:t>Instagram</a:t>
            </a:r>
            <a:r>
              <a:rPr lang="en-GB" i="1" dirty="0"/>
              <a:t> within the first 10 months</a:t>
            </a:r>
            <a:r>
              <a:rPr lang="en-GB" dirty="0"/>
              <a:t>.</a:t>
            </a:r>
            <a:endParaRPr lang="en-IN" dirty="0"/>
          </a:p>
          <a:p>
            <a:pPr algn="just"/>
            <a:endParaRPr lang="en-IN" dirty="0"/>
          </a:p>
        </p:txBody>
      </p:sp>
    </p:spTree>
    <p:extLst>
      <p:ext uri="{BB962C8B-B14F-4D97-AF65-F5344CB8AC3E}">
        <p14:creationId xmlns:p14="http://schemas.microsoft.com/office/powerpoint/2010/main" val="3064018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54029CF-1D8F-4E55-9476-6A1BE85C7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8" name="Group 17">
            <a:extLst>
              <a:ext uri="{FF2B5EF4-FFF2-40B4-BE49-F238E27FC236}">
                <a16:creationId xmlns:a16="http://schemas.microsoft.com/office/drawing/2014/main" id="{A0826F5C-0E3C-4DE2-9FC2-1479653950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587"/>
            <a:ext cx="12192000" cy="6856413"/>
            <a:chOff x="0" y="1587"/>
            <a:chExt cx="12192000" cy="6856413"/>
          </a:xfrm>
        </p:grpSpPr>
        <p:sp>
          <p:nvSpPr>
            <p:cNvPr id="19" name="Oval 18">
              <a:extLst>
                <a:ext uri="{FF2B5EF4-FFF2-40B4-BE49-F238E27FC236}">
                  <a16:creationId xmlns:a16="http://schemas.microsoft.com/office/drawing/2014/main" id="{C482D230-828B-43B3-9A5D-831744E4A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72F5FDC1-B03C-45E1-B45F-D14906E43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E4567CF-F5FC-41A4-872A-5E0C8F4F6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100728" y="402165"/>
              <a:ext cx="4667937"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a:extLst>
                <a:ext uri="{FF2B5EF4-FFF2-40B4-BE49-F238E27FC236}">
                  <a16:creationId xmlns:a16="http://schemas.microsoft.com/office/drawing/2014/main" id="{947D12A3-441C-43EC-874D-8D0AC0F67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68624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3" name="Freeform 5">
              <a:extLst>
                <a:ext uri="{FF2B5EF4-FFF2-40B4-BE49-F238E27FC236}">
                  <a16:creationId xmlns:a16="http://schemas.microsoft.com/office/drawing/2014/main" id="{16B68453-3FC2-4ABA-B0CD-F9C50CB68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59735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4" name="Freeform 5">
              <a:extLst>
                <a:ext uri="{FF2B5EF4-FFF2-40B4-BE49-F238E27FC236}">
                  <a16:creationId xmlns:a16="http://schemas.microsoft.com/office/drawing/2014/main" id="{BADA570C-F98C-4C00-941F-D922EC516F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C57A7AD5-E96C-14DE-FE49-D7B54BE150B7}"/>
              </a:ext>
            </a:extLst>
          </p:cNvPr>
          <p:cNvSpPr>
            <a:spLocks noGrp="1"/>
          </p:cNvSpPr>
          <p:nvPr>
            <p:ph type="title"/>
          </p:nvPr>
        </p:nvSpPr>
        <p:spPr>
          <a:xfrm>
            <a:off x="639098" y="629265"/>
            <a:ext cx="5283359" cy="1622322"/>
          </a:xfrm>
        </p:spPr>
        <p:txBody>
          <a:bodyPr>
            <a:normAutofit/>
          </a:bodyPr>
          <a:lstStyle/>
          <a:p>
            <a:r>
              <a:rPr lang="en-GB" b="1"/>
              <a:t>Unique selling proposition </a:t>
            </a:r>
          </a:p>
        </p:txBody>
      </p:sp>
      <p:sp>
        <p:nvSpPr>
          <p:cNvPr id="3" name="Content Placeholder 2">
            <a:extLst>
              <a:ext uri="{FF2B5EF4-FFF2-40B4-BE49-F238E27FC236}">
                <a16:creationId xmlns:a16="http://schemas.microsoft.com/office/drawing/2014/main" id="{C9CAFDC4-DC08-7482-F31E-F7B40BBE298C}"/>
              </a:ext>
            </a:extLst>
          </p:cNvPr>
          <p:cNvSpPr>
            <a:spLocks noGrp="1"/>
          </p:cNvSpPr>
          <p:nvPr>
            <p:ph idx="1"/>
          </p:nvPr>
        </p:nvSpPr>
        <p:spPr>
          <a:xfrm>
            <a:off x="639098" y="2418735"/>
            <a:ext cx="5283359" cy="3811740"/>
          </a:xfrm>
        </p:spPr>
        <p:txBody>
          <a:bodyPr anchor="ctr">
            <a:normAutofit/>
          </a:bodyPr>
          <a:lstStyle/>
          <a:p>
            <a:pPr marL="0" indent="0">
              <a:buNone/>
            </a:pPr>
            <a:r>
              <a:rPr lang="en-GB" b="1" i="1">
                <a:solidFill>
                  <a:schemeClr val="bg1"/>
                </a:solidFill>
              </a:rPr>
              <a:t>NicolleNailsArt </a:t>
            </a:r>
          </a:p>
          <a:p>
            <a:pPr marL="0" indent="0">
              <a:buNone/>
            </a:pPr>
            <a:r>
              <a:rPr lang="en-GB" b="1" i="1">
                <a:solidFill>
                  <a:schemeClr val="bg1"/>
                </a:solidFill>
              </a:rPr>
              <a:t>,,they are not just nails….it is art that shows that nails are as unique as you are …’’</a:t>
            </a:r>
          </a:p>
        </p:txBody>
      </p:sp>
      <p:pic>
        <p:nvPicPr>
          <p:cNvPr id="11" name="Picture 10" descr="A hand with painted nails&#10;&#10;AI-generated content may be incorrect.">
            <a:extLst>
              <a:ext uri="{FF2B5EF4-FFF2-40B4-BE49-F238E27FC236}">
                <a16:creationId xmlns:a16="http://schemas.microsoft.com/office/drawing/2014/main" id="{9053C1F2-900B-16FF-6290-2BD2FAF7AED5}"/>
              </a:ext>
            </a:extLst>
          </p:cNvPr>
          <p:cNvPicPr>
            <a:picLocks noChangeAspect="1"/>
          </p:cNvPicPr>
          <p:nvPr/>
        </p:nvPicPr>
        <p:blipFill>
          <a:blip r:embed="rId3"/>
          <a:stretch>
            <a:fillRect/>
          </a:stretch>
        </p:blipFill>
        <p:spPr>
          <a:xfrm>
            <a:off x="7323206" y="645106"/>
            <a:ext cx="3601013" cy="3285925"/>
          </a:xfrm>
          <a:prstGeom prst="rect">
            <a:avLst/>
          </a:prstGeom>
        </p:spPr>
      </p:pic>
      <p:sp>
        <p:nvSpPr>
          <p:cNvPr id="26" name="Rectangle 25">
            <a:extLst>
              <a:ext uri="{FF2B5EF4-FFF2-40B4-BE49-F238E27FC236}">
                <a16:creationId xmlns:a16="http://schemas.microsoft.com/office/drawing/2014/main" id="{9BD07660-F828-473E-9686-90E7BC86C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descr="A close up of a hand with a ring on it">
            <a:extLst>
              <a:ext uri="{FF2B5EF4-FFF2-40B4-BE49-F238E27FC236}">
                <a16:creationId xmlns:a16="http://schemas.microsoft.com/office/drawing/2014/main" id="{28779296-ECB7-7439-06EC-EB8D583D5031}"/>
              </a:ext>
            </a:extLst>
          </p:cNvPr>
          <p:cNvPicPr>
            <a:picLocks noChangeAspect="1"/>
          </p:cNvPicPr>
          <p:nvPr/>
        </p:nvPicPr>
        <p:blipFill>
          <a:blip r:embed="rId4"/>
          <a:stretch>
            <a:fillRect/>
          </a:stretch>
        </p:blipFill>
        <p:spPr>
          <a:xfrm>
            <a:off x="6325437" y="4092395"/>
            <a:ext cx="2791769" cy="2548094"/>
          </a:xfrm>
          <a:prstGeom prst="rect">
            <a:avLst/>
          </a:prstGeom>
        </p:spPr>
      </p:pic>
      <p:pic>
        <p:nvPicPr>
          <p:cNvPr id="7" name="Picture 6" descr="A group of hands with painted nails">
            <a:extLst>
              <a:ext uri="{FF2B5EF4-FFF2-40B4-BE49-F238E27FC236}">
                <a16:creationId xmlns:a16="http://schemas.microsoft.com/office/drawing/2014/main" id="{3012E3DF-A28A-32FC-1CEF-D6764A0985FA}"/>
              </a:ext>
            </a:extLst>
          </p:cNvPr>
          <p:cNvPicPr>
            <a:picLocks noChangeAspect="1"/>
          </p:cNvPicPr>
          <p:nvPr/>
        </p:nvPicPr>
        <p:blipFill>
          <a:blip r:embed="rId5"/>
          <a:stretch>
            <a:fillRect/>
          </a:stretch>
        </p:blipFill>
        <p:spPr>
          <a:xfrm>
            <a:off x="9235165" y="4066442"/>
            <a:ext cx="2838877" cy="2590475"/>
          </a:xfrm>
          <a:prstGeom prst="rect">
            <a:avLst/>
          </a:prstGeom>
        </p:spPr>
      </p:pic>
    </p:spTree>
    <p:extLst>
      <p:ext uri="{BB962C8B-B14F-4D97-AF65-F5344CB8AC3E}">
        <p14:creationId xmlns:p14="http://schemas.microsoft.com/office/powerpoint/2010/main" val="81685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0306" y="953120"/>
            <a:ext cx="8761413" cy="706964"/>
          </a:xfrm>
        </p:spPr>
        <p:txBody>
          <a:bodyPr/>
          <a:lstStyle/>
          <a:p>
            <a:pPr algn="ctr"/>
            <a:r>
              <a:rPr lang="en-GB" b="1" dirty="0"/>
              <a:t>USP, Legal structure and proposed location</a:t>
            </a:r>
            <a:endParaRPr lang="en-IN" dirty="0"/>
          </a:p>
        </p:txBody>
      </p:sp>
      <p:sp>
        <p:nvSpPr>
          <p:cNvPr id="3" name="Content Placeholder 2"/>
          <p:cNvSpPr>
            <a:spLocks noGrp="1"/>
          </p:cNvSpPr>
          <p:nvPr>
            <p:ph idx="1"/>
          </p:nvPr>
        </p:nvSpPr>
        <p:spPr>
          <a:xfrm>
            <a:off x="5363110" y="2459662"/>
            <a:ext cx="6566992" cy="4208266"/>
          </a:xfrm>
        </p:spPr>
        <p:txBody>
          <a:bodyPr>
            <a:normAutofit/>
          </a:bodyPr>
          <a:lstStyle/>
          <a:p>
            <a:pPr lvl="0" algn="just">
              <a:lnSpc>
                <a:spcPct val="150000"/>
              </a:lnSpc>
            </a:pPr>
            <a:r>
              <a:rPr lang="en-GB" sz="2000" b="1" dirty="0"/>
              <a:t>USP: </a:t>
            </a:r>
            <a:r>
              <a:rPr lang="en-GB" sz="2000" dirty="0"/>
              <a:t>It will be the first salon in the UK offering Russian Manicures and Japanese gel techniques with eco-friendly and vegan products.</a:t>
            </a:r>
            <a:endParaRPr lang="en-IN" sz="2000" dirty="0"/>
          </a:p>
          <a:p>
            <a:pPr lvl="0" algn="just">
              <a:lnSpc>
                <a:spcPct val="150000"/>
              </a:lnSpc>
            </a:pPr>
            <a:r>
              <a:rPr lang="en-GB" sz="2000" b="1" dirty="0"/>
              <a:t>Legal Structure: </a:t>
            </a:r>
            <a:r>
              <a:rPr lang="en-GB" sz="2000" dirty="0"/>
              <a:t>Nicolle Nails Art will be established as a sole proprietorship to gain full control over decision-making and profits (MAKUDZA </a:t>
            </a:r>
            <a:r>
              <a:rPr lang="en-GB" sz="2000" i="1" dirty="0"/>
              <a:t>et al. </a:t>
            </a:r>
            <a:r>
              <a:rPr lang="en-GB" sz="2000" dirty="0"/>
              <a:t>2022). </a:t>
            </a:r>
            <a:endParaRPr lang="en-IN" sz="2000" dirty="0"/>
          </a:p>
          <a:p>
            <a:pPr lvl="0" algn="just">
              <a:lnSpc>
                <a:spcPct val="150000"/>
              </a:lnSpc>
            </a:pPr>
            <a:r>
              <a:rPr lang="en-GB" sz="2000" b="1" dirty="0"/>
              <a:t>Proposed Location: </a:t>
            </a:r>
            <a:r>
              <a:rPr lang="en-GB" sz="2000" dirty="0"/>
              <a:t>The salon will be opened in Bristol, UK.</a:t>
            </a:r>
            <a:endParaRPr lang="en-IN" sz="2000" dirty="0"/>
          </a:p>
          <a:p>
            <a:pPr algn="just">
              <a:lnSpc>
                <a:spcPct val="150000"/>
              </a:lnSpc>
            </a:pPr>
            <a:endParaRPr lang="en-IN" sz="2000" dirty="0"/>
          </a:p>
        </p:txBody>
      </p:sp>
      <p:pic>
        <p:nvPicPr>
          <p:cNvPr id="4" name="Picture 3"/>
          <p:cNvPicPr>
            <a:picLocks noChangeAspect="1"/>
          </p:cNvPicPr>
          <p:nvPr/>
        </p:nvPicPr>
        <p:blipFill>
          <a:blip r:embed="rId3"/>
          <a:stretch>
            <a:fillRect/>
          </a:stretch>
        </p:blipFill>
        <p:spPr>
          <a:xfrm>
            <a:off x="354992" y="2385674"/>
            <a:ext cx="5008118" cy="4356242"/>
          </a:xfrm>
          <a:prstGeom prst="rect">
            <a:avLst/>
          </a:prstGeom>
        </p:spPr>
      </p:pic>
    </p:spTree>
    <p:extLst>
      <p:ext uri="{BB962C8B-B14F-4D97-AF65-F5344CB8AC3E}">
        <p14:creationId xmlns:p14="http://schemas.microsoft.com/office/powerpoint/2010/main" val="1890826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3452" y="1045587"/>
            <a:ext cx="8761413" cy="706964"/>
          </a:xfrm>
        </p:spPr>
        <p:txBody>
          <a:bodyPr/>
          <a:lstStyle/>
          <a:p>
            <a:pPr algn="ctr"/>
            <a:r>
              <a:rPr lang="en-GB" b="1" dirty="0"/>
              <a:t>HRM strategy</a:t>
            </a:r>
            <a:endParaRPr lang="en-IN" dirty="0"/>
          </a:p>
        </p:txBody>
      </p:sp>
      <p:sp>
        <p:nvSpPr>
          <p:cNvPr id="3" name="Content Placeholder 2"/>
          <p:cNvSpPr>
            <a:spLocks noGrp="1"/>
          </p:cNvSpPr>
          <p:nvPr>
            <p:ph idx="1"/>
          </p:nvPr>
        </p:nvSpPr>
        <p:spPr>
          <a:xfrm>
            <a:off x="410967" y="2521307"/>
            <a:ext cx="5825447" cy="3920590"/>
          </a:xfrm>
        </p:spPr>
        <p:txBody>
          <a:bodyPr>
            <a:normAutofit/>
          </a:bodyPr>
          <a:lstStyle/>
          <a:p>
            <a:pPr lvl="0" algn="just">
              <a:lnSpc>
                <a:spcPct val="150000"/>
              </a:lnSpc>
            </a:pPr>
            <a:r>
              <a:rPr lang="en-GB" sz="2000" dirty="0"/>
              <a:t>Talent management strategy can be employed to retain new talent in the new business (</a:t>
            </a:r>
            <a:r>
              <a:rPr lang="en-GB" sz="2000" dirty="0" err="1"/>
              <a:t>Urme</a:t>
            </a:r>
            <a:r>
              <a:rPr lang="en-GB" sz="2000" dirty="0"/>
              <a:t>, 2023).</a:t>
            </a:r>
            <a:endParaRPr lang="en-IN" sz="2000" dirty="0"/>
          </a:p>
          <a:p>
            <a:pPr lvl="0" algn="just">
              <a:lnSpc>
                <a:spcPct val="150000"/>
              </a:lnSpc>
            </a:pPr>
            <a:r>
              <a:rPr lang="en-GB" sz="2000" dirty="0"/>
              <a:t>Recruitment strategy will be focused on requiring 6 staff, including 1 manager, 3 nail technicians, 1 cleaner and 1 receptionist. </a:t>
            </a:r>
            <a:endParaRPr lang="en-IN" sz="2000" dirty="0"/>
          </a:p>
          <a:p>
            <a:pPr lvl="0" algn="just">
              <a:lnSpc>
                <a:spcPct val="150000"/>
              </a:lnSpc>
            </a:pPr>
            <a:r>
              <a:rPr lang="en-GB" sz="2000" dirty="0"/>
              <a:t>Job advertisement platforms will be used, including Indeed, LinkedIn and beauty school collaborations.</a:t>
            </a:r>
            <a:endParaRPr lang="en-IN" sz="2000" dirty="0"/>
          </a:p>
          <a:p>
            <a:pPr algn="just">
              <a:lnSpc>
                <a:spcPct val="150000"/>
              </a:lnSpc>
            </a:pPr>
            <a:endParaRPr lang="en-IN" sz="2000" dirty="0"/>
          </a:p>
        </p:txBody>
      </p:sp>
      <p:pic>
        <p:nvPicPr>
          <p:cNvPr id="4" name="Picture 3"/>
          <p:cNvPicPr>
            <a:picLocks noChangeAspect="1"/>
          </p:cNvPicPr>
          <p:nvPr/>
        </p:nvPicPr>
        <p:blipFill>
          <a:blip r:embed="rId3"/>
          <a:stretch>
            <a:fillRect/>
          </a:stretch>
        </p:blipFill>
        <p:spPr>
          <a:xfrm>
            <a:off x="6776449" y="2382606"/>
            <a:ext cx="4762500" cy="4197992"/>
          </a:xfrm>
          <a:prstGeom prst="rect">
            <a:avLst/>
          </a:prstGeom>
        </p:spPr>
      </p:pic>
    </p:spTree>
    <p:extLst>
      <p:ext uri="{BB962C8B-B14F-4D97-AF65-F5344CB8AC3E}">
        <p14:creationId xmlns:p14="http://schemas.microsoft.com/office/powerpoint/2010/main" val="134444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371" y="994216"/>
            <a:ext cx="8761413" cy="706964"/>
          </a:xfrm>
        </p:spPr>
        <p:txBody>
          <a:bodyPr/>
          <a:lstStyle/>
          <a:p>
            <a:pPr algn="ctr"/>
            <a:r>
              <a:rPr lang="en-GB" b="1" dirty="0"/>
              <a:t>Financial overview</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93006863"/>
              </p:ext>
            </p:extLst>
          </p:nvPr>
        </p:nvGraphicFramePr>
        <p:xfrm>
          <a:off x="991313" y="2763748"/>
          <a:ext cx="10197244" cy="3462390"/>
        </p:xfrm>
        <a:graphic>
          <a:graphicData uri="http://schemas.openxmlformats.org/drawingml/2006/table">
            <a:tbl>
              <a:tblPr firstRow="1" bandRow="1">
                <a:tableStyleId>{5C22544A-7EE6-4342-B048-85BDC9FD1C3A}</a:tableStyleId>
              </a:tblPr>
              <a:tblGrid>
                <a:gridCol w="5098622">
                  <a:extLst>
                    <a:ext uri="{9D8B030D-6E8A-4147-A177-3AD203B41FA5}">
                      <a16:colId xmlns:a16="http://schemas.microsoft.com/office/drawing/2014/main" val="20000"/>
                    </a:ext>
                  </a:extLst>
                </a:gridCol>
                <a:gridCol w="5098622">
                  <a:extLst>
                    <a:ext uri="{9D8B030D-6E8A-4147-A177-3AD203B41FA5}">
                      <a16:colId xmlns:a16="http://schemas.microsoft.com/office/drawing/2014/main" val="20001"/>
                    </a:ext>
                  </a:extLst>
                </a:gridCol>
              </a:tblGrid>
              <a:tr h="560511">
                <a:tc>
                  <a:txBody>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Salon rental &amp; deposit</a:t>
                      </a:r>
                      <a:endParaRPr lang="en-IN" sz="1600" dirty="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a:effectLst/>
                          <a:latin typeface="Times New Roman" panose="02020603050405020304" pitchFamily="18" charset="0"/>
                          <a:ea typeface="Times New Roman" panose="02020603050405020304" pitchFamily="18" charset="0"/>
                        </a:rPr>
                        <a:t>£15,000</a:t>
                      </a:r>
                      <a:endParaRPr lang="en-IN" sz="16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0"/>
                  </a:ext>
                </a:extLst>
              </a:tr>
              <a:tr h="566650">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Times New Roman" panose="02020603050405020304" pitchFamily="18" charset="0"/>
                        </a:rPr>
                        <a:t>Equipment &amp; furniture</a:t>
                      </a:r>
                      <a:endParaRPr lang="en-IN" sz="16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a:effectLst/>
                          <a:latin typeface="Times New Roman" panose="02020603050405020304" pitchFamily="18" charset="0"/>
                          <a:ea typeface="Times New Roman" panose="02020603050405020304" pitchFamily="18" charset="0"/>
                        </a:rPr>
                        <a:t>£10,000</a:t>
                      </a:r>
                      <a:endParaRPr lang="en-IN" sz="16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1"/>
                  </a:ext>
                </a:extLst>
              </a:tr>
              <a:tr h="566650">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Times New Roman" panose="02020603050405020304" pitchFamily="18" charset="0"/>
                        </a:rPr>
                        <a:t>Staff training </a:t>
                      </a:r>
                      <a:endParaRPr lang="en-IN" sz="16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a:effectLst/>
                          <a:latin typeface="Times New Roman" panose="02020603050405020304" pitchFamily="18" charset="0"/>
                          <a:ea typeface="Times New Roman" panose="02020603050405020304" pitchFamily="18" charset="0"/>
                        </a:rPr>
                        <a:t>£5000</a:t>
                      </a:r>
                      <a:endParaRPr lang="en-IN" sz="16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2"/>
                  </a:ext>
                </a:extLst>
              </a:tr>
              <a:tr h="566650">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Times New Roman" panose="02020603050405020304" pitchFamily="18" charset="0"/>
                        </a:rPr>
                        <a:t>Marketing and branding</a:t>
                      </a:r>
                      <a:endParaRPr lang="en-IN" sz="16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a:effectLst/>
                          <a:latin typeface="Times New Roman" panose="02020603050405020304" pitchFamily="18" charset="0"/>
                          <a:ea typeface="Times New Roman" panose="02020603050405020304" pitchFamily="18" charset="0"/>
                        </a:rPr>
                        <a:t>£4000</a:t>
                      </a:r>
                      <a:endParaRPr lang="en-IN" sz="16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3"/>
                  </a:ext>
                </a:extLst>
              </a:tr>
              <a:tr h="566650">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Times New Roman" panose="02020603050405020304" pitchFamily="18" charset="0"/>
                        </a:rPr>
                        <a:t>Contingency</a:t>
                      </a:r>
                      <a:endParaRPr lang="en-IN" sz="16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a:effectLst/>
                          <a:latin typeface="Times New Roman" panose="02020603050405020304" pitchFamily="18" charset="0"/>
                          <a:ea typeface="Times New Roman" panose="02020603050405020304" pitchFamily="18" charset="0"/>
                        </a:rPr>
                        <a:t>£3000</a:t>
                      </a:r>
                      <a:endParaRPr lang="en-IN" sz="16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4"/>
                  </a:ext>
                </a:extLst>
              </a:tr>
              <a:tr h="635279">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Times New Roman" panose="02020603050405020304" pitchFamily="18" charset="0"/>
                        </a:rPr>
                        <a:t>Total </a:t>
                      </a:r>
                      <a:endParaRPr lang="en-IN" sz="16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£37,000</a:t>
                      </a:r>
                      <a:endParaRPr lang="en-IN" sz="1600" dirty="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65049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t>Funding sources</a:t>
            </a:r>
            <a:endParaRPr lang="en-IN" b="1" dirty="0"/>
          </a:p>
        </p:txBody>
      </p:sp>
      <p:sp>
        <p:nvSpPr>
          <p:cNvPr id="3" name="Content Placeholder 2"/>
          <p:cNvSpPr>
            <a:spLocks noGrp="1"/>
          </p:cNvSpPr>
          <p:nvPr>
            <p:ph idx="1"/>
          </p:nvPr>
        </p:nvSpPr>
        <p:spPr/>
        <p:txBody>
          <a:bodyPr/>
          <a:lstStyle/>
          <a:p>
            <a:pPr lvl="0"/>
            <a:r>
              <a:rPr lang="en-GB" dirty="0"/>
              <a:t>Personal savings: £15,000</a:t>
            </a:r>
            <a:endParaRPr lang="en-IN" dirty="0"/>
          </a:p>
          <a:p>
            <a:pPr lvl="0"/>
            <a:r>
              <a:rPr lang="en-GB" dirty="0"/>
              <a:t>Start-up loans: £10,000</a:t>
            </a:r>
            <a:endParaRPr lang="en-IN" dirty="0"/>
          </a:p>
          <a:p>
            <a:pPr lvl="0"/>
            <a:r>
              <a:rPr lang="en-GB" dirty="0"/>
              <a:t>Small business grants based on UK standards: £30,000</a:t>
            </a:r>
            <a:endParaRPr lang="en-IN" dirty="0"/>
          </a:p>
          <a:p>
            <a:endParaRPr lang="en-IN" dirty="0"/>
          </a:p>
        </p:txBody>
      </p:sp>
      <p:pic>
        <p:nvPicPr>
          <p:cNvPr id="4" name="Picture 3"/>
          <p:cNvPicPr>
            <a:picLocks noChangeAspect="1"/>
          </p:cNvPicPr>
          <p:nvPr/>
        </p:nvPicPr>
        <p:blipFill>
          <a:blip r:embed="rId3"/>
          <a:stretch>
            <a:fillRect/>
          </a:stretch>
        </p:blipFill>
        <p:spPr>
          <a:xfrm>
            <a:off x="5363110" y="3571629"/>
            <a:ext cx="6126929" cy="3184913"/>
          </a:xfrm>
          <a:prstGeom prst="rect">
            <a:avLst/>
          </a:prstGeom>
        </p:spPr>
      </p:pic>
    </p:spTree>
    <p:extLst>
      <p:ext uri="{BB962C8B-B14F-4D97-AF65-F5344CB8AC3E}">
        <p14:creationId xmlns:p14="http://schemas.microsoft.com/office/powerpoint/2010/main" val="2939984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8387" y="1014765"/>
            <a:ext cx="8761413" cy="706964"/>
          </a:xfrm>
        </p:spPr>
        <p:txBody>
          <a:bodyPr/>
          <a:lstStyle/>
          <a:p>
            <a:pPr algn="ctr"/>
            <a:endParaRPr lang="en-IN" dirty="0"/>
          </a:p>
        </p:txBody>
      </p:sp>
      <p:pic>
        <p:nvPicPr>
          <p:cNvPr id="4" name="Content Placeholder 3"/>
          <p:cNvPicPr>
            <a:picLocks noGrp="1" noChangeAspect="1"/>
          </p:cNvPicPr>
          <p:nvPr>
            <p:ph idx="1"/>
          </p:nvPr>
        </p:nvPicPr>
        <p:blipFill>
          <a:blip r:embed="rId3"/>
          <a:stretch>
            <a:fillRect/>
          </a:stretch>
        </p:blipFill>
        <p:spPr>
          <a:xfrm>
            <a:off x="1077742" y="2452069"/>
            <a:ext cx="9679300" cy="4115964"/>
          </a:xfrm>
          <a:prstGeom prst="rect">
            <a:avLst/>
          </a:prstGeom>
        </p:spPr>
      </p:pic>
    </p:spTree>
    <p:extLst>
      <p:ext uri="{BB962C8B-B14F-4D97-AF65-F5344CB8AC3E}">
        <p14:creationId xmlns:p14="http://schemas.microsoft.com/office/powerpoint/2010/main" val="4018768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0306" y="696266"/>
            <a:ext cx="8761413" cy="706964"/>
          </a:xfrm>
        </p:spPr>
        <p:txBody>
          <a:bodyPr/>
          <a:lstStyle/>
          <a:p>
            <a:pPr algn="ctr"/>
            <a:r>
              <a:rPr lang="en-GB" b="1" dirty="0"/>
              <a:t>12-month marketing strategy and branding</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1551050"/>
              </p:ext>
            </p:extLst>
          </p:nvPr>
        </p:nvGraphicFramePr>
        <p:xfrm>
          <a:off x="265016" y="1736332"/>
          <a:ext cx="11691991" cy="4867169"/>
        </p:xfrm>
        <a:graphic>
          <a:graphicData uri="http://schemas.openxmlformats.org/drawingml/2006/table">
            <a:tbl>
              <a:tblPr firstRow="1" bandRow="1">
                <a:tableStyleId>{5C22544A-7EE6-4342-B048-85BDC9FD1C3A}</a:tableStyleId>
              </a:tblPr>
              <a:tblGrid>
                <a:gridCol w="1867485">
                  <a:extLst>
                    <a:ext uri="{9D8B030D-6E8A-4147-A177-3AD203B41FA5}">
                      <a16:colId xmlns:a16="http://schemas.microsoft.com/office/drawing/2014/main" val="20000"/>
                    </a:ext>
                  </a:extLst>
                </a:gridCol>
                <a:gridCol w="3902886">
                  <a:extLst>
                    <a:ext uri="{9D8B030D-6E8A-4147-A177-3AD203B41FA5}">
                      <a16:colId xmlns:a16="http://schemas.microsoft.com/office/drawing/2014/main" val="20001"/>
                    </a:ext>
                  </a:extLst>
                </a:gridCol>
                <a:gridCol w="3106607">
                  <a:extLst>
                    <a:ext uri="{9D8B030D-6E8A-4147-A177-3AD203B41FA5}">
                      <a16:colId xmlns:a16="http://schemas.microsoft.com/office/drawing/2014/main" val="20002"/>
                    </a:ext>
                  </a:extLst>
                </a:gridCol>
                <a:gridCol w="2815013">
                  <a:extLst>
                    <a:ext uri="{9D8B030D-6E8A-4147-A177-3AD203B41FA5}">
                      <a16:colId xmlns:a16="http://schemas.microsoft.com/office/drawing/2014/main" val="20003"/>
                    </a:ext>
                  </a:extLst>
                </a:gridCol>
              </a:tblGrid>
              <a:tr h="395319">
                <a:tc>
                  <a:txBody>
                    <a:bodyPr/>
                    <a:lstStyle/>
                    <a:p>
                      <a:pPr marL="0" marR="0" algn="ctr">
                        <a:lnSpc>
                          <a:spcPct val="107000"/>
                        </a:lnSpc>
                        <a:spcBef>
                          <a:spcPts val="0"/>
                        </a:spcBef>
                        <a:spcAft>
                          <a:spcPts val="0"/>
                        </a:spcAft>
                      </a:pPr>
                      <a:r>
                        <a:rPr lang="en-GB" sz="1200" dirty="0"/>
                        <a:t>Month </a:t>
                      </a:r>
                      <a:endParaRPr lang="en-IN" sz="1200" dirty="0"/>
                    </a:p>
                  </a:txBody>
                  <a:tcPr marL="63500" marR="63500" marT="63500" marB="63500"/>
                </a:tc>
                <a:tc>
                  <a:txBody>
                    <a:bodyPr/>
                    <a:lstStyle/>
                    <a:p>
                      <a:pPr marL="0" marR="0" algn="ctr">
                        <a:lnSpc>
                          <a:spcPct val="107000"/>
                        </a:lnSpc>
                        <a:spcBef>
                          <a:spcPts val="0"/>
                        </a:spcBef>
                        <a:spcAft>
                          <a:spcPts val="0"/>
                        </a:spcAft>
                      </a:pPr>
                      <a:r>
                        <a:rPr lang="en-GB" sz="1200"/>
                        <a:t>Marketing Activity </a:t>
                      </a:r>
                      <a:endParaRPr lang="en-IN" sz="1200"/>
                    </a:p>
                  </a:txBody>
                  <a:tcPr marL="63500" marR="63500" marT="63500" marB="63500"/>
                </a:tc>
                <a:tc>
                  <a:txBody>
                    <a:bodyPr/>
                    <a:lstStyle/>
                    <a:p>
                      <a:pPr marL="0" marR="0" algn="ctr">
                        <a:lnSpc>
                          <a:spcPct val="107000"/>
                        </a:lnSpc>
                        <a:spcBef>
                          <a:spcPts val="0"/>
                        </a:spcBef>
                        <a:spcAft>
                          <a:spcPts val="0"/>
                        </a:spcAft>
                      </a:pPr>
                      <a:r>
                        <a:rPr lang="en-GB" sz="1200" dirty="0"/>
                        <a:t>Platform/Medium </a:t>
                      </a:r>
                      <a:endParaRPr lang="en-IN" sz="1200" dirty="0"/>
                    </a:p>
                  </a:txBody>
                  <a:tcPr marL="63500" marR="63500" marT="63500" marB="63500"/>
                </a:tc>
                <a:tc>
                  <a:txBody>
                    <a:bodyPr/>
                    <a:lstStyle/>
                    <a:p>
                      <a:pPr marL="0" marR="0" algn="ctr">
                        <a:lnSpc>
                          <a:spcPct val="107000"/>
                        </a:lnSpc>
                        <a:spcBef>
                          <a:spcPts val="0"/>
                        </a:spcBef>
                        <a:spcAft>
                          <a:spcPts val="0"/>
                        </a:spcAft>
                      </a:pPr>
                      <a:r>
                        <a:rPr lang="en-GB" sz="1200"/>
                        <a:t>Goal</a:t>
                      </a:r>
                      <a:endParaRPr lang="en-IN" sz="1200"/>
                    </a:p>
                  </a:txBody>
                  <a:tcPr marL="63500" marR="63500" marT="63500" marB="63500"/>
                </a:tc>
                <a:extLst>
                  <a:ext uri="{0D108BD9-81ED-4DB2-BD59-A6C34878D82A}">
                    <a16:rowId xmlns:a16="http://schemas.microsoft.com/office/drawing/2014/main" val="10000"/>
                  </a:ext>
                </a:extLst>
              </a:tr>
              <a:tr h="333187">
                <a:tc>
                  <a:txBody>
                    <a:bodyPr/>
                    <a:lstStyle/>
                    <a:p>
                      <a:pPr marL="0" marR="0" algn="ctr">
                        <a:lnSpc>
                          <a:spcPct val="107000"/>
                        </a:lnSpc>
                        <a:spcBef>
                          <a:spcPts val="0"/>
                        </a:spcBef>
                        <a:spcAft>
                          <a:spcPts val="0"/>
                        </a:spcAft>
                      </a:pPr>
                      <a:r>
                        <a:rPr lang="en-GB" sz="1200"/>
                        <a:t>Month 1</a:t>
                      </a:r>
                      <a:endParaRPr lang="en-IN" sz="1200"/>
                    </a:p>
                  </a:txBody>
                  <a:tcPr marL="63500" marR="63500" marT="63500" marB="63500"/>
                </a:tc>
                <a:tc>
                  <a:txBody>
                    <a:bodyPr/>
                    <a:lstStyle/>
                    <a:p>
                      <a:pPr marL="0" marR="0" algn="just">
                        <a:lnSpc>
                          <a:spcPct val="150000"/>
                        </a:lnSpc>
                        <a:spcBef>
                          <a:spcPts val="0"/>
                        </a:spcBef>
                        <a:spcAft>
                          <a:spcPts val="0"/>
                        </a:spcAft>
                      </a:pPr>
                      <a:r>
                        <a:rPr lang="en-GB" sz="1200"/>
                        <a:t>Grand opening event+flyers</a:t>
                      </a:r>
                      <a:endParaRPr lang="en-IN" sz="1200"/>
                    </a:p>
                  </a:txBody>
                  <a:tcPr marL="63500" marR="63500" marT="63500" marB="63500"/>
                </a:tc>
                <a:tc>
                  <a:txBody>
                    <a:bodyPr/>
                    <a:lstStyle/>
                    <a:p>
                      <a:pPr marL="0" marR="0" algn="just">
                        <a:lnSpc>
                          <a:spcPct val="150000"/>
                        </a:lnSpc>
                        <a:spcBef>
                          <a:spcPts val="0"/>
                        </a:spcBef>
                        <a:spcAft>
                          <a:spcPts val="0"/>
                        </a:spcAft>
                      </a:pPr>
                      <a:r>
                        <a:rPr lang="en-GB" sz="1200"/>
                        <a:t>Local area, Instagram, Facebook</a:t>
                      </a:r>
                      <a:endParaRPr lang="en-IN" sz="1200"/>
                    </a:p>
                  </a:txBody>
                  <a:tcPr marL="63500" marR="63500" marT="63500" marB="63500"/>
                </a:tc>
                <a:tc>
                  <a:txBody>
                    <a:bodyPr/>
                    <a:lstStyle/>
                    <a:p>
                      <a:pPr marL="0" marR="0" algn="just">
                        <a:lnSpc>
                          <a:spcPct val="150000"/>
                        </a:lnSpc>
                        <a:spcBef>
                          <a:spcPts val="0"/>
                        </a:spcBef>
                        <a:spcAft>
                          <a:spcPts val="0"/>
                        </a:spcAft>
                      </a:pPr>
                      <a:r>
                        <a:rPr lang="en-GB" sz="1200"/>
                        <a:t>Drive awareness and footfall</a:t>
                      </a:r>
                      <a:endParaRPr lang="en-IN" sz="1200"/>
                    </a:p>
                  </a:txBody>
                  <a:tcPr marL="63500" marR="63500" marT="63500" marB="63500"/>
                </a:tc>
                <a:extLst>
                  <a:ext uri="{0D108BD9-81ED-4DB2-BD59-A6C34878D82A}">
                    <a16:rowId xmlns:a16="http://schemas.microsoft.com/office/drawing/2014/main" val="10001"/>
                  </a:ext>
                </a:extLst>
              </a:tr>
              <a:tr h="333187">
                <a:tc>
                  <a:txBody>
                    <a:bodyPr/>
                    <a:lstStyle/>
                    <a:p>
                      <a:pPr marL="0" marR="0" algn="ctr">
                        <a:lnSpc>
                          <a:spcPct val="107000"/>
                        </a:lnSpc>
                        <a:spcBef>
                          <a:spcPts val="0"/>
                        </a:spcBef>
                        <a:spcAft>
                          <a:spcPts val="0"/>
                        </a:spcAft>
                      </a:pPr>
                      <a:r>
                        <a:rPr lang="en-GB" sz="1200"/>
                        <a:t>Month 2</a:t>
                      </a:r>
                      <a:endParaRPr lang="en-IN" sz="1200"/>
                    </a:p>
                  </a:txBody>
                  <a:tcPr marL="63500" marR="63500" marT="63500" marB="63500"/>
                </a:tc>
                <a:tc>
                  <a:txBody>
                    <a:bodyPr/>
                    <a:lstStyle/>
                    <a:p>
                      <a:pPr marL="0" marR="0" algn="just">
                        <a:lnSpc>
                          <a:spcPct val="150000"/>
                        </a:lnSpc>
                        <a:spcBef>
                          <a:spcPts val="0"/>
                        </a:spcBef>
                        <a:spcAft>
                          <a:spcPts val="0"/>
                        </a:spcAft>
                      </a:pPr>
                      <a:r>
                        <a:rPr lang="en-GB" sz="1200"/>
                        <a:t>Influencers collaboration begins</a:t>
                      </a:r>
                      <a:endParaRPr lang="en-IN" sz="1200"/>
                    </a:p>
                  </a:txBody>
                  <a:tcPr marL="63500" marR="63500" marT="63500" marB="63500"/>
                </a:tc>
                <a:tc>
                  <a:txBody>
                    <a:bodyPr/>
                    <a:lstStyle/>
                    <a:p>
                      <a:pPr marL="0" marR="0" algn="just">
                        <a:lnSpc>
                          <a:spcPct val="150000"/>
                        </a:lnSpc>
                        <a:spcBef>
                          <a:spcPts val="0"/>
                        </a:spcBef>
                        <a:spcAft>
                          <a:spcPts val="0"/>
                        </a:spcAft>
                      </a:pPr>
                      <a:r>
                        <a:rPr lang="en-GB" sz="1200"/>
                        <a:t>Instagram, TikTok</a:t>
                      </a:r>
                      <a:endParaRPr lang="en-IN" sz="1200"/>
                    </a:p>
                  </a:txBody>
                  <a:tcPr marL="63500" marR="63500" marT="63500" marB="63500"/>
                </a:tc>
                <a:tc>
                  <a:txBody>
                    <a:bodyPr/>
                    <a:lstStyle/>
                    <a:p>
                      <a:pPr marL="0" marR="0" algn="just">
                        <a:lnSpc>
                          <a:spcPct val="150000"/>
                        </a:lnSpc>
                        <a:spcBef>
                          <a:spcPts val="0"/>
                        </a:spcBef>
                        <a:spcAft>
                          <a:spcPts val="0"/>
                        </a:spcAft>
                      </a:pPr>
                      <a:r>
                        <a:rPr lang="en-GB" sz="1200"/>
                        <a:t>Reach a wider audience</a:t>
                      </a:r>
                      <a:endParaRPr lang="en-IN" sz="1200"/>
                    </a:p>
                  </a:txBody>
                  <a:tcPr marL="63500" marR="63500" marT="63500" marB="63500"/>
                </a:tc>
                <a:extLst>
                  <a:ext uri="{0D108BD9-81ED-4DB2-BD59-A6C34878D82A}">
                    <a16:rowId xmlns:a16="http://schemas.microsoft.com/office/drawing/2014/main" val="10002"/>
                  </a:ext>
                </a:extLst>
              </a:tr>
              <a:tr h="333187">
                <a:tc>
                  <a:txBody>
                    <a:bodyPr/>
                    <a:lstStyle/>
                    <a:p>
                      <a:pPr marL="0" marR="0" algn="ctr">
                        <a:lnSpc>
                          <a:spcPct val="107000"/>
                        </a:lnSpc>
                        <a:spcBef>
                          <a:spcPts val="0"/>
                        </a:spcBef>
                        <a:spcAft>
                          <a:spcPts val="0"/>
                        </a:spcAft>
                      </a:pPr>
                      <a:r>
                        <a:rPr lang="en-GB" sz="1200"/>
                        <a:t>Month 3</a:t>
                      </a:r>
                      <a:endParaRPr lang="en-IN" sz="1200"/>
                    </a:p>
                  </a:txBody>
                  <a:tcPr marL="63500" marR="63500" marT="63500" marB="63500"/>
                </a:tc>
                <a:tc>
                  <a:txBody>
                    <a:bodyPr/>
                    <a:lstStyle/>
                    <a:p>
                      <a:pPr marL="0" marR="0" algn="just">
                        <a:lnSpc>
                          <a:spcPct val="150000"/>
                        </a:lnSpc>
                        <a:spcBef>
                          <a:spcPts val="0"/>
                        </a:spcBef>
                        <a:spcAft>
                          <a:spcPts val="0"/>
                        </a:spcAft>
                      </a:pPr>
                      <a:r>
                        <a:rPr lang="en-GB" sz="1200"/>
                        <a:t>Launching a loyalty card programme</a:t>
                      </a:r>
                      <a:endParaRPr lang="en-IN" sz="1200"/>
                    </a:p>
                  </a:txBody>
                  <a:tcPr marL="63500" marR="63500" marT="63500" marB="63500"/>
                </a:tc>
                <a:tc>
                  <a:txBody>
                    <a:bodyPr/>
                    <a:lstStyle/>
                    <a:p>
                      <a:pPr marL="0" marR="0" algn="just">
                        <a:lnSpc>
                          <a:spcPct val="150000"/>
                        </a:lnSpc>
                        <a:spcBef>
                          <a:spcPts val="0"/>
                        </a:spcBef>
                        <a:spcAft>
                          <a:spcPts val="0"/>
                        </a:spcAft>
                      </a:pPr>
                      <a:r>
                        <a:rPr lang="en-GB" sz="1200"/>
                        <a:t>In-salon</a:t>
                      </a:r>
                      <a:endParaRPr lang="en-IN" sz="1200"/>
                    </a:p>
                  </a:txBody>
                  <a:tcPr marL="63500" marR="63500" marT="63500" marB="63500"/>
                </a:tc>
                <a:tc>
                  <a:txBody>
                    <a:bodyPr/>
                    <a:lstStyle/>
                    <a:p>
                      <a:pPr marL="0" marR="0" algn="just">
                        <a:lnSpc>
                          <a:spcPct val="150000"/>
                        </a:lnSpc>
                        <a:spcBef>
                          <a:spcPts val="0"/>
                        </a:spcBef>
                        <a:spcAft>
                          <a:spcPts val="0"/>
                        </a:spcAft>
                      </a:pPr>
                      <a:r>
                        <a:rPr lang="en-GB" sz="1200"/>
                        <a:t>Customer retention</a:t>
                      </a:r>
                      <a:endParaRPr lang="en-IN" sz="1200"/>
                    </a:p>
                  </a:txBody>
                  <a:tcPr marL="63500" marR="63500" marT="63500" marB="63500"/>
                </a:tc>
                <a:extLst>
                  <a:ext uri="{0D108BD9-81ED-4DB2-BD59-A6C34878D82A}">
                    <a16:rowId xmlns:a16="http://schemas.microsoft.com/office/drawing/2014/main" val="10003"/>
                  </a:ext>
                </a:extLst>
              </a:tr>
              <a:tr h="333187">
                <a:tc>
                  <a:txBody>
                    <a:bodyPr/>
                    <a:lstStyle/>
                    <a:p>
                      <a:pPr marL="0" marR="0" algn="ctr">
                        <a:lnSpc>
                          <a:spcPct val="107000"/>
                        </a:lnSpc>
                        <a:spcBef>
                          <a:spcPts val="0"/>
                        </a:spcBef>
                        <a:spcAft>
                          <a:spcPts val="0"/>
                        </a:spcAft>
                      </a:pPr>
                      <a:r>
                        <a:rPr lang="en-GB" sz="1200"/>
                        <a:t>Month 4</a:t>
                      </a:r>
                      <a:endParaRPr lang="en-IN" sz="1200"/>
                    </a:p>
                  </a:txBody>
                  <a:tcPr marL="63500" marR="63500" marT="63500" marB="63500"/>
                </a:tc>
                <a:tc>
                  <a:txBody>
                    <a:bodyPr/>
                    <a:lstStyle/>
                    <a:p>
                      <a:pPr marL="0" marR="0" algn="just">
                        <a:lnSpc>
                          <a:spcPct val="150000"/>
                        </a:lnSpc>
                        <a:spcBef>
                          <a:spcPts val="0"/>
                        </a:spcBef>
                        <a:spcAft>
                          <a:spcPts val="0"/>
                        </a:spcAft>
                      </a:pPr>
                      <a:r>
                        <a:rPr lang="en-GB" sz="1200"/>
                        <a:t>Monthly Nail art tutorials and customer highlights</a:t>
                      </a:r>
                      <a:endParaRPr lang="en-IN" sz="1200"/>
                    </a:p>
                  </a:txBody>
                  <a:tcPr marL="63500" marR="63500" marT="63500" marB="63500"/>
                </a:tc>
                <a:tc>
                  <a:txBody>
                    <a:bodyPr/>
                    <a:lstStyle/>
                    <a:p>
                      <a:pPr marL="0" marR="0" algn="just">
                        <a:lnSpc>
                          <a:spcPct val="150000"/>
                        </a:lnSpc>
                        <a:spcBef>
                          <a:spcPts val="0"/>
                        </a:spcBef>
                        <a:spcAft>
                          <a:spcPts val="0"/>
                        </a:spcAft>
                      </a:pPr>
                      <a:r>
                        <a:rPr lang="en-GB" sz="1200"/>
                        <a:t>Instagram, YouTube Shorts</a:t>
                      </a:r>
                      <a:endParaRPr lang="en-IN" sz="1200"/>
                    </a:p>
                  </a:txBody>
                  <a:tcPr marL="63500" marR="63500" marT="63500" marB="63500"/>
                </a:tc>
                <a:tc>
                  <a:txBody>
                    <a:bodyPr/>
                    <a:lstStyle/>
                    <a:p>
                      <a:pPr marL="0" marR="0" algn="just">
                        <a:lnSpc>
                          <a:spcPct val="150000"/>
                        </a:lnSpc>
                        <a:spcBef>
                          <a:spcPts val="0"/>
                        </a:spcBef>
                        <a:spcAft>
                          <a:spcPts val="0"/>
                        </a:spcAft>
                      </a:pPr>
                      <a:r>
                        <a:rPr lang="en-GB" sz="1200"/>
                        <a:t>Increase engagement</a:t>
                      </a:r>
                      <a:endParaRPr lang="en-IN" sz="1200"/>
                    </a:p>
                  </a:txBody>
                  <a:tcPr marL="63500" marR="63500" marT="63500" marB="63500"/>
                </a:tc>
                <a:extLst>
                  <a:ext uri="{0D108BD9-81ED-4DB2-BD59-A6C34878D82A}">
                    <a16:rowId xmlns:a16="http://schemas.microsoft.com/office/drawing/2014/main" val="10004"/>
                  </a:ext>
                </a:extLst>
              </a:tr>
              <a:tr h="333187">
                <a:tc>
                  <a:txBody>
                    <a:bodyPr/>
                    <a:lstStyle/>
                    <a:p>
                      <a:pPr marL="0" marR="0" algn="ctr">
                        <a:lnSpc>
                          <a:spcPct val="107000"/>
                        </a:lnSpc>
                        <a:spcBef>
                          <a:spcPts val="0"/>
                        </a:spcBef>
                        <a:spcAft>
                          <a:spcPts val="0"/>
                        </a:spcAft>
                      </a:pPr>
                      <a:r>
                        <a:rPr lang="en-GB" sz="1200"/>
                        <a:t>Month 5</a:t>
                      </a:r>
                      <a:endParaRPr lang="en-IN" sz="1200"/>
                    </a:p>
                  </a:txBody>
                  <a:tcPr marL="63500" marR="63500" marT="63500" marB="63500"/>
                </a:tc>
                <a:tc>
                  <a:txBody>
                    <a:bodyPr/>
                    <a:lstStyle/>
                    <a:p>
                      <a:pPr marL="0" marR="0" algn="just">
                        <a:lnSpc>
                          <a:spcPct val="150000"/>
                        </a:lnSpc>
                        <a:spcBef>
                          <a:spcPts val="0"/>
                        </a:spcBef>
                        <a:spcAft>
                          <a:spcPts val="0"/>
                        </a:spcAft>
                      </a:pPr>
                      <a:r>
                        <a:rPr lang="en-GB" sz="1200"/>
                        <a:t>Seasonal offer</a:t>
                      </a:r>
                      <a:endParaRPr lang="en-IN" sz="1200"/>
                    </a:p>
                  </a:txBody>
                  <a:tcPr marL="63500" marR="63500" marT="63500" marB="63500"/>
                </a:tc>
                <a:tc>
                  <a:txBody>
                    <a:bodyPr/>
                    <a:lstStyle/>
                    <a:p>
                      <a:pPr marL="0" marR="0" algn="just">
                        <a:lnSpc>
                          <a:spcPct val="150000"/>
                        </a:lnSpc>
                        <a:spcBef>
                          <a:spcPts val="0"/>
                        </a:spcBef>
                        <a:spcAft>
                          <a:spcPts val="0"/>
                        </a:spcAft>
                      </a:pPr>
                      <a:r>
                        <a:rPr lang="en-GB" sz="1200"/>
                        <a:t>Social media, website, and email</a:t>
                      </a:r>
                      <a:endParaRPr lang="en-IN" sz="1200"/>
                    </a:p>
                  </a:txBody>
                  <a:tcPr marL="63500" marR="63500" marT="63500" marB="63500"/>
                </a:tc>
                <a:tc>
                  <a:txBody>
                    <a:bodyPr/>
                    <a:lstStyle/>
                    <a:p>
                      <a:pPr marL="0" marR="0" algn="just">
                        <a:lnSpc>
                          <a:spcPct val="150000"/>
                        </a:lnSpc>
                        <a:spcBef>
                          <a:spcPts val="0"/>
                        </a:spcBef>
                        <a:spcAft>
                          <a:spcPts val="0"/>
                        </a:spcAft>
                      </a:pPr>
                      <a:r>
                        <a:rPr lang="en-GB" sz="1200"/>
                        <a:t>Boost seasonal bookings</a:t>
                      </a:r>
                      <a:endParaRPr lang="en-IN" sz="1200"/>
                    </a:p>
                  </a:txBody>
                  <a:tcPr marL="63500" marR="63500" marT="63500" marB="63500"/>
                </a:tc>
                <a:extLst>
                  <a:ext uri="{0D108BD9-81ED-4DB2-BD59-A6C34878D82A}">
                    <a16:rowId xmlns:a16="http://schemas.microsoft.com/office/drawing/2014/main" val="10005"/>
                  </a:ext>
                </a:extLst>
              </a:tr>
              <a:tr h="333187">
                <a:tc>
                  <a:txBody>
                    <a:bodyPr/>
                    <a:lstStyle/>
                    <a:p>
                      <a:pPr marL="0" marR="0" algn="ctr">
                        <a:lnSpc>
                          <a:spcPct val="107000"/>
                        </a:lnSpc>
                        <a:spcBef>
                          <a:spcPts val="0"/>
                        </a:spcBef>
                        <a:spcAft>
                          <a:spcPts val="0"/>
                        </a:spcAft>
                      </a:pPr>
                      <a:r>
                        <a:rPr lang="en-GB" sz="1200"/>
                        <a:t>Month 6</a:t>
                      </a:r>
                      <a:endParaRPr lang="en-IN" sz="1200"/>
                    </a:p>
                  </a:txBody>
                  <a:tcPr marL="63500" marR="63500" marT="63500" marB="63500"/>
                </a:tc>
                <a:tc>
                  <a:txBody>
                    <a:bodyPr/>
                    <a:lstStyle/>
                    <a:p>
                      <a:pPr marL="0" marR="0" algn="just">
                        <a:lnSpc>
                          <a:spcPct val="150000"/>
                        </a:lnSpc>
                        <a:spcBef>
                          <a:spcPts val="0"/>
                        </a:spcBef>
                        <a:spcAft>
                          <a:spcPts val="0"/>
                        </a:spcAft>
                      </a:pPr>
                      <a:r>
                        <a:rPr lang="en-GB" sz="1200"/>
                        <a:t>Launching website &amp; 3D nail product shop</a:t>
                      </a:r>
                      <a:endParaRPr lang="en-IN" sz="1200"/>
                    </a:p>
                  </a:txBody>
                  <a:tcPr marL="63500" marR="63500" marT="63500" marB="63500"/>
                </a:tc>
                <a:tc>
                  <a:txBody>
                    <a:bodyPr/>
                    <a:lstStyle/>
                    <a:p>
                      <a:pPr marL="0" marR="0" algn="just">
                        <a:lnSpc>
                          <a:spcPct val="150000"/>
                        </a:lnSpc>
                        <a:spcBef>
                          <a:spcPts val="0"/>
                        </a:spcBef>
                        <a:spcAft>
                          <a:spcPts val="0"/>
                        </a:spcAft>
                      </a:pPr>
                      <a:r>
                        <a:rPr lang="en-GB" sz="1200"/>
                        <a:t>Website, Instagram shop</a:t>
                      </a:r>
                      <a:endParaRPr lang="en-IN" sz="1200"/>
                    </a:p>
                  </a:txBody>
                  <a:tcPr marL="63500" marR="63500" marT="63500" marB="63500"/>
                </a:tc>
                <a:tc>
                  <a:txBody>
                    <a:bodyPr/>
                    <a:lstStyle/>
                    <a:p>
                      <a:pPr marL="0" marR="0" algn="just">
                        <a:lnSpc>
                          <a:spcPct val="150000"/>
                        </a:lnSpc>
                        <a:spcBef>
                          <a:spcPts val="0"/>
                        </a:spcBef>
                        <a:spcAft>
                          <a:spcPts val="0"/>
                        </a:spcAft>
                      </a:pPr>
                      <a:r>
                        <a:rPr lang="en-GB" sz="1200"/>
                        <a:t>Expand revenue streams</a:t>
                      </a:r>
                      <a:endParaRPr lang="en-IN" sz="1200"/>
                    </a:p>
                  </a:txBody>
                  <a:tcPr marL="63500" marR="63500" marT="63500" marB="63500"/>
                </a:tc>
                <a:extLst>
                  <a:ext uri="{0D108BD9-81ED-4DB2-BD59-A6C34878D82A}">
                    <a16:rowId xmlns:a16="http://schemas.microsoft.com/office/drawing/2014/main" val="10006"/>
                  </a:ext>
                </a:extLst>
              </a:tr>
              <a:tr h="333187">
                <a:tc>
                  <a:txBody>
                    <a:bodyPr/>
                    <a:lstStyle/>
                    <a:p>
                      <a:pPr marL="0" marR="0" algn="ctr">
                        <a:lnSpc>
                          <a:spcPct val="107000"/>
                        </a:lnSpc>
                        <a:spcBef>
                          <a:spcPts val="0"/>
                        </a:spcBef>
                        <a:spcAft>
                          <a:spcPts val="0"/>
                        </a:spcAft>
                      </a:pPr>
                      <a:r>
                        <a:rPr lang="en-GB" sz="1200"/>
                        <a:t>Month 7</a:t>
                      </a:r>
                      <a:endParaRPr lang="en-IN" sz="1200"/>
                    </a:p>
                  </a:txBody>
                  <a:tcPr marL="63500" marR="63500" marT="63500" marB="63500"/>
                </a:tc>
                <a:tc>
                  <a:txBody>
                    <a:bodyPr/>
                    <a:lstStyle/>
                    <a:p>
                      <a:pPr marL="0" marR="0" algn="just">
                        <a:lnSpc>
                          <a:spcPct val="150000"/>
                        </a:lnSpc>
                        <a:spcBef>
                          <a:spcPts val="0"/>
                        </a:spcBef>
                        <a:spcAft>
                          <a:spcPts val="0"/>
                        </a:spcAft>
                      </a:pPr>
                      <a:r>
                        <a:rPr lang="en-GB" sz="1200"/>
                        <a:t>Facebook ad campaign targeting local women</a:t>
                      </a:r>
                      <a:endParaRPr lang="en-IN" sz="1200"/>
                    </a:p>
                  </a:txBody>
                  <a:tcPr marL="63500" marR="63500" marT="63500" marB="63500"/>
                </a:tc>
                <a:tc>
                  <a:txBody>
                    <a:bodyPr/>
                    <a:lstStyle/>
                    <a:p>
                      <a:pPr marL="0" marR="0" algn="just">
                        <a:lnSpc>
                          <a:spcPct val="150000"/>
                        </a:lnSpc>
                        <a:spcBef>
                          <a:spcPts val="0"/>
                        </a:spcBef>
                        <a:spcAft>
                          <a:spcPts val="0"/>
                        </a:spcAft>
                      </a:pPr>
                      <a:r>
                        <a:rPr lang="en-GB" sz="1200"/>
                        <a:t>Facebook Ads</a:t>
                      </a:r>
                      <a:endParaRPr lang="en-IN" sz="1200"/>
                    </a:p>
                  </a:txBody>
                  <a:tcPr marL="63500" marR="63500" marT="63500" marB="63500"/>
                </a:tc>
                <a:tc>
                  <a:txBody>
                    <a:bodyPr/>
                    <a:lstStyle/>
                    <a:p>
                      <a:pPr marL="0" marR="0" algn="just">
                        <a:lnSpc>
                          <a:spcPct val="150000"/>
                        </a:lnSpc>
                        <a:spcBef>
                          <a:spcPts val="0"/>
                        </a:spcBef>
                        <a:spcAft>
                          <a:spcPts val="0"/>
                        </a:spcAft>
                      </a:pPr>
                      <a:r>
                        <a:rPr lang="en-GB" sz="1200"/>
                        <a:t>Targeted lead generation</a:t>
                      </a:r>
                      <a:endParaRPr lang="en-IN" sz="1200"/>
                    </a:p>
                  </a:txBody>
                  <a:tcPr marL="63500" marR="63500" marT="63500" marB="63500"/>
                </a:tc>
                <a:extLst>
                  <a:ext uri="{0D108BD9-81ED-4DB2-BD59-A6C34878D82A}">
                    <a16:rowId xmlns:a16="http://schemas.microsoft.com/office/drawing/2014/main" val="10007"/>
                  </a:ext>
                </a:extLst>
              </a:tr>
              <a:tr h="333187">
                <a:tc>
                  <a:txBody>
                    <a:bodyPr/>
                    <a:lstStyle/>
                    <a:p>
                      <a:pPr marL="0" marR="0" algn="ctr">
                        <a:lnSpc>
                          <a:spcPct val="107000"/>
                        </a:lnSpc>
                        <a:spcBef>
                          <a:spcPts val="0"/>
                        </a:spcBef>
                        <a:spcAft>
                          <a:spcPts val="0"/>
                        </a:spcAft>
                      </a:pPr>
                      <a:r>
                        <a:rPr lang="en-GB" sz="1200"/>
                        <a:t>Month 8</a:t>
                      </a:r>
                      <a:endParaRPr lang="en-IN" sz="1200"/>
                    </a:p>
                  </a:txBody>
                  <a:tcPr marL="63500" marR="63500" marT="63500" marB="63500"/>
                </a:tc>
                <a:tc>
                  <a:txBody>
                    <a:bodyPr/>
                    <a:lstStyle/>
                    <a:p>
                      <a:pPr marL="0" marR="0" algn="just">
                        <a:lnSpc>
                          <a:spcPct val="150000"/>
                        </a:lnSpc>
                        <a:spcBef>
                          <a:spcPts val="0"/>
                        </a:spcBef>
                        <a:spcAft>
                          <a:spcPts val="0"/>
                        </a:spcAft>
                      </a:pPr>
                      <a:r>
                        <a:rPr lang="en-GB" sz="1200"/>
                        <a:t>Google My Business reviews campaign</a:t>
                      </a:r>
                      <a:endParaRPr lang="en-IN" sz="1200"/>
                    </a:p>
                  </a:txBody>
                  <a:tcPr marL="63500" marR="63500" marT="63500" marB="63500"/>
                </a:tc>
                <a:tc>
                  <a:txBody>
                    <a:bodyPr/>
                    <a:lstStyle/>
                    <a:p>
                      <a:pPr marL="0" marR="0" algn="just">
                        <a:lnSpc>
                          <a:spcPct val="150000"/>
                        </a:lnSpc>
                        <a:spcBef>
                          <a:spcPts val="0"/>
                        </a:spcBef>
                        <a:spcAft>
                          <a:spcPts val="0"/>
                        </a:spcAft>
                      </a:pPr>
                      <a:r>
                        <a:rPr lang="en-GB" sz="1200"/>
                        <a:t>Google Maps, Email follow-up</a:t>
                      </a:r>
                      <a:endParaRPr lang="en-IN" sz="1200"/>
                    </a:p>
                  </a:txBody>
                  <a:tcPr marL="63500" marR="63500" marT="63500" marB="63500"/>
                </a:tc>
                <a:tc>
                  <a:txBody>
                    <a:bodyPr/>
                    <a:lstStyle/>
                    <a:p>
                      <a:pPr marL="0" marR="0" algn="just">
                        <a:lnSpc>
                          <a:spcPct val="150000"/>
                        </a:lnSpc>
                        <a:spcBef>
                          <a:spcPts val="0"/>
                        </a:spcBef>
                        <a:spcAft>
                          <a:spcPts val="0"/>
                        </a:spcAft>
                      </a:pPr>
                      <a:r>
                        <a:rPr lang="en-GB" sz="1200"/>
                        <a:t>Build online credibility</a:t>
                      </a:r>
                      <a:endParaRPr lang="en-IN" sz="1200"/>
                    </a:p>
                  </a:txBody>
                  <a:tcPr marL="63500" marR="63500" marT="63500" marB="63500"/>
                </a:tc>
                <a:extLst>
                  <a:ext uri="{0D108BD9-81ED-4DB2-BD59-A6C34878D82A}">
                    <a16:rowId xmlns:a16="http://schemas.microsoft.com/office/drawing/2014/main" val="10008"/>
                  </a:ext>
                </a:extLst>
              </a:tr>
              <a:tr h="333187">
                <a:tc>
                  <a:txBody>
                    <a:bodyPr/>
                    <a:lstStyle/>
                    <a:p>
                      <a:pPr marL="0" marR="0" algn="ctr">
                        <a:lnSpc>
                          <a:spcPct val="107000"/>
                        </a:lnSpc>
                        <a:spcBef>
                          <a:spcPts val="0"/>
                        </a:spcBef>
                        <a:spcAft>
                          <a:spcPts val="0"/>
                        </a:spcAft>
                      </a:pPr>
                      <a:r>
                        <a:rPr lang="en-GB" sz="1200"/>
                        <a:t>Month 9</a:t>
                      </a:r>
                      <a:endParaRPr lang="en-IN" sz="1200"/>
                    </a:p>
                  </a:txBody>
                  <a:tcPr marL="63500" marR="63500" marT="63500" marB="63500"/>
                </a:tc>
                <a:tc>
                  <a:txBody>
                    <a:bodyPr/>
                    <a:lstStyle/>
                    <a:p>
                      <a:pPr marL="0" marR="0" algn="just">
                        <a:lnSpc>
                          <a:spcPct val="150000"/>
                        </a:lnSpc>
                        <a:spcBef>
                          <a:spcPts val="0"/>
                        </a:spcBef>
                        <a:spcAft>
                          <a:spcPts val="0"/>
                        </a:spcAft>
                      </a:pPr>
                      <a:r>
                        <a:rPr lang="en-GB" sz="1200"/>
                        <a:t>Nail art giveaway contest</a:t>
                      </a:r>
                      <a:endParaRPr lang="en-IN" sz="1200"/>
                    </a:p>
                  </a:txBody>
                  <a:tcPr marL="63500" marR="63500" marT="63500" marB="63500"/>
                </a:tc>
                <a:tc>
                  <a:txBody>
                    <a:bodyPr/>
                    <a:lstStyle/>
                    <a:p>
                      <a:pPr marL="0" marR="0" algn="just">
                        <a:lnSpc>
                          <a:spcPct val="150000"/>
                        </a:lnSpc>
                        <a:spcBef>
                          <a:spcPts val="0"/>
                        </a:spcBef>
                        <a:spcAft>
                          <a:spcPts val="0"/>
                        </a:spcAft>
                      </a:pPr>
                      <a:r>
                        <a:rPr lang="en-GB" sz="1200"/>
                        <a:t>TikTok, Instagram</a:t>
                      </a:r>
                      <a:endParaRPr lang="en-IN" sz="1200"/>
                    </a:p>
                  </a:txBody>
                  <a:tcPr marL="63500" marR="63500" marT="63500" marB="63500"/>
                </a:tc>
                <a:tc>
                  <a:txBody>
                    <a:bodyPr/>
                    <a:lstStyle/>
                    <a:p>
                      <a:pPr marL="0" marR="0" algn="just">
                        <a:lnSpc>
                          <a:spcPct val="150000"/>
                        </a:lnSpc>
                        <a:spcBef>
                          <a:spcPts val="0"/>
                        </a:spcBef>
                        <a:spcAft>
                          <a:spcPts val="0"/>
                        </a:spcAft>
                      </a:pPr>
                      <a:r>
                        <a:rPr lang="en-GB" sz="1200"/>
                        <a:t>Grow following &amp; interaction</a:t>
                      </a:r>
                      <a:endParaRPr lang="en-IN" sz="1200"/>
                    </a:p>
                  </a:txBody>
                  <a:tcPr marL="63500" marR="63500" marT="63500" marB="63500"/>
                </a:tc>
                <a:extLst>
                  <a:ext uri="{0D108BD9-81ED-4DB2-BD59-A6C34878D82A}">
                    <a16:rowId xmlns:a16="http://schemas.microsoft.com/office/drawing/2014/main" val="10009"/>
                  </a:ext>
                </a:extLst>
              </a:tr>
              <a:tr h="333187">
                <a:tc>
                  <a:txBody>
                    <a:bodyPr/>
                    <a:lstStyle/>
                    <a:p>
                      <a:pPr marL="0" marR="0" algn="ctr">
                        <a:lnSpc>
                          <a:spcPct val="107000"/>
                        </a:lnSpc>
                        <a:spcBef>
                          <a:spcPts val="0"/>
                        </a:spcBef>
                        <a:spcAft>
                          <a:spcPts val="0"/>
                        </a:spcAft>
                      </a:pPr>
                      <a:r>
                        <a:rPr lang="en-GB" sz="1200"/>
                        <a:t>Month 10</a:t>
                      </a:r>
                      <a:endParaRPr lang="en-IN" sz="1200"/>
                    </a:p>
                  </a:txBody>
                  <a:tcPr marL="63500" marR="63500" marT="63500" marB="63500"/>
                </a:tc>
                <a:tc>
                  <a:txBody>
                    <a:bodyPr/>
                    <a:lstStyle/>
                    <a:p>
                      <a:pPr marL="0" marR="0" algn="just">
                        <a:lnSpc>
                          <a:spcPct val="150000"/>
                        </a:lnSpc>
                        <a:spcBef>
                          <a:spcPts val="0"/>
                        </a:spcBef>
                        <a:spcAft>
                          <a:spcPts val="0"/>
                        </a:spcAft>
                      </a:pPr>
                      <a:r>
                        <a:rPr lang="en-GB" sz="1200"/>
                        <a:t>Festival-themed nail art promotion</a:t>
                      </a:r>
                      <a:endParaRPr lang="en-IN" sz="1200"/>
                    </a:p>
                  </a:txBody>
                  <a:tcPr marL="63500" marR="63500" marT="63500" marB="63500"/>
                </a:tc>
                <a:tc>
                  <a:txBody>
                    <a:bodyPr/>
                    <a:lstStyle/>
                    <a:p>
                      <a:pPr marL="0" marR="0" algn="just">
                        <a:lnSpc>
                          <a:spcPct val="150000"/>
                        </a:lnSpc>
                        <a:spcBef>
                          <a:spcPts val="0"/>
                        </a:spcBef>
                        <a:spcAft>
                          <a:spcPts val="0"/>
                        </a:spcAft>
                      </a:pPr>
                      <a:r>
                        <a:rPr lang="en-GB" sz="1200"/>
                        <a:t>Reels, story ads</a:t>
                      </a:r>
                      <a:endParaRPr lang="en-IN" sz="1200"/>
                    </a:p>
                  </a:txBody>
                  <a:tcPr marL="63500" marR="63500" marT="63500" marB="63500"/>
                </a:tc>
                <a:tc>
                  <a:txBody>
                    <a:bodyPr/>
                    <a:lstStyle/>
                    <a:p>
                      <a:pPr marL="0" marR="0" algn="just">
                        <a:lnSpc>
                          <a:spcPct val="150000"/>
                        </a:lnSpc>
                        <a:spcBef>
                          <a:spcPts val="0"/>
                        </a:spcBef>
                        <a:spcAft>
                          <a:spcPts val="0"/>
                        </a:spcAft>
                      </a:pPr>
                      <a:r>
                        <a:rPr lang="en-GB" sz="1200"/>
                        <a:t>Align with cultural trends</a:t>
                      </a:r>
                      <a:endParaRPr lang="en-IN" sz="1200"/>
                    </a:p>
                  </a:txBody>
                  <a:tcPr marL="63500" marR="63500" marT="63500" marB="63500"/>
                </a:tc>
                <a:extLst>
                  <a:ext uri="{0D108BD9-81ED-4DB2-BD59-A6C34878D82A}">
                    <a16:rowId xmlns:a16="http://schemas.microsoft.com/office/drawing/2014/main" val="10010"/>
                  </a:ext>
                </a:extLst>
              </a:tr>
              <a:tr h="333187">
                <a:tc>
                  <a:txBody>
                    <a:bodyPr/>
                    <a:lstStyle/>
                    <a:p>
                      <a:pPr marL="0" marR="0" algn="ctr">
                        <a:lnSpc>
                          <a:spcPct val="107000"/>
                        </a:lnSpc>
                        <a:spcBef>
                          <a:spcPts val="0"/>
                        </a:spcBef>
                        <a:spcAft>
                          <a:spcPts val="0"/>
                        </a:spcAft>
                      </a:pPr>
                      <a:r>
                        <a:rPr lang="en-GB" sz="1200"/>
                        <a:t>Month 11</a:t>
                      </a:r>
                      <a:endParaRPr lang="en-IN" sz="1200"/>
                    </a:p>
                  </a:txBody>
                  <a:tcPr marL="63500" marR="63500" marT="63500" marB="63500"/>
                </a:tc>
                <a:tc>
                  <a:txBody>
                    <a:bodyPr/>
                    <a:lstStyle/>
                    <a:p>
                      <a:pPr marL="0" marR="0" algn="just">
                        <a:lnSpc>
                          <a:spcPct val="150000"/>
                        </a:lnSpc>
                        <a:spcBef>
                          <a:spcPts val="0"/>
                        </a:spcBef>
                        <a:spcAft>
                          <a:spcPts val="0"/>
                        </a:spcAft>
                      </a:pPr>
                      <a:r>
                        <a:rPr lang="en-GB" sz="1200"/>
                        <a:t>Email marketing campaign</a:t>
                      </a:r>
                      <a:endParaRPr lang="en-IN" sz="1200"/>
                    </a:p>
                  </a:txBody>
                  <a:tcPr marL="63500" marR="63500" marT="63500" marB="63500"/>
                </a:tc>
                <a:tc>
                  <a:txBody>
                    <a:bodyPr/>
                    <a:lstStyle/>
                    <a:p>
                      <a:pPr marL="0" marR="0" algn="just">
                        <a:lnSpc>
                          <a:spcPct val="150000"/>
                        </a:lnSpc>
                        <a:spcBef>
                          <a:spcPts val="0"/>
                        </a:spcBef>
                        <a:spcAft>
                          <a:spcPts val="0"/>
                        </a:spcAft>
                      </a:pPr>
                      <a:r>
                        <a:rPr lang="en-GB" sz="1200"/>
                        <a:t>Email, SMS</a:t>
                      </a:r>
                      <a:endParaRPr lang="en-IN" sz="1200"/>
                    </a:p>
                  </a:txBody>
                  <a:tcPr marL="63500" marR="63500" marT="63500" marB="63500"/>
                </a:tc>
                <a:tc>
                  <a:txBody>
                    <a:bodyPr/>
                    <a:lstStyle/>
                    <a:p>
                      <a:pPr marL="0" marR="0" algn="just">
                        <a:lnSpc>
                          <a:spcPct val="150000"/>
                        </a:lnSpc>
                        <a:spcBef>
                          <a:spcPts val="0"/>
                        </a:spcBef>
                        <a:spcAft>
                          <a:spcPts val="0"/>
                        </a:spcAft>
                      </a:pPr>
                      <a:r>
                        <a:rPr lang="en-GB" sz="1200"/>
                        <a:t>Drive repeat visits</a:t>
                      </a:r>
                      <a:endParaRPr lang="en-IN" sz="1200"/>
                    </a:p>
                  </a:txBody>
                  <a:tcPr marL="63500" marR="63500" marT="63500" marB="63500"/>
                </a:tc>
                <a:extLst>
                  <a:ext uri="{0D108BD9-81ED-4DB2-BD59-A6C34878D82A}">
                    <a16:rowId xmlns:a16="http://schemas.microsoft.com/office/drawing/2014/main" val="10011"/>
                  </a:ext>
                </a:extLst>
              </a:tr>
              <a:tr h="419153">
                <a:tc>
                  <a:txBody>
                    <a:bodyPr/>
                    <a:lstStyle/>
                    <a:p>
                      <a:pPr marL="0" marR="0" algn="ctr">
                        <a:lnSpc>
                          <a:spcPct val="107000"/>
                        </a:lnSpc>
                        <a:spcBef>
                          <a:spcPts val="0"/>
                        </a:spcBef>
                        <a:spcAft>
                          <a:spcPts val="0"/>
                        </a:spcAft>
                      </a:pPr>
                      <a:r>
                        <a:rPr lang="en-GB" sz="1200"/>
                        <a:t>Month 12</a:t>
                      </a:r>
                      <a:endParaRPr lang="en-IN" sz="1200"/>
                    </a:p>
                  </a:txBody>
                  <a:tcPr marL="63500" marR="63500" marT="63500" marB="63500"/>
                </a:tc>
                <a:tc>
                  <a:txBody>
                    <a:bodyPr/>
                    <a:lstStyle/>
                    <a:p>
                      <a:pPr marL="0" marR="0" algn="just">
                        <a:lnSpc>
                          <a:spcPct val="150000"/>
                        </a:lnSpc>
                        <a:spcBef>
                          <a:spcPts val="0"/>
                        </a:spcBef>
                        <a:spcAft>
                          <a:spcPts val="0"/>
                        </a:spcAft>
                      </a:pPr>
                      <a:r>
                        <a:rPr lang="en-GB" sz="1200"/>
                        <a:t>Anniversary offer + customer appreciation social campaign</a:t>
                      </a:r>
                      <a:endParaRPr lang="en-IN" sz="1200"/>
                    </a:p>
                  </a:txBody>
                  <a:tcPr marL="63500" marR="63500" marT="63500" marB="63500"/>
                </a:tc>
                <a:tc>
                  <a:txBody>
                    <a:bodyPr/>
                    <a:lstStyle/>
                    <a:p>
                      <a:pPr marL="0" marR="0" algn="just">
                        <a:lnSpc>
                          <a:spcPct val="150000"/>
                        </a:lnSpc>
                        <a:spcBef>
                          <a:spcPts val="0"/>
                        </a:spcBef>
                        <a:spcAft>
                          <a:spcPts val="0"/>
                        </a:spcAft>
                      </a:pPr>
                      <a:r>
                        <a:rPr lang="en-GB" sz="1200"/>
                        <a:t>Instagram, in-salon</a:t>
                      </a:r>
                      <a:endParaRPr lang="en-IN" sz="1200"/>
                    </a:p>
                  </a:txBody>
                  <a:tcPr marL="63500" marR="63500" marT="63500" marB="63500"/>
                </a:tc>
                <a:tc>
                  <a:txBody>
                    <a:bodyPr/>
                    <a:lstStyle/>
                    <a:p>
                      <a:pPr marL="0" marR="0" algn="just">
                        <a:lnSpc>
                          <a:spcPct val="150000"/>
                        </a:lnSpc>
                        <a:spcBef>
                          <a:spcPts val="0"/>
                        </a:spcBef>
                        <a:spcAft>
                          <a:spcPts val="0"/>
                        </a:spcAft>
                      </a:pPr>
                      <a:r>
                        <a:rPr lang="en-GB" sz="1200" dirty="0"/>
                        <a:t>Celebrate a brand milestone</a:t>
                      </a:r>
                      <a:endParaRPr lang="en-IN" sz="1200" dirty="0"/>
                    </a:p>
                  </a:txBody>
                  <a:tcPr marL="63500" marR="63500" marT="63500" marB="63500"/>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1076568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10095249" cy="706964"/>
          </a:xfrm>
        </p:spPr>
        <p:txBody>
          <a:bodyPr/>
          <a:lstStyle/>
          <a:p>
            <a:pPr algn="ctr"/>
            <a:r>
              <a:rPr lang="en-GB" dirty="0"/>
              <a:t>W</a:t>
            </a:r>
            <a:r>
              <a:rPr lang="en-GB" b="1" dirty="0"/>
              <a:t>hy the Angel Investor should invest in Nicolle</a:t>
            </a:r>
            <a:endParaRPr lang="en-IN" dirty="0"/>
          </a:p>
        </p:txBody>
      </p:sp>
      <p:sp>
        <p:nvSpPr>
          <p:cNvPr id="3" name="Content Placeholder 2"/>
          <p:cNvSpPr>
            <a:spLocks noGrp="1"/>
          </p:cNvSpPr>
          <p:nvPr>
            <p:ph idx="1"/>
          </p:nvPr>
        </p:nvSpPr>
        <p:spPr>
          <a:xfrm>
            <a:off x="1154953" y="2767887"/>
            <a:ext cx="9869215" cy="3416300"/>
          </a:xfrm>
        </p:spPr>
        <p:txBody>
          <a:bodyPr>
            <a:normAutofit/>
          </a:bodyPr>
          <a:lstStyle/>
          <a:p>
            <a:pPr lvl="0" algn="just">
              <a:lnSpc>
                <a:spcPct val="150000"/>
              </a:lnSpc>
            </a:pPr>
            <a:r>
              <a:rPr lang="en-GB" sz="2000" dirty="0"/>
              <a:t>Unique concepts introduced by the brand in the UK (Mintel, 2025).</a:t>
            </a:r>
            <a:endParaRPr lang="en-IN" sz="2000" dirty="0"/>
          </a:p>
          <a:p>
            <a:pPr lvl="0" algn="just">
              <a:lnSpc>
                <a:spcPct val="150000"/>
              </a:lnSpc>
            </a:pPr>
            <a:r>
              <a:rPr lang="en-GB" sz="2000" dirty="0"/>
              <a:t>Opportunity for high Return-on-Investment.</a:t>
            </a:r>
            <a:endParaRPr lang="en-IN" sz="2000" dirty="0"/>
          </a:p>
          <a:p>
            <a:pPr lvl="0" algn="just">
              <a:lnSpc>
                <a:spcPct val="150000"/>
              </a:lnSpc>
            </a:pPr>
            <a:r>
              <a:rPr lang="en-GB" sz="2000" dirty="0"/>
              <a:t>Strong branding and marketing presence influence Angel investors (</a:t>
            </a:r>
            <a:r>
              <a:rPr lang="en-GB" sz="2000" dirty="0" err="1"/>
              <a:t>Blaseg</a:t>
            </a:r>
            <a:r>
              <a:rPr lang="en-GB" sz="2000" dirty="0"/>
              <a:t> and </a:t>
            </a:r>
            <a:r>
              <a:rPr lang="en-GB" sz="2000" dirty="0" err="1"/>
              <a:t>Hornuf</a:t>
            </a:r>
            <a:r>
              <a:rPr lang="en-GB" sz="2000" dirty="0"/>
              <a:t>, 2024).</a:t>
            </a:r>
            <a:endParaRPr lang="en-IN" sz="2000" dirty="0"/>
          </a:p>
          <a:p>
            <a:pPr algn="just">
              <a:lnSpc>
                <a:spcPct val="150000"/>
              </a:lnSpc>
            </a:pPr>
            <a:endParaRPr lang="en-IN" sz="2000" dirty="0"/>
          </a:p>
        </p:txBody>
      </p:sp>
    </p:spTree>
    <p:extLst>
      <p:ext uri="{BB962C8B-B14F-4D97-AF65-F5344CB8AC3E}">
        <p14:creationId xmlns:p14="http://schemas.microsoft.com/office/powerpoint/2010/main" val="2193321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0" y="922297"/>
            <a:ext cx="8761413" cy="706964"/>
          </a:xfrm>
        </p:spPr>
        <p:txBody>
          <a:bodyPr/>
          <a:lstStyle/>
          <a:p>
            <a:pPr algn="ctr"/>
            <a:r>
              <a:rPr lang="en-GB" dirty="0"/>
              <a:t>H</a:t>
            </a:r>
            <a:r>
              <a:rPr lang="en-GB" b="1" dirty="0"/>
              <a:t>ow would use the money to develop and grow the business</a:t>
            </a:r>
            <a:endParaRPr lang="en-IN" dirty="0"/>
          </a:p>
        </p:txBody>
      </p:sp>
      <p:sp>
        <p:nvSpPr>
          <p:cNvPr id="3" name="Content Placeholder 2"/>
          <p:cNvSpPr>
            <a:spLocks noGrp="1"/>
          </p:cNvSpPr>
          <p:nvPr>
            <p:ph idx="1"/>
          </p:nvPr>
        </p:nvSpPr>
        <p:spPr/>
        <p:txBody>
          <a:bodyPr>
            <a:normAutofit/>
          </a:bodyPr>
          <a:lstStyle/>
          <a:p>
            <a:pPr lvl="0" algn="just"/>
            <a:r>
              <a:rPr lang="en-GB" sz="2000" dirty="0"/>
              <a:t>Securing and furnishing premium salon space.</a:t>
            </a:r>
            <a:endParaRPr lang="en-IN" sz="2000" dirty="0"/>
          </a:p>
          <a:p>
            <a:pPr lvl="0" algn="just"/>
            <a:r>
              <a:rPr lang="en-GB" sz="2000" dirty="0"/>
              <a:t>Purchasing advanced nail technology-based equipment (Carmona, 2022).</a:t>
            </a:r>
            <a:endParaRPr lang="en-IN" sz="2000" dirty="0"/>
          </a:p>
          <a:p>
            <a:pPr lvl="0" algn="just"/>
            <a:r>
              <a:rPr lang="en-GB" sz="2000" dirty="0"/>
              <a:t>Train to certify staff for applying new techniques.</a:t>
            </a:r>
            <a:endParaRPr lang="en-IN" sz="2000" dirty="0"/>
          </a:p>
          <a:p>
            <a:pPr lvl="0" algn="just"/>
            <a:r>
              <a:rPr lang="en-GB" sz="2000" dirty="0"/>
              <a:t>Allocation for marketing campaigns.</a:t>
            </a:r>
            <a:endParaRPr lang="en-IN" sz="2000" dirty="0"/>
          </a:p>
          <a:p>
            <a:pPr lvl="0" algn="just"/>
            <a:r>
              <a:rPr lang="en-GB" sz="2000" dirty="0"/>
              <a:t>Website and e-commerce platform development</a:t>
            </a:r>
            <a:endParaRPr lang="en-IN" sz="2000" dirty="0"/>
          </a:p>
          <a:p>
            <a:pPr algn="just"/>
            <a:endParaRPr lang="en-IN" sz="2000" dirty="0"/>
          </a:p>
        </p:txBody>
      </p:sp>
    </p:spTree>
    <p:extLst>
      <p:ext uri="{BB962C8B-B14F-4D97-AF65-F5344CB8AC3E}">
        <p14:creationId xmlns:p14="http://schemas.microsoft.com/office/powerpoint/2010/main" val="1598481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4029CF-1D8F-4E55-9476-6A1BE85C7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A0826F5C-0E3C-4DE2-9FC2-1479653950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587"/>
            <a:ext cx="12192000" cy="6856413"/>
            <a:chOff x="0" y="1587"/>
            <a:chExt cx="12192000" cy="6856413"/>
          </a:xfrm>
        </p:grpSpPr>
        <p:sp>
          <p:nvSpPr>
            <p:cNvPr id="21" name="Oval 20">
              <a:extLst>
                <a:ext uri="{FF2B5EF4-FFF2-40B4-BE49-F238E27FC236}">
                  <a16:creationId xmlns:a16="http://schemas.microsoft.com/office/drawing/2014/main" id="{C482D230-828B-43B3-9A5D-831744E4A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72F5FDC1-B03C-45E1-B45F-D14906E43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0E4567CF-F5FC-41A4-872A-5E0C8F4F6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100728" y="402165"/>
              <a:ext cx="4667937"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947D12A3-441C-43EC-874D-8D0AC0F67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68624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5" name="Freeform 5">
              <a:extLst>
                <a:ext uri="{FF2B5EF4-FFF2-40B4-BE49-F238E27FC236}">
                  <a16:creationId xmlns:a16="http://schemas.microsoft.com/office/drawing/2014/main" id="{16B68453-3FC2-4ABA-B0CD-F9C50CB68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59735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6" name="Freeform 5">
              <a:extLst>
                <a:ext uri="{FF2B5EF4-FFF2-40B4-BE49-F238E27FC236}">
                  <a16:creationId xmlns:a16="http://schemas.microsoft.com/office/drawing/2014/main" id="{BADA570C-F98C-4C00-941F-D922EC516F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283359" cy="1622322"/>
          </a:xfrm>
        </p:spPr>
        <p:txBody>
          <a:bodyPr>
            <a:normAutofit/>
          </a:bodyPr>
          <a:lstStyle/>
          <a:p>
            <a:r>
              <a:rPr lang="en-GB" b="1" dirty="0"/>
              <a:t>Conclusion</a:t>
            </a:r>
            <a:endParaRPr lang="en-IN"/>
          </a:p>
        </p:txBody>
      </p:sp>
      <p:sp>
        <p:nvSpPr>
          <p:cNvPr id="3" name="Content Placeholder 2"/>
          <p:cNvSpPr>
            <a:spLocks noGrp="1"/>
          </p:cNvSpPr>
          <p:nvPr>
            <p:ph idx="1"/>
          </p:nvPr>
        </p:nvSpPr>
        <p:spPr>
          <a:xfrm>
            <a:off x="639098" y="2418735"/>
            <a:ext cx="5283359" cy="3811740"/>
          </a:xfrm>
        </p:spPr>
        <p:txBody>
          <a:bodyPr anchor="ctr">
            <a:normAutofit/>
          </a:bodyPr>
          <a:lstStyle/>
          <a:p>
            <a:pPr lvl="0"/>
            <a:r>
              <a:rPr lang="en-GB" sz="2400" dirty="0">
                <a:solidFill>
                  <a:schemeClr val="bg1"/>
                </a:solidFill>
              </a:rPr>
              <a:t>Nicolle will be the exclusive nail innovator in the UK.</a:t>
            </a:r>
            <a:endParaRPr lang="en-IN" sz="2400" dirty="0">
              <a:solidFill>
                <a:schemeClr val="bg1"/>
              </a:solidFill>
              <a:cs typeface="Times New Roman"/>
            </a:endParaRPr>
          </a:p>
          <a:p>
            <a:pPr lvl="0"/>
            <a:r>
              <a:rPr lang="en-GB" sz="2400" dirty="0">
                <a:solidFill>
                  <a:schemeClr val="bg1"/>
                </a:solidFill>
              </a:rPr>
              <a:t>Strong brand, clear growth plan and scalable business model impact on its innovation.</a:t>
            </a:r>
            <a:endParaRPr lang="en-IN" sz="2400" dirty="0">
              <a:solidFill>
                <a:schemeClr val="bg1"/>
              </a:solidFill>
              <a:cs typeface="Times New Roman"/>
            </a:endParaRPr>
          </a:p>
          <a:p>
            <a:pPr lvl="0"/>
            <a:r>
              <a:rPr lang="en-GB" sz="2400" dirty="0">
                <a:solidFill>
                  <a:schemeClr val="bg1"/>
                </a:solidFill>
              </a:rPr>
              <a:t>Focusing on quality, hygiene and personalisation.</a:t>
            </a:r>
            <a:endParaRPr lang="en-IN" sz="2400" dirty="0">
              <a:solidFill>
                <a:schemeClr val="bg1"/>
              </a:solidFill>
              <a:cs typeface="Times New Roman"/>
            </a:endParaRPr>
          </a:p>
          <a:p>
            <a:endParaRPr lang="en-IN" sz="2400" dirty="0">
              <a:solidFill>
                <a:schemeClr val="bg1"/>
              </a:solidFill>
              <a:cs typeface="Times New Roman"/>
            </a:endParaRPr>
          </a:p>
        </p:txBody>
      </p:sp>
      <p:pic>
        <p:nvPicPr>
          <p:cNvPr id="4" name="Picture 3" descr="A room with purple chairs and a mirror&#10;&#10;AI-generated content may be incorrect.">
            <a:extLst>
              <a:ext uri="{FF2B5EF4-FFF2-40B4-BE49-F238E27FC236}">
                <a16:creationId xmlns:a16="http://schemas.microsoft.com/office/drawing/2014/main" id="{6C6A1358-4E56-546F-E273-143B1CC0B8AF}"/>
              </a:ext>
            </a:extLst>
          </p:cNvPr>
          <p:cNvPicPr>
            <a:picLocks noChangeAspect="1"/>
          </p:cNvPicPr>
          <p:nvPr/>
        </p:nvPicPr>
        <p:blipFill>
          <a:blip r:embed="rId4"/>
          <a:stretch>
            <a:fillRect/>
          </a:stretch>
        </p:blipFill>
        <p:spPr>
          <a:xfrm>
            <a:off x="6703882" y="672832"/>
            <a:ext cx="4839661" cy="3230473"/>
          </a:xfrm>
          <a:prstGeom prst="rect">
            <a:avLst/>
          </a:prstGeom>
        </p:spPr>
      </p:pic>
      <p:sp>
        <p:nvSpPr>
          <p:cNvPr id="28" name="Rectangle 27">
            <a:extLst>
              <a:ext uri="{FF2B5EF4-FFF2-40B4-BE49-F238E27FC236}">
                <a16:creationId xmlns:a16="http://schemas.microsoft.com/office/drawing/2014/main" id="{9BD07660-F828-473E-9686-90E7BC86C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1" name="Picture 10" descr="A close up of nails">
            <a:extLst>
              <a:ext uri="{FF2B5EF4-FFF2-40B4-BE49-F238E27FC236}">
                <a16:creationId xmlns:a16="http://schemas.microsoft.com/office/drawing/2014/main" id="{5A8B1521-60E4-185E-279D-EAF348E8D38E}"/>
              </a:ext>
            </a:extLst>
          </p:cNvPr>
          <p:cNvPicPr>
            <a:picLocks noChangeAspect="1"/>
          </p:cNvPicPr>
          <p:nvPr/>
        </p:nvPicPr>
        <p:blipFill>
          <a:blip r:embed="rId5"/>
          <a:stretch>
            <a:fillRect/>
          </a:stretch>
        </p:blipFill>
        <p:spPr>
          <a:xfrm>
            <a:off x="6890959" y="4092395"/>
            <a:ext cx="1956343" cy="2138080"/>
          </a:xfrm>
          <a:prstGeom prst="rect">
            <a:avLst/>
          </a:prstGeom>
        </p:spPr>
      </p:pic>
      <p:pic>
        <p:nvPicPr>
          <p:cNvPr id="13" name="Picture 12" descr="A close up of nails&#10;&#10;AI-generated content may be incorrect.">
            <a:extLst>
              <a:ext uri="{FF2B5EF4-FFF2-40B4-BE49-F238E27FC236}">
                <a16:creationId xmlns:a16="http://schemas.microsoft.com/office/drawing/2014/main" id="{77C5AE8B-C414-AE40-8D71-212FBDE5D858}"/>
              </a:ext>
            </a:extLst>
          </p:cNvPr>
          <p:cNvPicPr>
            <a:picLocks noChangeAspect="1"/>
          </p:cNvPicPr>
          <p:nvPr/>
        </p:nvPicPr>
        <p:blipFill>
          <a:blip r:embed="rId6"/>
          <a:stretch>
            <a:fillRect/>
          </a:stretch>
        </p:blipFill>
        <p:spPr>
          <a:xfrm>
            <a:off x="9206372" y="4112630"/>
            <a:ext cx="2337171" cy="2097610"/>
          </a:xfrm>
          <a:prstGeom prst="rect">
            <a:avLst/>
          </a:prstGeom>
        </p:spPr>
      </p:pic>
    </p:spTree>
    <p:extLst>
      <p:ext uri="{BB962C8B-B14F-4D97-AF65-F5344CB8AC3E}">
        <p14:creationId xmlns:p14="http://schemas.microsoft.com/office/powerpoint/2010/main" val="1831680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742" y="1035313"/>
            <a:ext cx="8761413" cy="706964"/>
          </a:xfrm>
        </p:spPr>
        <p:txBody>
          <a:bodyPr/>
          <a:lstStyle/>
          <a:p>
            <a:pPr algn="ctr"/>
            <a:r>
              <a:rPr lang="en-GB" b="1" dirty="0"/>
              <a:t>References</a:t>
            </a:r>
            <a:br>
              <a:rPr lang="en-IN" b="1" dirty="0"/>
            </a:br>
            <a:endParaRPr lang="en-IN" dirty="0"/>
          </a:p>
        </p:txBody>
      </p:sp>
      <p:sp>
        <p:nvSpPr>
          <p:cNvPr id="3" name="Content Placeholder 2"/>
          <p:cNvSpPr>
            <a:spLocks noGrp="1"/>
          </p:cNvSpPr>
          <p:nvPr>
            <p:ph idx="1"/>
          </p:nvPr>
        </p:nvSpPr>
        <p:spPr>
          <a:xfrm>
            <a:off x="431516" y="2321960"/>
            <a:ext cx="11209104" cy="4212404"/>
          </a:xfrm>
        </p:spPr>
        <p:txBody>
          <a:bodyPr>
            <a:normAutofit fontScale="85000" lnSpcReduction="20000"/>
          </a:bodyPr>
          <a:lstStyle/>
          <a:p>
            <a:pPr algn="just"/>
            <a:r>
              <a:rPr lang="en-GB" dirty="0" err="1"/>
              <a:t>Blaseg</a:t>
            </a:r>
            <a:r>
              <a:rPr lang="en-GB" dirty="0"/>
              <a:t>, D. and </a:t>
            </a:r>
            <a:r>
              <a:rPr lang="en-GB" dirty="0" err="1"/>
              <a:t>Hornuf</a:t>
            </a:r>
            <a:r>
              <a:rPr lang="en-GB" dirty="0"/>
              <a:t>, L., (2024). Playing the business angel: the impact of well-known business angels on venture performance. </a:t>
            </a:r>
            <a:r>
              <a:rPr lang="en-GB" i="1" dirty="0"/>
              <a:t>Entrepreneurship Theory and Practice</a:t>
            </a:r>
            <a:r>
              <a:rPr lang="en-GB" dirty="0"/>
              <a:t>, </a:t>
            </a:r>
            <a:r>
              <a:rPr lang="en-GB" i="1" dirty="0"/>
              <a:t>48</a:t>
            </a:r>
            <a:r>
              <a:rPr lang="en-GB" dirty="0"/>
              <a:t>(1), pp.171-204. https://journals.sagepub.com/doi/full/10.1177/10422587231153603</a:t>
            </a:r>
            <a:endParaRPr lang="en-IN" dirty="0"/>
          </a:p>
          <a:p>
            <a:pPr algn="just"/>
            <a:r>
              <a:rPr lang="en-GB" dirty="0"/>
              <a:t>Carmona, M., (2022). The existential crisis of traditional shopping streets: The sun model and the place attraction paradigm. </a:t>
            </a:r>
            <a:r>
              <a:rPr lang="en-GB" i="1" dirty="0"/>
              <a:t>Journal of Urban Design</a:t>
            </a:r>
            <a:r>
              <a:rPr lang="en-GB" dirty="0"/>
              <a:t>, </a:t>
            </a:r>
            <a:r>
              <a:rPr lang="en-GB" i="1" dirty="0"/>
              <a:t>27</a:t>
            </a:r>
            <a:r>
              <a:rPr lang="en-GB" dirty="0"/>
              <a:t>(1), pp.1-35.</a:t>
            </a:r>
            <a:r>
              <a:rPr lang="en-GB" dirty="0">
                <a:hlinkClick r:id="rId2"/>
              </a:rPr>
              <a:t>https://www.tandfonline.com/doi/full/10.1080/13574809.2021.1951605</a:t>
            </a:r>
            <a:endParaRPr lang="en-IN" dirty="0"/>
          </a:p>
          <a:p>
            <a:pPr algn="just"/>
            <a:r>
              <a:rPr lang="en-GB" dirty="0" err="1"/>
              <a:t>Dogra</a:t>
            </a:r>
            <a:r>
              <a:rPr lang="en-GB" dirty="0"/>
              <a:t>, M. and Grover, V., (2025). Green Marketing and Branding. In </a:t>
            </a:r>
            <a:r>
              <a:rPr lang="en-GB" i="1" dirty="0"/>
              <a:t>Strategic Repositioning in Times of Corporate Crisis: Green Management and Technology Adoption</a:t>
            </a:r>
            <a:r>
              <a:rPr lang="en-GB" dirty="0"/>
              <a:t> (pp. 113-128). IGI Global Scientific </a:t>
            </a:r>
            <a:r>
              <a:rPr lang="en-GB" dirty="0" err="1"/>
              <a:t>Publishing.</a:t>
            </a:r>
            <a:r>
              <a:rPr lang="en-GB" dirty="0" err="1">
                <a:hlinkClick r:id="rId3"/>
              </a:rPr>
              <a:t>https</a:t>
            </a:r>
            <a:r>
              <a:rPr lang="en-GB" dirty="0">
                <a:hlinkClick r:id="rId3"/>
              </a:rPr>
              <a:t>://www.igi-global.com/chapter/green-marketing-and-branding/369261</a:t>
            </a:r>
            <a:endParaRPr lang="en-IN" dirty="0"/>
          </a:p>
          <a:p>
            <a:pPr algn="just"/>
            <a:r>
              <a:rPr lang="en-GB" dirty="0"/>
              <a:t>MAKUDZA, F., MANDONGWE, L. and MURIDZI, G., 2022. Towards sustainability of single-owner entities: An examination of financial factors that influence the growth of sole proprietorship. </a:t>
            </a:r>
            <a:r>
              <a:rPr lang="en-GB" i="1" dirty="0"/>
              <a:t>The Journal of Industrial Distribution &amp; Business</a:t>
            </a:r>
            <a:r>
              <a:rPr lang="en-GB" dirty="0"/>
              <a:t>, </a:t>
            </a:r>
            <a:r>
              <a:rPr lang="en-GB" i="1" dirty="0"/>
              <a:t>13</a:t>
            </a:r>
            <a:r>
              <a:rPr lang="en-GB" dirty="0"/>
              <a:t>(5), pp.15-26.</a:t>
            </a:r>
            <a:r>
              <a:rPr lang="en-GB" dirty="0">
                <a:hlinkClick r:id="rId4"/>
              </a:rPr>
              <a:t>https://doi.org/10.13106/jidb.2022.vol13.no5.15</a:t>
            </a:r>
            <a:endParaRPr lang="en-IN" dirty="0"/>
          </a:p>
          <a:p>
            <a:pPr algn="just"/>
            <a:r>
              <a:rPr lang="en-GB" dirty="0"/>
              <a:t>Mintel (2025). </a:t>
            </a:r>
            <a:r>
              <a:rPr lang="en-GB" i="1" dirty="0"/>
              <a:t>COVID-19 is changing the way consumers think about nail care</a:t>
            </a:r>
            <a:r>
              <a:rPr lang="en-GB" dirty="0"/>
              <a:t>, according to </a:t>
            </a:r>
            <a:r>
              <a:rPr lang="en-GB" i="1" dirty="0"/>
              <a:t>mintel.com</a:t>
            </a:r>
            <a:r>
              <a:rPr lang="en-GB" dirty="0"/>
              <a:t>. Available at: https://www.mintel.com/insights/beauty-and-personal-care/covid-19-is-changing-the-way-consumers-think-about-nailcare/ (Accessed: 10 June 2025). </a:t>
            </a:r>
            <a:endParaRPr lang="en-IN" dirty="0"/>
          </a:p>
          <a:p>
            <a:pPr algn="just"/>
            <a:r>
              <a:rPr lang="en-GB" dirty="0" err="1"/>
              <a:t>Urme</a:t>
            </a:r>
            <a:r>
              <a:rPr lang="en-GB" dirty="0"/>
              <a:t>, U.N., (2023). The impact of talent management strategies on employee retention. </a:t>
            </a:r>
            <a:r>
              <a:rPr lang="en-GB" i="1" dirty="0"/>
              <a:t>International Journal of Science and Business</a:t>
            </a:r>
            <a:r>
              <a:rPr lang="en-GB" dirty="0"/>
              <a:t>, </a:t>
            </a:r>
            <a:r>
              <a:rPr lang="en-GB" i="1" dirty="0"/>
              <a:t>28</a:t>
            </a:r>
            <a:r>
              <a:rPr lang="en-GB" dirty="0"/>
              <a:t>(1), pp.127-146. </a:t>
            </a:r>
            <a:r>
              <a:rPr lang="en-GB" dirty="0">
                <a:hlinkClick r:id="rId5"/>
              </a:rPr>
              <a:t>https://www.researchgate.net/profile/Umma-Urme/publication/374147805_The_Impact_of_Talent_Management_Strategies_on_Employee_Retention/links/65102e7a61f18040c220d870/The-Impact-of-Talent-Management-Strategies-on-Employee-Retention.pdf</a:t>
            </a:r>
            <a:endParaRPr lang="en-IN" dirty="0"/>
          </a:p>
          <a:p>
            <a:pPr algn="just"/>
            <a:endParaRPr lang="en-IN" dirty="0"/>
          </a:p>
        </p:txBody>
      </p:sp>
    </p:spTree>
    <p:extLst>
      <p:ext uri="{BB962C8B-B14F-4D97-AF65-F5344CB8AC3E}">
        <p14:creationId xmlns:p14="http://schemas.microsoft.com/office/powerpoint/2010/main" val="1042200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20726" y="2521307"/>
            <a:ext cx="8761412" cy="3416300"/>
          </a:xfrm>
        </p:spPr>
        <p:txBody>
          <a:bodyPr>
            <a:normAutofit/>
          </a:bodyPr>
          <a:lstStyle/>
          <a:p>
            <a:pPr marL="0" indent="0" algn="ctr">
              <a:buNone/>
            </a:pPr>
            <a:r>
              <a:rPr lang="en-US" sz="6600" b="1" i="1" dirty="0">
                <a:latin typeface="Arno Pro Display" panose="02020502050506020403" pitchFamily="18" charset="0"/>
              </a:rPr>
              <a:t>Thank you</a:t>
            </a:r>
          </a:p>
          <a:p>
            <a:pPr marL="0" indent="0" algn="ctr">
              <a:buNone/>
            </a:pPr>
            <a:r>
              <a:rPr lang="en-US" sz="6600" b="1" i="1" dirty="0">
                <a:latin typeface="Arno Pro Display" panose="02020502050506020403" pitchFamily="18" charset="0"/>
              </a:rPr>
              <a:t>Any queries???</a:t>
            </a:r>
            <a:endParaRPr lang="en-IN" sz="6600" b="1" i="1" dirty="0">
              <a:latin typeface="Arno Pro Display" panose="02020502050506020403" pitchFamily="18" charset="0"/>
            </a:endParaRPr>
          </a:p>
        </p:txBody>
      </p:sp>
    </p:spTree>
    <p:extLst>
      <p:ext uri="{BB962C8B-B14F-4D97-AF65-F5344CB8AC3E}">
        <p14:creationId xmlns:p14="http://schemas.microsoft.com/office/powerpoint/2010/main" val="5087510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Custom 1">
      <a:majorFont>
        <a:latin typeface="Times New Roman"/>
        <a:ea typeface=""/>
        <a:cs typeface=""/>
      </a:majorFont>
      <a:minorFont>
        <a:latin typeface="Times New Roman"/>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677</TotalTime>
  <Words>1938</Words>
  <Application>Microsoft Office PowerPoint</Application>
  <PresentationFormat>Widescreen</PresentationFormat>
  <Paragraphs>161</Paragraphs>
  <Slides>18</Slides>
  <Notes>11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Managing Enterprise Business Plan   NicolleNailsArt</vt:lpstr>
      <vt:lpstr>                Presentation overview      </vt:lpstr>
      <vt:lpstr>Introduction</vt:lpstr>
      <vt:lpstr>Business proposition to life Product/service description</vt:lpstr>
      <vt:lpstr>.  Explaining “the story” behind you coming up with this idea </vt:lpstr>
      <vt:lpstr>Mission statement, Business aims &amp; objectives </vt:lpstr>
      <vt:lpstr>Unique selling proposition </vt:lpstr>
      <vt:lpstr>USP, Legal structure and proposed location</vt:lpstr>
      <vt:lpstr>HRM strategy</vt:lpstr>
      <vt:lpstr>Financial overview</vt:lpstr>
      <vt:lpstr>Funding sources</vt:lpstr>
      <vt:lpstr>PowerPoint Presentation</vt:lpstr>
      <vt:lpstr>12-month marketing strategy and branding</vt:lpstr>
      <vt:lpstr>Why the Angel Investor should invest in Nicolle</vt:lpstr>
      <vt:lpstr>How would use the money to develop and grow the business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MIRELA PAVAL</cp:lastModifiedBy>
  <cp:revision>14</cp:revision>
  <dcterms:created xsi:type="dcterms:W3CDTF">2025-06-12T12:58:02Z</dcterms:created>
  <dcterms:modified xsi:type="dcterms:W3CDTF">2025-06-25T20:57:42Z</dcterms:modified>
</cp:coreProperties>
</file>