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notesSlides/notesSlide1.xml" ContentType="application/vnd.openxmlformats-officedocument.presentationml.notesSlide+xml"/>
  <Override PartName="/ppt/diagrams/colors2.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4"/>
  </p:notesMasterIdLst>
  <p:sldIdLst>
    <p:sldId id="267" r:id="rId2"/>
    <p:sldId id="268"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FBFC"/>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10" d="100"/>
          <a:sy n="110" d="100"/>
        </p:scale>
        <p:origin x="-594" y="-90"/>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5CECA0-401E-4E05-9F75-562D44C0E5AB}" type="doc">
      <dgm:prSet loTypeId="urn:microsoft.com/office/officeart/2005/8/layout/hList7#1" loCatId="list" qsTypeId="urn:microsoft.com/office/officeart/2005/8/quickstyle/simple1" qsCatId="simple" csTypeId="urn:microsoft.com/office/officeart/2005/8/colors/accent3_1" csCatId="accent3" phldr="1"/>
      <dgm:spPr/>
      <dgm:t>
        <a:bodyPr/>
        <a:lstStyle/>
        <a:p>
          <a:endParaRPr lang="en-GB"/>
        </a:p>
      </dgm:t>
    </dgm:pt>
    <dgm:pt modelId="{5E66F97D-E716-471D-B75E-30F03FEEC891}">
      <dgm:prSet custT="1"/>
      <dgm:spPr/>
      <dgm:t>
        <a:bodyPr/>
        <a:lstStyle/>
        <a:p>
          <a:pPr algn="l"/>
          <a:r>
            <a:rPr lang="en-GB" sz="1600" b="1" dirty="0"/>
            <a:t>Language:</a:t>
          </a:r>
          <a:r>
            <a:rPr lang="en-GB" sz="1600" dirty="0"/>
            <a:t> </a:t>
          </a:r>
        </a:p>
      </dgm:t>
    </dgm:pt>
    <dgm:pt modelId="{12CECA5A-29AE-459A-998B-C361A543BE5C}" type="parTrans" cxnId="{0719E887-AC45-48F9-9731-36F56FF539B7}">
      <dgm:prSet/>
      <dgm:spPr/>
      <dgm:t>
        <a:bodyPr/>
        <a:lstStyle/>
        <a:p>
          <a:endParaRPr lang="en-GB" sz="2800"/>
        </a:p>
      </dgm:t>
    </dgm:pt>
    <dgm:pt modelId="{7A3C026D-BA9B-4558-9812-76B2A53FBC2A}" type="sibTrans" cxnId="{0719E887-AC45-48F9-9731-36F56FF539B7}">
      <dgm:prSet/>
      <dgm:spPr/>
      <dgm:t>
        <a:bodyPr/>
        <a:lstStyle/>
        <a:p>
          <a:endParaRPr lang="en-GB" sz="2800"/>
        </a:p>
      </dgm:t>
    </dgm:pt>
    <dgm:pt modelId="{FC92DE3C-341B-4EAD-A142-AEE0629EDB6E}">
      <dgm:prSet custT="1"/>
      <dgm:spPr/>
      <dgm:t>
        <a:bodyPr/>
        <a:lstStyle/>
        <a:p>
          <a:pPr algn="l"/>
          <a:r>
            <a:rPr lang="en-GB" sz="1400" dirty="0"/>
            <a:t>By age 3, children rapidly expand vocabulary and grammar. They begin to speak in multi-word sentences and tell simple stories. Communication skills (phonology, semantics, syntax, pragmatics) develop quickly in preschool years (Smith and Pellegrini, 2023).</a:t>
          </a:r>
        </a:p>
      </dgm:t>
    </dgm:pt>
    <dgm:pt modelId="{79E64378-9D0B-40B1-A93F-C423E3D6883B}" type="parTrans" cxnId="{C246A68A-FF7B-43F3-8BAF-B049244F16E2}">
      <dgm:prSet/>
      <dgm:spPr/>
      <dgm:t>
        <a:bodyPr/>
        <a:lstStyle/>
        <a:p>
          <a:endParaRPr lang="en-GB" sz="2800"/>
        </a:p>
      </dgm:t>
    </dgm:pt>
    <dgm:pt modelId="{14EB86C2-5E78-4AA4-9021-299F057350D3}" type="sibTrans" cxnId="{C246A68A-FF7B-43F3-8BAF-B049244F16E2}">
      <dgm:prSet/>
      <dgm:spPr/>
      <dgm:t>
        <a:bodyPr/>
        <a:lstStyle/>
        <a:p>
          <a:endParaRPr lang="en-GB" sz="2800"/>
        </a:p>
      </dgm:t>
    </dgm:pt>
    <dgm:pt modelId="{08102BFF-5145-4F92-9279-53CA0926AF05}">
      <dgm:prSet custT="1"/>
      <dgm:spPr/>
      <dgm:t>
        <a:bodyPr/>
        <a:lstStyle/>
        <a:p>
          <a:r>
            <a:rPr lang="en-GB" sz="1600" b="1" dirty="0"/>
            <a:t>Attachment:</a:t>
          </a:r>
          <a:r>
            <a:rPr lang="en-GB" sz="1600" dirty="0"/>
            <a:t> </a:t>
          </a:r>
        </a:p>
      </dgm:t>
    </dgm:pt>
    <dgm:pt modelId="{3FD16B7E-1723-45B9-93AE-419C9A9F7FF3}" type="parTrans" cxnId="{B0ED58CC-D33D-453C-AFB3-00661321A1B1}">
      <dgm:prSet/>
      <dgm:spPr/>
      <dgm:t>
        <a:bodyPr/>
        <a:lstStyle/>
        <a:p>
          <a:endParaRPr lang="en-GB" sz="2800"/>
        </a:p>
      </dgm:t>
    </dgm:pt>
    <dgm:pt modelId="{B5627475-C806-4E5F-8E09-AEC5CB12D7F3}" type="sibTrans" cxnId="{B0ED58CC-D33D-453C-AFB3-00661321A1B1}">
      <dgm:prSet/>
      <dgm:spPr/>
      <dgm:t>
        <a:bodyPr/>
        <a:lstStyle/>
        <a:p>
          <a:endParaRPr lang="en-GB" sz="2800"/>
        </a:p>
      </dgm:t>
    </dgm:pt>
    <dgm:pt modelId="{C47BC0BB-49A3-4E5D-AB07-BCC7F625B16F}">
      <dgm:prSet custT="1"/>
      <dgm:spPr/>
      <dgm:t>
        <a:bodyPr/>
        <a:lstStyle/>
        <a:p>
          <a:r>
            <a:rPr lang="en-GB" sz="1400" dirty="0"/>
            <a:t>Secure attachment to caregivers provides a safe “base” from which children explore. Children with sensitive, responsive parents are more likely to develop emotional intelligence and strong social skills (NSPCC Learning, 2021). A secure early bond supports confidence in new settings.</a:t>
          </a:r>
        </a:p>
      </dgm:t>
    </dgm:pt>
    <dgm:pt modelId="{3E219488-A7FB-43A5-8AB9-6B48F3A11123}" type="parTrans" cxnId="{55B1DF00-866F-4138-8630-7BE608E8AE1A}">
      <dgm:prSet/>
      <dgm:spPr/>
      <dgm:t>
        <a:bodyPr/>
        <a:lstStyle/>
        <a:p>
          <a:endParaRPr lang="en-GB" sz="2800"/>
        </a:p>
      </dgm:t>
    </dgm:pt>
    <dgm:pt modelId="{AA984EA0-28BB-4083-A210-B1FD12CA7153}" type="sibTrans" cxnId="{55B1DF00-866F-4138-8630-7BE608E8AE1A}">
      <dgm:prSet/>
      <dgm:spPr/>
      <dgm:t>
        <a:bodyPr/>
        <a:lstStyle/>
        <a:p>
          <a:endParaRPr lang="en-GB" sz="2800"/>
        </a:p>
      </dgm:t>
    </dgm:pt>
    <dgm:pt modelId="{F14EAAF1-3E43-4A25-8A74-EE13E969FF18}">
      <dgm:prSet custT="1"/>
      <dgm:spPr/>
      <dgm:t>
        <a:bodyPr/>
        <a:lstStyle/>
        <a:p>
          <a:r>
            <a:rPr lang="en-GB" sz="1600" b="1" dirty="0"/>
            <a:t>Social Play:</a:t>
          </a:r>
          <a:r>
            <a:rPr lang="en-GB" sz="1600" dirty="0"/>
            <a:t> </a:t>
          </a:r>
        </a:p>
      </dgm:t>
    </dgm:pt>
    <dgm:pt modelId="{79BE7CEE-A933-4DFA-AAD6-AA0E8C1DFF7E}" type="parTrans" cxnId="{5E93C442-B262-49C8-AA04-731BC4EEA3D8}">
      <dgm:prSet/>
      <dgm:spPr/>
      <dgm:t>
        <a:bodyPr/>
        <a:lstStyle/>
        <a:p>
          <a:endParaRPr lang="en-GB" sz="2800"/>
        </a:p>
      </dgm:t>
    </dgm:pt>
    <dgm:pt modelId="{ED1FF6CA-F0E6-4A1D-9EAC-AB2F132E10FD}" type="sibTrans" cxnId="{5E93C442-B262-49C8-AA04-731BC4EEA3D8}">
      <dgm:prSet/>
      <dgm:spPr/>
      <dgm:t>
        <a:bodyPr/>
        <a:lstStyle/>
        <a:p>
          <a:endParaRPr lang="en-GB" sz="2800"/>
        </a:p>
      </dgm:t>
    </dgm:pt>
    <dgm:pt modelId="{84F6181F-B54E-41B0-9CDC-F2624F96445B}">
      <dgm:prSet custT="1"/>
      <dgm:spPr/>
      <dgm:t>
        <a:bodyPr/>
        <a:lstStyle/>
        <a:p>
          <a:r>
            <a:rPr lang="en-GB" sz="1300" dirty="0"/>
            <a:t>Play shifts from parallel (playing side-by-side) toward cooperative pretend play. By age 3–4, groups of three or more children playing together are common as social coordination grows. Sociodramatic (make‑believe) play with peers develops, helping children negotiate roles and understand others’ perspectives (Smith and Pellegrini, 2023).</a:t>
          </a:r>
        </a:p>
      </dgm:t>
    </dgm:pt>
    <dgm:pt modelId="{682D1AED-E0E0-430C-B99A-0896C37B7DCC}" type="parTrans" cxnId="{17F7E7F3-EFA4-40EF-B5A6-262807543382}">
      <dgm:prSet/>
      <dgm:spPr/>
      <dgm:t>
        <a:bodyPr/>
        <a:lstStyle/>
        <a:p>
          <a:endParaRPr lang="en-GB" sz="2800"/>
        </a:p>
      </dgm:t>
    </dgm:pt>
    <dgm:pt modelId="{574BD92B-9D3C-4D50-8C24-5750E7AB1525}" type="sibTrans" cxnId="{17F7E7F3-EFA4-40EF-B5A6-262807543382}">
      <dgm:prSet/>
      <dgm:spPr/>
      <dgm:t>
        <a:bodyPr/>
        <a:lstStyle/>
        <a:p>
          <a:endParaRPr lang="en-GB" sz="2800"/>
        </a:p>
      </dgm:t>
    </dgm:pt>
    <dgm:pt modelId="{40D03605-F088-4D55-AE2E-EB3FF27E0F40}">
      <dgm:prSet custT="1"/>
      <dgm:spPr/>
      <dgm:t>
        <a:bodyPr/>
        <a:lstStyle/>
        <a:p>
          <a:r>
            <a:rPr lang="en-GB" sz="1600" b="1" dirty="0"/>
            <a:t>Motor and Cognitive Skills:</a:t>
          </a:r>
          <a:r>
            <a:rPr lang="en-GB" sz="1600" dirty="0"/>
            <a:t> </a:t>
          </a:r>
        </a:p>
      </dgm:t>
    </dgm:pt>
    <dgm:pt modelId="{F0EFC897-6D8F-4665-9E02-4944007DEE15}" type="parTrans" cxnId="{44DFDD18-2FCE-48F4-8E68-04BE2CB25279}">
      <dgm:prSet/>
      <dgm:spPr/>
      <dgm:t>
        <a:bodyPr/>
        <a:lstStyle/>
        <a:p>
          <a:endParaRPr lang="en-GB" sz="2800"/>
        </a:p>
      </dgm:t>
    </dgm:pt>
    <dgm:pt modelId="{91DB9136-380A-46A1-B470-0AC8FCA4CD34}" type="sibTrans" cxnId="{44DFDD18-2FCE-48F4-8E68-04BE2CB25279}">
      <dgm:prSet/>
      <dgm:spPr/>
      <dgm:t>
        <a:bodyPr/>
        <a:lstStyle/>
        <a:p>
          <a:endParaRPr lang="en-GB" sz="2800"/>
        </a:p>
      </dgm:t>
    </dgm:pt>
    <dgm:pt modelId="{56669300-C057-4FC4-9AFB-A2EC807EA88A}">
      <dgm:prSet custT="1"/>
      <dgm:spPr/>
      <dgm:t>
        <a:bodyPr/>
        <a:lstStyle/>
        <a:p>
          <a:r>
            <a:rPr lang="en-GB" sz="1400" dirty="0"/>
            <a:t>Gross motor skills (running, hopping, climbing) and fine motor control (drawing basic shapes, manipulating objects) improve markedly by 3 (American Academy of </a:t>
          </a:r>
          <a:r>
            <a:rPr lang="en-GB" sz="1400" dirty="0" err="1"/>
            <a:t>Pediatrics</a:t>
          </a:r>
          <a:r>
            <a:rPr lang="en-GB" sz="1400" dirty="0"/>
            <a:t>, 2023). Imaginative play also supports cognitive skills (e.g. creativity, problem-solving).</a:t>
          </a:r>
        </a:p>
      </dgm:t>
    </dgm:pt>
    <dgm:pt modelId="{9F8889D6-60CA-42D7-B735-E446E4352A2D}" type="parTrans" cxnId="{6BEE8A4C-F950-4C03-B06C-E87A7B330993}">
      <dgm:prSet/>
      <dgm:spPr/>
      <dgm:t>
        <a:bodyPr/>
        <a:lstStyle/>
        <a:p>
          <a:endParaRPr lang="en-GB" sz="2800"/>
        </a:p>
      </dgm:t>
    </dgm:pt>
    <dgm:pt modelId="{D6AD37A3-F37B-489E-9A60-AE4A8720DDA2}" type="sibTrans" cxnId="{6BEE8A4C-F950-4C03-B06C-E87A7B330993}">
      <dgm:prSet/>
      <dgm:spPr/>
      <dgm:t>
        <a:bodyPr/>
        <a:lstStyle/>
        <a:p>
          <a:endParaRPr lang="en-GB" sz="2800"/>
        </a:p>
      </dgm:t>
    </dgm:pt>
    <dgm:pt modelId="{CABE00C8-654D-4EEB-B404-A6F0346118B9}">
      <dgm:prSet custT="1"/>
      <dgm:spPr/>
      <dgm:t>
        <a:bodyPr/>
        <a:lstStyle/>
        <a:p>
          <a:r>
            <a:rPr lang="en-GB" sz="1600" b="1" dirty="0"/>
            <a:t>Importance of Environment:</a:t>
          </a:r>
          <a:r>
            <a:rPr lang="en-GB" sz="1600" dirty="0"/>
            <a:t> </a:t>
          </a:r>
        </a:p>
      </dgm:t>
    </dgm:pt>
    <dgm:pt modelId="{AE645CA6-7941-42EF-ABFD-A79D30DA30AB}" type="parTrans" cxnId="{EB2C129D-0F21-4B02-8971-3745F120519C}">
      <dgm:prSet/>
      <dgm:spPr/>
      <dgm:t>
        <a:bodyPr/>
        <a:lstStyle/>
        <a:p>
          <a:endParaRPr lang="en-GB" sz="2800"/>
        </a:p>
      </dgm:t>
    </dgm:pt>
    <dgm:pt modelId="{0EF716DD-86AC-491F-BC2D-0AF35B0FC6F3}" type="sibTrans" cxnId="{EB2C129D-0F21-4B02-8971-3745F120519C}">
      <dgm:prSet/>
      <dgm:spPr/>
      <dgm:t>
        <a:bodyPr/>
        <a:lstStyle/>
        <a:p>
          <a:endParaRPr lang="en-GB" sz="2800"/>
        </a:p>
      </dgm:t>
    </dgm:pt>
    <dgm:pt modelId="{899EC614-2463-4C92-994E-691469F7D89B}">
      <dgm:prSet custT="1"/>
      <dgm:spPr/>
      <dgm:t>
        <a:bodyPr/>
        <a:lstStyle/>
        <a:p>
          <a:r>
            <a:rPr lang="en-GB" sz="1200" b="0" dirty="0"/>
            <a:t>A nurturing, play-rich environment is crucial. Through responsive </a:t>
          </a:r>
          <a:r>
            <a:rPr lang="en-GB" sz="1200" b="0" dirty="0" smtClean="0"/>
            <a:t>care giving </a:t>
          </a:r>
          <a:r>
            <a:rPr lang="en-GB" sz="1200" b="0" dirty="0"/>
            <a:t>and interactive play, children learn to communicate feelings and ideas. For example, responsive adults who notice and meet a child’s needs help the child feel safe, heard, and valued (Head Start, 2025). Developmental theories help practitioners recognize these milestones and tailor support to each child’s needs.</a:t>
          </a:r>
        </a:p>
      </dgm:t>
    </dgm:pt>
    <dgm:pt modelId="{BB9D3977-6213-4090-B00F-A70C99982D96}" type="parTrans" cxnId="{3B689021-9381-4CF2-A3CE-8E135F97F003}">
      <dgm:prSet/>
      <dgm:spPr/>
      <dgm:t>
        <a:bodyPr/>
        <a:lstStyle/>
        <a:p>
          <a:endParaRPr lang="en-GB" sz="2800"/>
        </a:p>
      </dgm:t>
    </dgm:pt>
    <dgm:pt modelId="{DA357D7D-AA47-4031-AA47-C2E6DDF3F2C4}" type="sibTrans" cxnId="{3B689021-9381-4CF2-A3CE-8E135F97F003}">
      <dgm:prSet/>
      <dgm:spPr/>
      <dgm:t>
        <a:bodyPr/>
        <a:lstStyle/>
        <a:p>
          <a:endParaRPr lang="en-GB" sz="2800"/>
        </a:p>
      </dgm:t>
    </dgm:pt>
    <dgm:pt modelId="{0362A64D-8C85-4EBA-AAC2-073E1E898DC2}" type="pres">
      <dgm:prSet presAssocID="{2B5CECA0-401E-4E05-9F75-562D44C0E5AB}" presName="Name0" presStyleCnt="0">
        <dgm:presLayoutVars>
          <dgm:dir/>
          <dgm:resizeHandles val="exact"/>
        </dgm:presLayoutVars>
      </dgm:prSet>
      <dgm:spPr/>
      <dgm:t>
        <a:bodyPr/>
        <a:lstStyle/>
        <a:p>
          <a:endParaRPr lang="en-GB"/>
        </a:p>
      </dgm:t>
    </dgm:pt>
    <dgm:pt modelId="{22E026FB-6ABB-4A09-B082-98494F69FD43}" type="pres">
      <dgm:prSet presAssocID="{2B5CECA0-401E-4E05-9F75-562D44C0E5AB}" presName="fgShape" presStyleLbl="fgShp" presStyleIdx="0" presStyleCnt="1" custFlipVert="1" custScaleX="58546" custScaleY="10745" custLinFactNeighborX="-3627" custLinFactNeighborY="553"/>
      <dgm:spPr>
        <a:noFill/>
        <a:ln>
          <a:noFill/>
        </a:ln>
      </dgm:spPr>
    </dgm:pt>
    <dgm:pt modelId="{D1954D81-5557-4748-AFEA-357F44BC39E2}" type="pres">
      <dgm:prSet presAssocID="{2B5CECA0-401E-4E05-9F75-562D44C0E5AB}" presName="linComp" presStyleCnt="0"/>
      <dgm:spPr/>
    </dgm:pt>
    <dgm:pt modelId="{BD659ED6-2338-49BB-80F3-159FCD19C8AE}" type="pres">
      <dgm:prSet presAssocID="{5E66F97D-E716-471D-B75E-30F03FEEC891}" presName="compNode" presStyleCnt="0"/>
      <dgm:spPr/>
    </dgm:pt>
    <dgm:pt modelId="{FDE0509D-8F6C-4B56-9832-78630770600E}" type="pres">
      <dgm:prSet presAssocID="{5E66F97D-E716-471D-B75E-30F03FEEC891}" presName="bkgdShape" presStyleLbl="node1" presStyleIdx="0" presStyleCnt="5"/>
      <dgm:spPr/>
      <dgm:t>
        <a:bodyPr/>
        <a:lstStyle/>
        <a:p>
          <a:endParaRPr lang="en-GB"/>
        </a:p>
      </dgm:t>
    </dgm:pt>
    <dgm:pt modelId="{4C619226-5BCA-4D53-B622-CCA905478AC9}" type="pres">
      <dgm:prSet presAssocID="{5E66F97D-E716-471D-B75E-30F03FEEC891}" presName="nodeTx" presStyleLbl="node1" presStyleIdx="0" presStyleCnt="5">
        <dgm:presLayoutVars>
          <dgm:bulletEnabled val="1"/>
        </dgm:presLayoutVars>
      </dgm:prSet>
      <dgm:spPr/>
      <dgm:t>
        <a:bodyPr/>
        <a:lstStyle/>
        <a:p>
          <a:endParaRPr lang="en-GB"/>
        </a:p>
      </dgm:t>
    </dgm:pt>
    <dgm:pt modelId="{C670B3C0-C3CB-4FDF-A1D3-04A3BD8848E2}" type="pres">
      <dgm:prSet presAssocID="{5E66F97D-E716-471D-B75E-30F03FEEC891}" presName="invisiNode" presStyleLbl="node1" presStyleIdx="0" presStyleCnt="5"/>
      <dgm:spPr/>
    </dgm:pt>
    <dgm:pt modelId="{B5249FAB-5F7A-4EA7-9A01-C184BEAC4C18}" type="pres">
      <dgm:prSet presAssocID="{5E66F97D-E716-471D-B75E-30F03FEEC891}" presName="imagNode" presStyleLbl="fgImgPlace1" presStyleIdx="0" presStyleCnt="5" custLinFactNeighborY="-17160"/>
      <dgm:spPr>
        <a:blipFill>
          <a:blip xmlns:r="http://schemas.openxmlformats.org/officeDocument/2006/relationships" r:embed="rId1"/>
          <a:srcRect/>
          <a:stretch>
            <a:fillRect/>
          </a:stretch>
        </a:blipFill>
      </dgm:spPr>
    </dgm:pt>
    <dgm:pt modelId="{0186F837-D50E-4610-BDF3-6723F7662AA8}" type="pres">
      <dgm:prSet presAssocID="{7A3C026D-BA9B-4558-9812-76B2A53FBC2A}" presName="sibTrans" presStyleLbl="sibTrans2D1" presStyleIdx="0" presStyleCnt="0"/>
      <dgm:spPr/>
      <dgm:t>
        <a:bodyPr/>
        <a:lstStyle/>
        <a:p>
          <a:endParaRPr lang="en-GB"/>
        </a:p>
      </dgm:t>
    </dgm:pt>
    <dgm:pt modelId="{25F42C92-5705-44C6-AE05-56C81FBDFEAD}" type="pres">
      <dgm:prSet presAssocID="{08102BFF-5145-4F92-9279-53CA0926AF05}" presName="compNode" presStyleCnt="0"/>
      <dgm:spPr/>
    </dgm:pt>
    <dgm:pt modelId="{89638A22-9815-4F0A-8F92-C4D22E77DB40}" type="pres">
      <dgm:prSet presAssocID="{08102BFF-5145-4F92-9279-53CA0926AF05}" presName="bkgdShape" presStyleLbl="node1" presStyleIdx="1" presStyleCnt="5"/>
      <dgm:spPr/>
      <dgm:t>
        <a:bodyPr/>
        <a:lstStyle/>
        <a:p>
          <a:endParaRPr lang="en-GB"/>
        </a:p>
      </dgm:t>
    </dgm:pt>
    <dgm:pt modelId="{63163231-27DD-4C05-BD72-6D46A2A2E3B0}" type="pres">
      <dgm:prSet presAssocID="{08102BFF-5145-4F92-9279-53CA0926AF05}" presName="nodeTx" presStyleLbl="node1" presStyleIdx="1" presStyleCnt="5">
        <dgm:presLayoutVars>
          <dgm:bulletEnabled val="1"/>
        </dgm:presLayoutVars>
      </dgm:prSet>
      <dgm:spPr/>
      <dgm:t>
        <a:bodyPr/>
        <a:lstStyle/>
        <a:p>
          <a:endParaRPr lang="en-GB"/>
        </a:p>
      </dgm:t>
    </dgm:pt>
    <dgm:pt modelId="{9C005609-2511-4735-BE17-BAD546164954}" type="pres">
      <dgm:prSet presAssocID="{08102BFF-5145-4F92-9279-53CA0926AF05}" presName="invisiNode" presStyleLbl="node1" presStyleIdx="1" presStyleCnt="5"/>
      <dgm:spPr/>
    </dgm:pt>
    <dgm:pt modelId="{60658DB0-755D-4AF5-9B6B-3B12F4E42903}" type="pres">
      <dgm:prSet presAssocID="{08102BFF-5145-4F92-9279-53CA0926AF05}" presName="imagNode" presStyleLbl="fgImgPlace1" presStyleIdx="1" presStyleCnt="5" custLinFactNeighborY="-17160"/>
      <dgm:spPr>
        <a:blipFill>
          <a:blip xmlns:r="http://schemas.openxmlformats.org/officeDocument/2006/relationships" r:embed="rId2"/>
          <a:srcRect/>
          <a:stretch>
            <a:fillRect/>
          </a:stretch>
        </a:blipFill>
      </dgm:spPr>
    </dgm:pt>
    <dgm:pt modelId="{895AC230-1C9B-4B78-A8B1-7591F0D78FB1}" type="pres">
      <dgm:prSet presAssocID="{B5627475-C806-4E5F-8E09-AEC5CB12D7F3}" presName="sibTrans" presStyleLbl="sibTrans2D1" presStyleIdx="0" presStyleCnt="0"/>
      <dgm:spPr/>
      <dgm:t>
        <a:bodyPr/>
        <a:lstStyle/>
        <a:p>
          <a:endParaRPr lang="en-GB"/>
        </a:p>
      </dgm:t>
    </dgm:pt>
    <dgm:pt modelId="{745976EC-055E-41DE-BD69-F070521B93CF}" type="pres">
      <dgm:prSet presAssocID="{F14EAAF1-3E43-4A25-8A74-EE13E969FF18}" presName="compNode" presStyleCnt="0"/>
      <dgm:spPr/>
    </dgm:pt>
    <dgm:pt modelId="{A9FF8AFA-D86C-49A6-8B65-2E8563636483}" type="pres">
      <dgm:prSet presAssocID="{F14EAAF1-3E43-4A25-8A74-EE13E969FF18}" presName="bkgdShape" presStyleLbl="node1" presStyleIdx="2" presStyleCnt="5" custLinFactNeighborY="-173"/>
      <dgm:spPr/>
      <dgm:t>
        <a:bodyPr/>
        <a:lstStyle/>
        <a:p>
          <a:endParaRPr lang="en-GB"/>
        </a:p>
      </dgm:t>
    </dgm:pt>
    <dgm:pt modelId="{105672DF-93FB-4FDB-914D-B7FE60535C4B}" type="pres">
      <dgm:prSet presAssocID="{F14EAAF1-3E43-4A25-8A74-EE13E969FF18}" presName="nodeTx" presStyleLbl="node1" presStyleIdx="2" presStyleCnt="5">
        <dgm:presLayoutVars>
          <dgm:bulletEnabled val="1"/>
        </dgm:presLayoutVars>
      </dgm:prSet>
      <dgm:spPr/>
      <dgm:t>
        <a:bodyPr/>
        <a:lstStyle/>
        <a:p>
          <a:endParaRPr lang="en-GB"/>
        </a:p>
      </dgm:t>
    </dgm:pt>
    <dgm:pt modelId="{5B22586E-BA21-4233-A4A8-C084EAB102E5}" type="pres">
      <dgm:prSet presAssocID="{F14EAAF1-3E43-4A25-8A74-EE13E969FF18}" presName="invisiNode" presStyleLbl="node1" presStyleIdx="2" presStyleCnt="5"/>
      <dgm:spPr/>
    </dgm:pt>
    <dgm:pt modelId="{93793E7E-F579-4446-9382-B72264DEBF06}" type="pres">
      <dgm:prSet presAssocID="{F14EAAF1-3E43-4A25-8A74-EE13E969FF18}" presName="imagNode" presStyleLbl="fgImgPlace1" presStyleIdx="2" presStyleCnt="5" custLinFactNeighborY="-17160"/>
      <dgm:spPr>
        <a:blipFill>
          <a:blip xmlns:r="http://schemas.openxmlformats.org/officeDocument/2006/relationships" r:embed="rId3"/>
          <a:srcRect/>
          <a:stretch>
            <a:fillRect/>
          </a:stretch>
        </a:blipFill>
      </dgm:spPr>
    </dgm:pt>
    <dgm:pt modelId="{9E23050B-630A-4CBC-A386-ED2B3ECE4B6B}" type="pres">
      <dgm:prSet presAssocID="{ED1FF6CA-F0E6-4A1D-9EAC-AB2F132E10FD}" presName="sibTrans" presStyleLbl="sibTrans2D1" presStyleIdx="0" presStyleCnt="0"/>
      <dgm:spPr/>
      <dgm:t>
        <a:bodyPr/>
        <a:lstStyle/>
        <a:p>
          <a:endParaRPr lang="en-GB"/>
        </a:p>
      </dgm:t>
    </dgm:pt>
    <dgm:pt modelId="{350D10EE-0A6B-4B56-B058-77A686C8D271}" type="pres">
      <dgm:prSet presAssocID="{40D03605-F088-4D55-AE2E-EB3FF27E0F40}" presName="compNode" presStyleCnt="0"/>
      <dgm:spPr/>
    </dgm:pt>
    <dgm:pt modelId="{AA1DC43D-BD03-44E8-88A7-D1ED8C91624B}" type="pres">
      <dgm:prSet presAssocID="{40D03605-F088-4D55-AE2E-EB3FF27E0F40}" presName="bkgdShape" presStyleLbl="node1" presStyleIdx="3" presStyleCnt="5"/>
      <dgm:spPr/>
      <dgm:t>
        <a:bodyPr/>
        <a:lstStyle/>
        <a:p>
          <a:endParaRPr lang="en-GB"/>
        </a:p>
      </dgm:t>
    </dgm:pt>
    <dgm:pt modelId="{E67AC589-BED5-4EE2-8873-7E9192FE1AD1}" type="pres">
      <dgm:prSet presAssocID="{40D03605-F088-4D55-AE2E-EB3FF27E0F40}" presName="nodeTx" presStyleLbl="node1" presStyleIdx="3" presStyleCnt="5">
        <dgm:presLayoutVars>
          <dgm:bulletEnabled val="1"/>
        </dgm:presLayoutVars>
      </dgm:prSet>
      <dgm:spPr/>
      <dgm:t>
        <a:bodyPr/>
        <a:lstStyle/>
        <a:p>
          <a:endParaRPr lang="en-GB"/>
        </a:p>
      </dgm:t>
    </dgm:pt>
    <dgm:pt modelId="{30083081-DE4E-44C7-8621-E65DC349ED87}" type="pres">
      <dgm:prSet presAssocID="{40D03605-F088-4D55-AE2E-EB3FF27E0F40}" presName="invisiNode" presStyleLbl="node1" presStyleIdx="3" presStyleCnt="5"/>
      <dgm:spPr/>
    </dgm:pt>
    <dgm:pt modelId="{55535B7C-7E06-48F2-85DE-B9CA990465B5}" type="pres">
      <dgm:prSet presAssocID="{40D03605-F088-4D55-AE2E-EB3FF27E0F40}" presName="imagNode" presStyleLbl="fgImgPlace1" presStyleIdx="3" presStyleCnt="5" custLinFactNeighborY="-17160"/>
      <dgm:spPr>
        <a:blipFill>
          <a:blip xmlns:r="http://schemas.openxmlformats.org/officeDocument/2006/relationships" r:embed="rId4"/>
          <a:srcRect/>
          <a:stretch>
            <a:fillRect/>
          </a:stretch>
        </a:blipFill>
      </dgm:spPr>
    </dgm:pt>
    <dgm:pt modelId="{D6BA7800-D62A-40C3-AA6D-DEF53115722F}" type="pres">
      <dgm:prSet presAssocID="{91DB9136-380A-46A1-B470-0AC8FCA4CD34}" presName="sibTrans" presStyleLbl="sibTrans2D1" presStyleIdx="0" presStyleCnt="0"/>
      <dgm:spPr/>
      <dgm:t>
        <a:bodyPr/>
        <a:lstStyle/>
        <a:p>
          <a:endParaRPr lang="en-GB"/>
        </a:p>
      </dgm:t>
    </dgm:pt>
    <dgm:pt modelId="{D4AF37B7-6C75-4820-9CAB-22F11F6233BF}" type="pres">
      <dgm:prSet presAssocID="{CABE00C8-654D-4EEB-B404-A6F0346118B9}" presName="compNode" presStyleCnt="0"/>
      <dgm:spPr/>
    </dgm:pt>
    <dgm:pt modelId="{89BE24BF-4AEC-491A-B0E1-04BDCE9EEB43}" type="pres">
      <dgm:prSet presAssocID="{CABE00C8-654D-4EEB-B404-A6F0346118B9}" presName="bkgdShape" presStyleLbl="node1" presStyleIdx="4" presStyleCnt="5"/>
      <dgm:spPr/>
      <dgm:t>
        <a:bodyPr/>
        <a:lstStyle/>
        <a:p>
          <a:endParaRPr lang="en-GB"/>
        </a:p>
      </dgm:t>
    </dgm:pt>
    <dgm:pt modelId="{C7D1A1A1-33A4-4060-8EAC-A37360EFB095}" type="pres">
      <dgm:prSet presAssocID="{CABE00C8-654D-4EEB-B404-A6F0346118B9}" presName="nodeTx" presStyleLbl="node1" presStyleIdx="4" presStyleCnt="5">
        <dgm:presLayoutVars>
          <dgm:bulletEnabled val="1"/>
        </dgm:presLayoutVars>
      </dgm:prSet>
      <dgm:spPr/>
      <dgm:t>
        <a:bodyPr/>
        <a:lstStyle/>
        <a:p>
          <a:endParaRPr lang="en-GB"/>
        </a:p>
      </dgm:t>
    </dgm:pt>
    <dgm:pt modelId="{518183A7-0FAE-4DD1-8678-B3C195041806}" type="pres">
      <dgm:prSet presAssocID="{CABE00C8-654D-4EEB-B404-A6F0346118B9}" presName="invisiNode" presStyleLbl="node1" presStyleIdx="4" presStyleCnt="5"/>
      <dgm:spPr/>
    </dgm:pt>
    <dgm:pt modelId="{2F635086-17C5-44D1-A890-6B50D8100ABB}" type="pres">
      <dgm:prSet presAssocID="{CABE00C8-654D-4EEB-B404-A6F0346118B9}" presName="imagNode" presStyleLbl="fgImgPlace1" presStyleIdx="4" presStyleCnt="5" custLinFactNeighborY="-17160"/>
      <dgm:spPr>
        <a:blipFill dpi="0" rotWithShape="1">
          <a:blip xmlns:r="http://schemas.openxmlformats.org/officeDocument/2006/relationships" r:embed="rId5"/>
          <a:srcRect/>
          <a:stretch>
            <a:fillRect l="-21783" t="-26631" r="-20315" b="-15467"/>
          </a:stretch>
        </a:blipFill>
      </dgm:spPr>
    </dgm:pt>
  </dgm:ptLst>
  <dgm:cxnLst>
    <dgm:cxn modelId="{31E11B51-0049-4F44-A32A-5676AFAE44E7}" type="presOf" srcId="{5E66F97D-E716-471D-B75E-30F03FEEC891}" destId="{FDE0509D-8F6C-4B56-9832-78630770600E}" srcOrd="0" destOrd="0" presId="urn:microsoft.com/office/officeart/2005/8/layout/hList7#1"/>
    <dgm:cxn modelId="{1A500CF9-3BE6-4A96-AF7B-CD40CE68C25E}" type="presOf" srcId="{40D03605-F088-4D55-AE2E-EB3FF27E0F40}" destId="{AA1DC43D-BD03-44E8-88A7-D1ED8C91624B}" srcOrd="0" destOrd="0" presId="urn:microsoft.com/office/officeart/2005/8/layout/hList7#1"/>
    <dgm:cxn modelId="{462E8D67-D57A-4AA6-ACCD-474266316869}" type="presOf" srcId="{F14EAAF1-3E43-4A25-8A74-EE13E969FF18}" destId="{A9FF8AFA-D86C-49A6-8B65-2E8563636483}" srcOrd="0" destOrd="0" presId="urn:microsoft.com/office/officeart/2005/8/layout/hList7#1"/>
    <dgm:cxn modelId="{5E93C442-B262-49C8-AA04-731BC4EEA3D8}" srcId="{2B5CECA0-401E-4E05-9F75-562D44C0E5AB}" destId="{F14EAAF1-3E43-4A25-8A74-EE13E969FF18}" srcOrd="2" destOrd="0" parTransId="{79BE7CEE-A933-4DFA-AAD6-AA0E8C1DFF7E}" sibTransId="{ED1FF6CA-F0E6-4A1D-9EAC-AB2F132E10FD}"/>
    <dgm:cxn modelId="{48EBB39E-3619-4AB0-8AAC-08455A53D31D}" type="presOf" srcId="{84F6181F-B54E-41B0-9CDC-F2624F96445B}" destId="{A9FF8AFA-D86C-49A6-8B65-2E8563636483}" srcOrd="0" destOrd="1" presId="urn:microsoft.com/office/officeart/2005/8/layout/hList7#1"/>
    <dgm:cxn modelId="{C246A68A-FF7B-43F3-8BAF-B049244F16E2}" srcId="{5E66F97D-E716-471D-B75E-30F03FEEC891}" destId="{FC92DE3C-341B-4EAD-A142-AEE0629EDB6E}" srcOrd="0" destOrd="0" parTransId="{79E64378-9D0B-40B1-A93F-C423E3D6883B}" sibTransId="{14EB86C2-5E78-4AA4-9021-299F057350D3}"/>
    <dgm:cxn modelId="{17F7E7F3-EFA4-40EF-B5A6-262807543382}" srcId="{F14EAAF1-3E43-4A25-8A74-EE13E969FF18}" destId="{84F6181F-B54E-41B0-9CDC-F2624F96445B}" srcOrd="0" destOrd="0" parTransId="{682D1AED-E0E0-430C-B99A-0896C37B7DCC}" sibTransId="{574BD92B-9D3C-4D50-8C24-5750E7AB1525}"/>
    <dgm:cxn modelId="{757515B6-9E83-4511-A62A-34C841C69A82}" type="presOf" srcId="{7A3C026D-BA9B-4558-9812-76B2A53FBC2A}" destId="{0186F837-D50E-4610-BDF3-6723F7662AA8}" srcOrd="0" destOrd="0" presId="urn:microsoft.com/office/officeart/2005/8/layout/hList7#1"/>
    <dgm:cxn modelId="{44463361-C37B-430D-8B5C-998B05C91382}" type="presOf" srcId="{56669300-C057-4FC4-9AFB-A2EC807EA88A}" destId="{E67AC589-BED5-4EE2-8873-7E9192FE1AD1}" srcOrd="1" destOrd="1" presId="urn:microsoft.com/office/officeart/2005/8/layout/hList7#1"/>
    <dgm:cxn modelId="{5E113B58-A369-4695-8C75-E774D17F226B}" type="presOf" srcId="{40D03605-F088-4D55-AE2E-EB3FF27E0F40}" destId="{E67AC589-BED5-4EE2-8873-7E9192FE1AD1}" srcOrd="1" destOrd="0" presId="urn:microsoft.com/office/officeart/2005/8/layout/hList7#1"/>
    <dgm:cxn modelId="{55B1DF00-866F-4138-8630-7BE608E8AE1A}" srcId="{08102BFF-5145-4F92-9279-53CA0926AF05}" destId="{C47BC0BB-49A3-4E5D-AB07-BCC7F625B16F}" srcOrd="0" destOrd="0" parTransId="{3E219488-A7FB-43A5-8AB9-6B48F3A11123}" sibTransId="{AA984EA0-28BB-4083-A210-B1FD12CA7153}"/>
    <dgm:cxn modelId="{44DFDD18-2FCE-48F4-8E68-04BE2CB25279}" srcId="{2B5CECA0-401E-4E05-9F75-562D44C0E5AB}" destId="{40D03605-F088-4D55-AE2E-EB3FF27E0F40}" srcOrd="3" destOrd="0" parTransId="{F0EFC897-6D8F-4665-9E02-4944007DEE15}" sibTransId="{91DB9136-380A-46A1-B470-0AC8FCA4CD34}"/>
    <dgm:cxn modelId="{504D8852-3D08-4B63-BB7E-3833BD94AFF4}" type="presOf" srcId="{B5627475-C806-4E5F-8E09-AEC5CB12D7F3}" destId="{895AC230-1C9B-4B78-A8B1-7591F0D78FB1}" srcOrd="0" destOrd="0" presId="urn:microsoft.com/office/officeart/2005/8/layout/hList7#1"/>
    <dgm:cxn modelId="{F5BD5188-ECF7-4555-85A5-2F797ED079FB}" type="presOf" srcId="{899EC614-2463-4C92-994E-691469F7D89B}" destId="{89BE24BF-4AEC-491A-B0E1-04BDCE9EEB43}" srcOrd="0" destOrd="1" presId="urn:microsoft.com/office/officeart/2005/8/layout/hList7#1"/>
    <dgm:cxn modelId="{DA1032EA-39E8-45D8-ACAD-B7E82FF91D46}" type="presOf" srcId="{FC92DE3C-341B-4EAD-A142-AEE0629EDB6E}" destId="{FDE0509D-8F6C-4B56-9832-78630770600E}" srcOrd="0" destOrd="1" presId="urn:microsoft.com/office/officeart/2005/8/layout/hList7#1"/>
    <dgm:cxn modelId="{59A6043B-AE8C-4C45-B8B2-E31597CDE37B}" type="presOf" srcId="{F14EAAF1-3E43-4A25-8A74-EE13E969FF18}" destId="{105672DF-93FB-4FDB-914D-B7FE60535C4B}" srcOrd="1" destOrd="0" presId="urn:microsoft.com/office/officeart/2005/8/layout/hList7#1"/>
    <dgm:cxn modelId="{0719E887-AC45-48F9-9731-36F56FF539B7}" srcId="{2B5CECA0-401E-4E05-9F75-562D44C0E5AB}" destId="{5E66F97D-E716-471D-B75E-30F03FEEC891}" srcOrd="0" destOrd="0" parTransId="{12CECA5A-29AE-459A-998B-C361A543BE5C}" sibTransId="{7A3C026D-BA9B-4558-9812-76B2A53FBC2A}"/>
    <dgm:cxn modelId="{3F74DEB0-5323-4154-A8AA-72CBABEF102A}" type="presOf" srcId="{C47BC0BB-49A3-4E5D-AB07-BCC7F625B16F}" destId="{89638A22-9815-4F0A-8F92-C4D22E77DB40}" srcOrd="0" destOrd="1" presId="urn:microsoft.com/office/officeart/2005/8/layout/hList7#1"/>
    <dgm:cxn modelId="{B0ED58CC-D33D-453C-AFB3-00661321A1B1}" srcId="{2B5CECA0-401E-4E05-9F75-562D44C0E5AB}" destId="{08102BFF-5145-4F92-9279-53CA0926AF05}" srcOrd="1" destOrd="0" parTransId="{3FD16B7E-1723-45B9-93AE-419C9A9F7FF3}" sibTransId="{B5627475-C806-4E5F-8E09-AEC5CB12D7F3}"/>
    <dgm:cxn modelId="{6B889FDF-FCB3-429F-A4E6-4E8CAEB881FB}" type="presOf" srcId="{5E66F97D-E716-471D-B75E-30F03FEEC891}" destId="{4C619226-5BCA-4D53-B622-CCA905478AC9}" srcOrd="1" destOrd="0" presId="urn:microsoft.com/office/officeart/2005/8/layout/hList7#1"/>
    <dgm:cxn modelId="{2358F13B-7D4D-4DD2-9D20-E29146A903BA}" type="presOf" srcId="{899EC614-2463-4C92-994E-691469F7D89B}" destId="{C7D1A1A1-33A4-4060-8EAC-A37360EFB095}" srcOrd="1" destOrd="1" presId="urn:microsoft.com/office/officeart/2005/8/layout/hList7#1"/>
    <dgm:cxn modelId="{961BC9C5-7DAF-48F9-A8B2-569B8EFC5206}" type="presOf" srcId="{CABE00C8-654D-4EEB-B404-A6F0346118B9}" destId="{89BE24BF-4AEC-491A-B0E1-04BDCE9EEB43}" srcOrd="0" destOrd="0" presId="urn:microsoft.com/office/officeart/2005/8/layout/hList7#1"/>
    <dgm:cxn modelId="{2A2BAAD8-A09A-4A25-AAB5-1B15E8F578EB}" type="presOf" srcId="{2B5CECA0-401E-4E05-9F75-562D44C0E5AB}" destId="{0362A64D-8C85-4EBA-AAC2-073E1E898DC2}" srcOrd="0" destOrd="0" presId="urn:microsoft.com/office/officeart/2005/8/layout/hList7#1"/>
    <dgm:cxn modelId="{11A9DEA3-4314-4B1F-A8E8-6143BDDB6C75}" type="presOf" srcId="{08102BFF-5145-4F92-9279-53CA0926AF05}" destId="{63163231-27DD-4C05-BD72-6D46A2A2E3B0}" srcOrd="1" destOrd="0" presId="urn:microsoft.com/office/officeart/2005/8/layout/hList7#1"/>
    <dgm:cxn modelId="{D89B3285-686D-4923-979D-CCDA98D70D0F}" type="presOf" srcId="{FC92DE3C-341B-4EAD-A142-AEE0629EDB6E}" destId="{4C619226-5BCA-4D53-B622-CCA905478AC9}" srcOrd="1" destOrd="1" presId="urn:microsoft.com/office/officeart/2005/8/layout/hList7#1"/>
    <dgm:cxn modelId="{EB2C129D-0F21-4B02-8971-3745F120519C}" srcId="{2B5CECA0-401E-4E05-9F75-562D44C0E5AB}" destId="{CABE00C8-654D-4EEB-B404-A6F0346118B9}" srcOrd="4" destOrd="0" parTransId="{AE645CA6-7941-42EF-ABFD-A79D30DA30AB}" sibTransId="{0EF716DD-86AC-491F-BC2D-0AF35B0FC6F3}"/>
    <dgm:cxn modelId="{6BEE8A4C-F950-4C03-B06C-E87A7B330993}" srcId="{40D03605-F088-4D55-AE2E-EB3FF27E0F40}" destId="{56669300-C057-4FC4-9AFB-A2EC807EA88A}" srcOrd="0" destOrd="0" parTransId="{9F8889D6-60CA-42D7-B735-E446E4352A2D}" sibTransId="{D6AD37A3-F37B-489E-9A60-AE4A8720DDA2}"/>
    <dgm:cxn modelId="{18F1D03A-A096-4A03-9A0F-4618B9E5C627}" type="presOf" srcId="{91DB9136-380A-46A1-B470-0AC8FCA4CD34}" destId="{D6BA7800-D62A-40C3-AA6D-DEF53115722F}" srcOrd="0" destOrd="0" presId="urn:microsoft.com/office/officeart/2005/8/layout/hList7#1"/>
    <dgm:cxn modelId="{3B689021-9381-4CF2-A3CE-8E135F97F003}" srcId="{CABE00C8-654D-4EEB-B404-A6F0346118B9}" destId="{899EC614-2463-4C92-994E-691469F7D89B}" srcOrd="0" destOrd="0" parTransId="{BB9D3977-6213-4090-B00F-A70C99982D96}" sibTransId="{DA357D7D-AA47-4031-AA47-C2E6DDF3F2C4}"/>
    <dgm:cxn modelId="{D7F78EF4-3A54-4FD8-AB52-D16809C30411}" type="presOf" srcId="{84F6181F-B54E-41B0-9CDC-F2624F96445B}" destId="{105672DF-93FB-4FDB-914D-B7FE60535C4B}" srcOrd="1" destOrd="1" presId="urn:microsoft.com/office/officeart/2005/8/layout/hList7#1"/>
    <dgm:cxn modelId="{C421F8F8-CAF2-4386-A659-248474D72396}" type="presOf" srcId="{08102BFF-5145-4F92-9279-53CA0926AF05}" destId="{89638A22-9815-4F0A-8F92-C4D22E77DB40}" srcOrd="0" destOrd="0" presId="urn:microsoft.com/office/officeart/2005/8/layout/hList7#1"/>
    <dgm:cxn modelId="{CFBA7BEE-445E-481B-9695-8235CF83D9E6}" type="presOf" srcId="{C47BC0BB-49A3-4E5D-AB07-BCC7F625B16F}" destId="{63163231-27DD-4C05-BD72-6D46A2A2E3B0}" srcOrd="1" destOrd="1" presId="urn:microsoft.com/office/officeart/2005/8/layout/hList7#1"/>
    <dgm:cxn modelId="{BCD1ED0D-B540-4D7F-9A07-D3378EDB51BE}" type="presOf" srcId="{CABE00C8-654D-4EEB-B404-A6F0346118B9}" destId="{C7D1A1A1-33A4-4060-8EAC-A37360EFB095}" srcOrd="1" destOrd="0" presId="urn:microsoft.com/office/officeart/2005/8/layout/hList7#1"/>
    <dgm:cxn modelId="{272A4E59-DF8E-406E-A5BC-E2063C3059E1}" type="presOf" srcId="{56669300-C057-4FC4-9AFB-A2EC807EA88A}" destId="{AA1DC43D-BD03-44E8-88A7-D1ED8C91624B}" srcOrd="0" destOrd="1" presId="urn:microsoft.com/office/officeart/2005/8/layout/hList7#1"/>
    <dgm:cxn modelId="{A163365A-3EA7-4EC6-9A20-BD75780DA677}" type="presOf" srcId="{ED1FF6CA-F0E6-4A1D-9EAC-AB2F132E10FD}" destId="{9E23050B-630A-4CBC-A386-ED2B3ECE4B6B}" srcOrd="0" destOrd="0" presId="urn:microsoft.com/office/officeart/2005/8/layout/hList7#1"/>
    <dgm:cxn modelId="{E7DDB514-8325-4FEF-9A9D-2CE46D75A1E8}" type="presParOf" srcId="{0362A64D-8C85-4EBA-AAC2-073E1E898DC2}" destId="{22E026FB-6ABB-4A09-B082-98494F69FD43}" srcOrd="0" destOrd="0" presId="urn:microsoft.com/office/officeart/2005/8/layout/hList7#1"/>
    <dgm:cxn modelId="{7BE6CF72-5B38-433A-A9CC-05C451410DD9}" type="presParOf" srcId="{0362A64D-8C85-4EBA-AAC2-073E1E898DC2}" destId="{D1954D81-5557-4748-AFEA-357F44BC39E2}" srcOrd="1" destOrd="0" presId="urn:microsoft.com/office/officeart/2005/8/layout/hList7#1"/>
    <dgm:cxn modelId="{122D5AC5-FB3E-4690-8417-3FD5651903BD}" type="presParOf" srcId="{D1954D81-5557-4748-AFEA-357F44BC39E2}" destId="{BD659ED6-2338-49BB-80F3-159FCD19C8AE}" srcOrd="0" destOrd="0" presId="urn:microsoft.com/office/officeart/2005/8/layout/hList7#1"/>
    <dgm:cxn modelId="{71285EF6-5D91-4922-B4FC-1A7A577A9C5D}" type="presParOf" srcId="{BD659ED6-2338-49BB-80F3-159FCD19C8AE}" destId="{FDE0509D-8F6C-4B56-9832-78630770600E}" srcOrd="0" destOrd="0" presId="urn:microsoft.com/office/officeart/2005/8/layout/hList7#1"/>
    <dgm:cxn modelId="{7FBCB024-50DB-4789-B4DC-3430336508B5}" type="presParOf" srcId="{BD659ED6-2338-49BB-80F3-159FCD19C8AE}" destId="{4C619226-5BCA-4D53-B622-CCA905478AC9}" srcOrd="1" destOrd="0" presId="urn:microsoft.com/office/officeart/2005/8/layout/hList7#1"/>
    <dgm:cxn modelId="{AF93BEE2-1A47-4953-ADF2-EE78EB2760CC}" type="presParOf" srcId="{BD659ED6-2338-49BB-80F3-159FCD19C8AE}" destId="{C670B3C0-C3CB-4FDF-A1D3-04A3BD8848E2}" srcOrd="2" destOrd="0" presId="urn:microsoft.com/office/officeart/2005/8/layout/hList7#1"/>
    <dgm:cxn modelId="{FB801D5B-FBDA-4557-B60D-DEE0F3ED5DC9}" type="presParOf" srcId="{BD659ED6-2338-49BB-80F3-159FCD19C8AE}" destId="{B5249FAB-5F7A-4EA7-9A01-C184BEAC4C18}" srcOrd="3" destOrd="0" presId="urn:microsoft.com/office/officeart/2005/8/layout/hList7#1"/>
    <dgm:cxn modelId="{01DA5E61-0662-431F-B284-DAED1AB67727}" type="presParOf" srcId="{D1954D81-5557-4748-AFEA-357F44BC39E2}" destId="{0186F837-D50E-4610-BDF3-6723F7662AA8}" srcOrd="1" destOrd="0" presId="urn:microsoft.com/office/officeart/2005/8/layout/hList7#1"/>
    <dgm:cxn modelId="{39495B2D-CD8D-4A71-8A82-9D80F6FA7863}" type="presParOf" srcId="{D1954D81-5557-4748-AFEA-357F44BC39E2}" destId="{25F42C92-5705-44C6-AE05-56C81FBDFEAD}" srcOrd="2" destOrd="0" presId="urn:microsoft.com/office/officeart/2005/8/layout/hList7#1"/>
    <dgm:cxn modelId="{4947CB92-8EE5-416B-89DF-4AF3508644E0}" type="presParOf" srcId="{25F42C92-5705-44C6-AE05-56C81FBDFEAD}" destId="{89638A22-9815-4F0A-8F92-C4D22E77DB40}" srcOrd="0" destOrd="0" presId="urn:microsoft.com/office/officeart/2005/8/layout/hList7#1"/>
    <dgm:cxn modelId="{38E42741-1BAF-4F35-8731-6693F4413F0A}" type="presParOf" srcId="{25F42C92-5705-44C6-AE05-56C81FBDFEAD}" destId="{63163231-27DD-4C05-BD72-6D46A2A2E3B0}" srcOrd="1" destOrd="0" presId="urn:microsoft.com/office/officeart/2005/8/layout/hList7#1"/>
    <dgm:cxn modelId="{20872C64-CDE0-4499-B5AC-238C1F486989}" type="presParOf" srcId="{25F42C92-5705-44C6-AE05-56C81FBDFEAD}" destId="{9C005609-2511-4735-BE17-BAD546164954}" srcOrd="2" destOrd="0" presId="urn:microsoft.com/office/officeart/2005/8/layout/hList7#1"/>
    <dgm:cxn modelId="{EB0ECE8B-EB50-40F7-B9E3-118146225292}" type="presParOf" srcId="{25F42C92-5705-44C6-AE05-56C81FBDFEAD}" destId="{60658DB0-755D-4AF5-9B6B-3B12F4E42903}" srcOrd="3" destOrd="0" presId="urn:microsoft.com/office/officeart/2005/8/layout/hList7#1"/>
    <dgm:cxn modelId="{E47FF242-9287-40FC-B722-6E99E266301A}" type="presParOf" srcId="{D1954D81-5557-4748-AFEA-357F44BC39E2}" destId="{895AC230-1C9B-4B78-A8B1-7591F0D78FB1}" srcOrd="3" destOrd="0" presId="urn:microsoft.com/office/officeart/2005/8/layout/hList7#1"/>
    <dgm:cxn modelId="{DA127E79-4D1F-4F5A-9F42-8C221389AC76}" type="presParOf" srcId="{D1954D81-5557-4748-AFEA-357F44BC39E2}" destId="{745976EC-055E-41DE-BD69-F070521B93CF}" srcOrd="4" destOrd="0" presId="urn:microsoft.com/office/officeart/2005/8/layout/hList7#1"/>
    <dgm:cxn modelId="{5E38795A-6D14-471B-AFF3-51D7FDAA3995}" type="presParOf" srcId="{745976EC-055E-41DE-BD69-F070521B93CF}" destId="{A9FF8AFA-D86C-49A6-8B65-2E8563636483}" srcOrd="0" destOrd="0" presId="urn:microsoft.com/office/officeart/2005/8/layout/hList7#1"/>
    <dgm:cxn modelId="{FC1105DD-3B42-446D-A2F8-C061348B94B3}" type="presParOf" srcId="{745976EC-055E-41DE-BD69-F070521B93CF}" destId="{105672DF-93FB-4FDB-914D-B7FE60535C4B}" srcOrd="1" destOrd="0" presId="urn:microsoft.com/office/officeart/2005/8/layout/hList7#1"/>
    <dgm:cxn modelId="{71EDA0AD-7F2F-4544-B482-F0612C2BB3F6}" type="presParOf" srcId="{745976EC-055E-41DE-BD69-F070521B93CF}" destId="{5B22586E-BA21-4233-A4A8-C084EAB102E5}" srcOrd="2" destOrd="0" presId="urn:microsoft.com/office/officeart/2005/8/layout/hList7#1"/>
    <dgm:cxn modelId="{B12C81F0-F3CC-40EF-8B3F-43C01F2070C9}" type="presParOf" srcId="{745976EC-055E-41DE-BD69-F070521B93CF}" destId="{93793E7E-F579-4446-9382-B72264DEBF06}" srcOrd="3" destOrd="0" presId="urn:microsoft.com/office/officeart/2005/8/layout/hList7#1"/>
    <dgm:cxn modelId="{B6A4858D-99C3-4275-9B7B-4341680BCBFF}" type="presParOf" srcId="{D1954D81-5557-4748-AFEA-357F44BC39E2}" destId="{9E23050B-630A-4CBC-A386-ED2B3ECE4B6B}" srcOrd="5" destOrd="0" presId="urn:microsoft.com/office/officeart/2005/8/layout/hList7#1"/>
    <dgm:cxn modelId="{1561A621-A2B3-4664-B9B1-C190A348C916}" type="presParOf" srcId="{D1954D81-5557-4748-AFEA-357F44BC39E2}" destId="{350D10EE-0A6B-4B56-B058-77A686C8D271}" srcOrd="6" destOrd="0" presId="urn:microsoft.com/office/officeart/2005/8/layout/hList7#1"/>
    <dgm:cxn modelId="{EB75C776-9623-4745-B1CC-BF2B40290F79}" type="presParOf" srcId="{350D10EE-0A6B-4B56-B058-77A686C8D271}" destId="{AA1DC43D-BD03-44E8-88A7-D1ED8C91624B}" srcOrd="0" destOrd="0" presId="urn:microsoft.com/office/officeart/2005/8/layout/hList7#1"/>
    <dgm:cxn modelId="{7FA3521B-9DDC-45A6-BDE3-2E8113A6EF66}" type="presParOf" srcId="{350D10EE-0A6B-4B56-B058-77A686C8D271}" destId="{E67AC589-BED5-4EE2-8873-7E9192FE1AD1}" srcOrd="1" destOrd="0" presId="urn:microsoft.com/office/officeart/2005/8/layout/hList7#1"/>
    <dgm:cxn modelId="{20641E99-82C4-4872-BA31-FA8CCD9EE641}" type="presParOf" srcId="{350D10EE-0A6B-4B56-B058-77A686C8D271}" destId="{30083081-DE4E-44C7-8621-E65DC349ED87}" srcOrd="2" destOrd="0" presId="urn:microsoft.com/office/officeart/2005/8/layout/hList7#1"/>
    <dgm:cxn modelId="{8F1C204F-5944-4111-9F19-2C63A4E5CE8A}" type="presParOf" srcId="{350D10EE-0A6B-4B56-B058-77A686C8D271}" destId="{55535B7C-7E06-48F2-85DE-B9CA990465B5}" srcOrd="3" destOrd="0" presId="urn:microsoft.com/office/officeart/2005/8/layout/hList7#1"/>
    <dgm:cxn modelId="{80DAE889-626B-478E-8F00-FEB377FA2A56}" type="presParOf" srcId="{D1954D81-5557-4748-AFEA-357F44BC39E2}" destId="{D6BA7800-D62A-40C3-AA6D-DEF53115722F}" srcOrd="7" destOrd="0" presId="urn:microsoft.com/office/officeart/2005/8/layout/hList7#1"/>
    <dgm:cxn modelId="{A9B832ED-1447-4A43-AD8D-474A12845FA2}" type="presParOf" srcId="{D1954D81-5557-4748-AFEA-357F44BC39E2}" destId="{D4AF37B7-6C75-4820-9CAB-22F11F6233BF}" srcOrd="8" destOrd="0" presId="urn:microsoft.com/office/officeart/2005/8/layout/hList7#1"/>
    <dgm:cxn modelId="{274A8CC4-9EB3-4547-AAE1-6C4C93CC953E}" type="presParOf" srcId="{D4AF37B7-6C75-4820-9CAB-22F11F6233BF}" destId="{89BE24BF-4AEC-491A-B0E1-04BDCE9EEB43}" srcOrd="0" destOrd="0" presId="urn:microsoft.com/office/officeart/2005/8/layout/hList7#1"/>
    <dgm:cxn modelId="{BBAE3552-1C0C-4535-8C9A-D2234A4A6131}" type="presParOf" srcId="{D4AF37B7-6C75-4820-9CAB-22F11F6233BF}" destId="{C7D1A1A1-33A4-4060-8EAC-A37360EFB095}" srcOrd="1" destOrd="0" presId="urn:microsoft.com/office/officeart/2005/8/layout/hList7#1"/>
    <dgm:cxn modelId="{81482592-E8C7-484B-87B5-F90CC0FBB7ED}" type="presParOf" srcId="{D4AF37B7-6C75-4820-9CAB-22F11F6233BF}" destId="{518183A7-0FAE-4DD1-8678-B3C195041806}" srcOrd="2" destOrd="0" presId="urn:microsoft.com/office/officeart/2005/8/layout/hList7#1"/>
    <dgm:cxn modelId="{C57C7A18-E442-49DB-9B40-A361F189C6AB}" type="presParOf" srcId="{D4AF37B7-6C75-4820-9CAB-22F11F6233BF}" destId="{2F635086-17C5-44D1-A890-6B50D8100ABB}" srcOrd="3" destOrd="0" presId="urn:microsoft.com/office/officeart/2005/8/layout/hList7#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AE8F7-0FB2-4D9F-B357-C23E24105FD0}" type="doc">
      <dgm:prSet loTypeId="urn:microsoft.com/office/officeart/2008/layout/LinedList" loCatId="list" qsTypeId="urn:microsoft.com/office/officeart/2005/8/quickstyle/simple1" qsCatId="simple" csTypeId="urn:microsoft.com/office/officeart/2005/8/colors/colorful1#1" csCatId="colorful"/>
      <dgm:spPr/>
      <dgm:t>
        <a:bodyPr/>
        <a:lstStyle/>
        <a:p>
          <a:endParaRPr lang="en-GB"/>
        </a:p>
      </dgm:t>
    </dgm:pt>
    <dgm:pt modelId="{A0A9B0D4-4FC4-4C34-88BE-DC3638F998C3}">
      <dgm:prSet/>
      <dgm:spPr/>
      <dgm:t>
        <a:bodyPr/>
        <a:lstStyle/>
        <a:p>
          <a:r>
            <a:rPr lang="en-GB" b="1"/>
            <a:t>Piagetian Perspective:</a:t>
          </a:r>
          <a:r>
            <a:rPr lang="en-GB"/>
            <a:t> </a:t>
          </a:r>
        </a:p>
      </dgm:t>
    </dgm:pt>
    <dgm:pt modelId="{51C82BAE-AE82-4FB2-94C7-CD5E397FC165}" type="parTrans" cxnId="{C6FB0659-176E-4A90-8CE1-35E3695B6ADD}">
      <dgm:prSet/>
      <dgm:spPr/>
      <dgm:t>
        <a:bodyPr/>
        <a:lstStyle/>
        <a:p>
          <a:endParaRPr lang="en-GB"/>
        </a:p>
      </dgm:t>
    </dgm:pt>
    <dgm:pt modelId="{55B90BF5-0345-498B-9FAE-087821915968}" type="sibTrans" cxnId="{C6FB0659-176E-4A90-8CE1-35E3695B6ADD}">
      <dgm:prSet/>
      <dgm:spPr/>
      <dgm:t>
        <a:bodyPr/>
        <a:lstStyle/>
        <a:p>
          <a:endParaRPr lang="en-GB"/>
        </a:p>
      </dgm:t>
    </dgm:pt>
    <dgm:pt modelId="{61D8A10B-B1E2-4428-AE52-0D315163EA39}">
      <dgm:prSet/>
      <dgm:spPr/>
      <dgm:t>
        <a:bodyPr/>
        <a:lstStyle/>
        <a:p>
          <a:r>
            <a:rPr lang="en-GB" dirty="0" err="1"/>
            <a:t>Amira’s</a:t>
          </a:r>
          <a:r>
            <a:rPr lang="en-GB" dirty="0"/>
            <a:t> </a:t>
          </a:r>
          <a:r>
            <a:rPr lang="en-GB" dirty="0" err="1"/>
            <a:t>behavior</a:t>
          </a:r>
          <a:r>
            <a:rPr lang="en-GB" dirty="0"/>
            <a:t> reflects preoperational thinking. Her speech is concrete (</a:t>
          </a:r>
          <a:r>
            <a:rPr lang="en-GB" dirty="0" err="1"/>
            <a:t>labeling</a:t>
          </a:r>
          <a:r>
            <a:rPr lang="en-GB" dirty="0"/>
            <a:t> objects) and her play is simple, which fits her cognitive stage (Blake and Pope, 2008). She may not yet understand others’ viewpoints or complex instructions, so tasks should match her developmental level.</a:t>
          </a:r>
        </a:p>
      </dgm:t>
    </dgm:pt>
    <dgm:pt modelId="{2852E881-0729-477E-9A2B-7CE35B2F8C5B}" type="parTrans" cxnId="{B38CF14D-71A1-4A98-AD6E-4683CED183D5}">
      <dgm:prSet/>
      <dgm:spPr/>
      <dgm:t>
        <a:bodyPr/>
        <a:lstStyle/>
        <a:p>
          <a:endParaRPr lang="en-GB"/>
        </a:p>
      </dgm:t>
    </dgm:pt>
    <dgm:pt modelId="{E27DA6D9-4E9F-4D16-B1D2-238986331AE1}" type="sibTrans" cxnId="{B38CF14D-71A1-4A98-AD6E-4683CED183D5}">
      <dgm:prSet/>
      <dgm:spPr/>
      <dgm:t>
        <a:bodyPr/>
        <a:lstStyle/>
        <a:p>
          <a:endParaRPr lang="en-GB"/>
        </a:p>
      </dgm:t>
    </dgm:pt>
    <dgm:pt modelId="{8D899C0D-7840-44F6-AE6C-C5FF01EA3B4C}">
      <dgm:prSet/>
      <dgm:spPr/>
      <dgm:t>
        <a:bodyPr/>
        <a:lstStyle/>
        <a:p>
          <a:r>
            <a:rPr lang="en-GB" b="1"/>
            <a:t>Vygotskian Perspective:</a:t>
          </a:r>
          <a:r>
            <a:rPr lang="en-GB"/>
            <a:t> </a:t>
          </a:r>
        </a:p>
      </dgm:t>
    </dgm:pt>
    <dgm:pt modelId="{17B4CABB-F4B3-406F-A2F1-4A2AF4531E95}" type="parTrans" cxnId="{543C0100-2B5D-4E46-B22B-028C37B3B582}">
      <dgm:prSet/>
      <dgm:spPr/>
      <dgm:t>
        <a:bodyPr/>
        <a:lstStyle/>
        <a:p>
          <a:endParaRPr lang="en-GB"/>
        </a:p>
      </dgm:t>
    </dgm:pt>
    <dgm:pt modelId="{9630394E-4A92-4CDF-B009-E4B8B607F786}" type="sibTrans" cxnId="{543C0100-2B5D-4E46-B22B-028C37B3B582}">
      <dgm:prSet/>
      <dgm:spPr/>
      <dgm:t>
        <a:bodyPr/>
        <a:lstStyle/>
        <a:p>
          <a:endParaRPr lang="en-GB"/>
        </a:p>
      </dgm:t>
    </dgm:pt>
    <dgm:pt modelId="{23861A1D-DDE6-44A1-9BBA-96C7716B4DB0}">
      <dgm:prSet/>
      <dgm:spPr/>
      <dgm:t>
        <a:bodyPr/>
        <a:lstStyle/>
        <a:p>
          <a:r>
            <a:rPr lang="en-GB" dirty="0"/>
            <a:t>Amira’s anxiety and limited language suggest she benefits from adult guidance. Her ZPD likely includes basic tasks (like joining a game) if given support. Providing one-on-one reassurance and language </a:t>
          </a:r>
          <a:r>
            <a:rPr lang="en-GB" dirty="0" err="1"/>
            <a:t>modeling</a:t>
          </a:r>
          <a:r>
            <a:rPr lang="en-GB" dirty="0"/>
            <a:t> helps her move toward independence. For example, a teacher might narrate a game (“Now Amira throws the ball”) and gently include her in the play.</a:t>
          </a:r>
        </a:p>
      </dgm:t>
    </dgm:pt>
    <dgm:pt modelId="{C548891B-8D0C-4D7C-976E-1414A84F8D33}" type="parTrans" cxnId="{46361875-B819-435F-B55E-DA294277D84A}">
      <dgm:prSet/>
      <dgm:spPr/>
      <dgm:t>
        <a:bodyPr/>
        <a:lstStyle/>
        <a:p>
          <a:endParaRPr lang="en-GB"/>
        </a:p>
      </dgm:t>
    </dgm:pt>
    <dgm:pt modelId="{713A5F11-E3AB-408E-A300-0F476C1DCDAE}" type="sibTrans" cxnId="{46361875-B819-435F-B55E-DA294277D84A}">
      <dgm:prSet/>
      <dgm:spPr/>
      <dgm:t>
        <a:bodyPr/>
        <a:lstStyle/>
        <a:p>
          <a:endParaRPr lang="en-GB"/>
        </a:p>
      </dgm:t>
    </dgm:pt>
    <dgm:pt modelId="{45CB7832-A105-4B05-81D4-F9E5EAA74A11}">
      <dgm:prSet/>
      <dgm:spPr/>
      <dgm:t>
        <a:bodyPr/>
        <a:lstStyle/>
        <a:p>
          <a:r>
            <a:rPr lang="en-GB" b="1"/>
            <a:t>Integration:</a:t>
          </a:r>
          <a:r>
            <a:rPr lang="en-GB"/>
            <a:t> </a:t>
          </a:r>
        </a:p>
      </dgm:t>
    </dgm:pt>
    <dgm:pt modelId="{05E935DC-BA53-4A89-9EA1-CEA3F3C69C78}" type="parTrans" cxnId="{250F1920-EFC3-4CE9-943F-67A1F8AC65A5}">
      <dgm:prSet/>
      <dgm:spPr/>
      <dgm:t>
        <a:bodyPr/>
        <a:lstStyle/>
        <a:p>
          <a:endParaRPr lang="en-GB"/>
        </a:p>
      </dgm:t>
    </dgm:pt>
    <dgm:pt modelId="{C4BA5FC8-0BD7-44B1-B398-F10180B17A2C}" type="sibTrans" cxnId="{250F1920-EFC3-4CE9-943F-67A1F8AC65A5}">
      <dgm:prSet/>
      <dgm:spPr/>
      <dgm:t>
        <a:bodyPr/>
        <a:lstStyle/>
        <a:p>
          <a:endParaRPr lang="en-GB"/>
        </a:p>
      </dgm:t>
    </dgm:pt>
    <dgm:pt modelId="{BD756F11-5785-45DF-853C-CD3985AD850A}">
      <dgm:prSet/>
      <dgm:spPr/>
      <dgm:t>
        <a:bodyPr/>
        <a:lstStyle/>
        <a:p>
          <a:r>
            <a:rPr lang="en-GB" dirty="0"/>
            <a:t>Use a balanced approach: encourage Amira’s independent exploration (in line with Piaget) while also offering social support (Vygotsky). Let her handle toys on her own to build confidence, but stay nearby to scaffold play and communication when needed.</a:t>
          </a:r>
        </a:p>
      </dgm:t>
    </dgm:pt>
    <dgm:pt modelId="{49E080CC-2D4C-4245-BD19-DD764ED7DB0A}" type="parTrans" cxnId="{6DF6EC4B-D194-44E2-B210-E1233662DFF0}">
      <dgm:prSet/>
      <dgm:spPr/>
      <dgm:t>
        <a:bodyPr/>
        <a:lstStyle/>
        <a:p>
          <a:endParaRPr lang="en-GB"/>
        </a:p>
      </dgm:t>
    </dgm:pt>
    <dgm:pt modelId="{B26BB00F-4190-4485-BE3F-508AE999B845}" type="sibTrans" cxnId="{6DF6EC4B-D194-44E2-B210-E1233662DFF0}">
      <dgm:prSet/>
      <dgm:spPr/>
      <dgm:t>
        <a:bodyPr/>
        <a:lstStyle/>
        <a:p>
          <a:endParaRPr lang="en-GB"/>
        </a:p>
      </dgm:t>
    </dgm:pt>
    <dgm:pt modelId="{539C8DC6-852D-4506-848E-3EA202C79AB0}" type="pres">
      <dgm:prSet presAssocID="{B99AE8F7-0FB2-4D9F-B357-C23E24105FD0}" presName="vert0" presStyleCnt="0">
        <dgm:presLayoutVars>
          <dgm:dir/>
          <dgm:animOne val="branch"/>
          <dgm:animLvl val="lvl"/>
        </dgm:presLayoutVars>
      </dgm:prSet>
      <dgm:spPr/>
      <dgm:t>
        <a:bodyPr/>
        <a:lstStyle/>
        <a:p>
          <a:endParaRPr lang="en-GB"/>
        </a:p>
      </dgm:t>
    </dgm:pt>
    <dgm:pt modelId="{30A1982F-393C-49CF-A10A-41461B1191B5}" type="pres">
      <dgm:prSet presAssocID="{A0A9B0D4-4FC4-4C34-88BE-DC3638F998C3}" presName="thickLine" presStyleLbl="alignNode1" presStyleIdx="0" presStyleCnt="3"/>
      <dgm:spPr/>
    </dgm:pt>
    <dgm:pt modelId="{CE33A8AC-2954-46C5-AE30-4C932991712F}" type="pres">
      <dgm:prSet presAssocID="{A0A9B0D4-4FC4-4C34-88BE-DC3638F998C3}" presName="horz1" presStyleCnt="0"/>
      <dgm:spPr/>
    </dgm:pt>
    <dgm:pt modelId="{DD52ECB4-367A-4B37-96FA-3519B28F3301}" type="pres">
      <dgm:prSet presAssocID="{A0A9B0D4-4FC4-4C34-88BE-DC3638F998C3}" presName="tx1" presStyleLbl="revTx" presStyleIdx="0" presStyleCnt="6"/>
      <dgm:spPr/>
      <dgm:t>
        <a:bodyPr/>
        <a:lstStyle/>
        <a:p>
          <a:endParaRPr lang="en-GB"/>
        </a:p>
      </dgm:t>
    </dgm:pt>
    <dgm:pt modelId="{F55C9070-9EAB-4EBC-9E24-D31BCE4FE384}" type="pres">
      <dgm:prSet presAssocID="{A0A9B0D4-4FC4-4C34-88BE-DC3638F998C3}" presName="vert1" presStyleCnt="0"/>
      <dgm:spPr/>
    </dgm:pt>
    <dgm:pt modelId="{AB0EBA47-ADDF-411A-8291-07027462B36E}" type="pres">
      <dgm:prSet presAssocID="{61D8A10B-B1E2-4428-AE52-0D315163EA39}" presName="vertSpace2a" presStyleCnt="0"/>
      <dgm:spPr/>
    </dgm:pt>
    <dgm:pt modelId="{48BD6098-3D96-441E-97B3-8CFD58131E87}" type="pres">
      <dgm:prSet presAssocID="{61D8A10B-B1E2-4428-AE52-0D315163EA39}" presName="horz2" presStyleCnt="0"/>
      <dgm:spPr/>
    </dgm:pt>
    <dgm:pt modelId="{1ABBF4BB-135C-428C-B8EE-560284F09673}" type="pres">
      <dgm:prSet presAssocID="{61D8A10B-B1E2-4428-AE52-0D315163EA39}" presName="horzSpace2" presStyleCnt="0"/>
      <dgm:spPr/>
    </dgm:pt>
    <dgm:pt modelId="{7B03C97B-3E36-4B22-A5D8-D1052C662078}" type="pres">
      <dgm:prSet presAssocID="{61D8A10B-B1E2-4428-AE52-0D315163EA39}" presName="tx2" presStyleLbl="revTx" presStyleIdx="1" presStyleCnt="6"/>
      <dgm:spPr/>
      <dgm:t>
        <a:bodyPr/>
        <a:lstStyle/>
        <a:p>
          <a:endParaRPr lang="en-GB"/>
        </a:p>
      </dgm:t>
    </dgm:pt>
    <dgm:pt modelId="{3A564FA9-8723-40D4-817F-C4B43695E49E}" type="pres">
      <dgm:prSet presAssocID="{61D8A10B-B1E2-4428-AE52-0D315163EA39}" presName="vert2" presStyleCnt="0"/>
      <dgm:spPr/>
    </dgm:pt>
    <dgm:pt modelId="{7A635AA7-55FC-48B3-95E6-B21DF5B7D490}" type="pres">
      <dgm:prSet presAssocID="{61D8A10B-B1E2-4428-AE52-0D315163EA39}" presName="thinLine2b" presStyleLbl="callout" presStyleIdx="0" presStyleCnt="3"/>
      <dgm:spPr/>
    </dgm:pt>
    <dgm:pt modelId="{28C9E8DB-EA20-4F09-8EA9-C600DAAB593F}" type="pres">
      <dgm:prSet presAssocID="{61D8A10B-B1E2-4428-AE52-0D315163EA39}" presName="vertSpace2b" presStyleCnt="0"/>
      <dgm:spPr/>
    </dgm:pt>
    <dgm:pt modelId="{A9E176C4-36AA-4396-896B-40422CA72372}" type="pres">
      <dgm:prSet presAssocID="{8D899C0D-7840-44F6-AE6C-C5FF01EA3B4C}" presName="thickLine" presStyleLbl="alignNode1" presStyleIdx="1" presStyleCnt="3"/>
      <dgm:spPr/>
    </dgm:pt>
    <dgm:pt modelId="{D3757D63-7654-4D03-9007-D4F680F4ED71}" type="pres">
      <dgm:prSet presAssocID="{8D899C0D-7840-44F6-AE6C-C5FF01EA3B4C}" presName="horz1" presStyleCnt="0"/>
      <dgm:spPr/>
    </dgm:pt>
    <dgm:pt modelId="{5FA3B67D-7B34-484B-A47F-74B7575BE2C2}" type="pres">
      <dgm:prSet presAssocID="{8D899C0D-7840-44F6-AE6C-C5FF01EA3B4C}" presName="tx1" presStyleLbl="revTx" presStyleIdx="2" presStyleCnt="6"/>
      <dgm:spPr/>
      <dgm:t>
        <a:bodyPr/>
        <a:lstStyle/>
        <a:p>
          <a:endParaRPr lang="en-GB"/>
        </a:p>
      </dgm:t>
    </dgm:pt>
    <dgm:pt modelId="{A9C94406-1195-4DB2-B782-EB481BA035D6}" type="pres">
      <dgm:prSet presAssocID="{8D899C0D-7840-44F6-AE6C-C5FF01EA3B4C}" presName="vert1" presStyleCnt="0"/>
      <dgm:spPr/>
    </dgm:pt>
    <dgm:pt modelId="{7DDE86F4-7652-4B3F-808A-40940E893788}" type="pres">
      <dgm:prSet presAssocID="{23861A1D-DDE6-44A1-9BBA-96C7716B4DB0}" presName="vertSpace2a" presStyleCnt="0"/>
      <dgm:spPr/>
    </dgm:pt>
    <dgm:pt modelId="{72E46D7D-A884-47B6-8017-333EDDF7C2D0}" type="pres">
      <dgm:prSet presAssocID="{23861A1D-DDE6-44A1-9BBA-96C7716B4DB0}" presName="horz2" presStyleCnt="0"/>
      <dgm:spPr/>
    </dgm:pt>
    <dgm:pt modelId="{BD01EB72-5A95-48A5-BFEC-A9494FC42831}" type="pres">
      <dgm:prSet presAssocID="{23861A1D-DDE6-44A1-9BBA-96C7716B4DB0}" presName="horzSpace2" presStyleCnt="0"/>
      <dgm:spPr/>
    </dgm:pt>
    <dgm:pt modelId="{144A2AF5-AE9C-49FD-8824-88433F2B05A6}" type="pres">
      <dgm:prSet presAssocID="{23861A1D-DDE6-44A1-9BBA-96C7716B4DB0}" presName="tx2" presStyleLbl="revTx" presStyleIdx="3" presStyleCnt="6"/>
      <dgm:spPr/>
      <dgm:t>
        <a:bodyPr/>
        <a:lstStyle/>
        <a:p>
          <a:endParaRPr lang="en-GB"/>
        </a:p>
      </dgm:t>
    </dgm:pt>
    <dgm:pt modelId="{A0EFA8EC-04C4-4DDD-A6BD-A57213253852}" type="pres">
      <dgm:prSet presAssocID="{23861A1D-DDE6-44A1-9BBA-96C7716B4DB0}" presName="vert2" presStyleCnt="0"/>
      <dgm:spPr/>
    </dgm:pt>
    <dgm:pt modelId="{3CFD7C38-CE4B-477D-AC09-4C7CDB8880EB}" type="pres">
      <dgm:prSet presAssocID="{23861A1D-DDE6-44A1-9BBA-96C7716B4DB0}" presName="thinLine2b" presStyleLbl="callout" presStyleIdx="1" presStyleCnt="3"/>
      <dgm:spPr/>
    </dgm:pt>
    <dgm:pt modelId="{0BE68BED-96EC-4A55-85E9-ED582B6C7432}" type="pres">
      <dgm:prSet presAssocID="{23861A1D-DDE6-44A1-9BBA-96C7716B4DB0}" presName="vertSpace2b" presStyleCnt="0"/>
      <dgm:spPr/>
    </dgm:pt>
    <dgm:pt modelId="{42410DD6-857D-43B0-92CD-051701638655}" type="pres">
      <dgm:prSet presAssocID="{45CB7832-A105-4B05-81D4-F9E5EAA74A11}" presName="thickLine" presStyleLbl="alignNode1" presStyleIdx="2" presStyleCnt="3"/>
      <dgm:spPr/>
    </dgm:pt>
    <dgm:pt modelId="{FE75F2F7-529F-436F-BCBC-90BFEB3BDB76}" type="pres">
      <dgm:prSet presAssocID="{45CB7832-A105-4B05-81D4-F9E5EAA74A11}" presName="horz1" presStyleCnt="0"/>
      <dgm:spPr/>
    </dgm:pt>
    <dgm:pt modelId="{EEB105DB-F8DD-4638-A82A-91CB9F85BBBF}" type="pres">
      <dgm:prSet presAssocID="{45CB7832-A105-4B05-81D4-F9E5EAA74A11}" presName="tx1" presStyleLbl="revTx" presStyleIdx="4" presStyleCnt="6"/>
      <dgm:spPr/>
      <dgm:t>
        <a:bodyPr/>
        <a:lstStyle/>
        <a:p>
          <a:endParaRPr lang="en-GB"/>
        </a:p>
      </dgm:t>
    </dgm:pt>
    <dgm:pt modelId="{2735251E-C7B6-4D40-ADE7-F55A6AF6865B}" type="pres">
      <dgm:prSet presAssocID="{45CB7832-A105-4B05-81D4-F9E5EAA74A11}" presName="vert1" presStyleCnt="0"/>
      <dgm:spPr/>
    </dgm:pt>
    <dgm:pt modelId="{718097A1-CC6A-4541-83AC-4D001A77705C}" type="pres">
      <dgm:prSet presAssocID="{BD756F11-5785-45DF-853C-CD3985AD850A}" presName="vertSpace2a" presStyleCnt="0"/>
      <dgm:spPr/>
    </dgm:pt>
    <dgm:pt modelId="{8629359A-49C5-44C9-8A31-802238A768D1}" type="pres">
      <dgm:prSet presAssocID="{BD756F11-5785-45DF-853C-CD3985AD850A}" presName="horz2" presStyleCnt="0"/>
      <dgm:spPr/>
    </dgm:pt>
    <dgm:pt modelId="{9CDADC8D-0DFB-4D48-B830-EE9EF20C6440}" type="pres">
      <dgm:prSet presAssocID="{BD756F11-5785-45DF-853C-CD3985AD850A}" presName="horzSpace2" presStyleCnt="0"/>
      <dgm:spPr/>
    </dgm:pt>
    <dgm:pt modelId="{E90C4935-2F7E-40DE-AF18-2C5992898A40}" type="pres">
      <dgm:prSet presAssocID="{BD756F11-5785-45DF-853C-CD3985AD850A}" presName="tx2" presStyleLbl="revTx" presStyleIdx="5" presStyleCnt="6"/>
      <dgm:spPr/>
      <dgm:t>
        <a:bodyPr/>
        <a:lstStyle/>
        <a:p>
          <a:endParaRPr lang="en-GB"/>
        </a:p>
      </dgm:t>
    </dgm:pt>
    <dgm:pt modelId="{1D2C675A-AB9F-40A3-9014-AA5C1A2B23FB}" type="pres">
      <dgm:prSet presAssocID="{BD756F11-5785-45DF-853C-CD3985AD850A}" presName="vert2" presStyleCnt="0"/>
      <dgm:spPr/>
    </dgm:pt>
    <dgm:pt modelId="{C503A334-B9FD-4293-A88A-7177FF07F6CB}" type="pres">
      <dgm:prSet presAssocID="{BD756F11-5785-45DF-853C-CD3985AD850A}" presName="thinLine2b" presStyleLbl="callout" presStyleIdx="2" presStyleCnt="3"/>
      <dgm:spPr/>
    </dgm:pt>
    <dgm:pt modelId="{81932A37-E328-481B-B2B8-442E20A66295}" type="pres">
      <dgm:prSet presAssocID="{BD756F11-5785-45DF-853C-CD3985AD850A}" presName="vertSpace2b" presStyleCnt="0"/>
      <dgm:spPr/>
    </dgm:pt>
  </dgm:ptLst>
  <dgm:cxnLst>
    <dgm:cxn modelId="{83DB75B2-45DE-47CE-98F1-5547D176B4C1}" type="presOf" srcId="{8D899C0D-7840-44F6-AE6C-C5FF01EA3B4C}" destId="{5FA3B67D-7B34-484B-A47F-74B7575BE2C2}" srcOrd="0" destOrd="0" presId="urn:microsoft.com/office/officeart/2008/layout/LinedList"/>
    <dgm:cxn modelId="{54B31230-B125-42C0-BE55-A2CD102B2D98}" type="presOf" srcId="{B99AE8F7-0FB2-4D9F-B357-C23E24105FD0}" destId="{539C8DC6-852D-4506-848E-3EA202C79AB0}" srcOrd="0" destOrd="0" presId="urn:microsoft.com/office/officeart/2008/layout/LinedList"/>
    <dgm:cxn modelId="{B38CF14D-71A1-4A98-AD6E-4683CED183D5}" srcId="{A0A9B0D4-4FC4-4C34-88BE-DC3638F998C3}" destId="{61D8A10B-B1E2-4428-AE52-0D315163EA39}" srcOrd="0" destOrd="0" parTransId="{2852E881-0729-477E-9A2B-7CE35B2F8C5B}" sibTransId="{E27DA6D9-4E9F-4D16-B1D2-238986331AE1}"/>
    <dgm:cxn modelId="{953999E2-291E-4BC9-BE5C-2F20FDC995B1}" type="presOf" srcId="{BD756F11-5785-45DF-853C-CD3985AD850A}" destId="{E90C4935-2F7E-40DE-AF18-2C5992898A40}" srcOrd="0" destOrd="0" presId="urn:microsoft.com/office/officeart/2008/layout/LinedList"/>
    <dgm:cxn modelId="{0B2C8524-34D5-42C3-A1F9-78F915AD520E}" type="presOf" srcId="{23861A1D-DDE6-44A1-9BBA-96C7716B4DB0}" destId="{144A2AF5-AE9C-49FD-8824-88433F2B05A6}" srcOrd="0" destOrd="0" presId="urn:microsoft.com/office/officeart/2008/layout/LinedList"/>
    <dgm:cxn modelId="{B6451DB4-92DE-4B02-87AD-22542DDF8FAC}" type="presOf" srcId="{45CB7832-A105-4B05-81D4-F9E5EAA74A11}" destId="{EEB105DB-F8DD-4638-A82A-91CB9F85BBBF}" srcOrd="0" destOrd="0" presId="urn:microsoft.com/office/officeart/2008/layout/LinedList"/>
    <dgm:cxn modelId="{250F1920-EFC3-4CE9-943F-67A1F8AC65A5}" srcId="{B99AE8F7-0FB2-4D9F-B357-C23E24105FD0}" destId="{45CB7832-A105-4B05-81D4-F9E5EAA74A11}" srcOrd="2" destOrd="0" parTransId="{05E935DC-BA53-4A89-9EA1-CEA3F3C69C78}" sibTransId="{C4BA5FC8-0BD7-44B1-B398-F10180B17A2C}"/>
    <dgm:cxn modelId="{C6FB0659-176E-4A90-8CE1-35E3695B6ADD}" srcId="{B99AE8F7-0FB2-4D9F-B357-C23E24105FD0}" destId="{A0A9B0D4-4FC4-4C34-88BE-DC3638F998C3}" srcOrd="0" destOrd="0" parTransId="{51C82BAE-AE82-4FB2-94C7-CD5E397FC165}" sibTransId="{55B90BF5-0345-498B-9FAE-087821915968}"/>
    <dgm:cxn modelId="{793557F4-64A0-4420-955A-35DC28A0D45A}" type="presOf" srcId="{61D8A10B-B1E2-4428-AE52-0D315163EA39}" destId="{7B03C97B-3E36-4B22-A5D8-D1052C662078}" srcOrd="0" destOrd="0" presId="urn:microsoft.com/office/officeart/2008/layout/LinedList"/>
    <dgm:cxn modelId="{6DF6EC4B-D194-44E2-B210-E1233662DFF0}" srcId="{45CB7832-A105-4B05-81D4-F9E5EAA74A11}" destId="{BD756F11-5785-45DF-853C-CD3985AD850A}" srcOrd="0" destOrd="0" parTransId="{49E080CC-2D4C-4245-BD19-DD764ED7DB0A}" sibTransId="{B26BB00F-4190-4485-BE3F-508AE999B845}"/>
    <dgm:cxn modelId="{46361875-B819-435F-B55E-DA294277D84A}" srcId="{8D899C0D-7840-44F6-AE6C-C5FF01EA3B4C}" destId="{23861A1D-DDE6-44A1-9BBA-96C7716B4DB0}" srcOrd="0" destOrd="0" parTransId="{C548891B-8D0C-4D7C-976E-1414A84F8D33}" sibTransId="{713A5F11-E3AB-408E-A300-0F476C1DCDAE}"/>
    <dgm:cxn modelId="{C8318D07-217B-462F-96D2-0153B123F87D}" type="presOf" srcId="{A0A9B0D4-4FC4-4C34-88BE-DC3638F998C3}" destId="{DD52ECB4-367A-4B37-96FA-3519B28F3301}" srcOrd="0" destOrd="0" presId="urn:microsoft.com/office/officeart/2008/layout/LinedList"/>
    <dgm:cxn modelId="{543C0100-2B5D-4E46-B22B-028C37B3B582}" srcId="{B99AE8F7-0FB2-4D9F-B357-C23E24105FD0}" destId="{8D899C0D-7840-44F6-AE6C-C5FF01EA3B4C}" srcOrd="1" destOrd="0" parTransId="{17B4CABB-F4B3-406F-A2F1-4A2AF4531E95}" sibTransId="{9630394E-4A92-4CDF-B009-E4B8B607F786}"/>
    <dgm:cxn modelId="{D61CC123-3E17-4CF6-97C6-4EF3D323BC7A}" type="presParOf" srcId="{539C8DC6-852D-4506-848E-3EA202C79AB0}" destId="{30A1982F-393C-49CF-A10A-41461B1191B5}" srcOrd="0" destOrd="0" presId="urn:microsoft.com/office/officeart/2008/layout/LinedList"/>
    <dgm:cxn modelId="{AA5AC555-D404-430C-8F14-94DEEE610793}" type="presParOf" srcId="{539C8DC6-852D-4506-848E-3EA202C79AB0}" destId="{CE33A8AC-2954-46C5-AE30-4C932991712F}" srcOrd="1" destOrd="0" presId="urn:microsoft.com/office/officeart/2008/layout/LinedList"/>
    <dgm:cxn modelId="{621AEDF2-52D2-4189-89AD-4CFE44FA38C8}" type="presParOf" srcId="{CE33A8AC-2954-46C5-AE30-4C932991712F}" destId="{DD52ECB4-367A-4B37-96FA-3519B28F3301}" srcOrd="0" destOrd="0" presId="urn:microsoft.com/office/officeart/2008/layout/LinedList"/>
    <dgm:cxn modelId="{6265F8C0-6EF1-40ED-803F-0CF538FEAC5D}" type="presParOf" srcId="{CE33A8AC-2954-46C5-AE30-4C932991712F}" destId="{F55C9070-9EAB-4EBC-9E24-D31BCE4FE384}" srcOrd="1" destOrd="0" presId="urn:microsoft.com/office/officeart/2008/layout/LinedList"/>
    <dgm:cxn modelId="{D881AA81-D488-4CC6-9EE8-2F9D0C2BF81F}" type="presParOf" srcId="{F55C9070-9EAB-4EBC-9E24-D31BCE4FE384}" destId="{AB0EBA47-ADDF-411A-8291-07027462B36E}" srcOrd="0" destOrd="0" presId="urn:microsoft.com/office/officeart/2008/layout/LinedList"/>
    <dgm:cxn modelId="{77E3DAAF-2F62-43C0-8905-F46CC3421A98}" type="presParOf" srcId="{F55C9070-9EAB-4EBC-9E24-D31BCE4FE384}" destId="{48BD6098-3D96-441E-97B3-8CFD58131E87}" srcOrd="1" destOrd="0" presId="urn:microsoft.com/office/officeart/2008/layout/LinedList"/>
    <dgm:cxn modelId="{58CBD760-A58B-48E1-9E4B-733741843F88}" type="presParOf" srcId="{48BD6098-3D96-441E-97B3-8CFD58131E87}" destId="{1ABBF4BB-135C-428C-B8EE-560284F09673}" srcOrd="0" destOrd="0" presId="urn:microsoft.com/office/officeart/2008/layout/LinedList"/>
    <dgm:cxn modelId="{AEE75598-E88D-4CBA-BEE5-CFD7EB087EDA}" type="presParOf" srcId="{48BD6098-3D96-441E-97B3-8CFD58131E87}" destId="{7B03C97B-3E36-4B22-A5D8-D1052C662078}" srcOrd="1" destOrd="0" presId="urn:microsoft.com/office/officeart/2008/layout/LinedList"/>
    <dgm:cxn modelId="{28D3D946-01D4-4C3D-8CDE-44B2C3AA35FB}" type="presParOf" srcId="{48BD6098-3D96-441E-97B3-8CFD58131E87}" destId="{3A564FA9-8723-40D4-817F-C4B43695E49E}" srcOrd="2" destOrd="0" presId="urn:microsoft.com/office/officeart/2008/layout/LinedList"/>
    <dgm:cxn modelId="{C0193197-88DF-4266-82D8-554042585AAD}" type="presParOf" srcId="{F55C9070-9EAB-4EBC-9E24-D31BCE4FE384}" destId="{7A635AA7-55FC-48B3-95E6-B21DF5B7D490}" srcOrd="2" destOrd="0" presId="urn:microsoft.com/office/officeart/2008/layout/LinedList"/>
    <dgm:cxn modelId="{4E950DE0-0A81-47D8-9FEB-F9B3882A432F}" type="presParOf" srcId="{F55C9070-9EAB-4EBC-9E24-D31BCE4FE384}" destId="{28C9E8DB-EA20-4F09-8EA9-C600DAAB593F}" srcOrd="3" destOrd="0" presId="urn:microsoft.com/office/officeart/2008/layout/LinedList"/>
    <dgm:cxn modelId="{C96EA963-FAB6-4C3B-918E-3A0345641228}" type="presParOf" srcId="{539C8DC6-852D-4506-848E-3EA202C79AB0}" destId="{A9E176C4-36AA-4396-896B-40422CA72372}" srcOrd="2" destOrd="0" presId="urn:microsoft.com/office/officeart/2008/layout/LinedList"/>
    <dgm:cxn modelId="{051F38EF-39AC-412F-B045-88065A5EADA7}" type="presParOf" srcId="{539C8DC6-852D-4506-848E-3EA202C79AB0}" destId="{D3757D63-7654-4D03-9007-D4F680F4ED71}" srcOrd="3" destOrd="0" presId="urn:microsoft.com/office/officeart/2008/layout/LinedList"/>
    <dgm:cxn modelId="{E7E0B1FD-A90E-4ED1-B3E6-9479E757509F}" type="presParOf" srcId="{D3757D63-7654-4D03-9007-D4F680F4ED71}" destId="{5FA3B67D-7B34-484B-A47F-74B7575BE2C2}" srcOrd="0" destOrd="0" presId="urn:microsoft.com/office/officeart/2008/layout/LinedList"/>
    <dgm:cxn modelId="{7B4D0767-68E0-4510-ABB9-3F2BED102BE9}" type="presParOf" srcId="{D3757D63-7654-4D03-9007-D4F680F4ED71}" destId="{A9C94406-1195-4DB2-B782-EB481BA035D6}" srcOrd="1" destOrd="0" presId="urn:microsoft.com/office/officeart/2008/layout/LinedList"/>
    <dgm:cxn modelId="{7081AC39-3756-40D3-88F8-7B12B38C86BB}" type="presParOf" srcId="{A9C94406-1195-4DB2-B782-EB481BA035D6}" destId="{7DDE86F4-7652-4B3F-808A-40940E893788}" srcOrd="0" destOrd="0" presId="urn:microsoft.com/office/officeart/2008/layout/LinedList"/>
    <dgm:cxn modelId="{9A8760D1-74C5-4CEC-9568-2C7908D6D7AD}" type="presParOf" srcId="{A9C94406-1195-4DB2-B782-EB481BA035D6}" destId="{72E46D7D-A884-47B6-8017-333EDDF7C2D0}" srcOrd="1" destOrd="0" presId="urn:microsoft.com/office/officeart/2008/layout/LinedList"/>
    <dgm:cxn modelId="{2CEE0641-54F0-4025-BCBA-1A5AAF4827FA}" type="presParOf" srcId="{72E46D7D-A884-47B6-8017-333EDDF7C2D0}" destId="{BD01EB72-5A95-48A5-BFEC-A9494FC42831}" srcOrd="0" destOrd="0" presId="urn:microsoft.com/office/officeart/2008/layout/LinedList"/>
    <dgm:cxn modelId="{23BCE5F7-DA5C-4713-AE92-A630971A6F33}" type="presParOf" srcId="{72E46D7D-A884-47B6-8017-333EDDF7C2D0}" destId="{144A2AF5-AE9C-49FD-8824-88433F2B05A6}" srcOrd="1" destOrd="0" presId="urn:microsoft.com/office/officeart/2008/layout/LinedList"/>
    <dgm:cxn modelId="{AFBD1137-1DF2-45C0-B625-DB8F7E4B8A05}" type="presParOf" srcId="{72E46D7D-A884-47B6-8017-333EDDF7C2D0}" destId="{A0EFA8EC-04C4-4DDD-A6BD-A57213253852}" srcOrd="2" destOrd="0" presId="urn:microsoft.com/office/officeart/2008/layout/LinedList"/>
    <dgm:cxn modelId="{5E4B201F-A254-4F30-9406-197A1B702999}" type="presParOf" srcId="{A9C94406-1195-4DB2-B782-EB481BA035D6}" destId="{3CFD7C38-CE4B-477D-AC09-4C7CDB8880EB}" srcOrd="2" destOrd="0" presId="urn:microsoft.com/office/officeart/2008/layout/LinedList"/>
    <dgm:cxn modelId="{3B8BBE61-AF00-4DA5-84E0-93D3430EDDE0}" type="presParOf" srcId="{A9C94406-1195-4DB2-B782-EB481BA035D6}" destId="{0BE68BED-96EC-4A55-85E9-ED582B6C7432}" srcOrd="3" destOrd="0" presId="urn:microsoft.com/office/officeart/2008/layout/LinedList"/>
    <dgm:cxn modelId="{0B5F469F-7AE8-4F93-8094-C9F07D8BCE19}" type="presParOf" srcId="{539C8DC6-852D-4506-848E-3EA202C79AB0}" destId="{42410DD6-857D-43B0-92CD-051701638655}" srcOrd="4" destOrd="0" presId="urn:microsoft.com/office/officeart/2008/layout/LinedList"/>
    <dgm:cxn modelId="{ED3C171E-7877-4230-B303-AE668FB1D445}" type="presParOf" srcId="{539C8DC6-852D-4506-848E-3EA202C79AB0}" destId="{FE75F2F7-529F-436F-BCBC-90BFEB3BDB76}" srcOrd="5" destOrd="0" presId="urn:microsoft.com/office/officeart/2008/layout/LinedList"/>
    <dgm:cxn modelId="{00A1B1D0-BFCC-4207-B9D5-4511D266D185}" type="presParOf" srcId="{FE75F2F7-529F-436F-BCBC-90BFEB3BDB76}" destId="{EEB105DB-F8DD-4638-A82A-91CB9F85BBBF}" srcOrd="0" destOrd="0" presId="urn:microsoft.com/office/officeart/2008/layout/LinedList"/>
    <dgm:cxn modelId="{8CFB9AF1-7D60-4493-AAEF-A60F60F995D1}" type="presParOf" srcId="{FE75F2F7-529F-436F-BCBC-90BFEB3BDB76}" destId="{2735251E-C7B6-4D40-ADE7-F55A6AF6865B}" srcOrd="1" destOrd="0" presId="urn:microsoft.com/office/officeart/2008/layout/LinedList"/>
    <dgm:cxn modelId="{111691A1-D1F1-4E35-8833-D573653137AD}" type="presParOf" srcId="{2735251E-C7B6-4D40-ADE7-F55A6AF6865B}" destId="{718097A1-CC6A-4541-83AC-4D001A77705C}" srcOrd="0" destOrd="0" presId="urn:microsoft.com/office/officeart/2008/layout/LinedList"/>
    <dgm:cxn modelId="{CFD250A2-3A71-4A8B-B0E8-1B849D590FCB}" type="presParOf" srcId="{2735251E-C7B6-4D40-ADE7-F55A6AF6865B}" destId="{8629359A-49C5-44C9-8A31-802238A768D1}" srcOrd="1" destOrd="0" presId="urn:microsoft.com/office/officeart/2008/layout/LinedList"/>
    <dgm:cxn modelId="{4607C8D6-DC3F-4F33-9D9F-81014C408B52}" type="presParOf" srcId="{8629359A-49C5-44C9-8A31-802238A768D1}" destId="{9CDADC8D-0DFB-4D48-B830-EE9EF20C6440}" srcOrd="0" destOrd="0" presId="urn:microsoft.com/office/officeart/2008/layout/LinedList"/>
    <dgm:cxn modelId="{01D475A8-2B6D-42EA-A861-48ADF4D8D994}" type="presParOf" srcId="{8629359A-49C5-44C9-8A31-802238A768D1}" destId="{E90C4935-2F7E-40DE-AF18-2C5992898A40}" srcOrd="1" destOrd="0" presId="urn:microsoft.com/office/officeart/2008/layout/LinedList"/>
    <dgm:cxn modelId="{67C82343-92EA-4CBF-B6F3-1533C1C1D08D}" type="presParOf" srcId="{8629359A-49C5-44C9-8A31-802238A768D1}" destId="{1D2C675A-AB9F-40A3-9014-AA5C1A2B23FB}" srcOrd="2" destOrd="0" presId="urn:microsoft.com/office/officeart/2008/layout/LinedList"/>
    <dgm:cxn modelId="{275F40EA-5BD1-44D9-AF49-35CEF3F98E21}" type="presParOf" srcId="{2735251E-C7B6-4D40-ADE7-F55A6AF6865B}" destId="{C503A334-B9FD-4293-A88A-7177FF07F6CB}" srcOrd="2" destOrd="0" presId="urn:microsoft.com/office/officeart/2008/layout/LinedList"/>
    <dgm:cxn modelId="{EA43AB05-730D-4B43-8D03-FC1C0FF20FD5}" type="presParOf" srcId="{2735251E-C7B6-4D40-ADE7-F55A6AF6865B}" destId="{81932A37-E328-481B-B2B8-442E20A66295}" srcOrd="3" destOrd="0" presId="urn:microsoft.com/office/officeart/2008/layout/Lin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DE0509D-8F6C-4B56-9832-78630770600E}">
      <dsp:nvSpPr>
        <dsp:cNvPr id="0" name=""/>
        <dsp:cNvSpPr/>
      </dsp:nvSpPr>
      <dsp:spPr>
        <a:xfrm>
          <a:off x="0" y="0"/>
          <a:ext cx="2266118" cy="5529532"/>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1">
          <a:noAutofit/>
        </a:bodyPr>
        <a:lstStyle/>
        <a:p>
          <a:pPr lvl="0" algn="l" defTabSz="711200">
            <a:lnSpc>
              <a:spcPct val="90000"/>
            </a:lnSpc>
            <a:spcBef>
              <a:spcPct val="0"/>
            </a:spcBef>
            <a:spcAft>
              <a:spcPct val="35000"/>
            </a:spcAft>
          </a:pPr>
          <a:r>
            <a:rPr lang="en-GB" sz="1600" b="1" kern="1200" dirty="0"/>
            <a:t>Language:</a:t>
          </a:r>
          <a:r>
            <a:rPr lang="en-GB" sz="1600" kern="1200" dirty="0"/>
            <a:t> </a:t>
          </a:r>
        </a:p>
        <a:p>
          <a:pPr marL="114300" lvl="1" indent="-114300" algn="l" defTabSz="622300">
            <a:lnSpc>
              <a:spcPct val="90000"/>
            </a:lnSpc>
            <a:spcBef>
              <a:spcPct val="0"/>
            </a:spcBef>
            <a:spcAft>
              <a:spcPct val="15000"/>
            </a:spcAft>
            <a:buChar char="••"/>
          </a:pPr>
          <a:r>
            <a:rPr lang="en-GB" sz="1400" kern="1200" dirty="0"/>
            <a:t>By age 3, children rapidly expand vocabulary and grammar. They begin to speak in multi-word sentences and tell simple stories. Communication skills (phonology, semantics, syntax, pragmatics) develop quickly in preschool years (Smith and Pellegrini, 2023).</a:t>
          </a:r>
        </a:p>
      </dsp:txBody>
      <dsp:txXfrm>
        <a:off x="0" y="2211812"/>
        <a:ext cx="2266118" cy="2211812"/>
      </dsp:txXfrm>
    </dsp:sp>
    <dsp:sp modelId="{B5249FAB-5F7A-4EA7-9A01-C184BEAC4C18}">
      <dsp:nvSpPr>
        <dsp:cNvPr id="0" name=""/>
        <dsp:cNvSpPr/>
      </dsp:nvSpPr>
      <dsp:spPr>
        <a:xfrm>
          <a:off x="212392" y="15798"/>
          <a:ext cx="1841334" cy="1841334"/>
        </a:xfrm>
        <a:prstGeom prst="ellipse">
          <a:avLst/>
        </a:prstGeom>
        <a:blipFill>
          <a:blip xmlns:r="http://schemas.openxmlformats.org/officeDocument/2006/relationships" r:embed="rId1"/>
          <a:srcRect/>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638A22-9815-4F0A-8F92-C4D22E77DB40}">
      <dsp:nvSpPr>
        <dsp:cNvPr id="0" name=""/>
        <dsp:cNvSpPr/>
      </dsp:nvSpPr>
      <dsp:spPr>
        <a:xfrm>
          <a:off x="2334102" y="0"/>
          <a:ext cx="2266118" cy="5529532"/>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1">
          <a:noAutofit/>
        </a:bodyPr>
        <a:lstStyle/>
        <a:p>
          <a:pPr lvl="0" algn="l" defTabSz="711200">
            <a:lnSpc>
              <a:spcPct val="90000"/>
            </a:lnSpc>
            <a:spcBef>
              <a:spcPct val="0"/>
            </a:spcBef>
            <a:spcAft>
              <a:spcPct val="35000"/>
            </a:spcAft>
          </a:pPr>
          <a:r>
            <a:rPr lang="en-GB" sz="1600" b="1" kern="1200" dirty="0"/>
            <a:t>Attachment:</a:t>
          </a:r>
          <a:r>
            <a:rPr lang="en-GB" sz="1600" kern="1200" dirty="0"/>
            <a:t> </a:t>
          </a:r>
        </a:p>
        <a:p>
          <a:pPr marL="114300" lvl="1" indent="-114300" algn="l" defTabSz="622300">
            <a:lnSpc>
              <a:spcPct val="90000"/>
            </a:lnSpc>
            <a:spcBef>
              <a:spcPct val="0"/>
            </a:spcBef>
            <a:spcAft>
              <a:spcPct val="15000"/>
            </a:spcAft>
            <a:buChar char="••"/>
          </a:pPr>
          <a:r>
            <a:rPr lang="en-GB" sz="1400" kern="1200" dirty="0"/>
            <a:t>Secure attachment to caregivers provides a safe “base” from which children explore. Children with sensitive, responsive parents are more likely to develop emotional intelligence and strong social skills (NSPCC Learning, 2021). A secure early bond supports confidence in new settings.</a:t>
          </a:r>
        </a:p>
      </dsp:txBody>
      <dsp:txXfrm>
        <a:off x="2334102" y="2211812"/>
        <a:ext cx="2266118" cy="2211812"/>
      </dsp:txXfrm>
    </dsp:sp>
    <dsp:sp modelId="{60658DB0-755D-4AF5-9B6B-3B12F4E42903}">
      <dsp:nvSpPr>
        <dsp:cNvPr id="0" name=""/>
        <dsp:cNvSpPr/>
      </dsp:nvSpPr>
      <dsp:spPr>
        <a:xfrm>
          <a:off x="2546494" y="15798"/>
          <a:ext cx="1841334" cy="1841334"/>
        </a:xfrm>
        <a:prstGeom prst="ellipse">
          <a:avLst/>
        </a:prstGeom>
        <a:blipFill>
          <a:blip xmlns:r="http://schemas.openxmlformats.org/officeDocument/2006/relationships" r:embed="rId2"/>
          <a:srcRect/>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FF8AFA-D86C-49A6-8B65-2E8563636483}">
      <dsp:nvSpPr>
        <dsp:cNvPr id="0" name=""/>
        <dsp:cNvSpPr/>
      </dsp:nvSpPr>
      <dsp:spPr>
        <a:xfrm>
          <a:off x="4668204" y="0"/>
          <a:ext cx="2266118" cy="5529532"/>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1">
          <a:noAutofit/>
        </a:bodyPr>
        <a:lstStyle/>
        <a:p>
          <a:pPr lvl="0" algn="l" defTabSz="711200">
            <a:lnSpc>
              <a:spcPct val="90000"/>
            </a:lnSpc>
            <a:spcBef>
              <a:spcPct val="0"/>
            </a:spcBef>
            <a:spcAft>
              <a:spcPct val="35000"/>
            </a:spcAft>
          </a:pPr>
          <a:r>
            <a:rPr lang="en-GB" sz="1600" b="1" kern="1200" dirty="0"/>
            <a:t>Social Play:</a:t>
          </a:r>
          <a:r>
            <a:rPr lang="en-GB" sz="1600" kern="1200" dirty="0"/>
            <a:t> </a:t>
          </a:r>
        </a:p>
        <a:p>
          <a:pPr marL="114300" lvl="1" indent="-114300" algn="l" defTabSz="577850">
            <a:lnSpc>
              <a:spcPct val="90000"/>
            </a:lnSpc>
            <a:spcBef>
              <a:spcPct val="0"/>
            </a:spcBef>
            <a:spcAft>
              <a:spcPct val="15000"/>
            </a:spcAft>
            <a:buChar char="••"/>
          </a:pPr>
          <a:r>
            <a:rPr lang="en-GB" sz="1300" kern="1200" dirty="0"/>
            <a:t>Play shifts from parallel (playing side-by-side) toward cooperative pretend play. By age 3–4, groups of three or more children playing together are common as social coordination grows. Sociodramatic (make‑believe) play with peers develops, helping children negotiate roles and understand others’ perspectives (Smith and Pellegrini, 2023).</a:t>
          </a:r>
        </a:p>
      </dsp:txBody>
      <dsp:txXfrm>
        <a:off x="4668204" y="2211812"/>
        <a:ext cx="2266118" cy="2211812"/>
      </dsp:txXfrm>
    </dsp:sp>
    <dsp:sp modelId="{93793E7E-F579-4446-9382-B72264DEBF06}">
      <dsp:nvSpPr>
        <dsp:cNvPr id="0" name=""/>
        <dsp:cNvSpPr/>
      </dsp:nvSpPr>
      <dsp:spPr>
        <a:xfrm>
          <a:off x="4880596" y="15798"/>
          <a:ext cx="1841334" cy="1841334"/>
        </a:xfrm>
        <a:prstGeom prst="ellipse">
          <a:avLst/>
        </a:prstGeom>
        <a:blipFill>
          <a:blip xmlns:r="http://schemas.openxmlformats.org/officeDocument/2006/relationships" r:embed="rId3"/>
          <a:srcRect/>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1DC43D-BD03-44E8-88A7-D1ED8C91624B}">
      <dsp:nvSpPr>
        <dsp:cNvPr id="0" name=""/>
        <dsp:cNvSpPr/>
      </dsp:nvSpPr>
      <dsp:spPr>
        <a:xfrm>
          <a:off x="7002306" y="0"/>
          <a:ext cx="2266118" cy="5529532"/>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1">
          <a:noAutofit/>
        </a:bodyPr>
        <a:lstStyle/>
        <a:p>
          <a:pPr lvl="0" algn="l" defTabSz="711200">
            <a:lnSpc>
              <a:spcPct val="90000"/>
            </a:lnSpc>
            <a:spcBef>
              <a:spcPct val="0"/>
            </a:spcBef>
            <a:spcAft>
              <a:spcPct val="35000"/>
            </a:spcAft>
          </a:pPr>
          <a:r>
            <a:rPr lang="en-GB" sz="1600" b="1" kern="1200" dirty="0"/>
            <a:t>Motor and Cognitive Skills:</a:t>
          </a:r>
          <a:r>
            <a:rPr lang="en-GB" sz="1600" kern="1200" dirty="0"/>
            <a:t> </a:t>
          </a:r>
        </a:p>
        <a:p>
          <a:pPr marL="114300" lvl="1" indent="-114300" algn="l" defTabSz="622300">
            <a:lnSpc>
              <a:spcPct val="90000"/>
            </a:lnSpc>
            <a:spcBef>
              <a:spcPct val="0"/>
            </a:spcBef>
            <a:spcAft>
              <a:spcPct val="15000"/>
            </a:spcAft>
            <a:buChar char="••"/>
          </a:pPr>
          <a:r>
            <a:rPr lang="en-GB" sz="1400" kern="1200" dirty="0"/>
            <a:t>Gross motor skills (running, hopping, climbing) and fine motor control (drawing basic shapes, manipulating objects) improve markedly by 3 (American Academy of </a:t>
          </a:r>
          <a:r>
            <a:rPr lang="en-GB" sz="1400" kern="1200" dirty="0" err="1"/>
            <a:t>Pediatrics</a:t>
          </a:r>
          <a:r>
            <a:rPr lang="en-GB" sz="1400" kern="1200" dirty="0"/>
            <a:t>, 2023). Imaginative play also supports cognitive skills (e.g. creativity, problem-solving).</a:t>
          </a:r>
        </a:p>
      </dsp:txBody>
      <dsp:txXfrm>
        <a:off x="7002306" y="2211812"/>
        <a:ext cx="2266118" cy="2211812"/>
      </dsp:txXfrm>
    </dsp:sp>
    <dsp:sp modelId="{55535B7C-7E06-48F2-85DE-B9CA990465B5}">
      <dsp:nvSpPr>
        <dsp:cNvPr id="0" name=""/>
        <dsp:cNvSpPr/>
      </dsp:nvSpPr>
      <dsp:spPr>
        <a:xfrm>
          <a:off x="7214699" y="15798"/>
          <a:ext cx="1841334" cy="1841334"/>
        </a:xfrm>
        <a:prstGeom prst="ellipse">
          <a:avLst/>
        </a:prstGeom>
        <a:blipFill>
          <a:blip xmlns:r="http://schemas.openxmlformats.org/officeDocument/2006/relationships" r:embed="rId4"/>
          <a:srcRect/>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BE24BF-4AEC-491A-B0E1-04BDCE9EEB43}">
      <dsp:nvSpPr>
        <dsp:cNvPr id="0" name=""/>
        <dsp:cNvSpPr/>
      </dsp:nvSpPr>
      <dsp:spPr>
        <a:xfrm>
          <a:off x="9336409" y="0"/>
          <a:ext cx="2266118" cy="5529532"/>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1">
          <a:noAutofit/>
        </a:bodyPr>
        <a:lstStyle/>
        <a:p>
          <a:pPr lvl="0" algn="l" defTabSz="711200">
            <a:lnSpc>
              <a:spcPct val="90000"/>
            </a:lnSpc>
            <a:spcBef>
              <a:spcPct val="0"/>
            </a:spcBef>
            <a:spcAft>
              <a:spcPct val="35000"/>
            </a:spcAft>
          </a:pPr>
          <a:r>
            <a:rPr lang="en-GB" sz="1600" b="1" kern="1200" dirty="0"/>
            <a:t>Importance of Environment:</a:t>
          </a:r>
          <a:r>
            <a:rPr lang="en-GB" sz="1600" kern="1200" dirty="0"/>
            <a:t> </a:t>
          </a:r>
        </a:p>
        <a:p>
          <a:pPr marL="114300" lvl="1" indent="-114300" algn="l" defTabSz="533400">
            <a:lnSpc>
              <a:spcPct val="90000"/>
            </a:lnSpc>
            <a:spcBef>
              <a:spcPct val="0"/>
            </a:spcBef>
            <a:spcAft>
              <a:spcPct val="15000"/>
            </a:spcAft>
            <a:buChar char="••"/>
          </a:pPr>
          <a:r>
            <a:rPr lang="en-GB" sz="1200" b="0" kern="1200" dirty="0"/>
            <a:t>A nurturing, play-rich environment is crucial. Through responsive </a:t>
          </a:r>
          <a:r>
            <a:rPr lang="en-GB" sz="1200" b="0" kern="1200" dirty="0" smtClean="0"/>
            <a:t>care giving </a:t>
          </a:r>
          <a:r>
            <a:rPr lang="en-GB" sz="1200" b="0" kern="1200" dirty="0"/>
            <a:t>and interactive play, children learn to communicate feelings and ideas. For example, responsive adults who notice and meet a child’s needs help the child feel safe, heard, and valued (Head Start, 2025). Developmental theories help practitioners recognize these milestones and tailor support to each child’s needs.</a:t>
          </a:r>
        </a:p>
      </dsp:txBody>
      <dsp:txXfrm>
        <a:off x="9336409" y="2211812"/>
        <a:ext cx="2266118" cy="2211812"/>
      </dsp:txXfrm>
    </dsp:sp>
    <dsp:sp modelId="{2F635086-17C5-44D1-A890-6B50D8100ABB}">
      <dsp:nvSpPr>
        <dsp:cNvPr id="0" name=""/>
        <dsp:cNvSpPr/>
      </dsp:nvSpPr>
      <dsp:spPr>
        <a:xfrm>
          <a:off x="9548801" y="15798"/>
          <a:ext cx="1841334" cy="1841334"/>
        </a:xfrm>
        <a:prstGeom prst="ellipse">
          <a:avLst/>
        </a:prstGeom>
        <a:blipFill dpi="0" rotWithShape="1">
          <a:blip xmlns:r="http://schemas.openxmlformats.org/officeDocument/2006/relationships" r:embed="rId5"/>
          <a:srcRect/>
          <a:stretch>
            <a:fillRect l="-21783" t="-26631" r="-20315" b="-15467"/>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E026FB-6ABB-4A09-B082-98494F69FD43}">
      <dsp:nvSpPr>
        <dsp:cNvPr id="0" name=""/>
        <dsp:cNvSpPr/>
      </dsp:nvSpPr>
      <dsp:spPr>
        <a:xfrm flipV="1">
          <a:off x="2289410" y="4798366"/>
          <a:ext cx="6249390" cy="89122"/>
        </a:xfrm>
        <a:prstGeom prst="leftRightArrow">
          <a:avLst/>
        </a:prstGeom>
        <a:no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0A1982F-393C-49CF-A10A-41461B1191B5}">
      <dsp:nvSpPr>
        <dsp:cNvPr id="0" name=""/>
        <dsp:cNvSpPr/>
      </dsp:nvSpPr>
      <dsp:spPr>
        <a:xfrm>
          <a:off x="0" y="2243"/>
          <a:ext cx="1065357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2ECB4-367A-4B37-96FA-3519B28F3301}">
      <dsp:nvSpPr>
        <dsp:cNvPr id="0" name=""/>
        <dsp:cNvSpPr/>
      </dsp:nvSpPr>
      <dsp:spPr>
        <a:xfrm>
          <a:off x="0" y="2243"/>
          <a:ext cx="2130715" cy="152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b="1" kern="1200"/>
            <a:t>Piagetian Perspective:</a:t>
          </a:r>
          <a:r>
            <a:rPr lang="en-GB" sz="2500" kern="1200"/>
            <a:t> </a:t>
          </a:r>
        </a:p>
      </dsp:txBody>
      <dsp:txXfrm>
        <a:off x="0" y="2243"/>
        <a:ext cx="2130715" cy="1529780"/>
      </dsp:txXfrm>
    </dsp:sp>
    <dsp:sp modelId="{7B03C97B-3E36-4B22-A5D8-D1052C662078}">
      <dsp:nvSpPr>
        <dsp:cNvPr id="0" name=""/>
        <dsp:cNvSpPr/>
      </dsp:nvSpPr>
      <dsp:spPr>
        <a:xfrm>
          <a:off x="2290519" y="71710"/>
          <a:ext cx="8363059" cy="138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dirty="0" err="1"/>
            <a:t>Amira’s</a:t>
          </a:r>
          <a:r>
            <a:rPr lang="en-GB" sz="1800" kern="1200" dirty="0"/>
            <a:t> </a:t>
          </a:r>
          <a:r>
            <a:rPr lang="en-GB" sz="1800" kern="1200" dirty="0" err="1"/>
            <a:t>behavior</a:t>
          </a:r>
          <a:r>
            <a:rPr lang="en-GB" sz="1800" kern="1200" dirty="0"/>
            <a:t> reflects preoperational thinking. Her speech is concrete (</a:t>
          </a:r>
          <a:r>
            <a:rPr lang="en-GB" sz="1800" kern="1200" dirty="0" err="1"/>
            <a:t>labeling</a:t>
          </a:r>
          <a:r>
            <a:rPr lang="en-GB" sz="1800" kern="1200" dirty="0"/>
            <a:t> objects) and her play is simple, which fits her cognitive stage (Blake and Pope, 2008). She may not yet understand others’ viewpoints or complex instructions, so tasks should match her developmental level.</a:t>
          </a:r>
        </a:p>
      </dsp:txBody>
      <dsp:txXfrm>
        <a:off x="2290519" y="71710"/>
        <a:ext cx="8363059" cy="1389351"/>
      </dsp:txXfrm>
    </dsp:sp>
    <dsp:sp modelId="{7A635AA7-55FC-48B3-95E6-B21DF5B7D490}">
      <dsp:nvSpPr>
        <dsp:cNvPr id="0" name=""/>
        <dsp:cNvSpPr/>
      </dsp:nvSpPr>
      <dsp:spPr>
        <a:xfrm>
          <a:off x="2130715" y="1461062"/>
          <a:ext cx="852286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E176C4-36AA-4396-896B-40422CA72372}">
      <dsp:nvSpPr>
        <dsp:cNvPr id="0" name=""/>
        <dsp:cNvSpPr/>
      </dsp:nvSpPr>
      <dsp:spPr>
        <a:xfrm>
          <a:off x="0" y="1532023"/>
          <a:ext cx="1065357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A3B67D-7B34-484B-A47F-74B7575BE2C2}">
      <dsp:nvSpPr>
        <dsp:cNvPr id="0" name=""/>
        <dsp:cNvSpPr/>
      </dsp:nvSpPr>
      <dsp:spPr>
        <a:xfrm>
          <a:off x="0" y="1532023"/>
          <a:ext cx="2130715" cy="152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b="1" kern="1200"/>
            <a:t>Vygotskian Perspective:</a:t>
          </a:r>
          <a:r>
            <a:rPr lang="en-GB" sz="2500" kern="1200"/>
            <a:t> </a:t>
          </a:r>
        </a:p>
      </dsp:txBody>
      <dsp:txXfrm>
        <a:off x="0" y="1532023"/>
        <a:ext cx="2130715" cy="1529780"/>
      </dsp:txXfrm>
    </dsp:sp>
    <dsp:sp modelId="{144A2AF5-AE9C-49FD-8824-88433F2B05A6}">
      <dsp:nvSpPr>
        <dsp:cNvPr id="0" name=""/>
        <dsp:cNvSpPr/>
      </dsp:nvSpPr>
      <dsp:spPr>
        <a:xfrm>
          <a:off x="2290519" y="1601491"/>
          <a:ext cx="8363059" cy="138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dirty="0"/>
            <a:t>Amira’s anxiety and limited language suggest she benefits from adult guidance. Her ZPD likely includes basic tasks (like joining a game) if given support. Providing one-on-one reassurance and language </a:t>
          </a:r>
          <a:r>
            <a:rPr lang="en-GB" sz="1800" kern="1200" dirty="0" err="1"/>
            <a:t>modeling</a:t>
          </a:r>
          <a:r>
            <a:rPr lang="en-GB" sz="1800" kern="1200" dirty="0"/>
            <a:t> helps her move toward independence. For example, a teacher might narrate a game (“Now Amira throws the ball”) and gently include her in the play.</a:t>
          </a:r>
        </a:p>
      </dsp:txBody>
      <dsp:txXfrm>
        <a:off x="2290519" y="1601491"/>
        <a:ext cx="8363059" cy="1389351"/>
      </dsp:txXfrm>
    </dsp:sp>
    <dsp:sp modelId="{3CFD7C38-CE4B-477D-AC09-4C7CDB8880EB}">
      <dsp:nvSpPr>
        <dsp:cNvPr id="0" name=""/>
        <dsp:cNvSpPr/>
      </dsp:nvSpPr>
      <dsp:spPr>
        <a:xfrm>
          <a:off x="2130715" y="2990842"/>
          <a:ext cx="852286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410DD6-857D-43B0-92CD-051701638655}">
      <dsp:nvSpPr>
        <dsp:cNvPr id="0" name=""/>
        <dsp:cNvSpPr/>
      </dsp:nvSpPr>
      <dsp:spPr>
        <a:xfrm>
          <a:off x="0" y="3061804"/>
          <a:ext cx="1065357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B105DB-F8DD-4638-A82A-91CB9F85BBBF}">
      <dsp:nvSpPr>
        <dsp:cNvPr id="0" name=""/>
        <dsp:cNvSpPr/>
      </dsp:nvSpPr>
      <dsp:spPr>
        <a:xfrm>
          <a:off x="0" y="3061804"/>
          <a:ext cx="2130715" cy="152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b="1" kern="1200"/>
            <a:t>Integration:</a:t>
          </a:r>
          <a:r>
            <a:rPr lang="en-GB" sz="2500" kern="1200"/>
            <a:t> </a:t>
          </a:r>
        </a:p>
      </dsp:txBody>
      <dsp:txXfrm>
        <a:off x="0" y="3061804"/>
        <a:ext cx="2130715" cy="1529780"/>
      </dsp:txXfrm>
    </dsp:sp>
    <dsp:sp modelId="{E90C4935-2F7E-40DE-AF18-2C5992898A40}">
      <dsp:nvSpPr>
        <dsp:cNvPr id="0" name=""/>
        <dsp:cNvSpPr/>
      </dsp:nvSpPr>
      <dsp:spPr>
        <a:xfrm>
          <a:off x="2290519" y="3131271"/>
          <a:ext cx="8363059" cy="138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dirty="0"/>
            <a:t>Use a balanced approach: encourage Amira’s independent exploration (in line with Piaget) while also offering social support (Vygotsky). Let her handle toys on her own to build confidence, but stay nearby to scaffold play and communication when needed.</a:t>
          </a:r>
        </a:p>
      </dsp:txBody>
      <dsp:txXfrm>
        <a:off x="2290519" y="3131271"/>
        <a:ext cx="8363059" cy="1389351"/>
      </dsp:txXfrm>
    </dsp:sp>
    <dsp:sp modelId="{C503A334-B9FD-4293-A88A-7177FF07F6CB}">
      <dsp:nvSpPr>
        <dsp:cNvPr id="0" name=""/>
        <dsp:cNvSpPr/>
      </dsp:nvSpPr>
      <dsp:spPr>
        <a:xfrm>
          <a:off x="2130715" y="4520623"/>
          <a:ext cx="8522863"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1">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94AEC-0DCA-4890-83F0-C8A5C677D370}" type="datetimeFigureOut">
              <a:rPr lang="en-GB" smtClean="0"/>
              <a:pPr/>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1B519-2AE3-42E5-9E87-99F7D6787082}" type="slidenum">
              <a:rPr lang="en-GB" smtClean="0"/>
              <a:pPr/>
              <a:t>‹#›</a:t>
            </a:fld>
            <a:endParaRPr lang="en-GB"/>
          </a:p>
        </p:txBody>
      </p:sp>
    </p:spTree>
    <p:extLst>
      <p:ext uri="{BB962C8B-B14F-4D97-AF65-F5344CB8AC3E}">
        <p14:creationId xmlns="" xmlns:p14="http://schemas.microsoft.com/office/powerpoint/2010/main" val="259233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1B519-2AE3-42E5-9E87-99F7D6787082}" type="slidenum">
              <a:rPr lang="en-GB" smtClean="0"/>
              <a:pPr/>
              <a:t>5</a:t>
            </a:fld>
            <a:endParaRPr lang="en-GB"/>
          </a:p>
        </p:txBody>
      </p:sp>
    </p:spTree>
    <p:extLst>
      <p:ext uri="{BB962C8B-B14F-4D97-AF65-F5344CB8AC3E}">
        <p14:creationId xmlns="" xmlns:p14="http://schemas.microsoft.com/office/powerpoint/2010/main" val="3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pPr/>
              <a:t>11/14/2025</a:t>
            </a:fld>
            <a:endParaRPr lang="en-US"/>
          </a:p>
        </p:txBody>
      </p:sp>
      <p:sp>
        <p:nvSpPr>
          <p:cNvPr id="5" name="Footer Placeholder 4">
            <a:extLst>
              <a:ext uri="{FF2B5EF4-FFF2-40B4-BE49-F238E27FC236}">
                <a16:creationId xmlns=""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2849166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pPr/>
              <a:t>11/14/2025</a:t>
            </a:fld>
            <a:endParaRPr lang="en-US"/>
          </a:p>
        </p:txBody>
      </p:sp>
      <p:sp>
        <p:nvSpPr>
          <p:cNvPr id="5" name="Footer Placeholder 4">
            <a:extLst>
              <a:ext uri="{FF2B5EF4-FFF2-40B4-BE49-F238E27FC236}">
                <a16:creationId xmlns=""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221990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pPr/>
              <a:t>11/14/2025</a:t>
            </a:fld>
            <a:endParaRPr lang="en-US"/>
          </a:p>
        </p:txBody>
      </p:sp>
      <p:sp>
        <p:nvSpPr>
          <p:cNvPr id="5" name="Footer Placeholder 4">
            <a:extLst>
              <a:ext uri="{FF2B5EF4-FFF2-40B4-BE49-F238E27FC236}">
                <a16:creationId xmlns=""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3281860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pPr/>
              <a:t>11/14/2025</a:t>
            </a:fld>
            <a:endParaRPr lang="en-US"/>
          </a:p>
        </p:txBody>
      </p:sp>
      <p:sp>
        <p:nvSpPr>
          <p:cNvPr id="6" name="Footer Placeholder 5">
            <a:extLst>
              <a:ext uri="{FF2B5EF4-FFF2-40B4-BE49-F238E27FC236}">
                <a16:creationId xmlns=""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1715021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pPr/>
              <a:t>11/14/2025</a:t>
            </a:fld>
            <a:endParaRPr lang="en-US"/>
          </a:p>
        </p:txBody>
      </p:sp>
      <p:sp>
        <p:nvSpPr>
          <p:cNvPr id="8" name="Footer Placeholder 7">
            <a:extLst>
              <a:ext uri="{FF2B5EF4-FFF2-40B4-BE49-F238E27FC236}">
                <a16:creationId xmlns=""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572320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pPr/>
              <a:t>11/14/2025</a:t>
            </a:fld>
            <a:endParaRPr lang="en-US"/>
          </a:p>
        </p:txBody>
      </p:sp>
      <p:sp>
        <p:nvSpPr>
          <p:cNvPr id="4" name="Footer Placeholder 3">
            <a:extLst>
              <a:ext uri="{FF2B5EF4-FFF2-40B4-BE49-F238E27FC236}">
                <a16:creationId xmlns=""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2267170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pPr/>
              <a:t>11/14/2025</a:t>
            </a:fld>
            <a:endParaRPr lang="en-US"/>
          </a:p>
        </p:txBody>
      </p:sp>
      <p:sp>
        <p:nvSpPr>
          <p:cNvPr id="3" name="Footer Placeholder 2">
            <a:extLst>
              <a:ext uri="{FF2B5EF4-FFF2-40B4-BE49-F238E27FC236}">
                <a16:creationId xmlns=""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3254602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pPr/>
              <a:t>11/14/2025</a:t>
            </a:fld>
            <a:endParaRPr lang="en-US"/>
          </a:p>
        </p:txBody>
      </p:sp>
      <p:sp>
        <p:nvSpPr>
          <p:cNvPr id="6" name="Footer Placeholder 5">
            <a:extLst>
              <a:ext uri="{FF2B5EF4-FFF2-40B4-BE49-F238E27FC236}">
                <a16:creationId xmlns=""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144009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pPr/>
              <a:t>11/14/2025</a:t>
            </a:fld>
            <a:endParaRPr lang="en-US"/>
          </a:p>
        </p:txBody>
      </p:sp>
      <p:sp>
        <p:nvSpPr>
          <p:cNvPr id="6" name="Footer Placeholder 5">
            <a:extLst>
              <a:ext uri="{FF2B5EF4-FFF2-40B4-BE49-F238E27FC236}">
                <a16:creationId xmlns=""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901997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pPr/>
              <a:t>11/14/2025</a:t>
            </a:fld>
            <a:endParaRPr lang="en-US"/>
          </a:p>
        </p:txBody>
      </p:sp>
      <p:sp>
        <p:nvSpPr>
          <p:cNvPr id="5" name="Footer Placeholder 4">
            <a:extLst>
              <a:ext uri="{FF2B5EF4-FFF2-40B4-BE49-F238E27FC236}">
                <a16:creationId xmlns=""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2000337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pPr/>
              <a:t>11/14/2025</a:t>
            </a:fld>
            <a:endParaRPr lang="en-US"/>
          </a:p>
        </p:txBody>
      </p:sp>
      <p:sp>
        <p:nvSpPr>
          <p:cNvPr id="5" name="Footer Placeholder 4">
            <a:extLst>
              <a:ext uri="{FF2B5EF4-FFF2-40B4-BE49-F238E27FC236}">
                <a16:creationId xmlns=""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3170496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pPr/>
              <a:t>11/14/2025</a:t>
            </a:fld>
            <a:endParaRPr lang="en-US"/>
          </a:p>
        </p:txBody>
      </p:sp>
      <p:sp>
        <p:nvSpPr>
          <p:cNvPr id="5" name="Footer Placeholder 4">
            <a:extLst>
              <a:ext uri="{FF2B5EF4-FFF2-40B4-BE49-F238E27FC236}">
                <a16:creationId xmlns=""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pPr/>
              <a:t>‹#›</a:t>
            </a:fld>
            <a:endParaRPr lang="en-US"/>
          </a:p>
        </p:txBody>
      </p:sp>
    </p:spTree>
    <p:extLst>
      <p:ext uri="{BB962C8B-B14F-4D97-AF65-F5344CB8AC3E}">
        <p14:creationId xmlns="" xmlns:p14="http://schemas.microsoft.com/office/powerpoint/2010/main" val="70745797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artoon of a child holding a blue table&#10;&#10;AI-generated content may be incorrect.">
            <a:extLst>
              <a:ext uri="{FF2B5EF4-FFF2-40B4-BE49-F238E27FC236}">
                <a16:creationId xmlns="" xmlns:a16="http://schemas.microsoft.com/office/drawing/2014/main" id="{9A18D3BF-546B-5436-D110-D2B3051D04ED}"/>
              </a:ext>
            </a:extLst>
          </p:cNvPr>
          <p:cNvPicPr>
            <a:picLocks noChangeAspect="1"/>
          </p:cNvPicPr>
          <p:nvPr/>
        </p:nvPicPr>
        <p:blipFill>
          <a:blip r:embed="rId2" cstate="print">
            <a:extLst>
              <a:ext uri="{28A0092B-C50C-407E-A947-70E740481C1C}">
                <a14:useLocalDpi xmlns="" xmlns:a14="http://schemas.microsoft.com/office/drawing/2010/main" val="0"/>
              </a:ext>
            </a:extLst>
          </a:blip>
          <a:srcRect r="1371"/>
          <a:stretch>
            <a:fillRect/>
          </a:stretch>
        </p:blipFill>
        <p:spPr>
          <a:xfrm>
            <a:off x="0" y="1337094"/>
            <a:ext cx="10404355" cy="5520906"/>
          </a:xfrm>
          <a:prstGeom prst="rect">
            <a:avLst/>
          </a:prstGeom>
        </p:spPr>
      </p:pic>
      <p:sp>
        <p:nvSpPr>
          <p:cNvPr id="4" name="Title 3">
            <a:extLst>
              <a:ext uri="{FF2B5EF4-FFF2-40B4-BE49-F238E27FC236}">
                <a16:creationId xmlns="" xmlns:a16="http://schemas.microsoft.com/office/drawing/2014/main" id="{32F78119-8326-E86C-1F8F-4C6AB4FBF8AB}"/>
              </a:ext>
            </a:extLst>
          </p:cNvPr>
          <p:cNvSpPr>
            <a:spLocks noGrp="1"/>
          </p:cNvSpPr>
          <p:nvPr>
            <p:ph type="ctrTitle"/>
          </p:nvPr>
        </p:nvSpPr>
        <p:spPr>
          <a:xfrm>
            <a:off x="708444" y="862641"/>
            <a:ext cx="11001375" cy="1026544"/>
          </a:xfrm>
        </p:spPr>
        <p:txBody>
          <a:bodyPr>
            <a:normAutofit/>
          </a:bodyPr>
          <a:lstStyle/>
          <a:p>
            <a:pPr algn="r"/>
            <a:r>
              <a:rPr lang="en-US" sz="3200" b="0" dirty="0">
                <a:ln w="0"/>
                <a:effectLst>
                  <a:outerShdw blurRad="38100" dist="19050" dir="2700000" algn="tl" rotWithShape="0">
                    <a:schemeClr val="dk1">
                      <a:alpha val="40000"/>
                    </a:schemeClr>
                  </a:outerShdw>
                </a:effectLst>
              </a:rPr>
              <a:t>Understanding Early Childhood Development: Supporting Amira through Piaget’s and Vygotsky’s Theories</a:t>
            </a:r>
            <a:endParaRPr lang="en-GB" sz="3200" b="0" dirty="0">
              <a:ln w="0"/>
              <a:effectLst>
                <a:outerShdw blurRad="38100" dist="19050" dir="2700000" algn="tl" rotWithShape="0">
                  <a:schemeClr val="dk1">
                    <a:alpha val="40000"/>
                  </a:schemeClr>
                </a:outerShdw>
              </a:effectLst>
            </a:endParaRPr>
          </a:p>
        </p:txBody>
      </p:sp>
      <p:sp>
        <p:nvSpPr>
          <p:cNvPr id="5" name="Title 1">
            <a:extLst>
              <a:ext uri="{FF2B5EF4-FFF2-40B4-BE49-F238E27FC236}">
                <a16:creationId xmlns:a16="http://schemas.microsoft.com/office/drawing/2014/main" xmlns="" id="{FD95AD3C-283B-5770-C381-C2F772E9A199}"/>
              </a:ext>
            </a:extLst>
          </p:cNvPr>
          <p:cNvSpPr txBox="1">
            <a:spLocks/>
          </p:cNvSpPr>
          <p:nvPr/>
        </p:nvSpPr>
        <p:spPr>
          <a:xfrm>
            <a:off x="5308772" y="2926990"/>
            <a:ext cx="5684157" cy="294458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lnSpc>
                <a:spcPct val="150000"/>
              </a:lnSpc>
            </a:pPr>
            <a:r>
              <a:rPr lang="en-US" sz="1600" dirty="0" err="1" smtClean="0">
                <a:latin typeface="Arial" pitchFamily="34" charset="0"/>
                <a:cs typeface="Arial" pitchFamily="34" charset="0"/>
              </a:rPr>
              <a:t>Romana</a:t>
            </a:r>
            <a:r>
              <a:rPr lang="en-US" sz="1600" dirty="0" smtClean="0">
                <a:latin typeface="Arial" pitchFamily="34" charset="0"/>
                <a:cs typeface="Arial" pitchFamily="34" charset="0"/>
              </a:rPr>
              <a:t> </a:t>
            </a:r>
            <a:r>
              <a:rPr lang="en-US" sz="1600" dirty="0">
                <a:latin typeface="Arial" pitchFamily="34" charset="0"/>
                <a:cs typeface="Arial" pitchFamily="34" charset="0"/>
              </a:rPr>
              <a:t>Begum </a:t>
            </a:r>
            <a:r>
              <a:rPr lang="en-US" sz="1600" dirty="0" err="1">
                <a:latin typeface="Arial" pitchFamily="34" charset="0"/>
                <a:cs typeface="Arial" pitchFamily="34" charset="0"/>
              </a:rPr>
              <a:t>Chowdury</a:t>
            </a:r>
            <a:endParaRPr lang="en-US" sz="1600" dirty="0">
              <a:latin typeface="Arial" pitchFamily="34" charset="0"/>
              <a:cs typeface="Arial" pitchFamily="34" charset="0"/>
            </a:endParaRPr>
          </a:p>
          <a:p>
            <a:pPr algn="l">
              <a:lnSpc>
                <a:spcPct val="150000"/>
              </a:lnSpc>
            </a:pPr>
            <a:r>
              <a:rPr lang="en-US" sz="1600" dirty="0" smtClean="0">
                <a:latin typeface="Arial" pitchFamily="34" charset="0"/>
                <a:cs typeface="Arial" pitchFamily="34" charset="0"/>
              </a:rPr>
              <a:t>ID </a:t>
            </a:r>
            <a:r>
              <a:rPr lang="en-US" sz="1600" dirty="0">
                <a:latin typeface="Arial" pitchFamily="34" charset="0"/>
                <a:cs typeface="Arial" pitchFamily="34" charset="0"/>
              </a:rPr>
              <a:t>2229137 </a:t>
            </a:r>
          </a:p>
          <a:p>
            <a:pPr algn="l">
              <a:lnSpc>
                <a:spcPct val="150000"/>
              </a:lnSpc>
            </a:pPr>
            <a:r>
              <a:rPr lang="en-US" sz="1600" dirty="0" smtClean="0">
                <a:latin typeface="Arial" pitchFamily="34" charset="0"/>
                <a:cs typeface="Arial" pitchFamily="34" charset="0"/>
              </a:rPr>
              <a:t>Module number   : </a:t>
            </a:r>
            <a:r>
              <a:rPr lang="en-US" sz="1600" dirty="0">
                <a:latin typeface="Arial" pitchFamily="34" charset="0"/>
                <a:cs typeface="Arial" pitchFamily="34" charset="0"/>
              </a:rPr>
              <a:t>LCHS </a:t>
            </a:r>
            <a:r>
              <a:rPr lang="en-US" sz="1600" dirty="0" smtClean="0">
                <a:latin typeface="Arial" pitchFamily="34" charset="0"/>
                <a:cs typeface="Arial" pitchFamily="34" charset="0"/>
              </a:rPr>
              <a:t>4010-LON   </a:t>
            </a:r>
            <a:endParaRPr lang="en-US" sz="1600" dirty="0">
              <a:latin typeface="Arial" pitchFamily="34" charset="0"/>
              <a:cs typeface="Arial" pitchFamily="34" charset="0"/>
            </a:endParaRPr>
          </a:p>
          <a:p>
            <a:pPr algn="l">
              <a:lnSpc>
                <a:spcPct val="150000"/>
              </a:lnSpc>
            </a:pPr>
            <a:r>
              <a:rPr lang="en-GB" sz="1600" dirty="0">
                <a:latin typeface="Arial" pitchFamily="34" charset="0"/>
                <a:cs typeface="Arial" pitchFamily="34" charset="0"/>
              </a:rPr>
              <a:t>Module </a:t>
            </a:r>
            <a:r>
              <a:rPr lang="en-GB" sz="1600" dirty="0" smtClean="0">
                <a:latin typeface="Arial" pitchFamily="34" charset="0"/>
                <a:cs typeface="Arial" pitchFamily="34" charset="0"/>
              </a:rPr>
              <a:t>Title        : Psychology in Health &amp; Social care </a:t>
            </a:r>
            <a:endParaRPr lang="en-GB" sz="1600" dirty="0">
              <a:latin typeface="Arial" pitchFamily="34" charset="0"/>
              <a:cs typeface="Arial" pitchFamily="34" charset="0"/>
            </a:endParaRPr>
          </a:p>
          <a:p>
            <a:pPr algn="l">
              <a:lnSpc>
                <a:spcPct val="150000"/>
              </a:lnSpc>
            </a:pPr>
            <a:r>
              <a:rPr lang="en-GB" sz="1600" dirty="0">
                <a:latin typeface="Arial" pitchFamily="34" charset="0"/>
                <a:cs typeface="Arial" pitchFamily="34" charset="0"/>
              </a:rPr>
              <a:t>Assignment </a:t>
            </a:r>
            <a:r>
              <a:rPr lang="en-GB" sz="1600" dirty="0" smtClean="0">
                <a:latin typeface="Arial" pitchFamily="34" charset="0"/>
                <a:cs typeface="Arial" pitchFamily="34" charset="0"/>
              </a:rPr>
              <a:t>No   :  </a:t>
            </a:r>
            <a:r>
              <a:rPr lang="en-GB" sz="1600" dirty="0">
                <a:latin typeface="Arial" pitchFamily="34" charset="0"/>
                <a:cs typeface="Arial" pitchFamily="34" charset="0"/>
              </a:rPr>
              <a:t>Assignment 1 </a:t>
            </a:r>
          </a:p>
          <a:p>
            <a:pPr algn="l">
              <a:lnSpc>
                <a:spcPct val="150000"/>
              </a:lnSpc>
            </a:pPr>
            <a:r>
              <a:rPr lang="en-GB" sz="1600" dirty="0">
                <a:latin typeface="Arial" pitchFamily="34" charset="0"/>
                <a:cs typeface="Arial" pitchFamily="34" charset="0"/>
              </a:rPr>
              <a:t>Lecturer Name   </a:t>
            </a:r>
            <a:r>
              <a:rPr lang="en-GB" sz="1600" dirty="0" smtClean="0">
                <a:latin typeface="Arial" pitchFamily="34" charset="0"/>
                <a:cs typeface="Arial" pitchFamily="34" charset="0"/>
              </a:rPr>
              <a:t>:  Dr. Peach </a:t>
            </a:r>
            <a:r>
              <a:rPr lang="en-GB" sz="1600" dirty="0" err="1" smtClean="0">
                <a:latin typeface="Arial" pitchFamily="34" charset="0"/>
                <a:cs typeface="Arial" pitchFamily="34" charset="0"/>
              </a:rPr>
              <a:t>Ukachuku</a:t>
            </a:r>
            <a:endParaRPr lang="en-GB" sz="1600" dirty="0" smtClean="0">
              <a:latin typeface="Arial" pitchFamily="34" charset="0"/>
              <a:cs typeface="Arial" pitchFamily="34" charset="0"/>
            </a:endParaRPr>
          </a:p>
          <a:p>
            <a:pPr algn="l">
              <a:lnSpc>
                <a:spcPct val="150000"/>
              </a:lnSpc>
            </a:pPr>
            <a:r>
              <a:rPr lang="it-IT" sz="1600" dirty="0" smtClean="0">
                <a:latin typeface="Arial" pitchFamily="34" charset="0"/>
                <a:cs typeface="Arial" pitchFamily="34" charset="0"/>
              </a:rPr>
              <a:t>Submission Date : </a:t>
            </a:r>
            <a:r>
              <a:rPr lang="it-IT" sz="1600" dirty="0" smtClean="0">
                <a:latin typeface="Arial" pitchFamily="34" charset="0"/>
                <a:cs typeface="Arial" pitchFamily="34" charset="0"/>
              </a:rPr>
              <a:t>14</a:t>
            </a:r>
            <a:r>
              <a:rPr lang="it-IT" sz="1600" dirty="0" smtClean="0">
                <a:latin typeface="Arial" pitchFamily="34" charset="0"/>
                <a:cs typeface="Arial" pitchFamily="34" charset="0"/>
              </a:rPr>
              <a:t> </a:t>
            </a:r>
            <a:r>
              <a:rPr lang="it-IT" sz="1600" dirty="0" smtClean="0">
                <a:latin typeface="Arial" pitchFamily="34" charset="0"/>
                <a:cs typeface="Arial" pitchFamily="34" charset="0"/>
              </a:rPr>
              <a:t>/11/2025</a:t>
            </a:r>
            <a:endParaRPr lang="en-GB" sz="1600" dirty="0">
              <a:latin typeface="Arial" pitchFamily="34" charset="0"/>
              <a:cs typeface="Arial" pitchFamily="34" charset="0"/>
            </a:endParaRPr>
          </a:p>
        </p:txBody>
      </p:sp>
      <p:pic>
        <p:nvPicPr>
          <p:cNvPr id="6" name="Picture 5" descr="UWTSD-Logo.png"/>
          <p:cNvPicPr>
            <a:picLocks noChangeAspect="1"/>
          </p:cNvPicPr>
          <p:nvPr/>
        </p:nvPicPr>
        <p:blipFill>
          <a:blip r:embed="rId3"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4146637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2174" y="859193"/>
            <a:ext cx="3217652" cy="641805"/>
          </a:xfrm>
        </p:spPr>
        <p:txBody>
          <a:bodyPr/>
          <a:lstStyle/>
          <a:p>
            <a:pPr algn="ctr"/>
            <a:r>
              <a:rPr lang="it-IT" dirty="0" smtClean="0"/>
              <a:t>Overview</a:t>
            </a: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0" y="0"/>
            <a:ext cx="4635500" cy="6858000"/>
          </a:xfrm>
          <a:prstGeom prst="rect">
            <a:avLst/>
          </a:prstGeom>
          <a:noFill/>
          <a:ln w="9525">
            <a:noFill/>
            <a:miter lim="800000"/>
            <a:headEnd/>
            <a:tailEnd/>
          </a:ln>
        </p:spPr>
      </p:pic>
      <p:sp>
        <p:nvSpPr>
          <p:cNvPr id="5" name="TextBox 4"/>
          <p:cNvSpPr txBox="1"/>
          <p:nvPr/>
        </p:nvSpPr>
        <p:spPr>
          <a:xfrm>
            <a:off x="6081623" y="1604513"/>
            <a:ext cx="4589253" cy="4109330"/>
          </a:xfrm>
          <a:prstGeom prst="rect">
            <a:avLst/>
          </a:prstGeom>
          <a:noFill/>
        </p:spPr>
        <p:txBody>
          <a:bodyPr wrap="square" rtlCol="0">
            <a:spAutoFit/>
          </a:bodyPr>
          <a:lstStyle/>
          <a:p>
            <a:pPr marL="342900" indent="-342900">
              <a:lnSpc>
                <a:spcPct val="150000"/>
              </a:lnSpc>
              <a:buAutoNum type="arabicPeriod"/>
            </a:pPr>
            <a:r>
              <a:rPr lang="en-GB" sz="1600" b="1" dirty="0" smtClean="0"/>
              <a:t>Introduction</a:t>
            </a:r>
          </a:p>
          <a:p>
            <a:pPr marL="342900" indent="-342900">
              <a:lnSpc>
                <a:spcPct val="150000"/>
              </a:lnSpc>
              <a:buAutoNum type="arabicPeriod"/>
            </a:pPr>
            <a:r>
              <a:rPr lang="en-GB" sz="1600" b="1" dirty="0" smtClean="0"/>
              <a:t>Early Childhood Development Overview</a:t>
            </a:r>
          </a:p>
          <a:p>
            <a:pPr marL="342900" indent="-342900">
              <a:lnSpc>
                <a:spcPct val="150000"/>
              </a:lnSpc>
              <a:buAutoNum type="arabicPeriod"/>
            </a:pPr>
            <a:r>
              <a:rPr lang="en-GB" sz="1600" b="1" dirty="0" smtClean="0"/>
              <a:t>Piaget’s Cognitive Development Theory</a:t>
            </a:r>
          </a:p>
          <a:p>
            <a:pPr marL="342900" indent="-342900">
              <a:lnSpc>
                <a:spcPct val="150000"/>
              </a:lnSpc>
              <a:buAutoNum type="arabicPeriod"/>
            </a:pPr>
            <a:r>
              <a:rPr lang="en-GB" sz="1600" b="1" dirty="0" err="1" smtClean="0"/>
              <a:t>Vygotsky’s</a:t>
            </a:r>
            <a:r>
              <a:rPr lang="en-GB" sz="1600" b="1" dirty="0" smtClean="0"/>
              <a:t> </a:t>
            </a:r>
            <a:r>
              <a:rPr lang="en-GB" sz="1600" b="1" dirty="0" err="1" smtClean="0"/>
              <a:t>Sociocultural</a:t>
            </a:r>
            <a:r>
              <a:rPr lang="en-GB" sz="1600" b="1" dirty="0" smtClean="0"/>
              <a:t> Theory</a:t>
            </a:r>
          </a:p>
          <a:p>
            <a:pPr marL="342900" indent="-342900">
              <a:lnSpc>
                <a:spcPct val="150000"/>
              </a:lnSpc>
              <a:buAutoNum type="arabicPeriod"/>
            </a:pPr>
            <a:r>
              <a:rPr lang="en-GB" sz="1600" b="1" dirty="0" smtClean="0"/>
              <a:t>Applying Theories to </a:t>
            </a:r>
            <a:r>
              <a:rPr lang="en-GB" sz="1600" b="1" dirty="0" err="1" smtClean="0"/>
              <a:t>Amira’s</a:t>
            </a:r>
            <a:r>
              <a:rPr lang="en-GB" sz="1600" b="1" dirty="0" smtClean="0"/>
              <a:t> Case</a:t>
            </a:r>
          </a:p>
          <a:p>
            <a:pPr marL="342900" indent="-342900">
              <a:lnSpc>
                <a:spcPct val="150000"/>
              </a:lnSpc>
              <a:buAutoNum type="arabicPeriod"/>
            </a:pPr>
            <a:r>
              <a:rPr lang="en-GB" sz="1600" b="1" dirty="0" smtClean="0"/>
              <a:t>Strategies and Interventions</a:t>
            </a:r>
          </a:p>
          <a:p>
            <a:pPr marL="342900" indent="-342900">
              <a:lnSpc>
                <a:spcPct val="150000"/>
              </a:lnSpc>
              <a:buAutoNum type="arabicPeriod"/>
            </a:pPr>
            <a:r>
              <a:rPr lang="en-GB" sz="1600" b="1" dirty="0" smtClean="0"/>
              <a:t>Nature and Nurture Influences</a:t>
            </a:r>
          </a:p>
          <a:p>
            <a:pPr marL="342900" indent="-342900">
              <a:lnSpc>
                <a:spcPct val="150000"/>
              </a:lnSpc>
              <a:buAutoNum type="arabicPeriod"/>
            </a:pPr>
            <a:r>
              <a:rPr lang="en-GB" sz="1600" b="1" dirty="0" smtClean="0"/>
              <a:t>Critical Evaluation of Theories</a:t>
            </a:r>
          </a:p>
          <a:p>
            <a:pPr marL="342900" indent="-342900">
              <a:lnSpc>
                <a:spcPct val="150000"/>
              </a:lnSpc>
              <a:buAutoNum type="arabicPeriod"/>
            </a:pPr>
            <a:r>
              <a:rPr lang="en-GB" sz="1600" b="1" dirty="0" smtClean="0"/>
              <a:t>Conclusion</a:t>
            </a:r>
          </a:p>
          <a:p>
            <a:pPr marL="342900" indent="-342900">
              <a:lnSpc>
                <a:spcPct val="150000"/>
              </a:lnSpc>
              <a:buAutoNum type="arabicPeriod"/>
            </a:pPr>
            <a:r>
              <a:rPr lang="en-GB" sz="1600" b="1" dirty="0" smtClean="0"/>
              <a:t>References</a:t>
            </a:r>
          </a:p>
          <a:p>
            <a:pPr marL="342900" indent="-342900">
              <a:lnSpc>
                <a:spcPct val="150000"/>
              </a:lnSpc>
              <a:buAutoNum type="arabicPeriod"/>
            </a:pPr>
            <a:endParaRPr lang="it-IT" sz="1600" b="1" dirty="0" smtClean="0"/>
          </a:p>
        </p:txBody>
      </p:sp>
      <p:pic>
        <p:nvPicPr>
          <p:cNvPr id="6" name="Picture 5" descr="UWTSD-Logo.png"/>
          <p:cNvPicPr>
            <a:picLocks noChangeAspect="1"/>
          </p:cNvPicPr>
          <p:nvPr/>
        </p:nvPicPr>
        <p:blipFill>
          <a:blip r:embed="rId3" cstate="print"/>
          <a:stretch>
            <a:fillRect/>
          </a:stretch>
        </p:blipFill>
        <p:spPr>
          <a:xfrm>
            <a:off x="9920376" y="119827"/>
            <a:ext cx="2118937" cy="70042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CD59064A-7BD3-673D-2606-9507EFB48A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71DCEA09-B040-B28D-1A96-F1053B533FF9}"/>
              </a:ext>
            </a:extLst>
          </p:cNvPr>
          <p:cNvSpPr>
            <a:spLocks noGrp="1"/>
          </p:cNvSpPr>
          <p:nvPr>
            <p:ph type="title"/>
          </p:nvPr>
        </p:nvSpPr>
        <p:spPr>
          <a:xfrm>
            <a:off x="527322" y="545218"/>
            <a:ext cx="7204271" cy="1094733"/>
          </a:xfrm>
        </p:spPr>
        <p:txBody>
          <a:bodyPr>
            <a:normAutofit/>
          </a:bodyPr>
          <a:lstStyle/>
          <a:p>
            <a:r>
              <a:rPr lang="en-GB" dirty="0"/>
              <a:t>Introduction to the Scenario</a:t>
            </a:r>
          </a:p>
        </p:txBody>
      </p:sp>
      <p:pic>
        <p:nvPicPr>
          <p:cNvPr id="5" name="Picture 4">
            <a:extLst>
              <a:ext uri="{FF2B5EF4-FFF2-40B4-BE49-F238E27FC236}">
                <a16:creationId xmlns="" xmlns:a16="http://schemas.microsoft.com/office/drawing/2014/main" id="{A60F9628-AC7A-CADC-D24F-7AD90BA87650}"/>
              </a:ext>
            </a:extLst>
          </p:cNvPr>
          <p:cNvPicPr>
            <a:picLocks noChangeAspect="1"/>
          </p:cNvPicPr>
          <p:nvPr/>
        </p:nvPicPr>
        <p:blipFill>
          <a:blip r:embed="rId2" cstate="print"/>
          <a:srcRect b="2359"/>
          <a:stretch>
            <a:fillRect/>
          </a:stretch>
        </p:blipFill>
        <p:spPr>
          <a:xfrm>
            <a:off x="9419950" y="4943302"/>
            <a:ext cx="2570767" cy="1681786"/>
          </a:xfrm>
          <a:prstGeom prst="rect">
            <a:avLst/>
          </a:prstGeom>
        </p:spPr>
      </p:pic>
      <p:sp>
        <p:nvSpPr>
          <p:cNvPr id="3" name="Content Placeholder 2">
            <a:extLst>
              <a:ext uri="{FF2B5EF4-FFF2-40B4-BE49-F238E27FC236}">
                <a16:creationId xmlns="" xmlns:a16="http://schemas.microsoft.com/office/drawing/2014/main" id="{457C73C4-478A-E6CA-1D29-CCE4EAB1E8BA}"/>
              </a:ext>
            </a:extLst>
          </p:cNvPr>
          <p:cNvSpPr>
            <a:spLocks noGrp="1"/>
          </p:cNvSpPr>
          <p:nvPr>
            <p:ph idx="1"/>
          </p:nvPr>
        </p:nvSpPr>
        <p:spPr>
          <a:xfrm>
            <a:off x="527321" y="1282982"/>
            <a:ext cx="8478655" cy="4810502"/>
          </a:xfrm>
        </p:spPr>
        <p:txBody>
          <a:bodyPr>
            <a:noAutofit/>
          </a:bodyPr>
          <a:lstStyle/>
          <a:p>
            <a:pPr marL="0" indent="0" algn="just">
              <a:lnSpc>
                <a:spcPct val="150000"/>
              </a:lnSpc>
              <a:buNone/>
            </a:pPr>
            <a:r>
              <a:rPr lang="en-GB" sz="1500" dirty="0"/>
              <a:t>Amira is a three-year-old child who has recently started attending a nursery setting for the first time. Since joining, she has exhibited signs of separation anxiety, becoming distressed when her carers leave. Her verbal communication is limited, and she speaks only a few words, which affects her ability to interact effectively with adults and peers. Amira also finds it challenging to participate in group play activities, often remaining on the periphery or engaging in solitary play.</a:t>
            </a:r>
          </a:p>
          <a:p>
            <a:pPr marL="0" indent="0" algn="just">
              <a:lnSpc>
                <a:spcPct val="150000"/>
              </a:lnSpc>
              <a:buNone/>
            </a:pPr>
            <a:r>
              <a:rPr lang="en-GB" sz="1500" dirty="0"/>
              <a:t>As a newly settled child in an unfamiliar environment, Amira’s behaviour suggests that she is still adapting to the social and emotional demands of the nursery context. Her limited speech and anxious responses highlight the need for sensitive understanding of her developmental stage and the factors influencing her adjustment.</a:t>
            </a:r>
          </a:p>
          <a:p>
            <a:pPr marL="0" indent="0" algn="just">
              <a:lnSpc>
                <a:spcPct val="150000"/>
              </a:lnSpc>
              <a:buNone/>
            </a:pPr>
            <a:r>
              <a:rPr lang="en-GB" sz="1500" dirty="0"/>
              <a:t>The focus of this presentation is to apply Piaget’s Cognitive Development Theory and Vygotsky’s Sociocultural Theory to explore Amira’s developmental needs and identify effective approaches that promote her emotional security, social interaction, and cognitive growth.</a:t>
            </a:r>
          </a:p>
        </p:txBody>
      </p:sp>
      <p:pic>
        <p:nvPicPr>
          <p:cNvPr id="6" name="Picture 5" descr="UWTSD-Logo.png"/>
          <p:cNvPicPr>
            <a:picLocks noChangeAspect="1"/>
          </p:cNvPicPr>
          <p:nvPr/>
        </p:nvPicPr>
        <p:blipFill>
          <a:blip r:embed="rId3" cstate="print"/>
          <a:stretch>
            <a:fillRect/>
          </a:stretch>
        </p:blipFill>
        <p:spPr>
          <a:xfrm>
            <a:off x="9920376" y="119827"/>
            <a:ext cx="2118937" cy="700426"/>
          </a:xfrm>
          <a:prstGeom prst="rect">
            <a:avLst/>
          </a:prstGeom>
        </p:spPr>
      </p:pic>
      <p:pic>
        <p:nvPicPr>
          <p:cNvPr id="1027" name="Picture 3"/>
          <p:cNvPicPr>
            <a:picLocks noChangeAspect="1" noChangeArrowheads="1"/>
          </p:cNvPicPr>
          <p:nvPr/>
        </p:nvPicPr>
        <p:blipFill>
          <a:blip r:embed="rId4" cstate="print"/>
          <a:srcRect/>
          <a:stretch>
            <a:fillRect/>
          </a:stretch>
        </p:blipFill>
        <p:spPr bwMode="auto">
          <a:xfrm>
            <a:off x="9353727" y="992038"/>
            <a:ext cx="2634384" cy="4068792"/>
          </a:xfrm>
          <a:prstGeom prst="rect">
            <a:avLst/>
          </a:prstGeom>
          <a:noFill/>
          <a:ln w="9525">
            <a:noFill/>
            <a:miter lim="800000"/>
            <a:headEnd/>
            <a:tailEnd/>
          </a:ln>
        </p:spPr>
      </p:pic>
    </p:spTree>
    <p:extLst>
      <p:ext uri="{BB962C8B-B14F-4D97-AF65-F5344CB8AC3E}">
        <p14:creationId xmlns="" xmlns:p14="http://schemas.microsoft.com/office/powerpoint/2010/main" val="468464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ACE8C5B-0AC7-84D7-17CB-9A4F8BCCFD86}"/>
              </a:ext>
            </a:extLst>
          </p:cNvPr>
          <p:cNvSpPr>
            <a:spLocks noGrp="1"/>
          </p:cNvSpPr>
          <p:nvPr>
            <p:ph type="title"/>
          </p:nvPr>
        </p:nvSpPr>
        <p:spPr>
          <a:xfrm>
            <a:off x="612648" y="255356"/>
            <a:ext cx="10653578" cy="564153"/>
          </a:xfrm>
        </p:spPr>
        <p:txBody>
          <a:bodyPr>
            <a:normAutofit/>
          </a:bodyPr>
          <a:lstStyle/>
          <a:p>
            <a:pPr algn="ctr"/>
            <a:r>
              <a:rPr lang="en-GB" sz="3200" dirty="0"/>
              <a:t>Early Childhood Development Overview</a:t>
            </a:r>
          </a:p>
        </p:txBody>
      </p:sp>
      <p:graphicFrame>
        <p:nvGraphicFramePr>
          <p:cNvPr id="5" name="Content Placeholder 4">
            <a:extLst>
              <a:ext uri="{FF2B5EF4-FFF2-40B4-BE49-F238E27FC236}">
                <a16:creationId xmlns="" xmlns:a16="http://schemas.microsoft.com/office/drawing/2014/main" id="{C29E9F82-2AC4-6BFE-B9F0-DB2973EA21BB}"/>
              </a:ext>
            </a:extLst>
          </p:cNvPr>
          <p:cNvGraphicFramePr>
            <a:graphicFrameLocks noGrp="1"/>
          </p:cNvGraphicFramePr>
          <p:nvPr>
            <p:ph idx="1"/>
            <p:extLst>
              <p:ext uri="{D42A27DB-BD31-4B8C-83A1-F6EECF244321}">
                <p14:modId xmlns="" xmlns:p14="http://schemas.microsoft.com/office/powerpoint/2010/main" val="532623412"/>
              </p:ext>
            </p:extLst>
          </p:nvPr>
        </p:nvGraphicFramePr>
        <p:xfrm>
          <a:off x="336430" y="828136"/>
          <a:ext cx="11602528" cy="5529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UWTSD-Logo.png"/>
          <p:cNvPicPr>
            <a:picLocks noChangeAspect="1"/>
          </p:cNvPicPr>
          <p:nvPr/>
        </p:nvPicPr>
        <p:blipFill>
          <a:blip r:embed="rId7"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2404232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C20CE451-818C-E63D-258B-234B6C543D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 xmlns:a16="http://schemas.microsoft.com/office/drawing/2014/main" id="{20D02FF0-B8FC-4800-23C7-4DCA1A1A9D2E}"/>
              </a:ext>
            </a:extLst>
          </p:cNvPr>
          <p:cNvPicPr>
            <a:picLocks noChangeAspect="1"/>
          </p:cNvPicPr>
          <p:nvPr/>
        </p:nvPicPr>
        <p:blipFill>
          <a:blip r:embed="rId3" cstate="print"/>
          <a:stretch>
            <a:fillRect/>
          </a:stretch>
        </p:blipFill>
        <p:spPr>
          <a:xfrm>
            <a:off x="9005976" y="2068749"/>
            <a:ext cx="2959757" cy="2959757"/>
          </a:xfrm>
          <a:prstGeom prst="rect">
            <a:avLst/>
          </a:prstGeom>
        </p:spPr>
      </p:pic>
      <p:sp>
        <p:nvSpPr>
          <p:cNvPr id="2" name="Title 1">
            <a:extLst>
              <a:ext uri="{FF2B5EF4-FFF2-40B4-BE49-F238E27FC236}">
                <a16:creationId xmlns="" xmlns:a16="http://schemas.microsoft.com/office/drawing/2014/main" id="{F162EB0A-AF92-2988-1590-0BD3A5F39DE5}"/>
              </a:ext>
            </a:extLst>
          </p:cNvPr>
          <p:cNvSpPr>
            <a:spLocks noGrp="1"/>
          </p:cNvSpPr>
          <p:nvPr>
            <p:ph type="title"/>
          </p:nvPr>
        </p:nvSpPr>
        <p:spPr>
          <a:xfrm>
            <a:off x="586768" y="215661"/>
            <a:ext cx="8384704" cy="640062"/>
          </a:xfrm>
        </p:spPr>
        <p:txBody>
          <a:bodyPr anchor="b">
            <a:normAutofit/>
          </a:bodyPr>
          <a:lstStyle/>
          <a:p>
            <a:r>
              <a:rPr lang="en-GB" sz="3200" dirty="0"/>
              <a:t>Piaget’s Cognitive Development Theory</a:t>
            </a:r>
          </a:p>
        </p:txBody>
      </p:sp>
      <p:sp>
        <p:nvSpPr>
          <p:cNvPr id="5" name="Content Placeholder 4">
            <a:extLst>
              <a:ext uri="{FF2B5EF4-FFF2-40B4-BE49-F238E27FC236}">
                <a16:creationId xmlns="" xmlns:a16="http://schemas.microsoft.com/office/drawing/2014/main" id="{00BF05E7-29C9-81F3-327B-DB3A332A80B1}"/>
              </a:ext>
            </a:extLst>
          </p:cNvPr>
          <p:cNvSpPr>
            <a:spLocks noGrp="1"/>
          </p:cNvSpPr>
          <p:nvPr>
            <p:ph idx="1"/>
          </p:nvPr>
        </p:nvSpPr>
        <p:spPr>
          <a:xfrm>
            <a:off x="586768" y="853150"/>
            <a:ext cx="8574484" cy="5677052"/>
          </a:xfrm>
        </p:spPr>
        <p:txBody>
          <a:bodyPr>
            <a:noAutofit/>
          </a:bodyPr>
          <a:lstStyle/>
          <a:p>
            <a:pPr marL="0" lvl="1" indent="0" algn="just">
              <a:lnSpc>
                <a:spcPct val="150000"/>
              </a:lnSpc>
              <a:buNone/>
            </a:pPr>
            <a:r>
              <a:rPr lang="en-GB" sz="1600" dirty="0"/>
              <a:t>Children use symbols (words, images) to represent objects and ideas but remain largely egocentric. They often focus on a single aspect of a situation and rely on perception over logic (Blake and Pope, 2008). For example, at this stage children do one-step problem solving, speak in full sentences, but struggle with concepts like conservation.</a:t>
            </a:r>
          </a:p>
          <a:p>
            <a:pPr marL="0" lvl="1" indent="0" algn="just">
              <a:lnSpc>
                <a:spcPct val="150000"/>
              </a:lnSpc>
              <a:buNone/>
            </a:pPr>
            <a:r>
              <a:rPr lang="en-GB" sz="1600" i="1" dirty="0" smtClean="0"/>
              <a:t>Schemes</a:t>
            </a:r>
            <a:r>
              <a:rPr lang="en-GB" sz="1600" dirty="0" smtClean="0"/>
              <a:t> </a:t>
            </a:r>
            <a:r>
              <a:rPr lang="en-GB" sz="1600" dirty="0"/>
              <a:t>are mental frameworks for organizing information. </a:t>
            </a:r>
            <a:r>
              <a:rPr lang="en-GB" sz="1600" i="1" dirty="0"/>
              <a:t>Assimilation</a:t>
            </a:r>
            <a:r>
              <a:rPr lang="en-GB" sz="1600" dirty="0"/>
              <a:t> is interpreting new experiences in terms of existing schemas, while </a:t>
            </a:r>
            <a:r>
              <a:rPr lang="en-GB" sz="1600" i="1" dirty="0"/>
              <a:t>accommodation</a:t>
            </a:r>
            <a:r>
              <a:rPr lang="en-GB" sz="1600" dirty="0"/>
              <a:t> is adjusting schemas when new information doesn’t fit (Blake and Pope, 2008). Piaget saw learning as reaching a balance (equilibrium) between assimilation and accommodation.</a:t>
            </a:r>
          </a:p>
          <a:p>
            <a:pPr marL="0" lvl="1" indent="0" algn="just">
              <a:lnSpc>
                <a:spcPct val="150000"/>
              </a:lnSpc>
              <a:buNone/>
            </a:pPr>
            <a:r>
              <a:rPr lang="en-GB" sz="1600" dirty="0"/>
              <a:t>Piaget emphasized that children learn best through active exploration and hands-on play. Manipulating objects and engaging in pretend play helps them form and refine schemas (Smith and Pellegrini, 2023). For example, solving puzzles or sorting shapes builds problem-solving skills.</a:t>
            </a:r>
          </a:p>
          <a:p>
            <a:pPr marL="0" lvl="1" indent="0" algn="just">
              <a:lnSpc>
                <a:spcPct val="150000"/>
              </a:lnSpc>
              <a:buNone/>
            </a:pPr>
            <a:r>
              <a:rPr lang="en-GB" sz="1600" dirty="0"/>
              <a:t>At 3, Amira is in early preoperational thinking. Her limited vocabulary and simple play are developmentally typical she is still building symbolic understanding and may view things only from her own point of view.</a:t>
            </a:r>
          </a:p>
        </p:txBody>
      </p:sp>
      <p:pic>
        <p:nvPicPr>
          <p:cNvPr id="6" name="Picture 5" descr="UWTSD-Logo.png"/>
          <p:cNvPicPr>
            <a:picLocks noChangeAspect="1"/>
          </p:cNvPicPr>
          <p:nvPr/>
        </p:nvPicPr>
        <p:blipFill>
          <a:blip r:embed="rId4"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1886698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FFEFC1-3F37-1E6A-E556-B2215495F726}"/>
              </a:ext>
            </a:extLst>
          </p:cNvPr>
          <p:cNvSpPr>
            <a:spLocks noGrp="1"/>
          </p:cNvSpPr>
          <p:nvPr>
            <p:ph type="title"/>
          </p:nvPr>
        </p:nvSpPr>
        <p:spPr>
          <a:xfrm>
            <a:off x="716165" y="194957"/>
            <a:ext cx="7582446" cy="667685"/>
          </a:xfrm>
        </p:spPr>
        <p:txBody>
          <a:bodyPr>
            <a:normAutofit/>
          </a:bodyPr>
          <a:lstStyle/>
          <a:p>
            <a:pPr algn="ctr"/>
            <a:r>
              <a:rPr lang="en-GB" sz="3200" dirty="0"/>
              <a:t>Vygotsky’s Sociocultural Theory</a:t>
            </a:r>
          </a:p>
        </p:txBody>
      </p:sp>
      <p:pic>
        <p:nvPicPr>
          <p:cNvPr id="5" name="Picture 4">
            <a:extLst>
              <a:ext uri="{FF2B5EF4-FFF2-40B4-BE49-F238E27FC236}">
                <a16:creationId xmlns="" xmlns:a16="http://schemas.microsoft.com/office/drawing/2014/main" id="{F04B8B1B-B380-2923-8AEE-25E94789DC6B}"/>
              </a:ext>
            </a:extLst>
          </p:cNvPr>
          <p:cNvPicPr>
            <a:picLocks noChangeAspect="1"/>
          </p:cNvPicPr>
          <p:nvPr/>
        </p:nvPicPr>
        <p:blipFill>
          <a:blip r:embed="rId2" cstate="print"/>
          <a:srcRect l="23056" t="36442" r="10417" b="10417"/>
          <a:stretch>
            <a:fillRect/>
          </a:stretch>
        </p:blipFill>
        <p:spPr>
          <a:xfrm>
            <a:off x="9542268" y="2691442"/>
            <a:ext cx="2608514" cy="2083650"/>
          </a:xfrm>
          <a:prstGeom prst="rect">
            <a:avLst/>
          </a:prstGeom>
        </p:spPr>
      </p:pic>
      <p:sp>
        <p:nvSpPr>
          <p:cNvPr id="3" name="Content Placeholder 2">
            <a:extLst>
              <a:ext uri="{FF2B5EF4-FFF2-40B4-BE49-F238E27FC236}">
                <a16:creationId xmlns="" xmlns:a16="http://schemas.microsoft.com/office/drawing/2014/main" id="{CA8017E7-8E1F-C5E2-E50D-D8B10B71F565}"/>
              </a:ext>
            </a:extLst>
          </p:cNvPr>
          <p:cNvSpPr>
            <a:spLocks noGrp="1"/>
          </p:cNvSpPr>
          <p:nvPr>
            <p:ph idx="1"/>
          </p:nvPr>
        </p:nvSpPr>
        <p:spPr>
          <a:xfrm>
            <a:off x="638527" y="883838"/>
            <a:ext cx="9048937" cy="5404819"/>
          </a:xfrm>
        </p:spPr>
        <p:txBody>
          <a:bodyPr>
            <a:noAutofit/>
          </a:bodyPr>
          <a:lstStyle/>
          <a:p>
            <a:pPr marL="0" lvl="0" indent="0">
              <a:lnSpc>
                <a:spcPct val="150000"/>
              </a:lnSpc>
              <a:buNone/>
            </a:pPr>
            <a:r>
              <a:rPr lang="en-GB" sz="1500" dirty="0"/>
              <a:t>Vygotsky held that cognitive development is fundamentally social. Children learn first through interactions with others (parents, teachers, peers) and then internalize that learning. Conversations and guided play with knowledgeable adults or older children help form new mental abilities (McLeod, 2025).</a:t>
            </a:r>
          </a:p>
          <a:p>
            <a:pPr marL="0" lvl="0" indent="0">
              <a:lnSpc>
                <a:spcPct val="150000"/>
              </a:lnSpc>
              <a:buNone/>
            </a:pPr>
            <a:r>
              <a:rPr lang="en-GB" sz="1500" dirty="0"/>
              <a:t>Speech is both communication and cognitive tool. Initially social, children’s speech becomes private (talking to self) and then inner speech. These verbal interactions guide thinking and self-regulation (McLeod, 2025).</a:t>
            </a:r>
          </a:p>
          <a:p>
            <a:pPr marL="0" lvl="0" indent="0">
              <a:lnSpc>
                <a:spcPct val="150000"/>
              </a:lnSpc>
              <a:buNone/>
            </a:pPr>
            <a:r>
              <a:rPr lang="en-GB" sz="1500" dirty="0"/>
              <a:t>The </a:t>
            </a:r>
            <a:r>
              <a:rPr lang="en-US" sz="1500" dirty="0"/>
              <a:t>Zone of Proximal Development (ZPD)</a:t>
            </a:r>
            <a:r>
              <a:rPr lang="en-GB" sz="1500" dirty="0"/>
              <a:t> is the range between what a child can do alone and what she can do with help. Optimal learning happens within this zone. For example, a child may learn to stack blocks alone but can learn to build a tower with an adult’s guidance.</a:t>
            </a:r>
          </a:p>
          <a:p>
            <a:pPr marL="0" lvl="0" indent="0">
              <a:lnSpc>
                <a:spcPct val="150000"/>
              </a:lnSpc>
              <a:buNone/>
            </a:pPr>
            <a:r>
              <a:rPr lang="en-GB" sz="1500" dirty="0"/>
              <a:t>Adults (or skilled peers) provide temporary support just beyond the child’s current ability. This might include </a:t>
            </a:r>
            <a:r>
              <a:rPr lang="en-GB" sz="1500" dirty="0" err="1"/>
              <a:t>modeling</a:t>
            </a:r>
            <a:r>
              <a:rPr lang="en-GB" sz="1500" dirty="0"/>
              <a:t> a task, asking guiding questions, or giving verbal prompts. As the child’s competence grows, support is gradually removed (McLeod, 2025).</a:t>
            </a:r>
          </a:p>
          <a:p>
            <a:pPr marL="0" lvl="0" indent="0">
              <a:lnSpc>
                <a:spcPct val="150000"/>
              </a:lnSpc>
              <a:buNone/>
            </a:pPr>
            <a:r>
              <a:rPr lang="en-GB" sz="1500" dirty="0"/>
              <a:t>In Amira’s case, guided social play and language </a:t>
            </a:r>
            <a:r>
              <a:rPr lang="en-GB" sz="1500" dirty="0" err="1"/>
              <a:t>modeling</a:t>
            </a:r>
            <a:r>
              <a:rPr lang="en-GB" sz="1500" dirty="0"/>
              <a:t> are key. Interactions with a teacher or more verbal children can help stretch her skills in a supportive way.</a:t>
            </a:r>
          </a:p>
          <a:p>
            <a:pPr>
              <a:lnSpc>
                <a:spcPct val="150000"/>
              </a:lnSpc>
            </a:pPr>
            <a:endParaRPr lang="en-GB" sz="1500" dirty="0"/>
          </a:p>
        </p:txBody>
      </p:sp>
      <p:pic>
        <p:nvPicPr>
          <p:cNvPr id="6" name="Picture 5" descr="UWTSD-Logo.png"/>
          <p:cNvPicPr>
            <a:picLocks noChangeAspect="1"/>
          </p:cNvPicPr>
          <p:nvPr/>
        </p:nvPicPr>
        <p:blipFill>
          <a:blip r:embed="rId3" cstate="print"/>
          <a:stretch>
            <a:fillRect/>
          </a:stretch>
        </p:blipFill>
        <p:spPr>
          <a:xfrm>
            <a:off x="9920376" y="119827"/>
            <a:ext cx="2118937" cy="700426"/>
          </a:xfrm>
          <a:prstGeom prst="rect">
            <a:avLst/>
          </a:prstGeom>
        </p:spPr>
      </p:pic>
      <p:pic>
        <p:nvPicPr>
          <p:cNvPr id="2050" name="Picture 2"/>
          <p:cNvPicPr>
            <a:picLocks noChangeAspect="1" noChangeArrowheads="1"/>
          </p:cNvPicPr>
          <p:nvPr/>
        </p:nvPicPr>
        <p:blipFill>
          <a:blip r:embed="rId4" cstate="print"/>
          <a:srcRect/>
          <a:stretch>
            <a:fillRect/>
          </a:stretch>
        </p:blipFill>
        <p:spPr bwMode="auto">
          <a:xfrm>
            <a:off x="9409815" y="5003210"/>
            <a:ext cx="2782185" cy="1854790"/>
          </a:xfrm>
          <a:prstGeom prst="rect">
            <a:avLst/>
          </a:prstGeom>
          <a:noFill/>
          <a:ln w="9525">
            <a:noFill/>
            <a:miter lim="800000"/>
            <a:headEnd/>
            <a:tailEnd/>
          </a:ln>
        </p:spPr>
      </p:pic>
    </p:spTree>
    <p:extLst>
      <p:ext uri="{BB962C8B-B14F-4D97-AF65-F5344CB8AC3E}">
        <p14:creationId xmlns="" xmlns:p14="http://schemas.microsoft.com/office/powerpoint/2010/main" val="1018875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2D88549-E394-4ED0-7F25-C4B46A175D2E}"/>
              </a:ext>
            </a:extLst>
          </p:cNvPr>
          <p:cNvSpPr>
            <a:spLocks noGrp="1"/>
          </p:cNvSpPr>
          <p:nvPr>
            <p:ph type="title"/>
          </p:nvPr>
        </p:nvSpPr>
        <p:spPr/>
        <p:txBody>
          <a:bodyPr/>
          <a:lstStyle/>
          <a:p>
            <a:r>
              <a:rPr lang="en-GB" dirty="0"/>
              <a:t>Applying Theories to Amira’s Case</a:t>
            </a:r>
          </a:p>
        </p:txBody>
      </p:sp>
      <p:graphicFrame>
        <p:nvGraphicFramePr>
          <p:cNvPr id="4" name="Content Placeholder 3">
            <a:extLst>
              <a:ext uri="{FF2B5EF4-FFF2-40B4-BE49-F238E27FC236}">
                <a16:creationId xmlns="" xmlns:a16="http://schemas.microsoft.com/office/drawing/2014/main" id="{938A6C88-D929-3C30-4A05-3735CB3E5D51}"/>
              </a:ext>
            </a:extLst>
          </p:cNvPr>
          <p:cNvGraphicFramePr>
            <a:graphicFrameLocks noGrp="1"/>
          </p:cNvGraphicFramePr>
          <p:nvPr>
            <p:ph idx="1"/>
            <p:extLst>
              <p:ext uri="{D42A27DB-BD31-4B8C-83A1-F6EECF244321}">
                <p14:modId xmlns="" xmlns:p14="http://schemas.microsoft.com/office/powerpoint/2010/main" val="2997421230"/>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UWTSD-Logo.png"/>
          <p:cNvPicPr>
            <a:picLocks noChangeAspect="1"/>
          </p:cNvPicPr>
          <p:nvPr/>
        </p:nvPicPr>
        <p:blipFill>
          <a:blip r:embed="rId7"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3822976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A9A49159-2C60-F903-AEB3-556F4D0F9425}"/>
              </a:ext>
            </a:extLst>
          </p:cNvPr>
          <p:cNvSpPr/>
          <p:nvPr/>
        </p:nvSpPr>
        <p:spPr>
          <a:xfrm>
            <a:off x="0" y="-42094"/>
            <a:ext cx="12192000" cy="6900094"/>
          </a:xfrm>
          <a:prstGeom prst="rect">
            <a:avLst/>
          </a:prstGeom>
          <a:solidFill>
            <a:srgbClr val="FBFB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 xmlns:a16="http://schemas.microsoft.com/office/drawing/2014/main" id="{B042D568-41AC-D223-0403-F437B1AB2361}"/>
              </a:ext>
            </a:extLst>
          </p:cNvPr>
          <p:cNvSpPr>
            <a:spLocks noGrp="1"/>
          </p:cNvSpPr>
          <p:nvPr>
            <p:ph type="title"/>
          </p:nvPr>
        </p:nvSpPr>
        <p:spPr>
          <a:xfrm>
            <a:off x="560890" y="160451"/>
            <a:ext cx="6771563" cy="633179"/>
          </a:xfrm>
        </p:spPr>
        <p:txBody>
          <a:bodyPr/>
          <a:lstStyle/>
          <a:p>
            <a:r>
              <a:rPr lang="en-GB" dirty="0"/>
              <a:t>Strategies and Interventions</a:t>
            </a:r>
          </a:p>
        </p:txBody>
      </p:sp>
      <p:pic>
        <p:nvPicPr>
          <p:cNvPr id="6" name="Picture 5" descr="A group of children and a person&#10;&#10;AI-generated content may be incorrect.">
            <a:extLst>
              <a:ext uri="{FF2B5EF4-FFF2-40B4-BE49-F238E27FC236}">
                <a16:creationId xmlns="" xmlns:a16="http://schemas.microsoft.com/office/drawing/2014/main" id="{4143C4A6-01A3-6320-488A-F27C37E12F93}"/>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8842075" y="2380890"/>
            <a:ext cx="3099383" cy="2536166"/>
          </a:xfrm>
          <a:prstGeom prst="rect">
            <a:avLst/>
          </a:prstGeom>
        </p:spPr>
      </p:pic>
      <p:sp>
        <p:nvSpPr>
          <p:cNvPr id="9" name="Content Placeholder 8">
            <a:extLst>
              <a:ext uri="{FF2B5EF4-FFF2-40B4-BE49-F238E27FC236}">
                <a16:creationId xmlns="" xmlns:a16="http://schemas.microsoft.com/office/drawing/2014/main" id="{BC71549A-67D5-7499-AC8E-63D31D536803}"/>
              </a:ext>
            </a:extLst>
          </p:cNvPr>
          <p:cNvSpPr>
            <a:spLocks noGrp="1"/>
          </p:cNvSpPr>
          <p:nvPr>
            <p:ph idx="1"/>
          </p:nvPr>
        </p:nvSpPr>
        <p:spPr>
          <a:xfrm>
            <a:off x="660820" y="868392"/>
            <a:ext cx="8241639" cy="5584165"/>
          </a:xfrm>
        </p:spPr>
        <p:txBody>
          <a:bodyPr>
            <a:normAutofit lnSpcReduction="10000"/>
          </a:bodyPr>
          <a:lstStyle/>
          <a:p>
            <a:pPr marL="0" lvl="0" indent="0" algn="just">
              <a:lnSpc>
                <a:spcPct val="100000"/>
              </a:lnSpc>
              <a:buNone/>
            </a:pPr>
            <a:r>
              <a:rPr lang="en-GB" sz="1600" b="1" u="sng" dirty="0"/>
              <a:t>Piaget-based Strategies:</a:t>
            </a:r>
            <a:r>
              <a:rPr lang="en-GB" sz="1600" u="sng" dirty="0"/>
              <a:t> </a:t>
            </a:r>
          </a:p>
          <a:p>
            <a:pPr marL="228600" lvl="1" indent="0" algn="just">
              <a:lnSpc>
                <a:spcPct val="100000"/>
              </a:lnSpc>
              <a:buNone/>
            </a:pPr>
            <a:r>
              <a:rPr lang="en-GB" sz="1600" dirty="0"/>
              <a:t>Offer sensory-rich, hands-on activities. For example, provide blocks, puzzles, role-play props (dolls, kitchen set) so Amira can explore concepts </a:t>
            </a:r>
            <a:r>
              <a:rPr lang="en-GB" sz="1600" dirty="0" smtClean="0"/>
              <a:t>(colours, </a:t>
            </a:r>
            <a:r>
              <a:rPr lang="en-GB" sz="1600" dirty="0"/>
              <a:t>sizes, roles) through play (Smith and Pellegrini, 2023). Use open-ended questions (“What do you want to build?”) to promote thinking. Encourage pretend play to help her practice symbolic language.</a:t>
            </a:r>
          </a:p>
          <a:p>
            <a:pPr marL="0" lvl="0" indent="0" algn="just">
              <a:lnSpc>
                <a:spcPct val="100000"/>
              </a:lnSpc>
              <a:buNone/>
            </a:pPr>
            <a:r>
              <a:rPr lang="en-GB" sz="1600" b="1" u="sng" dirty="0"/>
              <a:t>Vygotsky-based Strategies:</a:t>
            </a:r>
            <a:r>
              <a:rPr lang="en-GB" sz="1600" u="sng" dirty="0"/>
              <a:t> </a:t>
            </a:r>
          </a:p>
          <a:p>
            <a:pPr marL="228600" lvl="1" indent="0" algn="just">
              <a:lnSpc>
                <a:spcPct val="100000"/>
              </a:lnSpc>
              <a:buNone/>
            </a:pPr>
            <a:r>
              <a:rPr lang="en-GB" sz="1600" dirty="0"/>
              <a:t>Facilitate small-group activities. Sit with Amira and other children, model language and play </a:t>
            </a:r>
            <a:r>
              <a:rPr lang="en-GB" sz="1600" dirty="0" err="1"/>
              <a:t>behaviors</a:t>
            </a:r>
            <a:r>
              <a:rPr lang="en-GB" sz="1600" dirty="0"/>
              <a:t> (“Can you roll the ball to your friend?”). Use peer </a:t>
            </a:r>
            <a:r>
              <a:rPr lang="en-GB" sz="1600" dirty="0" err="1"/>
              <a:t>modeling</a:t>
            </a:r>
            <a:r>
              <a:rPr lang="en-GB" sz="1600" dirty="0"/>
              <a:t> by pairing Amira with a slightly older or more verbal child during activities. Verbally scaffold tasks: for instance, break routines into steps and guide her (“First we wash the doll, then we feed it”). As she learns, reduce prompts.</a:t>
            </a:r>
          </a:p>
          <a:p>
            <a:pPr marL="0" lvl="0" indent="0" algn="just">
              <a:lnSpc>
                <a:spcPct val="100000"/>
              </a:lnSpc>
              <a:buNone/>
            </a:pPr>
            <a:r>
              <a:rPr lang="en-GB" sz="1600" b="1" u="sng" dirty="0"/>
              <a:t>Responsive Caregiving:</a:t>
            </a:r>
            <a:r>
              <a:rPr lang="en-GB" sz="1600" u="sng" dirty="0"/>
              <a:t> </a:t>
            </a:r>
          </a:p>
          <a:p>
            <a:pPr marL="228600" lvl="1" indent="0" algn="just">
              <a:lnSpc>
                <a:spcPct val="100000"/>
              </a:lnSpc>
              <a:buNone/>
            </a:pPr>
            <a:r>
              <a:rPr lang="en-GB" sz="1600" dirty="0"/>
              <a:t>Always acknowledge Amira’s emotions (e.g., “I see you’re missing Mommy; it’s okay to feel upset”). Maintain consistent daily routines to give her a sense of security. Create a warm, predictable environment where she feels safe to explore. Research emphasizes that such responsive adult-child interactions are a foundation for healthy development (Head Start, 2025).</a:t>
            </a:r>
          </a:p>
          <a:p>
            <a:pPr marL="0" lvl="0" indent="0" algn="just">
              <a:lnSpc>
                <a:spcPct val="100000"/>
              </a:lnSpc>
              <a:buNone/>
            </a:pPr>
            <a:r>
              <a:rPr lang="en-GB" sz="1600" b="1" u="sng" dirty="0"/>
              <a:t>Example:</a:t>
            </a:r>
            <a:r>
              <a:rPr lang="en-GB" sz="1600" u="sng" dirty="0"/>
              <a:t> </a:t>
            </a:r>
          </a:p>
          <a:p>
            <a:pPr marL="228600" lvl="1" indent="0" algn="just">
              <a:lnSpc>
                <a:spcPct val="100000"/>
              </a:lnSpc>
              <a:buNone/>
            </a:pPr>
            <a:r>
              <a:rPr lang="en-GB" sz="1600" dirty="0"/>
              <a:t>When Amira plays with a ball alone, a practitioner might join and say “This is a red ball,” then gently encourage another child to join (“Look, Sara, Amira has the ball!”). This labels language and introduces peer play.</a:t>
            </a:r>
          </a:p>
        </p:txBody>
      </p:sp>
      <p:pic>
        <p:nvPicPr>
          <p:cNvPr id="8" name="Picture 7" descr="UWTSD-Logo.png"/>
          <p:cNvPicPr>
            <a:picLocks noChangeAspect="1"/>
          </p:cNvPicPr>
          <p:nvPr/>
        </p:nvPicPr>
        <p:blipFill>
          <a:blip r:embed="rId3"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773589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artoon of a person and person holding a baby&#10;&#10;AI-generated content may be incorrect.">
            <a:extLst>
              <a:ext uri="{FF2B5EF4-FFF2-40B4-BE49-F238E27FC236}">
                <a16:creationId xmlns="" xmlns:a16="http://schemas.microsoft.com/office/drawing/2014/main" id="{8E6C4123-6BA1-E5AE-B744-D9CC6861BFDF}"/>
              </a:ext>
            </a:extLst>
          </p:cNvPr>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7262003" y="1233578"/>
            <a:ext cx="4929997" cy="3286664"/>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 xmlns:a16="http://schemas.microsoft.com/office/drawing/2014/main" id="{256D7EAC-B7A1-4BEC-4F9F-8764A5F15C64}"/>
              </a:ext>
            </a:extLst>
          </p:cNvPr>
          <p:cNvSpPr>
            <a:spLocks noGrp="1"/>
          </p:cNvSpPr>
          <p:nvPr>
            <p:ph type="title"/>
          </p:nvPr>
        </p:nvSpPr>
        <p:spPr>
          <a:xfrm>
            <a:off x="422867" y="209909"/>
            <a:ext cx="7047608" cy="609600"/>
          </a:xfrm>
        </p:spPr>
        <p:txBody>
          <a:bodyPr/>
          <a:lstStyle/>
          <a:p>
            <a:r>
              <a:rPr lang="en-GB" dirty="0"/>
              <a:t>Nature and Nurture Influences</a:t>
            </a:r>
          </a:p>
        </p:txBody>
      </p:sp>
      <p:sp>
        <p:nvSpPr>
          <p:cNvPr id="3" name="Content Placeholder 2">
            <a:extLst>
              <a:ext uri="{FF2B5EF4-FFF2-40B4-BE49-F238E27FC236}">
                <a16:creationId xmlns="" xmlns:a16="http://schemas.microsoft.com/office/drawing/2014/main" id="{566E43A3-D4AB-B6BA-E416-99F998CB63B4}"/>
              </a:ext>
            </a:extLst>
          </p:cNvPr>
          <p:cNvSpPr>
            <a:spLocks noGrp="1"/>
          </p:cNvSpPr>
          <p:nvPr>
            <p:ph idx="1"/>
          </p:nvPr>
        </p:nvSpPr>
        <p:spPr>
          <a:xfrm>
            <a:off x="552262" y="948905"/>
            <a:ext cx="7720470" cy="5262113"/>
          </a:xfrm>
        </p:spPr>
        <p:txBody>
          <a:bodyPr>
            <a:noAutofit/>
          </a:bodyPr>
          <a:lstStyle/>
          <a:p>
            <a:pPr marL="0" lvl="0" indent="0">
              <a:lnSpc>
                <a:spcPct val="150000"/>
              </a:lnSpc>
              <a:buNone/>
            </a:pPr>
            <a:r>
              <a:rPr lang="en-GB" sz="1400" b="1" u="sng" dirty="0"/>
              <a:t>Nature (Biological):</a:t>
            </a:r>
            <a:r>
              <a:rPr lang="en-GB" sz="1400" u="sng" dirty="0"/>
              <a:t> </a:t>
            </a:r>
          </a:p>
          <a:p>
            <a:pPr marL="228600" lvl="1" indent="0">
              <a:lnSpc>
                <a:spcPct val="150000"/>
              </a:lnSpc>
              <a:buNone/>
            </a:pPr>
            <a:r>
              <a:rPr lang="en-GB" sz="1400" dirty="0"/>
              <a:t>Amira’s innate temperament (e.g. cautious or shy) and inherited traits (such as her speech development rate) influence her </a:t>
            </a:r>
            <a:r>
              <a:rPr lang="en-GB" sz="1400" dirty="0" err="1"/>
              <a:t>behavior</a:t>
            </a:r>
            <a:r>
              <a:rPr lang="en-GB" sz="1400" dirty="0"/>
              <a:t>. Temperament is largely inborn and shapes how a child reacts to the world (American Academy of </a:t>
            </a:r>
            <a:r>
              <a:rPr lang="en-GB" sz="1400" dirty="0" err="1"/>
              <a:t>Pediatrics</a:t>
            </a:r>
            <a:r>
              <a:rPr lang="en-GB" sz="1400" dirty="0"/>
              <a:t>, 2024). A naturally anxious child will need more reassurance.</a:t>
            </a:r>
          </a:p>
          <a:p>
            <a:pPr marL="0" lvl="0" indent="0">
              <a:lnSpc>
                <a:spcPct val="150000"/>
              </a:lnSpc>
              <a:buNone/>
            </a:pPr>
            <a:r>
              <a:rPr lang="en-GB" sz="1400" b="1" u="sng" dirty="0"/>
              <a:t>Nurture (Environmental):</a:t>
            </a:r>
            <a:r>
              <a:rPr lang="en-GB" sz="1400" u="sng" dirty="0"/>
              <a:t> </a:t>
            </a:r>
          </a:p>
          <a:p>
            <a:pPr marL="228600" lvl="1" indent="0">
              <a:lnSpc>
                <a:spcPct val="150000"/>
              </a:lnSpc>
              <a:buNone/>
            </a:pPr>
            <a:r>
              <a:rPr lang="en-GB" sz="1400" dirty="0"/>
              <a:t>Her early caregiving experiences and current environment shape her development. For example, warm family attachment builds trust, while a language-rich home supports communication skills. Nursery factors (teacher support, peer interactions) also contribute.</a:t>
            </a:r>
          </a:p>
          <a:p>
            <a:pPr marL="0" lvl="0" indent="0">
              <a:lnSpc>
                <a:spcPct val="150000"/>
              </a:lnSpc>
              <a:buNone/>
            </a:pPr>
            <a:r>
              <a:rPr lang="en-GB" sz="1400" b="1" u="sng" dirty="0"/>
              <a:t>Interaction of Both:</a:t>
            </a:r>
            <a:r>
              <a:rPr lang="en-GB" sz="1400" u="sng" dirty="0"/>
              <a:t> </a:t>
            </a:r>
          </a:p>
          <a:p>
            <a:pPr marL="228600" lvl="1" indent="0">
              <a:lnSpc>
                <a:spcPct val="150000"/>
              </a:lnSpc>
              <a:buNone/>
            </a:pPr>
            <a:r>
              <a:rPr lang="en-GB" sz="1400" dirty="0"/>
              <a:t>Research notes that temperament and environment interact. A sensitive caregiver can buffer an anxious temperament, helping the child feel secure (NSPCC Learning, 2021). Likewise, providing many language opportunities can help even a late-talking child improve. Thus, Amira’s anxiety and communication skills are the result of both her innate makeup and her surroundings.</a:t>
            </a:r>
          </a:p>
        </p:txBody>
      </p:sp>
      <p:pic>
        <p:nvPicPr>
          <p:cNvPr id="5" name="Picture 4" descr="UWTSD-Logo.png"/>
          <p:cNvPicPr>
            <a:picLocks noChangeAspect="1"/>
          </p:cNvPicPr>
          <p:nvPr/>
        </p:nvPicPr>
        <p:blipFill>
          <a:blip r:embed="rId3"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1541123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1135B45-78FE-806E-8BF2-92A5F112A141}"/>
              </a:ext>
            </a:extLst>
          </p:cNvPr>
          <p:cNvSpPr>
            <a:spLocks noGrp="1"/>
          </p:cNvSpPr>
          <p:nvPr>
            <p:ph type="title"/>
          </p:nvPr>
        </p:nvSpPr>
        <p:spPr>
          <a:xfrm>
            <a:off x="750671" y="410293"/>
            <a:ext cx="7056235" cy="650755"/>
          </a:xfrm>
        </p:spPr>
        <p:txBody>
          <a:bodyPr/>
          <a:lstStyle/>
          <a:p>
            <a:r>
              <a:rPr lang="en-GB" dirty="0"/>
              <a:t>Critical Evaluation of Theories</a:t>
            </a:r>
          </a:p>
        </p:txBody>
      </p:sp>
      <p:sp>
        <p:nvSpPr>
          <p:cNvPr id="6" name="Content Placeholder 5">
            <a:extLst>
              <a:ext uri="{FF2B5EF4-FFF2-40B4-BE49-F238E27FC236}">
                <a16:creationId xmlns="" xmlns:a16="http://schemas.microsoft.com/office/drawing/2014/main" id="{9A1C4CD9-EF1E-0BBF-5597-94B793751E92}"/>
              </a:ext>
            </a:extLst>
          </p:cNvPr>
          <p:cNvSpPr>
            <a:spLocks noGrp="1"/>
          </p:cNvSpPr>
          <p:nvPr>
            <p:ph idx="1"/>
          </p:nvPr>
        </p:nvSpPr>
        <p:spPr>
          <a:xfrm>
            <a:off x="612648" y="1268083"/>
            <a:ext cx="7763601" cy="4869827"/>
          </a:xfrm>
        </p:spPr>
        <p:txBody>
          <a:bodyPr>
            <a:normAutofit lnSpcReduction="10000"/>
          </a:bodyPr>
          <a:lstStyle/>
          <a:p>
            <a:pPr marL="0" lvl="0" indent="0" algn="just">
              <a:buNone/>
            </a:pPr>
            <a:r>
              <a:rPr lang="en-GB" sz="2000" b="1" u="sng" dirty="0"/>
              <a:t>Strengths:</a:t>
            </a:r>
            <a:r>
              <a:rPr lang="en-GB" sz="2000" u="sng" dirty="0"/>
              <a:t> </a:t>
            </a:r>
          </a:p>
          <a:p>
            <a:pPr marL="228600" lvl="1" indent="0" algn="just">
              <a:buNone/>
            </a:pPr>
            <a:r>
              <a:rPr lang="en-GB" sz="1400" dirty="0"/>
              <a:t>Both Piaget and Vygotsky view children as active learners. They emphasize exploration, play, and the role of interaction in development (Blake and Pope, 2008). Each highlights different but complementary aspects: Piaget stresses cognitive stages, Vygotsky highlights social context. Together, they remind practitioners to consider both thinking skills and social support in education.</a:t>
            </a:r>
          </a:p>
          <a:p>
            <a:pPr marL="0" lvl="0" indent="0" algn="just">
              <a:buNone/>
            </a:pPr>
            <a:r>
              <a:rPr lang="en-GB" sz="2000" b="1" u="sng" dirty="0"/>
              <a:t>Limitations:</a:t>
            </a:r>
            <a:r>
              <a:rPr lang="en-GB" sz="2000" u="sng" dirty="0"/>
              <a:t> </a:t>
            </a:r>
          </a:p>
          <a:p>
            <a:pPr marL="228600" lvl="1" indent="0" algn="just">
              <a:buNone/>
            </a:pPr>
            <a:r>
              <a:rPr lang="en-GB" sz="1400" dirty="0"/>
              <a:t>Piaget’s stage theory is sometimes seen as rigid. He underestimates social/cultural influences on learning (</a:t>
            </a:r>
            <a:r>
              <a:rPr lang="en-GB" sz="1400" dirty="0" err="1"/>
              <a:t>Pedapati</a:t>
            </a:r>
            <a:r>
              <a:rPr lang="en-GB" sz="1400" dirty="0"/>
              <a:t>, 2022). For example, children from different cultures may develop certain skills earlier if emphasized by the culture. Vygotsky’s theory, while valuing culture and language, can be hard to apply universally not all children have constant access to more knowledgeable partners. In fact, some research notes children often learn many things by themselves before formal teaching occurs (</a:t>
            </a:r>
            <a:r>
              <a:rPr lang="en-GB" sz="1400" dirty="0" err="1"/>
              <a:t>Pedapati</a:t>
            </a:r>
            <a:r>
              <a:rPr lang="en-GB" sz="1400" dirty="0"/>
              <a:t>, 2022).</a:t>
            </a:r>
          </a:p>
          <a:p>
            <a:pPr marL="0" lvl="0" indent="0" algn="just">
              <a:buNone/>
            </a:pPr>
            <a:r>
              <a:rPr lang="en-GB" sz="2000" b="1" u="sng" dirty="0"/>
              <a:t>Integrated View:</a:t>
            </a:r>
            <a:r>
              <a:rPr lang="en-GB" sz="2000" u="sng" dirty="0"/>
              <a:t> </a:t>
            </a:r>
          </a:p>
          <a:p>
            <a:pPr marL="228600" lvl="1" indent="0" algn="just">
              <a:buNone/>
            </a:pPr>
            <a:r>
              <a:rPr lang="en-GB" sz="1400" dirty="0"/>
              <a:t>Using both theories together gives a fuller picture. We can account for Amira’s cognitive readiness (Piaget) while also planning guided support (Vygotsky). This combined approach avoids relying solely on one theory’s assumptions.</a:t>
            </a:r>
          </a:p>
        </p:txBody>
      </p:sp>
      <p:pic>
        <p:nvPicPr>
          <p:cNvPr id="8" name="Picture 7" descr="A group of children playing with toys&#10;&#10;AI-generated content may be incorrect.">
            <a:extLst>
              <a:ext uri="{FF2B5EF4-FFF2-40B4-BE49-F238E27FC236}">
                <a16:creationId xmlns="" xmlns:a16="http://schemas.microsoft.com/office/drawing/2014/main" id="{F601349D-F185-BE0B-FAC8-F066C0D171EB}"/>
              </a:ext>
            </a:extLst>
          </p:cNvPr>
          <p:cNvPicPr>
            <a:picLocks noChangeAspect="1"/>
          </p:cNvPicPr>
          <p:nvPr/>
        </p:nvPicPr>
        <p:blipFill>
          <a:blip r:embed="rId2" cstate="print">
            <a:extLst>
              <a:ext uri="{28A0092B-C50C-407E-A947-70E740481C1C}">
                <a14:useLocalDpi xmlns="" xmlns:a14="http://schemas.microsoft.com/office/drawing/2010/main" val="0"/>
              </a:ext>
            </a:extLst>
          </a:blip>
          <a:srcRect l="4784" t="4714" r="3948" b="6878"/>
          <a:stretch>
            <a:fillRect/>
          </a:stretch>
        </p:blipFill>
        <p:spPr>
          <a:xfrm>
            <a:off x="8908586" y="1233577"/>
            <a:ext cx="3163543" cy="5087428"/>
          </a:xfrm>
          <a:prstGeom prst="rect">
            <a:avLst/>
          </a:prstGeom>
        </p:spPr>
      </p:pic>
      <p:pic>
        <p:nvPicPr>
          <p:cNvPr id="5" name="Picture 4" descr="UWTSD-Logo.png"/>
          <p:cNvPicPr>
            <a:picLocks noChangeAspect="1"/>
          </p:cNvPicPr>
          <p:nvPr/>
        </p:nvPicPr>
        <p:blipFill>
          <a:blip r:embed="rId3"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2269579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18830281-7DFE-DCDD-FFBB-14B2BC3ACD20}"/>
              </a:ext>
            </a:extLst>
          </p:cNvPr>
          <p:cNvSpPr/>
          <p:nvPr/>
        </p:nvSpPr>
        <p:spPr>
          <a:xfrm>
            <a:off x="0" y="0"/>
            <a:ext cx="12192000" cy="6858000"/>
          </a:xfrm>
          <a:prstGeom prst="rect">
            <a:avLst/>
          </a:prstGeom>
          <a:solidFill>
            <a:srgbClr val="FBFBF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 xmlns:a16="http://schemas.microsoft.com/office/drawing/2014/main" id="{196C7303-AE2D-8ED4-FE31-93D308CF9447}"/>
              </a:ext>
            </a:extLst>
          </p:cNvPr>
          <p:cNvSpPr>
            <a:spLocks noGrp="1"/>
          </p:cNvSpPr>
          <p:nvPr>
            <p:ph type="title"/>
          </p:nvPr>
        </p:nvSpPr>
        <p:spPr>
          <a:xfrm>
            <a:off x="1397651" y="628830"/>
            <a:ext cx="3760945" cy="596122"/>
          </a:xfrm>
        </p:spPr>
        <p:txBody>
          <a:bodyPr/>
          <a:lstStyle/>
          <a:p>
            <a:r>
              <a:rPr lang="en-GB" dirty="0"/>
              <a:t>Conclusion</a:t>
            </a:r>
          </a:p>
        </p:txBody>
      </p:sp>
      <p:pic>
        <p:nvPicPr>
          <p:cNvPr id="4" name="Picture 3">
            <a:extLst>
              <a:ext uri="{FF2B5EF4-FFF2-40B4-BE49-F238E27FC236}">
                <a16:creationId xmlns="" xmlns:a16="http://schemas.microsoft.com/office/drawing/2014/main" id="{E25795CB-0ADA-9C97-B618-8F7E77AFDA68}"/>
              </a:ext>
            </a:extLst>
          </p:cNvPr>
          <p:cNvPicPr>
            <a:picLocks noChangeAspect="1"/>
          </p:cNvPicPr>
          <p:nvPr/>
        </p:nvPicPr>
        <p:blipFill>
          <a:blip r:embed="rId2" cstate="print"/>
          <a:srcRect t="26525"/>
          <a:stretch>
            <a:fillRect/>
          </a:stretch>
        </p:blipFill>
        <p:spPr>
          <a:xfrm>
            <a:off x="6558758" y="1466491"/>
            <a:ext cx="5165857" cy="3795622"/>
          </a:xfrm>
          <a:prstGeom prst="rect">
            <a:avLst/>
          </a:prstGeom>
        </p:spPr>
      </p:pic>
      <p:sp>
        <p:nvSpPr>
          <p:cNvPr id="3" name="Content Placeholder 2">
            <a:extLst>
              <a:ext uri="{FF2B5EF4-FFF2-40B4-BE49-F238E27FC236}">
                <a16:creationId xmlns="" xmlns:a16="http://schemas.microsoft.com/office/drawing/2014/main" id="{0121B09F-6DF1-AA17-96AB-B0091B925A16}"/>
              </a:ext>
            </a:extLst>
          </p:cNvPr>
          <p:cNvSpPr>
            <a:spLocks noGrp="1"/>
          </p:cNvSpPr>
          <p:nvPr>
            <p:ph idx="1"/>
          </p:nvPr>
        </p:nvSpPr>
        <p:spPr>
          <a:xfrm>
            <a:off x="802428" y="1568883"/>
            <a:ext cx="5388103" cy="4593828"/>
          </a:xfrm>
        </p:spPr>
        <p:txBody>
          <a:bodyPr>
            <a:normAutofit fontScale="92500" lnSpcReduction="20000"/>
          </a:bodyPr>
          <a:lstStyle/>
          <a:p>
            <a:pPr marL="0" lvl="0" indent="0" algn="just">
              <a:lnSpc>
                <a:spcPct val="150000"/>
              </a:lnSpc>
              <a:buNone/>
            </a:pPr>
            <a:r>
              <a:rPr lang="en-GB" sz="1600" dirty="0"/>
              <a:t>Both Piagetian and Vygotskian perspectives are valuable for understanding Amira. Piaget helps explain her thinking patterns and play preferences; Vygotsky highlights the importance of social support and language scaffolding.</a:t>
            </a:r>
          </a:p>
          <a:p>
            <a:pPr marL="0" lvl="0" indent="0" algn="just">
              <a:lnSpc>
                <a:spcPct val="150000"/>
              </a:lnSpc>
              <a:buNone/>
            </a:pPr>
            <a:r>
              <a:rPr lang="en-GB" sz="1600" dirty="0"/>
              <a:t>By integrating these theories, practitioners can provide holistic support nurturing Amira’s cognitive skills, encouraging her speech, and gradually building her confidence in social situations.</a:t>
            </a:r>
          </a:p>
          <a:p>
            <a:pPr marL="0" indent="0" algn="just">
              <a:lnSpc>
                <a:spcPct val="150000"/>
              </a:lnSpc>
              <a:buNone/>
            </a:pPr>
            <a:r>
              <a:rPr lang="en-GB" sz="1600" dirty="0"/>
              <a:t>Applying evidence-based, developmentally appropriate strategies in early years settings has been shown to enhance children’s adjustment and learning outcomes. Overall, a balanced approach that combines independent discovery with responsive adult guidance will best support Amira’s cognitive, emotional, and social wellbeing.</a:t>
            </a:r>
          </a:p>
          <a:p>
            <a:pPr algn="just">
              <a:lnSpc>
                <a:spcPct val="150000"/>
              </a:lnSpc>
            </a:pPr>
            <a:endParaRPr lang="en-GB" sz="1600" dirty="0"/>
          </a:p>
        </p:txBody>
      </p:sp>
      <p:pic>
        <p:nvPicPr>
          <p:cNvPr id="6" name="Picture 5" descr="UWTSD-Logo.png"/>
          <p:cNvPicPr>
            <a:picLocks noChangeAspect="1"/>
          </p:cNvPicPr>
          <p:nvPr/>
        </p:nvPicPr>
        <p:blipFill>
          <a:blip r:embed="rId3"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2488426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0CDA4AF-34A4-C079-B68A-25FEC9C065AA}"/>
              </a:ext>
            </a:extLst>
          </p:cNvPr>
          <p:cNvSpPr>
            <a:spLocks noGrp="1"/>
          </p:cNvSpPr>
          <p:nvPr>
            <p:ph type="title"/>
          </p:nvPr>
        </p:nvSpPr>
        <p:spPr>
          <a:xfrm>
            <a:off x="612648" y="393365"/>
            <a:ext cx="3096710" cy="546915"/>
          </a:xfrm>
        </p:spPr>
        <p:txBody>
          <a:bodyPr>
            <a:normAutofit fontScale="90000"/>
          </a:bodyPr>
          <a:lstStyle/>
          <a:p>
            <a:r>
              <a:rPr lang="en-GB" dirty="0"/>
              <a:t>References</a:t>
            </a:r>
          </a:p>
        </p:txBody>
      </p:sp>
      <p:sp>
        <p:nvSpPr>
          <p:cNvPr id="3" name="Content Placeholder 2">
            <a:extLst>
              <a:ext uri="{FF2B5EF4-FFF2-40B4-BE49-F238E27FC236}">
                <a16:creationId xmlns="" xmlns:a16="http://schemas.microsoft.com/office/drawing/2014/main" id="{BF240FF0-97CA-90D5-1CB8-D73EFFB0D291}"/>
              </a:ext>
            </a:extLst>
          </p:cNvPr>
          <p:cNvSpPr>
            <a:spLocks noGrp="1"/>
          </p:cNvSpPr>
          <p:nvPr>
            <p:ph idx="1"/>
          </p:nvPr>
        </p:nvSpPr>
        <p:spPr>
          <a:xfrm>
            <a:off x="578141" y="1055298"/>
            <a:ext cx="10653579" cy="5295900"/>
          </a:xfrm>
        </p:spPr>
        <p:txBody>
          <a:bodyPr>
            <a:normAutofit lnSpcReduction="10000"/>
          </a:bodyPr>
          <a:lstStyle/>
          <a:p>
            <a:pPr marL="0" indent="-457200">
              <a:lnSpc>
                <a:spcPct val="100000"/>
              </a:lnSpc>
              <a:buNone/>
            </a:pPr>
            <a:r>
              <a:rPr lang="en-GB" sz="1400" dirty="0"/>
              <a:t>American Academy of </a:t>
            </a:r>
            <a:r>
              <a:rPr lang="en-GB" sz="1400" dirty="0" smtClean="0"/>
              <a:t>Paediatrics </a:t>
            </a:r>
            <a:r>
              <a:rPr lang="en-GB" sz="1400" dirty="0"/>
              <a:t>(2023). </a:t>
            </a:r>
            <a:r>
              <a:rPr lang="en-GB" sz="1400" i="1" dirty="0"/>
              <a:t>Developmental Milestones: 3 to 4 Year Olds</a:t>
            </a:r>
            <a:r>
              <a:rPr lang="en-GB" sz="1400" dirty="0"/>
              <a:t>. [online] HealthyChildren.org. Available at: https://www.healthychildren.org/English/ages-stages/preschool/Pages/Developmental-Milestones-3-to-4-Year-Olds.aspx [Accessed 23 Oct. 2025].</a:t>
            </a:r>
          </a:p>
          <a:p>
            <a:pPr marL="0" indent="-457200">
              <a:lnSpc>
                <a:spcPct val="100000"/>
              </a:lnSpc>
              <a:buNone/>
            </a:pPr>
            <a:r>
              <a:rPr lang="en-GB" sz="1400" dirty="0"/>
              <a:t>American Academy of </a:t>
            </a:r>
            <a:r>
              <a:rPr lang="en-GB" sz="1400" dirty="0" smtClean="0"/>
              <a:t>Paediatrics </a:t>
            </a:r>
            <a:r>
              <a:rPr lang="en-GB" sz="1400" dirty="0"/>
              <a:t>(2024). </a:t>
            </a:r>
            <a:r>
              <a:rPr lang="en-GB" sz="1400" i="1" dirty="0"/>
              <a:t>How to Understand Your Child’s Temperament</a:t>
            </a:r>
            <a:r>
              <a:rPr lang="en-GB" sz="1400" dirty="0"/>
              <a:t>. [online] HealthyChildren.org. Available at: https://www.healthychildren.org/English/ages-stages/gradeschool/Pages/How-to-Understand-Your-Childs-Temperament.aspx.</a:t>
            </a:r>
          </a:p>
          <a:p>
            <a:pPr marL="0" indent="-457200">
              <a:lnSpc>
                <a:spcPct val="100000"/>
              </a:lnSpc>
              <a:buNone/>
            </a:pPr>
            <a:r>
              <a:rPr lang="en-GB" sz="1400" dirty="0"/>
              <a:t>Blake, B. and Pope, T. (2008). Developmental Psychology: Incorporating Piaget’s and Vygotsky’s Theories in Classrooms. </a:t>
            </a:r>
            <a:r>
              <a:rPr lang="en-GB" sz="1400" i="1" dirty="0"/>
              <a:t>Journal of Cross-Disciplinary Perspectives in Education</a:t>
            </a:r>
            <a:r>
              <a:rPr lang="en-GB" sz="1400" dirty="0"/>
              <a:t>, [online] 1(1), pp.59–67. Available at: https://mxtsch.people.wm.edu/Teaching/JCPE/Volume1/JCPE_2008-01-09.pdf.</a:t>
            </a:r>
          </a:p>
          <a:p>
            <a:pPr marL="0" indent="-457200">
              <a:lnSpc>
                <a:spcPct val="100000"/>
              </a:lnSpc>
              <a:buNone/>
            </a:pPr>
            <a:r>
              <a:rPr lang="en-GB" sz="1400" dirty="0" err="1"/>
              <a:t>EuroSchool</a:t>
            </a:r>
            <a:r>
              <a:rPr lang="en-GB" sz="1400" dirty="0"/>
              <a:t> (2023). </a:t>
            </a:r>
            <a:r>
              <a:rPr lang="en-GB" sz="1400" i="1" dirty="0"/>
              <a:t>Nature vs. Nurture Child Development</a:t>
            </a:r>
            <a:r>
              <a:rPr lang="en-GB" sz="1400" dirty="0"/>
              <a:t>. [online] </a:t>
            </a:r>
            <a:r>
              <a:rPr lang="en-GB" sz="1400" dirty="0" smtClean="0"/>
              <a:t>Euro School</a:t>
            </a:r>
            <a:r>
              <a:rPr lang="en-GB" sz="1400" dirty="0"/>
              <a:t>. Available at: https://www.euroschoolindia.com/blogs/nature-vs-nurture-child-development/ [Accessed 24 Oct. 2025].</a:t>
            </a:r>
          </a:p>
          <a:p>
            <a:pPr marL="0" indent="-457200">
              <a:lnSpc>
                <a:spcPct val="100000"/>
              </a:lnSpc>
              <a:buNone/>
            </a:pPr>
            <a:r>
              <a:rPr lang="en-GB" sz="1400" dirty="0"/>
              <a:t>Head Start (2025). </a:t>
            </a:r>
            <a:r>
              <a:rPr lang="en-GB" sz="1400" i="1" dirty="0"/>
              <a:t>Responsive Caregiving</a:t>
            </a:r>
            <a:r>
              <a:rPr lang="en-GB" sz="1400" dirty="0"/>
              <a:t>. [online] Headstart.gov. Available at: https://headstart.gov/browse/tag/responsive-caregiving [Accessed 23 Oct. 2025].</a:t>
            </a:r>
          </a:p>
          <a:p>
            <a:pPr marL="0" indent="-457200">
              <a:lnSpc>
                <a:spcPct val="100000"/>
              </a:lnSpc>
              <a:buNone/>
            </a:pPr>
            <a:r>
              <a:rPr lang="en-GB" sz="1400" dirty="0"/>
              <a:t>McLeod, S. (2025). </a:t>
            </a:r>
            <a:r>
              <a:rPr lang="en-GB" sz="1400" i="1" dirty="0"/>
              <a:t>Vygotsky’s sociocultural theory of cognitive development</a:t>
            </a:r>
            <a:r>
              <a:rPr lang="en-GB" sz="1400" dirty="0"/>
              <a:t>. [online] Simply Psychology. Available at: https://www.simplypsychology.org/vygotsky.html [Accessed 23 Oct. 2025].</a:t>
            </a:r>
          </a:p>
          <a:p>
            <a:pPr marL="0" indent="-457200">
              <a:lnSpc>
                <a:spcPct val="100000"/>
              </a:lnSpc>
              <a:buNone/>
            </a:pPr>
            <a:r>
              <a:rPr lang="en-GB" sz="1400" dirty="0"/>
              <a:t>NSPCC Learning (2021). </a:t>
            </a:r>
            <a:r>
              <a:rPr lang="en-GB" sz="1400" i="1" dirty="0"/>
              <a:t>Attachment and child development</a:t>
            </a:r>
            <a:r>
              <a:rPr lang="en-GB" sz="1400" dirty="0"/>
              <a:t>. [online] National Society for the Prevention of Cruelty to Children. Available at: https://learning.nspcc.org.uk/child-health-development/attachment-early-years [Accessed 23 Oct. 2025].</a:t>
            </a:r>
          </a:p>
          <a:p>
            <a:pPr marL="0" indent="-457200">
              <a:lnSpc>
                <a:spcPct val="100000"/>
              </a:lnSpc>
              <a:buNone/>
            </a:pPr>
            <a:r>
              <a:rPr lang="en-GB" sz="1400" dirty="0" err="1"/>
              <a:t>Pedapati</a:t>
            </a:r>
            <a:r>
              <a:rPr lang="en-GB" sz="1400" dirty="0"/>
              <a:t>, K. (2022). Piagetian and Vygotskian Concepts of Cognitive Development: A Review. </a:t>
            </a:r>
            <a:r>
              <a:rPr lang="en-GB" sz="1400" i="1" dirty="0"/>
              <a:t>Indian Journal of Mental Health</a:t>
            </a:r>
            <a:r>
              <a:rPr lang="en-GB" sz="1400" dirty="0"/>
              <a:t>, [online] 9(3). Available at: https://indianmentalhealth.com/pdf/2022/vol9-issue3/4-Review-Paper-2.pdf [Accessed 23 Oct. 2025].</a:t>
            </a:r>
          </a:p>
          <a:p>
            <a:pPr marL="0" indent="-457200">
              <a:lnSpc>
                <a:spcPct val="100000"/>
              </a:lnSpc>
              <a:buNone/>
            </a:pPr>
            <a:r>
              <a:rPr lang="en-GB" sz="1400" dirty="0"/>
              <a:t>Smith, P.K. and Pellegrini, A. (2023). </a:t>
            </a:r>
            <a:r>
              <a:rPr lang="en-GB" sz="1400" i="1" dirty="0"/>
              <a:t>Play | Learning Through Play</a:t>
            </a:r>
            <a:r>
              <a:rPr lang="en-GB" sz="1400" dirty="0"/>
              <a:t>. [online] </a:t>
            </a:r>
            <a:r>
              <a:rPr lang="en-GB" sz="1400" dirty="0" err="1"/>
              <a:t>Encyclopedia</a:t>
            </a:r>
            <a:r>
              <a:rPr lang="en-GB" sz="1400" dirty="0"/>
              <a:t> on Early Childhood Development. Available at: https://www.child-encyclopedia.com/play/according-experts/learning-through-play [Accessed 23 Oct. 2025].</a:t>
            </a:r>
          </a:p>
        </p:txBody>
      </p:sp>
      <p:pic>
        <p:nvPicPr>
          <p:cNvPr id="4" name="Picture 3" descr="UWTSD-Logo.png"/>
          <p:cNvPicPr>
            <a:picLocks noChangeAspect="1"/>
          </p:cNvPicPr>
          <p:nvPr/>
        </p:nvPicPr>
        <p:blipFill>
          <a:blip r:embed="rId2" cstate="print"/>
          <a:stretch>
            <a:fillRect/>
          </a:stretch>
        </p:blipFill>
        <p:spPr>
          <a:xfrm>
            <a:off x="9920376" y="119827"/>
            <a:ext cx="2118937" cy="700426"/>
          </a:xfrm>
          <a:prstGeom prst="rect">
            <a:avLst/>
          </a:prstGeom>
        </p:spPr>
      </p:pic>
    </p:spTree>
    <p:extLst>
      <p:ext uri="{BB962C8B-B14F-4D97-AF65-F5344CB8AC3E}">
        <p14:creationId xmlns="" xmlns:p14="http://schemas.microsoft.com/office/powerpoint/2010/main" val="147428439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300</TotalTime>
  <Words>2202</Words>
  <Application>Microsoft Office PowerPoint</Application>
  <PresentationFormat>Custom</PresentationFormat>
  <Paragraphs>90</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VanillaVTI</vt:lpstr>
      <vt:lpstr>Understanding Early Childhood Development: Supporting Amira through Piaget’s and Vygotsky’s Theories</vt:lpstr>
      <vt:lpstr>Overview</vt:lpstr>
      <vt:lpstr>Introduction to the Scenario</vt:lpstr>
      <vt:lpstr>Early Childhood Development Overview</vt:lpstr>
      <vt:lpstr>Piaget’s Cognitive Development Theory</vt:lpstr>
      <vt:lpstr>Vygotsky’s Sociocultural Theory</vt:lpstr>
      <vt:lpstr>Applying Theories to Amira’s Case</vt:lpstr>
      <vt:lpstr>Strategies and Interventions</vt:lpstr>
      <vt:lpstr>Nature and Nurture Influences</vt:lpstr>
      <vt:lpstr>Critical Evaluation of Theories</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Early Childhood Development: Supporting Amira through Piaget’s and Vygotsky’s Theories</dc:title>
  <dc:creator>HP</dc:creator>
  <cp:lastModifiedBy>Marin</cp:lastModifiedBy>
  <cp:revision>28</cp:revision>
  <dcterms:created xsi:type="dcterms:W3CDTF">2025-10-23T17:10:21Z</dcterms:created>
  <dcterms:modified xsi:type="dcterms:W3CDTF">2025-11-14T12:22:06Z</dcterms:modified>
</cp:coreProperties>
</file>