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6"/>
  </p:notesMasterIdLst>
  <p:sldIdLst>
    <p:sldId id="259" r:id="rId2"/>
    <p:sldId id="257" r:id="rId3"/>
    <p:sldId id="260" r:id="rId4"/>
    <p:sldId id="258"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BB7F3D9-70E4-4653-8408-265C739A5097}" v="2" dt="2026-07-02T18:45:10.78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1146" autoAdjust="0"/>
  </p:normalViewPr>
  <p:slideViewPr>
    <p:cSldViewPr snapToGrid="0">
      <p:cViewPr varScale="1">
        <p:scale>
          <a:sx n="98" d="100"/>
          <a:sy n="98" d="100"/>
        </p:scale>
        <p:origin x="110" y="10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12"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notesMaster" Target="notesMasters/notesMaster1.xml"/><Relationship Id="rId11" Type="http://schemas.microsoft.com/office/2016/11/relationships/changesInfo" Target="changesInfos/changesInfo1.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aron Akhigbe" userId="18df4e8a650bea65" providerId="LiveId" clId="{F90CC2B3-AE67-4CB5-AA15-23E0A1E489D9}"/>
    <pc:docChg chg="custSel modSld">
      <pc:chgData name="Sharon Akhigbe" userId="18df4e8a650bea65" providerId="LiveId" clId="{F90CC2B3-AE67-4CB5-AA15-23E0A1E489D9}" dt="2026-07-02T18:46:09.229" v="282" actId="20577"/>
      <pc:docMkLst>
        <pc:docMk/>
      </pc:docMkLst>
      <pc:sldChg chg="modSp mod">
        <pc:chgData name="Sharon Akhigbe" userId="18df4e8a650bea65" providerId="LiveId" clId="{F90CC2B3-AE67-4CB5-AA15-23E0A1E489D9}" dt="2026-07-02T18:46:09.229" v="282" actId="20577"/>
        <pc:sldMkLst>
          <pc:docMk/>
          <pc:sldMk cId="701278502" sldId="258"/>
        </pc:sldMkLst>
        <pc:spChg chg="mod">
          <ac:chgData name="Sharon Akhigbe" userId="18df4e8a650bea65" providerId="LiveId" clId="{F90CC2B3-AE67-4CB5-AA15-23E0A1E489D9}" dt="2026-07-02T18:46:09.229" v="282" actId="20577"/>
          <ac:spMkLst>
            <pc:docMk/>
            <pc:sldMk cId="701278502" sldId="258"/>
            <ac:spMk id="3" creationId="{4CEDE486-1FC1-08E9-3CAB-3906E9D3DFAE}"/>
          </ac:spMkLst>
        </pc:spChg>
      </pc:sldChg>
      <pc:sldChg chg="modSp mod">
        <pc:chgData name="Sharon Akhigbe" userId="18df4e8a650bea65" providerId="LiveId" clId="{F90CC2B3-AE67-4CB5-AA15-23E0A1E489D9}" dt="2026-07-02T18:45:14.115" v="210" actId="113"/>
        <pc:sldMkLst>
          <pc:docMk/>
          <pc:sldMk cId="2716369841" sldId="259"/>
        </pc:sldMkLst>
        <pc:spChg chg="mod">
          <ac:chgData name="Sharon Akhigbe" userId="18df4e8a650bea65" providerId="LiveId" clId="{F90CC2B3-AE67-4CB5-AA15-23E0A1E489D9}" dt="2026-07-02T18:45:14.115" v="210" actId="113"/>
          <ac:spMkLst>
            <pc:docMk/>
            <pc:sldMk cId="2716369841" sldId="259"/>
            <ac:spMk id="2" creationId="{811C1B44-5653-AC43-1ABD-CEFD548758E9}"/>
          </ac:spMkLst>
        </pc:spChg>
        <pc:spChg chg="mod">
          <ac:chgData name="Sharon Akhigbe" userId="18df4e8a650bea65" providerId="LiveId" clId="{F90CC2B3-AE67-4CB5-AA15-23E0A1E489D9}" dt="2026-07-02T18:44:49.740" v="178" actId="27636"/>
          <ac:spMkLst>
            <pc:docMk/>
            <pc:sldMk cId="2716369841" sldId="259"/>
            <ac:spMk id="3" creationId="{7BC0952F-487A-3950-CF7A-CBE31C722094}"/>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CE7037F-066F-4522-AC8B-451369CF1B77}" type="datetimeFigureOut">
              <a:rPr lang="en-GB" smtClean="0"/>
              <a:t>02/07/2026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1CD6832-831B-4526-BA16-EE830A2F001C}" type="slidenum">
              <a:rPr lang="en-GB" smtClean="0"/>
              <a:t>‹#›</a:t>
            </a:fld>
            <a:endParaRPr lang="en-GB"/>
          </a:p>
        </p:txBody>
      </p:sp>
    </p:spTree>
    <p:extLst>
      <p:ext uri="{BB962C8B-B14F-4D97-AF65-F5344CB8AC3E}">
        <p14:creationId xmlns:p14="http://schemas.microsoft.com/office/powerpoint/2010/main" val="41882616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1ECCA16-48AB-49EF-AF60-F1F0844C4E96}" type="slidenum">
              <a:rPr lang="en-GB" smtClean="0"/>
              <a:t>2</a:t>
            </a:fld>
            <a:endParaRPr lang="en-GB"/>
          </a:p>
        </p:txBody>
      </p:sp>
    </p:spTree>
    <p:extLst>
      <p:ext uri="{BB962C8B-B14F-4D97-AF65-F5344CB8AC3E}">
        <p14:creationId xmlns:p14="http://schemas.microsoft.com/office/powerpoint/2010/main" val="33533507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230AF0D-0FA8-DCB8-A564-7A1F32773EB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81D67D4-AEED-B6BD-21CD-5812FB0A843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31559AD-CFAC-D4E1-54D3-F820E68F5A3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6D831CBD-FCFC-8FBF-E553-B3A97F0C0094}"/>
              </a:ext>
            </a:extLst>
          </p:cNvPr>
          <p:cNvSpPr>
            <a:spLocks noGrp="1"/>
          </p:cNvSpPr>
          <p:nvPr>
            <p:ph type="sldNum" sz="quarter" idx="5"/>
          </p:nvPr>
        </p:nvSpPr>
        <p:spPr/>
        <p:txBody>
          <a:bodyPr/>
          <a:lstStyle/>
          <a:p>
            <a:fld id="{11ECCA16-48AB-49EF-AF60-F1F0844C4E96}" type="slidenum">
              <a:rPr lang="en-GB" smtClean="0"/>
              <a:t>3</a:t>
            </a:fld>
            <a:endParaRPr lang="en-GB"/>
          </a:p>
        </p:txBody>
      </p:sp>
    </p:spTree>
    <p:extLst>
      <p:ext uri="{BB962C8B-B14F-4D97-AF65-F5344CB8AC3E}">
        <p14:creationId xmlns:p14="http://schemas.microsoft.com/office/powerpoint/2010/main" val="424809298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7B10FA-8908-40B5-9876-84DADE01BB2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1320931-2853-4DD9-5B64-8B8C63A9CD9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BA002B7-AB13-5950-5457-ED4C7D658839}"/>
              </a:ext>
            </a:extLst>
          </p:cNvPr>
          <p:cNvSpPr>
            <a:spLocks noGrp="1"/>
          </p:cNvSpPr>
          <p:nvPr>
            <p:ph type="dt" sz="half" idx="10"/>
          </p:nvPr>
        </p:nvSpPr>
        <p:spPr/>
        <p:txBody>
          <a:bodyPr/>
          <a:lstStyle/>
          <a:p>
            <a:fld id="{9FA398B0-D302-4C34-B84D-07B5E689D1A0}" type="datetimeFigureOut">
              <a:rPr lang="en-GB" smtClean="0"/>
              <a:t>02/07/2026</a:t>
            </a:fld>
            <a:endParaRPr lang="en-GB"/>
          </a:p>
        </p:txBody>
      </p:sp>
      <p:sp>
        <p:nvSpPr>
          <p:cNvPr id="5" name="Footer Placeholder 4">
            <a:extLst>
              <a:ext uri="{FF2B5EF4-FFF2-40B4-BE49-F238E27FC236}">
                <a16:creationId xmlns:a16="http://schemas.microsoft.com/office/drawing/2014/main" id="{7BAF2736-8CCF-8678-D918-46370969E0E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C00BCED-40C4-A948-F206-D050AE48C354}"/>
              </a:ext>
            </a:extLst>
          </p:cNvPr>
          <p:cNvSpPr>
            <a:spLocks noGrp="1"/>
          </p:cNvSpPr>
          <p:nvPr>
            <p:ph type="sldNum" sz="quarter" idx="12"/>
          </p:nvPr>
        </p:nvSpPr>
        <p:spPr/>
        <p:txBody>
          <a:bodyPr/>
          <a:lstStyle/>
          <a:p>
            <a:fld id="{AD523E60-B38A-402E-A6FC-EE493798AFEF}" type="slidenum">
              <a:rPr lang="en-GB" smtClean="0"/>
              <a:t>‹#›</a:t>
            </a:fld>
            <a:endParaRPr lang="en-GB"/>
          </a:p>
        </p:txBody>
      </p:sp>
    </p:spTree>
    <p:extLst>
      <p:ext uri="{BB962C8B-B14F-4D97-AF65-F5344CB8AC3E}">
        <p14:creationId xmlns:p14="http://schemas.microsoft.com/office/powerpoint/2010/main" val="30579713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88F6EE-A42A-AC56-14AE-532D6ECC9C0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40218DB-4E6B-50C0-74C6-B7A1FFB8626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1328B78-262B-4FE5-CE49-DF0636E43790}"/>
              </a:ext>
            </a:extLst>
          </p:cNvPr>
          <p:cNvSpPr>
            <a:spLocks noGrp="1"/>
          </p:cNvSpPr>
          <p:nvPr>
            <p:ph type="dt" sz="half" idx="10"/>
          </p:nvPr>
        </p:nvSpPr>
        <p:spPr/>
        <p:txBody>
          <a:bodyPr/>
          <a:lstStyle/>
          <a:p>
            <a:fld id="{9FA398B0-D302-4C34-B84D-07B5E689D1A0}" type="datetimeFigureOut">
              <a:rPr lang="en-GB" smtClean="0"/>
              <a:t>02/07/2026</a:t>
            </a:fld>
            <a:endParaRPr lang="en-GB"/>
          </a:p>
        </p:txBody>
      </p:sp>
      <p:sp>
        <p:nvSpPr>
          <p:cNvPr id="5" name="Footer Placeholder 4">
            <a:extLst>
              <a:ext uri="{FF2B5EF4-FFF2-40B4-BE49-F238E27FC236}">
                <a16:creationId xmlns:a16="http://schemas.microsoft.com/office/drawing/2014/main" id="{5BF71E93-CB9E-4D51-DC75-F5418EB393F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6A67625-4F49-A45B-5526-5B7B197C2E56}"/>
              </a:ext>
            </a:extLst>
          </p:cNvPr>
          <p:cNvSpPr>
            <a:spLocks noGrp="1"/>
          </p:cNvSpPr>
          <p:nvPr>
            <p:ph type="sldNum" sz="quarter" idx="12"/>
          </p:nvPr>
        </p:nvSpPr>
        <p:spPr/>
        <p:txBody>
          <a:bodyPr/>
          <a:lstStyle/>
          <a:p>
            <a:fld id="{AD523E60-B38A-402E-A6FC-EE493798AFEF}" type="slidenum">
              <a:rPr lang="en-GB" smtClean="0"/>
              <a:t>‹#›</a:t>
            </a:fld>
            <a:endParaRPr lang="en-GB"/>
          </a:p>
        </p:txBody>
      </p:sp>
    </p:spTree>
    <p:extLst>
      <p:ext uri="{BB962C8B-B14F-4D97-AF65-F5344CB8AC3E}">
        <p14:creationId xmlns:p14="http://schemas.microsoft.com/office/powerpoint/2010/main" val="21649953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5FB255-4BE1-BFBC-4AB2-AEDD9A2642C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2589CBC-84F3-A31F-96B7-E32D1CB1E0D3}"/>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92C838D-051D-3123-3CA1-E5828AA750A9}"/>
              </a:ext>
            </a:extLst>
          </p:cNvPr>
          <p:cNvSpPr>
            <a:spLocks noGrp="1"/>
          </p:cNvSpPr>
          <p:nvPr>
            <p:ph type="dt" sz="half" idx="10"/>
          </p:nvPr>
        </p:nvSpPr>
        <p:spPr/>
        <p:txBody>
          <a:bodyPr/>
          <a:lstStyle/>
          <a:p>
            <a:fld id="{9FA398B0-D302-4C34-B84D-07B5E689D1A0}" type="datetimeFigureOut">
              <a:rPr lang="en-GB" smtClean="0"/>
              <a:t>02/07/2026</a:t>
            </a:fld>
            <a:endParaRPr lang="en-GB"/>
          </a:p>
        </p:txBody>
      </p:sp>
      <p:sp>
        <p:nvSpPr>
          <p:cNvPr id="5" name="Footer Placeholder 4">
            <a:extLst>
              <a:ext uri="{FF2B5EF4-FFF2-40B4-BE49-F238E27FC236}">
                <a16:creationId xmlns:a16="http://schemas.microsoft.com/office/drawing/2014/main" id="{F0F0C2A9-50DB-030C-55C9-1DFF6B19550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46F0DF9-91AA-9F6A-B38A-AD3E8402D6BE}"/>
              </a:ext>
            </a:extLst>
          </p:cNvPr>
          <p:cNvSpPr>
            <a:spLocks noGrp="1"/>
          </p:cNvSpPr>
          <p:nvPr>
            <p:ph type="sldNum" sz="quarter" idx="12"/>
          </p:nvPr>
        </p:nvSpPr>
        <p:spPr/>
        <p:txBody>
          <a:bodyPr/>
          <a:lstStyle/>
          <a:p>
            <a:fld id="{AD523E60-B38A-402E-A6FC-EE493798AFEF}" type="slidenum">
              <a:rPr lang="en-GB" smtClean="0"/>
              <a:t>‹#›</a:t>
            </a:fld>
            <a:endParaRPr lang="en-GB"/>
          </a:p>
        </p:txBody>
      </p:sp>
    </p:spTree>
    <p:extLst>
      <p:ext uri="{BB962C8B-B14F-4D97-AF65-F5344CB8AC3E}">
        <p14:creationId xmlns:p14="http://schemas.microsoft.com/office/powerpoint/2010/main" val="34836040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98683-251F-4807-8B62-E45D8B48C24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1D0E9F0-96B8-7C1C-781C-7A810F5557A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B5ACE1E-62B9-8FA5-1FBB-797AA09235D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529FF13-714A-EF10-19D9-4884A1A5B10A}"/>
              </a:ext>
            </a:extLst>
          </p:cNvPr>
          <p:cNvSpPr>
            <a:spLocks noGrp="1"/>
          </p:cNvSpPr>
          <p:nvPr>
            <p:ph type="dt" sz="half" idx="10"/>
          </p:nvPr>
        </p:nvSpPr>
        <p:spPr/>
        <p:txBody>
          <a:bodyPr/>
          <a:lstStyle/>
          <a:p>
            <a:fld id="{9FA398B0-D302-4C34-B84D-07B5E689D1A0}" type="datetimeFigureOut">
              <a:rPr lang="en-GB" smtClean="0"/>
              <a:t>02/07/2026</a:t>
            </a:fld>
            <a:endParaRPr lang="en-GB"/>
          </a:p>
        </p:txBody>
      </p:sp>
      <p:sp>
        <p:nvSpPr>
          <p:cNvPr id="6" name="Footer Placeholder 5">
            <a:extLst>
              <a:ext uri="{FF2B5EF4-FFF2-40B4-BE49-F238E27FC236}">
                <a16:creationId xmlns:a16="http://schemas.microsoft.com/office/drawing/2014/main" id="{1C4B32B7-7EDB-B4A3-0952-79BFD124A30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E087BDB-A678-2D12-1E1E-6C9BB787FCD1}"/>
              </a:ext>
            </a:extLst>
          </p:cNvPr>
          <p:cNvSpPr>
            <a:spLocks noGrp="1"/>
          </p:cNvSpPr>
          <p:nvPr>
            <p:ph type="sldNum" sz="quarter" idx="12"/>
          </p:nvPr>
        </p:nvSpPr>
        <p:spPr/>
        <p:txBody>
          <a:bodyPr/>
          <a:lstStyle/>
          <a:p>
            <a:fld id="{AD523E60-B38A-402E-A6FC-EE493798AFEF}" type="slidenum">
              <a:rPr lang="en-GB" smtClean="0"/>
              <a:t>‹#›</a:t>
            </a:fld>
            <a:endParaRPr lang="en-GB"/>
          </a:p>
        </p:txBody>
      </p:sp>
    </p:spTree>
    <p:extLst>
      <p:ext uri="{BB962C8B-B14F-4D97-AF65-F5344CB8AC3E}">
        <p14:creationId xmlns:p14="http://schemas.microsoft.com/office/powerpoint/2010/main" val="25136627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E2AE5A-EA57-D52D-F8AD-C296269B596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87B3757-9042-823B-B836-5C29C56BEAD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4FAD59A-5A8A-C5F4-3F0B-462D4D86C74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3019C86-731D-A2C1-C2D9-044446D7356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6CF507C-6390-3850-BEA9-892139962BB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F558219-9B00-4CF4-2C1F-45A40C9C06B0}"/>
              </a:ext>
            </a:extLst>
          </p:cNvPr>
          <p:cNvSpPr>
            <a:spLocks noGrp="1"/>
          </p:cNvSpPr>
          <p:nvPr>
            <p:ph type="dt" sz="half" idx="10"/>
          </p:nvPr>
        </p:nvSpPr>
        <p:spPr/>
        <p:txBody>
          <a:bodyPr/>
          <a:lstStyle/>
          <a:p>
            <a:fld id="{9FA398B0-D302-4C34-B84D-07B5E689D1A0}" type="datetimeFigureOut">
              <a:rPr lang="en-GB" smtClean="0"/>
              <a:t>02/07/2026</a:t>
            </a:fld>
            <a:endParaRPr lang="en-GB"/>
          </a:p>
        </p:txBody>
      </p:sp>
      <p:sp>
        <p:nvSpPr>
          <p:cNvPr id="8" name="Footer Placeholder 7">
            <a:extLst>
              <a:ext uri="{FF2B5EF4-FFF2-40B4-BE49-F238E27FC236}">
                <a16:creationId xmlns:a16="http://schemas.microsoft.com/office/drawing/2014/main" id="{F14F0CFD-F7DA-44AF-61B6-FFEEE40956C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5C2F613-0CC8-5CBA-0067-BBC0126B216D}"/>
              </a:ext>
            </a:extLst>
          </p:cNvPr>
          <p:cNvSpPr>
            <a:spLocks noGrp="1"/>
          </p:cNvSpPr>
          <p:nvPr>
            <p:ph type="sldNum" sz="quarter" idx="12"/>
          </p:nvPr>
        </p:nvSpPr>
        <p:spPr/>
        <p:txBody>
          <a:bodyPr/>
          <a:lstStyle/>
          <a:p>
            <a:fld id="{AD523E60-B38A-402E-A6FC-EE493798AFEF}" type="slidenum">
              <a:rPr lang="en-GB" smtClean="0"/>
              <a:t>‹#›</a:t>
            </a:fld>
            <a:endParaRPr lang="en-GB"/>
          </a:p>
        </p:txBody>
      </p:sp>
    </p:spTree>
    <p:extLst>
      <p:ext uri="{BB962C8B-B14F-4D97-AF65-F5344CB8AC3E}">
        <p14:creationId xmlns:p14="http://schemas.microsoft.com/office/powerpoint/2010/main" val="29033404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5BA3AD-0D81-C41C-6601-DB213A2302D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EBFACDB-5C1A-A2A2-6BBF-835A773B4CB8}"/>
              </a:ext>
            </a:extLst>
          </p:cNvPr>
          <p:cNvSpPr>
            <a:spLocks noGrp="1"/>
          </p:cNvSpPr>
          <p:nvPr>
            <p:ph type="dt" sz="half" idx="10"/>
          </p:nvPr>
        </p:nvSpPr>
        <p:spPr/>
        <p:txBody>
          <a:bodyPr/>
          <a:lstStyle/>
          <a:p>
            <a:fld id="{9FA398B0-D302-4C34-B84D-07B5E689D1A0}" type="datetimeFigureOut">
              <a:rPr lang="en-GB" smtClean="0"/>
              <a:t>02/07/2026</a:t>
            </a:fld>
            <a:endParaRPr lang="en-GB"/>
          </a:p>
        </p:txBody>
      </p:sp>
      <p:sp>
        <p:nvSpPr>
          <p:cNvPr id="4" name="Footer Placeholder 3">
            <a:extLst>
              <a:ext uri="{FF2B5EF4-FFF2-40B4-BE49-F238E27FC236}">
                <a16:creationId xmlns:a16="http://schemas.microsoft.com/office/drawing/2014/main" id="{9A58B839-411D-10D7-9D84-7C24924C868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DFBBED1-9FDB-B66E-9ECE-96738BA06D66}"/>
              </a:ext>
            </a:extLst>
          </p:cNvPr>
          <p:cNvSpPr>
            <a:spLocks noGrp="1"/>
          </p:cNvSpPr>
          <p:nvPr>
            <p:ph type="sldNum" sz="quarter" idx="12"/>
          </p:nvPr>
        </p:nvSpPr>
        <p:spPr/>
        <p:txBody>
          <a:bodyPr/>
          <a:lstStyle/>
          <a:p>
            <a:fld id="{AD523E60-B38A-402E-A6FC-EE493798AFEF}" type="slidenum">
              <a:rPr lang="en-GB" smtClean="0"/>
              <a:t>‹#›</a:t>
            </a:fld>
            <a:endParaRPr lang="en-GB"/>
          </a:p>
        </p:txBody>
      </p:sp>
    </p:spTree>
    <p:extLst>
      <p:ext uri="{BB962C8B-B14F-4D97-AF65-F5344CB8AC3E}">
        <p14:creationId xmlns:p14="http://schemas.microsoft.com/office/powerpoint/2010/main" val="34399995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E3D831F-284A-F8C0-5239-9C14620EC516}"/>
              </a:ext>
            </a:extLst>
          </p:cNvPr>
          <p:cNvSpPr>
            <a:spLocks noGrp="1"/>
          </p:cNvSpPr>
          <p:nvPr>
            <p:ph type="dt" sz="half" idx="10"/>
          </p:nvPr>
        </p:nvSpPr>
        <p:spPr/>
        <p:txBody>
          <a:bodyPr/>
          <a:lstStyle/>
          <a:p>
            <a:fld id="{9FA398B0-D302-4C34-B84D-07B5E689D1A0}" type="datetimeFigureOut">
              <a:rPr lang="en-GB" smtClean="0"/>
              <a:t>02/07/2026</a:t>
            </a:fld>
            <a:endParaRPr lang="en-GB"/>
          </a:p>
        </p:txBody>
      </p:sp>
      <p:sp>
        <p:nvSpPr>
          <p:cNvPr id="3" name="Footer Placeholder 2">
            <a:extLst>
              <a:ext uri="{FF2B5EF4-FFF2-40B4-BE49-F238E27FC236}">
                <a16:creationId xmlns:a16="http://schemas.microsoft.com/office/drawing/2014/main" id="{F6B1E39F-F421-870C-7245-6EE9C940B42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7F78531-C24E-002E-B659-1E8FCBC27D6A}"/>
              </a:ext>
            </a:extLst>
          </p:cNvPr>
          <p:cNvSpPr>
            <a:spLocks noGrp="1"/>
          </p:cNvSpPr>
          <p:nvPr>
            <p:ph type="sldNum" sz="quarter" idx="12"/>
          </p:nvPr>
        </p:nvSpPr>
        <p:spPr/>
        <p:txBody>
          <a:bodyPr/>
          <a:lstStyle/>
          <a:p>
            <a:fld id="{AD523E60-B38A-402E-A6FC-EE493798AFEF}" type="slidenum">
              <a:rPr lang="en-GB" smtClean="0"/>
              <a:t>‹#›</a:t>
            </a:fld>
            <a:endParaRPr lang="en-GB"/>
          </a:p>
        </p:txBody>
      </p:sp>
    </p:spTree>
    <p:extLst>
      <p:ext uri="{BB962C8B-B14F-4D97-AF65-F5344CB8AC3E}">
        <p14:creationId xmlns:p14="http://schemas.microsoft.com/office/powerpoint/2010/main" val="14983006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4B1F0D-A931-07B4-F20F-940BA71F9B5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E64E43B-9D68-F15C-6CC4-AEB8299F7A0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3C989BD-F540-E94C-CAFB-D5FB0221736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EE42859-EE73-7E27-1951-FDAB78F20B6F}"/>
              </a:ext>
            </a:extLst>
          </p:cNvPr>
          <p:cNvSpPr>
            <a:spLocks noGrp="1"/>
          </p:cNvSpPr>
          <p:nvPr>
            <p:ph type="dt" sz="half" idx="10"/>
          </p:nvPr>
        </p:nvSpPr>
        <p:spPr/>
        <p:txBody>
          <a:bodyPr/>
          <a:lstStyle/>
          <a:p>
            <a:fld id="{9FA398B0-D302-4C34-B84D-07B5E689D1A0}" type="datetimeFigureOut">
              <a:rPr lang="en-GB" smtClean="0"/>
              <a:t>02/07/2026</a:t>
            </a:fld>
            <a:endParaRPr lang="en-GB"/>
          </a:p>
        </p:txBody>
      </p:sp>
      <p:sp>
        <p:nvSpPr>
          <p:cNvPr id="6" name="Footer Placeholder 5">
            <a:extLst>
              <a:ext uri="{FF2B5EF4-FFF2-40B4-BE49-F238E27FC236}">
                <a16:creationId xmlns:a16="http://schemas.microsoft.com/office/drawing/2014/main" id="{85505609-C5C2-7B3E-A3AB-EE9B36AC18D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4E32191-E980-D50F-E02E-85AF6DCEACF2}"/>
              </a:ext>
            </a:extLst>
          </p:cNvPr>
          <p:cNvSpPr>
            <a:spLocks noGrp="1"/>
          </p:cNvSpPr>
          <p:nvPr>
            <p:ph type="sldNum" sz="quarter" idx="12"/>
          </p:nvPr>
        </p:nvSpPr>
        <p:spPr/>
        <p:txBody>
          <a:bodyPr/>
          <a:lstStyle/>
          <a:p>
            <a:fld id="{AD523E60-B38A-402E-A6FC-EE493798AFEF}" type="slidenum">
              <a:rPr lang="en-GB" smtClean="0"/>
              <a:t>‹#›</a:t>
            </a:fld>
            <a:endParaRPr lang="en-GB"/>
          </a:p>
        </p:txBody>
      </p:sp>
    </p:spTree>
    <p:extLst>
      <p:ext uri="{BB962C8B-B14F-4D97-AF65-F5344CB8AC3E}">
        <p14:creationId xmlns:p14="http://schemas.microsoft.com/office/powerpoint/2010/main" val="1139096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C92F12-8073-7B03-4C19-82FF41370B6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DD3D85C-430A-CA76-4F4E-C44DAA5063E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EDA8B36-7901-23BD-75C0-D9DB2EF36C1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A0E17C0-5E23-86BF-3C9F-BB86ACBB9A56}"/>
              </a:ext>
            </a:extLst>
          </p:cNvPr>
          <p:cNvSpPr>
            <a:spLocks noGrp="1"/>
          </p:cNvSpPr>
          <p:nvPr>
            <p:ph type="dt" sz="half" idx="10"/>
          </p:nvPr>
        </p:nvSpPr>
        <p:spPr/>
        <p:txBody>
          <a:bodyPr/>
          <a:lstStyle/>
          <a:p>
            <a:fld id="{9FA398B0-D302-4C34-B84D-07B5E689D1A0}" type="datetimeFigureOut">
              <a:rPr lang="en-GB" smtClean="0"/>
              <a:t>02/07/2026</a:t>
            </a:fld>
            <a:endParaRPr lang="en-GB"/>
          </a:p>
        </p:txBody>
      </p:sp>
      <p:sp>
        <p:nvSpPr>
          <p:cNvPr id="6" name="Footer Placeholder 5">
            <a:extLst>
              <a:ext uri="{FF2B5EF4-FFF2-40B4-BE49-F238E27FC236}">
                <a16:creationId xmlns:a16="http://schemas.microsoft.com/office/drawing/2014/main" id="{7F9C4DAA-AA00-5D07-3B2A-E47A3A1E4F6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05C360F-00BC-F6CE-5CD2-59DEF12EE598}"/>
              </a:ext>
            </a:extLst>
          </p:cNvPr>
          <p:cNvSpPr>
            <a:spLocks noGrp="1"/>
          </p:cNvSpPr>
          <p:nvPr>
            <p:ph type="sldNum" sz="quarter" idx="12"/>
          </p:nvPr>
        </p:nvSpPr>
        <p:spPr/>
        <p:txBody>
          <a:bodyPr/>
          <a:lstStyle/>
          <a:p>
            <a:fld id="{AD523E60-B38A-402E-A6FC-EE493798AFEF}" type="slidenum">
              <a:rPr lang="en-GB" smtClean="0"/>
              <a:t>‹#›</a:t>
            </a:fld>
            <a:endParaRPr lang="en-GB"/>
          </a:p>
        </p:txBody>
      </p:sp>
    </p:spTree>
    <p:extLst>
      <p:ext uri="{BB962C8B-B14F-4D97-AF65-F5344CB8AC3E}">
        <p14:creationId xmlns:p14="http://schemas.microsoft.com/office/powerpoint/2010/main" val="8165443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009B38-509F-685E-313B-C44B7F91961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7EC062E-7B7D-7749-E45B-041258306DC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446EA74-5272-8600-5728-84EB35562CB6}"/>
              </a:ext>
            </a:extLst>
          </p:cNvPr>
          <p:cNvSpPr>
            <a:spLocks noGrp="1"/>
          </p:cNvSpPr>
          <p:nvPr>
            <p:ph type="dt" sz="half" idx="10"/>
          </p:nvPr>
        </p:nvSpPr>
        <p:spPr/>
        <p:txBody>
          <a:bodyPr/>
          <a:lstStyle/>
          <a:p>
            <a:fld id="{9FA398B0-D302-4C34-B84D-07B5E689D1A0}" type="datetimeFigureOut">
              <a:rPr lang="en-GB" smtClean="0"/>
              <a:t>02/07/2026</a:t>
            </a:fld>
            <a:endParaRPr lang="en-GB"/>
          </a:p>
        </p:txBody>
      </p:sp>
      <p:sp>
        <p:nvSpPr>
          <p:cNvPr id="5" name="Footer Placeholder 4">
            <a:extLst>
              <a:ext uri="{FF2B5EF4-FFF2-40B4-BE49-F238E27FC236}">
                <a16:creationId xmlns:a16="http://schemas.microsoft.com/office/drawing/2014/main" id="{B4F396D2-0EBB-D464-FD1A-83668D1E7C6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3D53BB-4E07-6B61-F801-DE6F6F085E8A}"/>
              </a:ext>
            </a:extLst>
          </p:cNvPr>
          <p:cNvSpPr>
            <a:spLocks noGrp="1"/>
          </p:cNvSpPr>
          <p:nvPr>
            <p:ph type="sldNum" sz="quarter" idx="12"/>
          </p:nvPr>
        </p:nvSpPr>
        <p:spPr/>
        <p:txBody>
          <a:bodyPr/>
          <a:lstStyle/>
          <a:p>
            <a:fld id="{AD523E60-B38A-402E-A6FC-EE493798AFEF}" type="slidenum">
              <a:rPr lang="en-GB" smtClean="0"/>
              <a:t>‹#›</a:t>
            </a:fld>
            <a:endParaRPr lang="en-GB"/>
          </a:p>
        </p:txBody>
      </p:sp>
    </p:spTree>
    <p:extLst>
      <p:ext uri="{BB962C8B-B14F-4D97-AF65-F5344CB8AC3E}">
        <p14:creationId xmlns:p14="http://schemas.microsoft.com/office/powerpoint/2010/main" val="36050996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EA63245-AC70-CBBA-A7CD-11B57D26B9F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2CF7E26-6B01-0128-63CC-AF9BA6F902F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C90E96C-B45E-E8D0-1C13-BC3CDE091922}"/>
              </a:ext>
            </a:extLst>
          </p:cNvPr>
          <p:cNvSpPr>
            <a:spLocks noGrp="1"/>
          </p:cNvSpPr>
          <p:nvPr>
            <p:ph type="dt" sz="half" idx="10"/>
          </p:nvPr>
        </p:nvSpPr>
        <p:spPr/>
        <p:txBody>
          <a:bodyPr/>
          <a:lstStyle/>
          <a:p>
            <a:fld id="{9FA398B0-D302-4C34-B84D-07B5E689D1A0}" type="datetimeFigureOut">
              <a:rPr lang="en-GB" smtClean="0"/>
              <a:t>02/07/2026</a:t>
            </a:fld>
            <a:endParaRPr lang="en-GB"/>
          </a:p>
        </p:txBody>
      </p:sp>
      <p:sp>
        <p:nvSpPr>
          <p:cNvPr id="5" name="Footer Placeholder 4">
            <a:extLst>
              <a:ext uri="{FF2B5EF4-FFF2-40B4-BE49-F238E27FC236}">
                <a16:creationId xmlns:a16="http://schemas.microsoft.com/office/drawing/2014/main" id="{1F77C1A2-3330-38EE-B65F-39EEAD57BDF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7105530-CAF5-B1D6-A3F6-08ED6CE80AA7}"/>
              </a:ext>
            </a:extLst>
          </p:cNvPr>
          <p:cNvSpPr>
            <a:spLocks noGrp="1"/>
          </p:cNvSpPr>
          <p:nvPr>
            <p:ph type="sldNum" sz="quarter" idx="12"/>
          </p:nvPr>
        </p:nvSpPr>
        <p:spPr/>
        <p:txBody>
          <a:bodyPr/>
          <a:lstStyle/>
          <a:p>
            <a:fld id="{AD523E60-B38A-402E-A6FC-EE493798AFEF}" type="slidenum">
              <a:rPr lang="en-GB" smtClean="0"/>
              <a:t>‹#›</a:t>
            </a:fld>
            <a:endParaRPr lang="en-GB"/>
          </a:p>
        </p:txBody>
      </p:sp>
    </p:spTree>
    <p:extLst>
      <p:ext uri="{BB962C8B-B14F-4D97-AF65-F5344CB8AC3E}">
        <p14:creationId xmlns:p14="http://schemas.microsoft.com/office/powerpoint/2010/main" val="40389338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C67BBF5-5D7E-B078-996D-217AB8C738F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DDE8490-0047-87A6-B581-EDAA90C5A5C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BCAF091-9290-AEBE-B50A-AF723F03310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9FA398B0-D302-4C34-B84D-07B5E689D1A0}" type="datetimeFigureOut">
              <a:rPr lang="en-GB" smtClean="0"/>
              <a:t>02/07/2026</a:t>
            </a:fld>
            <a:endParaRPr lang="en-GB"/>
          </a:p>
        </p:txBody>
      </p:sp>
      <p:sp>
        <p:nvSpPr>
          <p:cNvPr id="5" name="Footer Placeholder 4">
            <a:extLst>
              <a:ext uri="{FF2B5EF4-FFF2-40B4-BE49-F238E27FC236}">
                <a16:creationId xmlns:a16="http://schemas.microsoft.com/office/drawing/2014/main" id="{B19E9B2F-10A6-1FDA-759B-D984F64A753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0106D185-F9F3-C935-B03B-4F74CA3BD60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D523E60-B38A-402E-A6FC-EE493798AFEF}" type="slidenum">
              <a:rPr lang="en-GB" smtClean="0"/>
              <a:t>‹#›</a:t>
            </a:fld>
            <a:endParaRPr lang="en-GB"/>
          </a:p>
        </p:txBody>
      </p:sp>
    </p:spTree>
    <p:extLst>
      <p:ext uri="{BB962C8B-B14F-4D97-AF65-F5344CB8AC3E}">
        <p14:creationId xmlns:p14="http://schemas.microsoft.com/office/powerpoint/2010/main" val="180266347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7" Type="http://schemas.microsoft.com/office/2007/relationships/hdphoto" Target="../media/hdphoto1.wdp"/><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1C1B44-5653-AC43-1ABD-CEFD548758E9}"/>
              </a:ext>
            </a:extLst>
          </p:cNvPr>
          <p:cNvSpPr>
            <a:spLocks noGrp="1"/>
          </p:cNvSpPr>
          <p:nvPr>
            <p:ph type="title"/>
          </p:nvPr>
        </p:nvSpPr>
        <p:spPr>
          <a:xfrm>
            <a:off x="838200" y="871870"/>
            <a:ext cx="10515600" cy="1828800"/>
          </a:xfrm>
        </p:spPr>
        <p:txBody>
          <a:bodyPr>
            <a:normAutofit fontScale="90000"/>
          </a:bodyPr>
          <a:lstStyle/>
          <a:p>
            <a:r>
              <a:rPr lang="en-GB" b="1" dirty="0">
                <a:latin typeface="Georgia" panose="02040502050405020303" pitchFamily="18" charset="0"/>
              </a:rPr>
              <a:t>Module:</a:t>
            </a:r>
            <a:r>
              <a:rPr lang="en-GB" dirty="0">
                <a:latin typeface="Georgia" panose="02040502050405020303" pitchFamily="18" charset="0"/>
              </a:rPr>
              <a:t> Psychological Classifications and Provisions</a:t>
            </a:r>
            <a:br>
              <a:rPr lang="en-GB" dirty="0">
                <a:latin typeface="Georgia" panose="02040502050405020303" pitchFamily="18" charset="0"/>
              </a:rPr>
            </a:br>
            <a:r>
              <a:rPr lang="en-GB" b="1" dirty="0">
                <a:latin typeface="Georgia" panose="02040502050405020303" pitchFamily="18" charset="0"/>
              </a:rPr>
              <a:t>Module Code: </a:t>
            </a:r>
            <a:r>
              <a:rPr lang="en-GB" dirty="0">
                <a:latin typeface="Georgia" panose="02040502050405020303" pitchFamily="18" charset="0"/>
              </a:rPr>
              <a:t>BMHP6029</a:t>
            </a:r>
            <a:endParaRPr lang="en-GB" dirty="0"/>
          </a:p>
        </p:txBody>
      </p:sp>
      <p:sp>
        <p:nvSpPr>
          <p:cNvPr id="3" name="Content Placeholder 2">
            <a:extLst>
              <a:ext uri="{FF2B5EF4-FFF2-40B4-BE49-F238E27FC236}">
                <a16:creationId xmlns:a16="http://schemas.microsoft.com/office/drawing/2014/main" id="{7BC0952F-487A-3950-CF7A-CBE31C722094}"/>
              </a:ext>
            </a:extLst>
          </p:cNvPr>
          <p:cNvSpPr>
            <a:spLocks noGrp="1"/>
          </p:cNvSpPr>
          <p:nvPr>
            <p:ph idx="1"/>
          </p:nvPr>
        </p:nvSpPr>
        <p:spPr>
          <a:xfrm>
            <a:off x="838200" y="3009013"/>
            <a:ext cx="10515600" cy="3118249"/>
          </a:xfrm>
        </p:spPr>
        <p:txBody>
          <a:bodyPr>
            <a:normAutofit/>
          </a:bodyPr>
          <a:lstStyle/>
          <a:p>
            <a:pPr marL="0" indent="0">
              <a:buNone/>
            </a:pPr>
            <a:endParaRPr lang="en-GB" b="1" dirty="0">
              <a:latin typeface="Georgia" panose="02040502050405020303" pitchFamily="18" charset="0"/>
            </a:endParaRPr>
          </a:p>
          <a:p>
            <a:pPr marL="0" indent="0">
              <a:buNone/>
            </a:pPr>
            <a:r>
              <a:rPr lang="en-GB" b="1" dirty="0">
                <a:latin typeface="Georgia" panose="02040502050405020303" pitchFamily="18" charset="0"/>
              </a:rPr>
              <a:t>Student Name: Sharon Akhigbe</a:t>
            </a:r>
            <a:r>
              <a:rPr lang="en-GB" dirty="0">
                <a:latin typeface="Georgia" panose="02040502050405020303" pitchFamily="18" charset="0"/>
              </a:rPr>
              <a:t>            </a:t>
            </a:r>
          </a:p>
          <a:p>
            <a:pPr marL="0" indent="0">
              <a:buNone/>
            </a:pPr>
            <a:r>
              <a:rPr lang="en-GB" b="1" dirty="0">
                <a:latin typeface="Georgia" panose="02040502050405020303" pitchFamily="18" charset="0"/>
              </a:rPr>
              <a:t>Student ID: 2334467</a:t>
            </a:r>
          </a:p>
          <a:p>
            <a:pPr marL="0" indent="0">
              <a:buNone/>
            </a:pPr>
            <a:r>
              <a:rPr lang="en-GB" b="1" dirty="0">
                <a:latin typeface="Georgia" panose="02040502050405020303" pitchFamily="18" charset="0"/>
              </a:rPr>
              <a:t>Lecturer: Neale Haddon </a:t>
            </a:r>
          </a:p>
          <a:p>
            <a:pPr marL="0" indent="0">
              <a:buNone/>
            </a:pPr>
            <a:r>
              <a:rPr lang="en-GB" b="1" dirty="0">
                <a:latin typeface="Georgia" panose="02040502050405020303" pitchFamily="18" charset="0"/>
              </a:rPr>
              <a:t>Assignment Title: Component 1: Individual Presentation (Academic Poster)</a:t>
            </a:r>
            <a:endParaRPr lang="en-GB" dirty="0"/>
          </a:p>
          <a:p>
            <a:pPr marL="0" indent="0">
              <a:buNone/>
            </a:pPr>
            <a:endParaRPr lang="en-GB" dirty="0"/>
          </a:p>
        </p:txBody>
      </p:sp>
    </p:spTree>
    <p:extLst>
      <p:ext uri="{BB962C8B-B14F-4D97-AF65-F5344CB8AC3E}">
        <p14:creationId xmlns:p14="http://schemas.microsoft.com/office/powerpoint/2010/main" val="27163698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50EA4819-D829-CF28-A586-46B3833722FC}"/>
              </a:ext>
            </a:extLst>
          </p:cNvPr>
          <p:cNvSpPr/>
          <p:nvPr/>
        </p:nvSpPr>
        <p:spPr>
          <a:xfrm>
            <a:off x="-1" y="0"/>
            <a:ext cx="12192000" cy="837282"/>
          </a:xfrm>
          <a:prstGeom prst="rect">
            <a:avLst/>
          </a:prstGeom>
          <a:solidFill>
            <a:schemeClr val="tx2">
              <a:lumMod val="75000"/>
              <a:lumOff val="2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b="1" dirty="0"/>
              <a:t>Schizophrenia: </a:t>
            </a:r>
          </a:p>
          <a:p>
            <a:pPr algn="ctr"/>
            <a:r>
              <a:rPr lang="en-GB" b="1" dirty="0"/>
              <a:t>A Critical Examination of Historical and Contemporary Treatment and Care Provision</a:t>
            </a:r>
            <a:r>
              <a:rPr lang="en-GB" dirty="0">
                <a:latin typeface="Georgia" panose="02040502050405020303" pitchFamily="18" charset="0"/>
              </a:rPr>
              <a:t> </a:t>
            </a:r>
          </a:p>
        </p:txBody>
      </p:sp>
      <p:sp>
        <p:nvSpPr>
          <p:cNvPr id="15" name="Rectangle 14">
            <a:extLst>
              <a:ext uri="{FF2B5EF4-FFF2-40B4-BE49-F238E27FC236}">
                <a16:creationId xmlns:a16="http://schemas.microsoft.com/office/drawing/2014/main" id="{2525E1DD-3738-2821-869F-82A4A3E1347B}"/>
              </a:ext>
            </a:extLst>
          </p:cNvPr>
          <p:cNvSpPr/>
          <p:nvPr/>
        </p:nvSpPr>
        <p:spPr>
          <a:xfrm>
            <a:off x="6144062" y="877217"/>
            <a:ext cx="6047938" cy="5869023"/>
          </a:xfrm>
          <a:prstGeom prst="rect">
            <a:avLst/>
          </a:prstGeom>
          <a:solidFill>
            <a:schemeClr val="tx2">
              <a:lumMod val="75000"/>
              <a:lumOff val="2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lang="en-GB" sz="1000" dirty="0"/>
          </a:p>
        </p:txBody>
      </p:sp>
      <p:sp>
        <p:nvSpPr>
          <p:cNvPr id="19" name="Rectangle 18">
            <a:extLst>
              <a:ext uri="{FF2B5EF4-FFF2-40B4-BE49-F238E27FC236}">
                <a16:creationId xmlns:a16="http://schemas.microsoft.com/office/drawing/2014/main" id="{B13E1812-2552-7DAA-1CC1-062357C443F0}"/>
              </a:ext>
            </a:extLst>
          </p:cNvPr>
          <p:cNvSpPr/>
          <p:nvPr/>
        </p:nvSpPr>
        <p:spPr>
          <a:xfrm>
            <a:off x="0" y="877217"/>
            <a:ext cx="6096000" cy="5869023"/>
          </a:xfrm>
          <a:prstGeom prst="rect">
            <a:avLst/>
          </a:prstGeom>
          <a:solidFill>
            <a:schemeClr val="tx2">
              <a:lumMod val="75000"/>
              <a:lumOff val="2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2" name="TextBox 21">
            <a:extLst>
              <a:ext uri="{FF2B5EF4-FFF2-40B4-BE49-F238E27FC236}">
                <a16:creationId xmlns:a16="http://schemas.microsoft.com/office/drawing/2014/main" id="{46675B67-4DE1-86FB-5D8B-C070595DE843}"/>
              </a:ext>
            </a:extLst>
          </p:cNvPr>
          <p:cNvSpPr txBox="1"/>
          <p:nvPr/>
        </p:nvSpPr>
        <p:spPr>
          <a:xfrm>
            <a:off x="88986" y="2938198"/>
            <a:ext cx="5840359" cy="1938992"/>
          </a:xfrm>
          <a:prstGeom prst="rect">
            <a:avLst/>
          </a:prstGeom>
          <a:solidFill>
            <a:schemeClr val="tx2">
              <a:lumMod val="75000"/>
              <a:lumOff val="25000"/>
            </a:schemeClr>
          </a:solidFill>
        </p:spPr>
        <p:txBody>
          <a:bodyPr wrap="square" rtlCol="0">
            <a:spAutoFit/>
          </a:bodyPr>
          <a:lstStyle/>
          <a:p>
            <a:pPr algn="just"/>
            <a:r>
              <a:rPr lang="en-GB" sz="1200" b="1" dirty="0">
                <a:solidFill>
                  <a:schemeClr val="bg1"/>
                </a:solidFill>
                <a:latin typeface="Times New Roman" panose="02020603050405020304" pitchFamily="18" charset="0"/>
                <a:cs typeface="Times New Roman" panose="02020603050405020304" pitchFamily="18" charset="0"/>
              </a:rPr>
              <a:t>HISTORICAL UNDERSTANDING‌ AND TREATMENT</a:t>
            </a:r>
          </a:p>
          <a:p>
            <a:pPr algn="just"/>
            <a:r>
              <a:rPr lang="en-US" sz="1200" dirty="0">
                <a:solidFill>
                  <a:schemeClr val="bg1"/>
                </a:solidFill>
                <a:latin typeface="Times New Roman" panose="02020603050405020304" pitchFamily="18" charset="0"/>
                <a:cs typeface="Times New Roman" panose="02020603050405020304" pitchFamily="18" charset="0"/>
              </a:rPr>
              <a:t>Historically‚ schizophrenia was poorly understood and attributed to supernatural influences such as possession or demonization‚ or viewed as a reflection of moral weakness (Shorter‚ 1997)․ From the nineteenth into the early twentieth centuries‚ many individuals with severe mental illness lived in psychiatric hospitals stressing restraint and control․ Insulin coma therapy‚ psychosurgery and electroconvulsive therapy (ECT) became common despite their lack of evidence-based efficacy and highlighted a limited scientific knowledge of psychiatry and patient rights violations (Braslow‚ 1997)․ Additionally‚ </a:t>
            </a:r>
            <a:r>
              <a:rPr lang="en-US" sz="1200" dirty="0" err="1">
                <a:solidFill>
                  <a:schemeClr val="bg1"/>
                </a:solidFill>
                <a:latin typeface="Times New Roman" panose="02020603050405020304" pitchFamily="18" charset="0"/>
                <a:cs typeface="Times New Roman" panose="02020603050405020304" pitchFamily="18" charset="0"/>
              </a:rPr>
              <a:t>institutionalisation</a:t>
            </a:r>
            <a:r>
              <a:rPr lang="en-US" sz="1200" dirty="0">
                <a:solidFill>
                  <a:schemeClr val="bg1"/>
                </a:solidFill>
                <a:latin typeface="Times New Roman" panose="02020603050405020304" pitchFamily="18" charset="0"/>
                <a:cs typeface="Times New Roman" panose="02020603050405020304" pitchFamily="18" charset="0"/>
              </a:rPr>
              <a:t> perpetuated dependency‚ supported stigma‚ and limited opportunities for social participation and recovery․</a:t>
            </a:r>
            <a:endParaRPr lang="en-GB" sz="1200" dirty="0">
              <a:solidFill>
                <a:schemeClr val="bg1"/>
              </a:solidFill>
              <a:latin typeface="Times New Roman" panose="02020603050405020304" pitchFamily="18" charset="0"/>
              <a:cs typeface="Times New Roman" panose="02020603050405020304" pitchFamily="18" charset="0"/>
            </a:endParaRPr>
          </a:p>
        </p:txBody>
      </p:sp>
      <p:sp>
        <p:nvSpPr>
          <p:cNvPr id="36" name="TextBox 35">
            <a:extLst>
              <a:ext uri="{FF2B5EF4-FFF2-40B4-BE49-F238E27FC236}">
                <a16:creationId xmlns:a16="http://schemas.microsoft.com/office/drawing/2014/main" id="{31C5B9D9-391D-13BF-D4C6-147D129A7BC1}"/>
              </a:ext>
            </a:extLst>
          </p:cNvPr>
          <p:cNvSpPr txBox="1"/>
          <p:nvPr/>
        </p:nvSpPr>
        <p:spPr>
          <a:xfrm>
            <a:off x="89664" y="1009272"/>
            <a:ext cx="3947462" cy="1754326"/>
          </a:xfrm>
          <a:prstGeom prst="rect">
            <a:avLst/>
          </a:prstGeom>
          <a:noFill/>
        </p:spPr>
        <p:txBody>
          <a:bodyPr wrap="square">
            <a:spAutoFit/>
          </a:bodyPr>
          <a:lstStyle/>
          <a:p>
            <a:pPr algn="just"/>
            <a:r>
              <a:rPr lang="en-GB" sz="1200" b="1" dirty="0">
                <a:solidFill>
                  <a:schemeClr val="bg1"/>
                </a:solidFill>
                <a:latin typeface="Times New Roman" panose="02020603050405020304" pitchFamily="18" charset="0"/>
                <a:ea typeface="Tahoma" panose="020B0604030504040204" pitchFamily="34" charset="0"/>
                <a:cs typeface="Times New Roman" panose="02020603050405020304" pitchFamily="18" charset="0"/>
              </a:rPr>
              <a:t>INTRODUCTION</a:t>
            </a:r>
          </a:p>
          <a:p>
            <a:pPr algn="just"/>
            <a:r>
              <a:rPr lang="en-US" sz="1200" dirty="0">
                <a:solidFill>
                  <a:schemeClr val="bg1"/>
                </a:solidFill>
                <a:latin typeface="Times New Roman" panose="02020603050405020304" pitchFamily="18" charset="0"/>
                <a:ea typeface="Tahoma" panose="020B0604030504040204" pitchFamily="34" charset="0"/>
                <a:cs typeface="Times New Roman" panose="02020603050405020304" pitchFamily="18" charset="0"/>
              </a:rPr>
              <a:t>Schizophrenia is a debilitating diagnosis </a:t>
            </a:r>
            <a:r>
              <a:rPr lang="en-US" sz="1200" dirty="0" err="1">
                <a:solidFill>
                  <a:schemeClr val="bg1"/>
                </a:solidFill>
                <a:latin typeface="Times New Roman" panose="02020603050405020304" pitchFamily="18" charset="0"/>
                <a:ea typeface="Tahoma" panose="020B0604030504040204" pitchFamily="34" charset="0"/>
                <a:cs typeface="Times New Roman" panose="02020603050405020304" pitchFamily="18" charset="0"/>
              </a:rPr>
              <a:t>characterised</a:t>
            </a:r>
            <a:r>
              <a:rPr lang="en-US" sz="1200" dirty="0">
                <a:solidFill>
                  <a:schemeClr val="bg1"/>
                </a:solidFill>
                <a:latin typeface="Times New Roman" panose="02020603050405020304" pitchFamily="18" charset="0"/>
                <a:ea typeface="Tahoma" panose="020B0604030504040204" pitchFamily="34" charset="0"/>
                <a:cs typeface="Times New Roman" panose="02020603050405020304" pitchFamily="18" charset="0"/>
              </a:rPr>
              <a:t> by distortions in thought‚ perception‚ emotions and </a:t>
            </a:r>
            <a:r>
              <a:rPr lang="en-US" sz="1200" dirty="0" err="1">
                <a:solidFill>
                  <a:schemeClr val="bg1"/>
                </a:solidFill>
                <a:latin typeface="Times New Roman" panose="02020603050405020304" pitchFamily="18" charset="0"/>
                <a:ea typeface="Tahoma" panose="020B0604030504040204" pitchFamily="34" charset="0"/>
                <a:cs typeface="Times New Roman" panose="02020603050405020304" pitchFamily="18" charset="0"/>
              </a:rPr>
              <a:t>behaviour</a:t>
            </a:r>
            <a:r>
              <a:rPr lang="en-US" sz="1200" dirty="0">
                <a:solidFill>
                  <a:schemeClr val="bg1"/>
                </a:solidFill>
                <a:latin typeface="Times New Roman" panose="02020603050405020304" pitchFamily="18" charset="0"/>
                <a:ea typeface="Tahoma" panose="020B0604030504040204" pitchFamily="34" charset="0"/>
                <a:cs typeface="Times New Roman" panose="02020603050405020304" pitchFamily="18" charset="0"/>
              </a:rPr>
              <a:t> affecting approximately 24 million people worldwide and often lead to severe social and occupational dysfunction (World Health Organization‚ 2023). To understand the provision of mental health services today‚ it is useful to examine how the understanding and treatment have evolved․</a:t>
            </a:r>
            <a:r>
              <a:rPr lang="en-GB" sz="1200" dirty="0">
                <a:solidFill>
                  <a:schemeClr val="bg1"/>
                </a:solidFill>
                <a:latin typeface="Times New Roman" panose="02020603050405020304" pitchFamily="18" charset="0"/>
                <a:ea typeface="Tahoma" panose="020B0604030504040204" pitchFamily="34" charset="0"/>
                <a:cs typeface="Times New Roman" panose="02020603050405020304" pitchFamily="18" charset="0"/>
              </a:rPr>
              <a:t>․</a:t>
            </a:r>
          </a:p>
        </p:txBody>
      </p:sp>
      <p:pic>
        <p:nvPicPr>
          <p:cNvPr id="5" name="Picture 4">
            <a:extLst>
              <a:ext uri="{FF2B5EF4-FFF2-40B4-BE49-F238E27FC236}">
                <a16:creationId xmlns:a16="http://schemas.microsoft.com/office/drawing/2014/main" id="{5DFD3EDB-5FA5-58DB-EFE8-97F3F1735241}"/>
              </a:ext>
            </a:extLst>
          </p:cNvPr>
          <p:cNvPicPr>
            <a:picLocks noChangeAspect="1"/>
          </p:cNvPicPr>
          <p:nvPr/>
        </p:nvPicPr>
        <p:blipFill>
          <a:blip r:embed="rId3"/>
          <a:srcRect t="8002"/>
          <a:stretch>
            <a:fillRect/>
          </a:stretch>
        </p:blipFill>
        <p:spPr>
          <a:xfrm>
            <a:off x="181720" y="74861"/>
            <a:ext cx="1153077" cy="690596"/>
          </a:xfrm>
          <a:prstGeom prst="rect">
            <a:avLst/>
          </a:prstGeom>
        </p:spPr>
      </p:pic>
      <p:pic>
        <p:nvPicPr>
          <p:cNvPr id="8" name="Picture 7">
            <a:extLst>
              <a:ext uri="{FF2B5EF4-FFF2-40B4-BE49-F238E27FC236}">
                <a16:creationId xmlns:a16="http://schemas.microsoft.com/office/drawing/2014/main" id="{9D78AB43-DF38-8C9F-B757-73E1F51FAE31}"/>
              </a:ext>
            </a:extLst>
          </p:cNvPr>
          <p:cNvPicPr>
            <a:picLocks noChangeAspect="1"/>
          </p:cNvPicPr>
          <p:nvPr/>
        </p:nvPicPr>
        <p:blipFill>
          <a:blip r:embed="rId4"/>
          <a:stretch>
            <a:fillRect/>
          </a:stretch>
        </p:blipFill>
        <p:spPr>
          <a:xfrm>
            <a:off x="4139210" y="1018886"/>
            <a:ext cx="1831288" cy="1352901"/>
          </a:xfrm>
          <a:prstGeom prst="rect">
            <a:avLst/>
          </a:prstGeom>
        </p:spPr>
      </p:pic>
      <p:pic>
        <p:nvPicPr>
          <p:cNvPr id="10" name="Picture 9">
            <a:extLst>
              <a:ext uri="{FF2B5EF4-FFF2-40B4-BE49-F238E27FC236}">
                <a16:creationId xmlns:a16="http://schemas.microsoft.com/office/drawing/2014/main" id="{CF53B7D1-6A34-F1F0-B015-069468DB50F4}"/>
              </a:ext>
            </a:extLst>
          </p:cNvPr>
          <p:cNvPicPr>
            <a:picLocks noChangeAspect="1"/>
          </p:cNvPicPr>
          <p:nvPr/>
        </p:nvPicPr>
        <p:blipFill>
          <a:blip r:embed="rId5"/>
          <a:srcRect t="2952"/>
          <a:stretch>
            <a:fillRect/>
          </a:stretch>
        </p:blipFill>
        <p:spPr>
          <a:xfrm>
            <a:off x="758258" y="4936339"/>
            <a:ext cx="4912546" cy="1497700"/>
          </a:xfrm>
          <a:prstGeom prst="rect">
            <a:avLst/>
          </a:prstGeom>
        </p:spPr>
      </p:pic>
      <p:pic>
        <p:nvPicPr>
          <p:cNvPr id="13" name="Picture 12">
            <a:extLst>
              <a:ext uri="{FF2B5EF4-FFF2-40B4-BE49-F238E27FC236}">
                <a16:creationId xmlns:a16="http://schemas.microsoft.com/office/drawing/2014/main" id="{6CD70630-CEE4-CF75-2E58-F58EBFB64E6C}"/>
              </a:ext>
            </a:extLst>
          </p:cNvPr>
          <p:cNvPicPr>
            <a:picLocks noChangeAspect="1"/>
          </p:cNvPicPr>
          <p:nvPr/>
        </p:nvPicPr>
        <p:blipFill>
          <a:blip r:embed="rId6">
            <a:extLst>
              <a:ext uri="{BEBA8EAE-BF5A-486C-A8C5-ECC9F3942E4B}">
                <a14:imgProps xmlns:a14="http://schemas.microsoft.com/office/drawing/2010/main">
                  <a14:imgLayer r:embed="rId7">
                    <a14:imgEffect>
                      <a14:sharpenSoften amount="50000"/>
                    </a14:imgEffect>
                  </a14:imgLayer>
                </a14:imgProps>
              </a:ext>
            </a:extLst>
          </a:blip>
          <a:stretch>
            <a:fillRect/>
          </a:stretch>
        </p:blipFill>
        <p:spPr>
          <a:xfrm>
            <a:off x="10339497" y="4075879"/>
            <a:ext cx="1354270" cy="2063650"/>
          </a:xfrm>
          <a:prstGeom prst="rect">
            <a:avLst/>
          </a:prstGeom>
        </p:spPr>
      </p:pic>
      <p:sp>
        <p:nvSpPr>
          <p:cNvPr id="37" name="TextBox 36">
            <a:extLst>
              <a:ext uri="{FF2B5EF4-FFF2-40B4-BE49-F238E27FC236}">
                <a16:creationId xmlns:a16="http://schemas.microsoft.com/office/drawing/2014/main" id="{970E4C06-BBAB-5DFA-DB64-7BA9D9DA6303}"/>
              </a:ext>
            </a:extLst>
          </p:cNvPr>
          <p:cNvSpPr txBox="1"/>
          <p:nvPr/>
        </p:nvSpPr>
        <p:spPr>
          <a:xfrm>
            <a:off x="6348230" y="1009272"/>
            <a:ext cx="5468312" cy="2677656"/>
          </a:xfrm>
          <a:prstGeom prst="rect">
            <a:avLst/>
          </a:prstGeom>
          <a:noFill/>
        </p:spPr>
        <p:txBody>
          <a:bodyPr wrap="square">
            <a:spAutoFit/>
          </a:bodyPr>
          <a:lstStyle/>
          <a:p>
            <a:pPr algn="just"/>
            <a:r>
              <a:rPr lang="en-GB" sz="1200" b="1" dirty="0">
                <a:solidFill>
                  <a:schemeClr val="bg1"/>
                </a:solidFill>
                <a:latin typeface="Times New Roman" panose="02020603050405020304" pitchFamily="18" charset="0"/>
                <a:cs typeface="Times New Roman" panose="02020603050405020304" pitchFamily="18" charset="0"/>
              </a:rPr>
              <a:t>CONTEMPORARY TREATMENT AND CARE PROVISION</a:t>
            </a:r>
          </a:p>
          <a:p>
            <a:pPr algn="just"/>
            <a:r>
              <a:rPr lang="en-US" sz="1200" dirty="0">
                <a:solidFill>
                  <a:schemeClr val="bg1"/>
                </a:solidFill>
                <a:latin typeface="Times New Roman" panose="02020603050405020304" pitchFamily="18" charset="0"/>
                <a:cs typeface="Times New Roman" panose="02020603050405020304" pitchFamily="18" charset="0"/>
              </a:rPr>
              <a:t>Modern treatment of schizophrenia involves the use of a biopsychosocial model‚ consisting of combinations of pharmacological‚ psychological‚ and social approaches (National Institute for Health and Care Excellence (NICE)‚ 2023)․ Antipsychotic medication is the primary treatment for reducing the number and severity of episodes of psychotic symptoms‚ such as hallucinations and delusions․ Cognitive </a:t>
            </a:r>
            <a:r>
              <a:rPr lang="en-US" sz="1200" dirty="0" err="1">
                <a:solidFill>
                  <a:schemeClr val="bg1"/>
                </a:solidFill>
                <a:latin typeface="Times New Roman" panose="02020603050405020304" pitchFamily="18" charset="0"/>
                <a:cs typeface="Times New Roman" panose="02020603050405020304" pitchFamily="18" charset="0"/>
              </a:rPr>
              <a:t>Behavioural</a:t>
            </a:r>
            <a:r>
              <a:rPr lang="en-US" sz="1200" dirty="0">
                <a:solidFill>
                  <a:schemeClr val="bg1"/>
                </a:solidFill>
                <a:latin typeface="Times New Roman" panose="02020603050405020304" pitchFamily="18" charset="0"/>
                <a:cs typeface="Times New Roman" panose="02020603050405020304" pitchFamily="18" charset="0"/>
              </a:rPr>
              <a:t> Therapy for Psychosis (</a:t>
            </a:r>
            <a:r>
              <a:rPr lang="en-US" sz="1200" dirty="0" err="1">
                <a:solidFill>
                  <a:schemeClr val="bg1"/>
                </a:solidFill>
                <a:latin typeface="Times New Roman" panose="02020603050405020304" pitchFamily="18" charset="0"/>
                <a:cs typeface="Times New Roman" panose="02020603050405020304" pitchFamily="18" charset="0"/>
              </a:rPr>
              <a:t>CBTp</a:t>
            </a:r>
            <a:r>
              <a:rPr lang="en-US" sz="1200" dirty="0">
                <a:solidFill>
                  <a:schemeClr val="bg1"/>
                </a:solidFill>
                <a:latin typeface="Times New Roman" panose="02020603050405020304" pitchFamily="18" charset="0"/>
                <a:cs typeface="Times New Roman" panose="02020603050405020304" pitchFamily="18" charset="0"/>
              </a:rPr>
              <a:t>)‚ family interventions‚ and recovery interventions are also widely recommended․ Community Mental Health Teams (CMHTs) and Early Intervention in Psychosis (EIP) teams are designed to provide recovery-focused support and reduce hospital admissions (NHS England‚ 2024)․ While modern care is more evidence-based and person-</a:t>
            </a:r>
            <a:r>
              <a:rPr lang="en-US" sz="1200" dirty="0" err="1">
                <a:solidFill>
                  <a:schemeClr val="bg1"/>
                </a:solidFill>
                <a:latin typeface="Times New Roman" panose="02020603050405020304" pitchFamily="18" charset="0"/>
                <a:cs typeface="Times New Roman" panose="02020603050405020304" pitchFamily="18" charset="0"/>
              </a:rPr>
              <a:t>centred</a:t>
            </a:r>
            <a:r>
              <a:rPr lang="en-US" sz="1200" dirty="0">
                <a:solidFill>
                  <a:schemeClr val="bg1"/>
                </a:solidFill>
                <a:latin typeface="Times New Roman" panose="02020603050405020304" pitchFamily="18" charset="0"/>
                <a:cs typeface="Times New Roman" panose="02020603050405020304" pitchFamily="18" charset="0"/>
              </a:rPr>
              <a:t> than in the past‚ issues such as side effects of medications‚ lack of access to mental health professionals‚ and disparities in access to certain </a:t>
            </a:r>
            <a:r>
              <a:rPr lang="en-US" sz="1200" dirty="0" err="1">
                <a:solidFill>
                  <a:schemeClr val="bg1"/>
                </a:solidFill>
                <a:latin typeface="Times New Roman" panose="02020603050405020304" pitchFamily="18" charset="0"/>
                <a:cs typeface="Times New Roman" panose="02020603050405020304" pitchFamily="18" charset="0"/>
              </a:rPr>
              <a:t>specialised</a:t>
            </a:r>
            <a:r>
              <a:rPr lang="en-US" sz="1200" dirty="0">
                <a:solidFill>
                  <a:schemeClr val="bg1"/>
                </a:solidFill>
                <a:latin typeface="Times New Roman" panose="02020603050405020304" pitchFamily="18" charset="0"/>
                <a:cs typeface="Times New Roman" panose="02020603050405020304" pitchFamily="18" charset="0"/>
              </a:rPr>
              <a:t> services may limit treatment effectiveness for some individuals (Correll and Schooler‚ 2020)․</a:t>
            </a:r>
            <a:endParaRPr lang="en-GB" sz="1200" dirty="0">
              <a:solidFill>
                <a:schemeClr val="bg1"/>
              </a:solidFill>
              <a:latin typeface="Times New Roman" panose="02020603050405020304" pitchFamily="18" charset="0"/>
              <a:cs typeface="Times New Roman" panose="02020603050405020304" pitchFamily="18" charset="0"/>
            </a:endParaRPr>
          </a:p>
        </p:txBody>
      </p:sp>
      <p:sp>
        <p:nvSpPr>
          <p:cNvPr id="41" name="TextBox 40">
            <a:extLst>
              <a:ext uri="{FF2B5EF4-FFF2-40B4-BE49-F238E27FC236}">
                <a16:creationId xmlns:a16="http://schemas.microsoft.com/office/drawing/2014/main" id="{1EE35DAE-E97F-92C3-611E-30EF51D6C95C}"/>
              </a:ext>
            </a:extLst>
          </p:cNvPr>
          <p:cNvSpPr txBox="1"/>
          <p:nvPr/>
        </p:nvSpPr>
        <p:spPr>
          <a:xfrm>
            <a:off x="6348230" y="3970089"/>
            <a:ext cx="3588424" cy="2492990"/>
          </a:xfrm>
          <a:prstGeom prst="rect">
            <a:avLst/>
          </a:prstGeom>
          <a:noFill/>
        </p:spPr>
        <p:txBody>
          <a:bodyPr wrap="square">
            <a:spAutoFit/>
          </a:bodyPr>
          <a:lstStyle/>
          <a:p>
            <a:pPr algn="just"/>
            <a:r>
              <a:rPr lang="en-GB" sz="1200" b="1" dirty="0">
                <a:solidFill>
                  <a:schemeClr val="bg1"/>
                </a:solidFill>
                <a:latin typeface="Times New Roman" panose="02020603050405020304" pitchFamily="18" charset="0"/>
                <a:cs typeface="Times New Roman" panose="02020603050405020304" pitchFamily="18" charset="0"/>
              </a:rPr>
              <a:t>STIGMA‚ DISCRIMINATION AND INEQUALITY</a:t>
            </a:r>
          </a:p>
          <a:p>
            <a:pPr algn="just"/>
            <a:r>
              <a:rPr lang="en-US" sz="1200" dirty="0">
                <a:solidFill>
                  <a:schemeClr val="bg1"/>
                </a:solidFill>
                <a:latin typeface="Times New Roman" panose="02020603050405020304" pitchFamily="18" charset="0"/>
                <a:cs typeface="Times New Roman" panose="02020603050405020304" pitchFamily="18" charset="0"/>
              </a:rPr>
              <a:t>Despite effective treatment‚ people with schizophrenia remain </a:t>
            </a:r>
            <a:r>
              <a:rPr lang="en-US" sz="1200" dirty="0" err="1">
                <a:solidFill>
                  <a:schemeClr val="bg1"/>
                </a:solidFill>
                <a:latin typeface="Times New Roman" panose="02020603050405020304" pitchFamily="18" charset="0"/>
                <a:cs typeface="Times New Roman" panose="02020603050405020304" pitchFamily="18" charset="0"/>
              </a:rPr>
              <a:t>stigmatised</a:t>
            </a:r>
            <a:r>
              <a:rPr lang="en-US" sz="1200" dirty="0">
                <a:solidFill>
                  <a:schemeClr val="bg1"/>
                </a:solidFill>
                <a:latin typeface="Times New Roman" panose="02020603050405020304" pitchFamily="18" charset="0"/>
                <a:cs typeface="Times New Roman" panose="02020603050405020304" pitchFamily="18" charset="0"/>
              </a:rPr>
              <a:t> and discriminated against․ Negative stereotypes stress dangerous‚ unpredictable </a:t>
            </a:r>
            <a:r>
              <a:rPr lang="en-US" sz="1200" dirty="0" err="1">
                <a:solidFill>
                  <a:schemeClr val="bg1"/>
                </a:solidFill>
                <a:latin typeface="Times New Roman" panose="02020603050405020304" pitchFamily="18" charset="0"/>
                <a:cs typeface="Times New Roman" panose="02020603050405020304" pitchFamily="18" charset="0"/>
              </a:rPr>
              <a:t>behaviour</a:t>
            </a:r>
            <a:r>
              <a:rPr lang="en-US" sz="1200" dirty="0">
                <a:solidFill>
                  <a:schemeClr val="bg1"/>
                </a:solidFill>
                <a:latin typeface="Times New Roman" panose="02020603050405020304" pitchFamily="18" charset="0"/>
                <a:cs typeface="Times New Roman" panose="02020603050405020304" pitchFamily="18" charset="0"/>
              </a:rPr>
              <a:t>‚ and people with schizophrenia are discriminated against in many domains‚ including social relationships‚ employment‚ and housing (Thornicroft et al․‚ 2022)․ Inequitable access to healthcare can also affect access for disadvantaged groups․ Stigma‚ while less severe than before‚ remains one of the biggest obstacles to recovery‚ social inclusion and use of mental health services․</a:t>
            </a:r>
            <a:endParaRPr lang="en-GB" sz="1200"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9932944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0FD5A06-1BE5-193C-F0DB-4E857175F48C}"/>
            </a:ext>
          </a:extLst>
        </p:cNvPr>
        <p:cNvGrpSpPr/>
        <p:nvPr/>
      </p:nvGrpSpPr>
      <p:grpSpPr>
        <a:xfrm>
          <a:off x="0" y="0"/>
          <a:ext cx="0" cy="0"/>
          <a:chOff x="0" y="0"/>
          <a:chExt cx="0" cy="0"/>
        </a:xfrm>
      </p:grpSpPr>
      <p:sp>
        <p:nvSpPr>
          <p:cNvPr id="6" name="Rectangle 5">
            <a:extLst>
              <a:ext uri="{FF2B5EF4-FFF2-40B4-BE49-F238E27FC236}">
                <a16:creationId xmlns:a16="http://schemas.microsoft.com/office/drawing/2014/main" id="{E27C3D74-2F35-1812-E7B3-52821F69DDA5}"/>
              </a:ext>
            </a:extLst>
          </p:cNvPr>
          <p:cNvSpPr/>
          <p:nvPr/>
        </p:nvSpPr>
        <p:spPr>
          <a:xfrm>
            <a:off x="-1" y="0"/>
            <a:ext cx="12192000" cy="837282"/>
          </a:xfrm>
          <a:prstGeom prst="rect">
            <a:avLst/>
          </a:prstGeom>
          <a:solidFill>
            <a:schemeClr val="tx2">
              <a:lumMod val="75000"/>
              <a:lumOff val="2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t>Schizophrenia: </a:t>
            </a:r>
            <a:r>
              <a:rPr lang="en-GB" sz="1400" b="1" dirty="0"/>
              <a:t>A Critical Examination of Historical and Contemporary Treatment and Care Provision (continued)</a:t>
            </a:r>
            <a:r>
              <a:rPr lang="en-GB" sz="1400" dirty="0">
                <a:latin typeface="Georgia" panose="02040502050405020303" pitchFamily="18" charset="0"/>
              </a:rPr>
              <a:t> </a:t>
            </a:r>
          </a:p>
        </p:txBody>
      </p:sp>
      <p:sp>
        <p:nvSpPr>
          <p:cNvPr id="23" name="TextBox 22">
            <a:extLst>
              <a:ext uri="{FF2B5EF4-FFF2-40B4-BE49-F238E27FC236}">
                <a16:creationId xmlns:a16="http://schemas.microsoft.com/office/drawing/2014/main" id="{814D3103-8453-6E7A-0508-2B8B279FF409}"/>
              </a:ext>
            </a:extLst>
          </p:cNvPr>
          <p:cNvSpPr txBox="1"/>
          <p:nvPr/>
        </p:nvSpPr>
        <p:spPr>
          <a:xfrm>
            <a:off x="-3" y="877217"/>
            <a:ext cx="12192000" cy="6001643"/>
          </a:xfrm>
          <a:prstGeom prst="rect">
            <a:avLst/>
          </a:prstGeom>
          <a:solidFill>
            <a:schemeClr val="tx2">
              <a:lumMod val="75000"/>
              <a:lumOff val="25000"/>
            </a:schemeClr>
          </a:solidFill>
        </p:spPr>
        <p:txBody>
          <a:bodyPr wrap="square" rtlCol="0">
            <a:spAutoFit/>
          </a:bodyPr>
          <a:lstStyle/>
          <a:p>
            <a:pPr algn="just"/>
            <a:endParaRPr lang="en-GB" sz="1200" dirty="0">
              <a:solidFill>
                <a:schemeClr val="bg1"/>
              </a:solidFill>
              <a:latin typeface="Times New Roman" panose="02020603050405020304" pitchFamily="18" charset="0"/>
              <a:cs typeface="Times New Roman" panose="02020603050405020304" pitchFamily="18" charset="0"/>
            </a:endParaRPr>
          </a:p>
          <a:p>
            <a:pPr algn="just"/>
            <a:endParaRPr lang="en-GB" sz="1200" dirty="0">
              <a:solidFill>
                <a:schemeClr val="bg1"/>
              </a:solidFill>
              <a:latin typeface="Times New Roman" panose="02020603050405020304" pitchFamily="18" charset="0"/>
              <a:cs typeface="Times New Roman" panose="02020603050405020304" pitchFamily="18" charset="0"/>
            </a:endParaRPr>
          </a:p>
          <a:p>
            <a:pPr algn="just"/>
            <a:endParaRPr lang="en-GB" sz="1200" dirty="0">
              <a:solidFill>
                <a:schemeClr val="bg1"/>
              </a:solidFill>
              <a:latin typeface="Times New Roman" panose="02020603050405020304" pitchFamily="18" charset="0"/>
              <a:cs typeface="Times New Roman" panose="02020603050405020304" pitchFamily="18" charset="0"/>
            </a:endParaRPr>
          </a:p>
          <a:p>
            <a:pPr algn="just"/>
            <a:endParaRPr lang="en-GB" sz="1200" dirty="0">
              <a:solidFill>
                <a:schemeClr val="bg1"/>
              </a:solidFill>
              <a:latin typeface="Times New Roman" panose="02020603050405020304" pitchFamily="18" charset="0"/>
              <a:cs typeface="Times New Roman" panose="02020603050405020304" pitchFamily="18" charset="0"/>
            </a:endParaRPr>
          </a:p>
          <a:p>
            <a:pPr algn="just"/>
            <a:endParaRPr lang="en-GB" sz="1200" dirty="0">
              <a:solidFill>
                <a:schemeClr val="bg1"/>
              </a:solidFill>
              <a:latin typeface="Times New Roman" panose="02020603050405020304" pitchFamily="18" charset="0"/>
              <a:cs typeface="Times New Roman" panose="02020603050405020304" pitchFamily="18" charset="0"/>
            </a:endParaRPr>
          </a:p>
          <a:p>
            <a:pPr algn="just"/>
            <a:endParaRPr lang="en-GB" sz="1200" dirty="0">
              <a:solidFill>
                <a:schemeClr val="bg1"/>
              </a:solidFill>
              <a:latin typeface="Times New Roman" panose="02020603050405020304" pitchFamily="18" charset="0"/>
              <a:cs typeface="Times New Roman" panose="02020603050405020304" pitchFamily="18" charset="0"/>
            </a:endParaRPr>
          </a:p>
          <a:p>
            <a:pPr algn="just"/>
            <a:endParaRPr lang="en-GB" sz="1200" dirty="0">
              <a:solidFill>
                <a:schemeClr val="bg1"/>
              </a:solidFill>
              <a:latin typeface="Times New Roman" panose="02020603050405020304" pitchFamily="18" charset="0"/>
              <a:cs typeface="Times New Roman" panose="02020603050405020304" pitchFamily="18" charset="0"/>
            </a:endParaRPr>
          </a:p>
          <a:p>
            <a:pPr algn="just"/>
            <a:endParaRPr lang="en-GB" sz="1200" dirty="0">
              <a:solidFill>
                <a:schemeClr val="bg1"/>
              </a:solidFill>
              <a:latin typeface="Times New Roman" panose="02020603050405020304" pitchFamily="18" charset="0"/>
              <a:cs typeface="Times New Roman" panose="02020603050405020304" pitchFamily="18" charset="0"/>
            </a:endParaRPr>
          </a:p>
          <a:p>
            <a:pPr algn="just"/>
            <a:endParaRPr lang="en-GB" sz="1200" dirty="0">
              <a:solidFill>
                <a:schemeClr val="bg1"/>
              </a:solidFill>
              <a:latin typeface="Times New Roman" panose="02020603050405020304" pitchFamily="18" charset="0"/>
              <a:cs typeface="Times New Roman" panose="02020603050405020304" pitchFamily="18" charset="0"/>
            </a:endParaRPr>
          </a:p>
          <a:p>
            <a:pPr algn="just"/>
            <a:endParaRPr lang="en-GB" sz="1200" dirty="0">
              <a:solidFill>
                <a:schemeClr val="bg1"/>
              </a:solidFill>
              <a:latin typeface="Times New Roman" panose="02020603050405020304" pitchFamily="18" charset="0"/>
              <a:cs typeface="Times New Roman" panose="02020603050405020304" pitchFamily="18" charset="0"/>
            </a:endParaRPr>
          </a:p>
          <a:p>
            <a:pPr algn="just"/>
            <a:endParaRPr lang="en-GB" sz="1200" dirty="0">
              <a:solidFill>
                <a:schemeClr val="bg1"/>
              </a:solidFill>
              <a:latin typeface="Times New Roman" panose="02020603050405020304" pitchFamily="18" charset="0"/>
              <a:cs typeface="Times New Roman" panose="02020603050405020304" pitchFamily="18" charset="0"/>
            </a:endParaRPr>
          </a:p>
          <a:p>
            <a:pPr algn="just"/>
            <a:endParaRPr lang="en-GB" sz="1200" dirty="0">
              <a:solidFill>
                <a:schemeClr val="bg1"/>
              </a:solidFill>
              <a:latin typeface="Times New Roman" panose="02020603050405020304" pitchFamily="18" charset="0"/>
              <a:cs typeface="Times New Roman" panose="02020603050405020304" pitchFamily="18" charset="0"/>
            </a:endParaRPr>
          </a:p>
          <a:p>
            <a:pPr algn="just"/>
            <a:endParaRPr lang="en-GB" sz="1200" dirty="0">
              <a:solidFill>
                <a:schemeClr val="bg1"/>
              </a:solidFill>
              <a:latin typeface="Times New Roman" panose="02020603050405020304" pitchFamily="18" charset="0"/>
              <a:cs typeface="Times New Roman" panose="02020603050405020304" pitchFamily="18" charset="0"/>
            </a:endParaRPr>
          </a:p>
          <a:p>
            <a:pPr algn="just"/>
            <a:endParaRPr lang="en-GB" sz="1200" dirty="0">
              <a:solidFill>
                <a:schemeClr val="bg1"/>
              </a:solidFill>
              <a:latin typeface="Times New Roman" panose="02020603050405020304" pitchFamily="18" charset="0"/>
              <a:cs typeface="Times New Roman" panose="02020603050405020304" pitchFamily="18" charset="0"/>
            </a:endParaRPr>
          </a:p>
          <a:p>
            <a:pPr algn="just"/>
            <a:endParaRPr lang="en-GB" sz="1200" dirty="0">
              <a:solidFill>
                <a:schemeClr val="bg1"/>
              </a:solidFill>
              <a:latin typeface="Times New Roman" panose="02020603050405020304" pitchFamily="18" charset="0"/>
              <a:cs typeface="Times New Roman" panose="02020603050405020304" pitchFamily="18" charset="0"/>
            </a:endParaRPr>
          </a:p>
          <a:p>
            <a:pPr algn="just"/>
            <a:endParaRPr lang="en-GB" sz="1200" dirty="0">
              <a:solidFill>
                <a:schemeClr val="bg1"/>
              </a:solidFill>
              <a:latin typeface="Times New Roman" panose="02020603050405020304" pitchFamily="18" charset="0"/>
              <a:cs typeface="Times New Roman" panose="02020603050405020304" pitchFamily="18" charset="0"/>
            </a:endParaRPr>
          </a:p>
          <a:p>
            <a:pPr algn="just"/>
            <a:endParaRPr lang="en-GB" sz="1200" dirty="0">
              <a:solidFill>
                <a:schemeClr val="bg1"/>
              </a:solidFill>
              <a:latin typeface="Times New Roman" panose="02020603050405020304" pitchFamily="18" charset="0"/>
              <a:cs typeface="Times New Roman" panose="02020603050405020304" pitchFamily="18" charset="0"/>
            </a:endParaRPr>
          </a:p>
          <a:p>
            <a:pPr algn="just"/>
            <a:endParaRPr lang="en-GB" sz="1200" dirty="0">
              <a:solidFill>
                <a:schemeClr val="bg1"/>
              </a:solidFill>
              <a:latin typeface="Times New Roman" panose="02020603050405020304" pitchFamily="18" charset="0"/>
              <a:cs typeface="Times New Roman" panose="02020603050405020304" pitchFamily="18" charset="0"/>
            </a:endParaRPr>
          </a:p>
          <a:p>
            <a:pPr algn="just"/>
            <a:endParaRPr lang="en-GB" sz="1200" dirty="0">
              <a:solidFill>
                <a:schemeClr val="bg1"/>
              </a:solidFill>
              <a:latin typeface="Times New Roman" panose="02020603050405020304" pitchFamily="18" charset="0"/>
              <a:cs typeface="Times New Roman" panose="02020603050405020304" pitchFamily="18" charset="0"/>
            </a:endParaRPr>
          </a:p>
          <a:p>
            <a:pPr algn="just"/>
            <a:endParaRPr lang="en-GB" sz="1200" dirty="0">
              <a:solidFill>
                <a:schemeClr val="bg1"/>
              </a:solidFill>
              <a:latin typeface="Times New Roman" panose="02020603050405020304" pitchFamily="18" charset="0"/>
              <a:cs typeface="Times New Roman" panose="02020603050405020304" pitchFamily="18" charset="0"/>
            </a:endParaRPr>
          </a:p>
          <a:p>
            <a:pPr algn="just"/>
            <a:endParaRPr lang="en-GB" sz="1200" dirty="0">
              <a:solidFill>
                <a:schemeClr val="bg1"/>
              </a:solidFill>
              <a:latin typeface="Times New Roman" panose="02020603050405020304" pitchFamily="18" charset="0"/>
              <a:cs typeface="Times New Roman" panose="02020603050405020304" pitchFamily="18" charset="0"/>
            </a:endParaRPr>
          </a:p>
          <a:p>
            <a:pPr algn="just"/>
            <a:endParaRPr lang="en-GB" sz="1200" dirty="0">
              <a:solidFill>
                <a:schemeClr val="bg1"/>
              </a:solidFill>
              <a:latin typeface="Times New Roman" panose="02020603050405020304" pitchFamily="18" charset="0"/>
              <a:cs typeface="Times New Roman" panose="02020603050405020304" pitchFamily="18" charset="0"/>
            </a:endParaRPr>
          </a:p>
          <a:p>
            <a:pPr algn="just"/>
            <a:endParaRPr lang="en-GB" sz="1200" dirty="0">
              <a:solidFill>
                <a:schemeClr val="bg1"/>
              </a:solidFill>
              <a:latin typeface="Times New Roman" panose="02020603050405020304" pitchFamily="18" charset="0"/>
              <a:cs typeface="Times New Roman" panose="02020603050405020304" pitchFamily="18" charset="0"/>
            </a:endParaRPr>
          </a:p>
          <a:p>
            <a:pPr algn="just"/>
            <a:endParaRPr lang="en-GB" sz="1200" dirty="0">
              <a:solidFill>
                <a:schemeClr val="bg1"/>
              </a:solidFill>
              <a:latin typeface="Times New Roman" panose="02020603050405020304" pitchFamily="18" charset="0"/>
              <a:cs typeface="Times New Roman" panose="02020603050405020304" pitchFamily="18" charset="0"/>
            </a:endParaRPr>
          </a:p>
          <a:p>
            <a:pPr algn="just"/>
            <a:endParaRPr lang="en-GB" sz="1200" dirty="0">
              <a:solidFill>
                <a:schemeClr val="bg1"/>
              </a:solidFill>
              <a:latin typeface="Times New Roman" panose="02020603050405020304" pitchFamily="18" charset="0"/>
              <a:cs typeface="Times New Roman" panose="02020603050405020304" pitchFamily="18" charset="0"/>
            </a:endParaRPr>
          </a:p>
          <a:p>
            <a:pPr algn="just"/>
            <a:endParaRPr lang="en-GB" sz="1200" dirty="0">
              <a:solidFill>
                <a:schemeClr val="bg1"/>
              </a:solidFill>
              <a:latin typeface="Times New Roman" panose="02020603050405020304" pitchFamily="18" charset="0"/>
              <a:cs typeface="Times New Roman" panose="02020603050405020304" pitchFamily="18" charset="0"/>
            </a:endParaRPr>
          </a:p>
          <a:p>
            <a:pPr algn="just"/>
            <a:endParaRPr lang="en-GB" sz="1200" dirty="0">
              <a:solidFill>
                <a:schemeClr val="bg1"/>
              </a:solidFill>
              <a:latin typeface="Times New Roman" panose="02020603050405020304" pitchFamily="18" charset="0"/>
              <a:cs typeface="Times New Roman" panose="02020603050405020304" pitchFamily="18" charset="0"/>
            </a:endParaRPr>
          </a:p>
          <a:p>
            <a:pPr algn="just"/>
            <a:endParaRPr lang="en-GB" sz="1200" dirty="0">
              <a:solidFill>
                <a:schemeClr val="bg1"/>
              </a:solidFill>
              <a:latin typeface="Times New Roman" panose="02020603050405020304" pitchFamily="18" charset="0"/>
              <a:cs typeface="Times New Roman" panose="02020603050405020304" pitchFamily="18" charset="0"/>
            </a:endParaRPr>
          </a:p>
          <a:p>
            <a:pPr algn="just"/>
            <a:endParaRPr lang="en-GB" sz="1200" dirty="0">
              <a:solidFill>
                <a:schemeClr val="bg1"/>
              </a:solidFill>
              <a:latin typeface="Times New Roman" panose="02020603050405020304" pitchFamily="18" charset="0"/>
              <a:cs typeface="Times New Roman" panose="02020603050405020304" pitchFamily="18" charset="0"/>
            </a:endParaRPr>
          </a:p>
          <a:p>
            <a:pPr algn="just"/>
            <a:endParaRPr lang="en-GB" sz="1200" dirty="0">
              <a:solidFill>
                <a:schemeClr val="bg1"/>
              </a:solidFill>
              <a:latin typeface="Times New Roman" panose="02020603050405020304" pitchFamily="18" charset="0"/>
              <a:cs typeface="Times New Roman" panose="02020603050405020304" pitchFamily="18" charset="0"/>
            </a:endParaRPr>
          </a:p>
          <a:p>
            <a:pPr algn="just"/>
            <a:endParaRPr lang="en-GB" sz="1200" dirty="0">
              <a:solidFill>
                <a:schemeClr val="bg1"/>
              </a:solidFill>
              <a:latin typeface="Times New Roman" panose="02020603050405020304" pitchFamily="18" charset="0"/>
              <a:cs typeface="Times New Roman" panose="02020603050405020304" pitchFamily="18" charset="0"/>
            </a:endParaRPr>
          </a:p>
          <a:p>
            <a:pPr algn="just"/>
            <a:endParaRPr lang="en-GB" sz="1200" dirty="0">
              <a:solidFill>
                <a:schemeClr val="bg1"/>
              </a:solidFill>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40F4BF16-95DA-3250-A387-74B73756155F}"/>
              </a:ext>
            </a:extLst>
          </p:cNvPr>
          <p:cNvPicPr>
            <a:picLocks noChangeAspect="1"/>
          </p:cNvPicPr>
          <p:nvPr/>
        </p:nvPicPr>
        <p:blipFill>
          <a:blip r:embed="rId3"/>
          <a:srcRect t="8002"/>
          <a:stretch>
            <a:fillRect/>
          </a:stretch>
        </p:blipFill>
        <p:spPr>
          <a:xfrm>
            <a:off x="181720" y="74861"/>
            <a:ext cx="1153077" cy="690596"/>
          </a:xfrm>
          <a:prstGeom prst="rect">
            <a:avLst/>
          </a:prstGeom>
        </p:spPr>
      </p:pic>
      <p:pic>
        <p:nvPicPr>
          <p:cNvPr id="31" name="Picture 30">
            <a:extLst>
              <a:ext uri="{FF2B5EF4-FFF2-40B4-BE49-F238E27FC236}">
                <a16:creationId xmlns:a16="http://schemas.microsoft.com/office/drawing/2014/main" id="{39FE6415-F5FE-80C4-2DBC-C15049D4C52A}"/>
              </a:ext>
            </a:extLst>
          </p:cNvPr>
          <p:cNvPicPr>
            <a:picLocks noChangeAspect="1"/>
          </p:cNvPicPr>
          <p:nvPr/>
        </p:nvPicPr>
        <p:blipFill>
          <a:blip r:embed="rId4"/>
          <a:stretch>
            <a:fillRect/>
          </a:stretch>
        </p:blipFill>
        <p:spPr>
          <a:xfrm>
            <a:off x="7644969" y="5110501"/>
            <a:ext cx="1515622" cy="1277452"/>
          </a:xfrm>
          <a:prstGeom prst="rect">
            <a:avLst/>
          </a:prstGeom>
        </p:spPr>
      </p:pic>
      <p:sp>
        <p:nvSpPr>
          <p:cNvPr id="3" name="TextBox 2">
            <a:extLst>
              <a:ext uri="{FF2B5EF4-FFF2-40B4-BE49-F238E27FC236}">
                <a16:creationId xmlns:a16="http://schemas.microsoft.com/office/drawing/2014/main" id="{010A21BF-EB5F-3ABB-53AD-C14B56C8B35E}"/>
              </a:ext>
            </a:extLst>
          </p:cNvPr>
          <p:cNvSpPr txBox="1"/>
          <p:nvPr/>
        </p:nvSpPr>
        <p:spPr>
          <a:xfrm>
            <a:off x="560867" y="2573060"/>
            <a:ext cx="8840561" cy="2308324"/>
          </a:xfrm>
          <a:prstGeom prst="rect">
            <a:avLst/>
          </a:prstGeom>
          <a:noFill/>
        </p:spPr>
        <p:txBody>
          <a:bodyPr wrap="square">
            <a:spAutoFit/>
          </a:bodyPr>
          <a:lstStyle/>
          <a:p>
            <a:pPr algn="just"/>
            <a:endParaRPr lang="en-GB" sz="1200" dirty="0">
              <a:solidFill>
                <a:schemeClr val="bg1"/>
              </a:solidFill>
              <a:latin typeface="Times New Roman" panose="02020603050405020304" pitchFamily="18" charset="0"/>
              <a:cs typeface="Times New Roman" panose="02020603050405020304" pitchFamily="18" charset="0"/>
            </a:endParaRPr>
          </a:p>
          <a:p>
            <a:pPr algn="just"/>
            <a:r>
              <a:rPr lang="en-GB" sz="1200" b="1" dirty="0">
                <a:solidFill>
                  <a:schemeClr val="bg1"/>
                </a:solidFill>
                <a:latin typeface="Times New Roman" panose="02020603050405020304" pitchFamily="18" charset="0"/>
                <a:cs typeface="Times New Roman" panose="02020603050405020304" pitchFamily="18" charset="0"/>
              </a:rPr>
              <a:t>RECOMMENDATIONS</a:t>
            </a:r>
          </a:p>
          <a:p>
            <a:pPr marL="171450" indent="-171450" algn="just">
              <a:buFont typeface="Arial" panose="020B0604020202020204" pitchFamily="34" charset="0"/>
              <a:buChar char="•"/>
            </a:pPr>
            <a:r>
              <a:rPr lang="en-US" sz="1200" dirty="0">
                <a:solidFill>
                  <a:schemeClr val="bg1"/>
                </a:solidFill>
                <a:latin typeface="Times New Roman" panose="02020603050405020304" pitchFamily="18" charset="0"/>
                <a:cs typeface="Times New Roman" panose="02020603050405020304" pitchFamily="18" charset="0"/>
              </a:rPr>
              <a:t>Increase the investment in community mental health services to ease recovery and reduce hospital admissions (WHO‚ 2022; NICE‚ 2023)․</a:t>
            </a:r>
          </a:p>
          <a:p>
            <a:pPr marL="171450" indent="-171450" algn="just">
              <a:buFont typeface="Arial" panose="020B0604020202020204" pitchFamily="34" charset="0"/>
              <a:buChar char="•"/>
            </a:pPr>
            <a:r>
              <a:rPr lang="en-US" sz="1200" dirty="0">
                <a:solidFill>
                  <a:schemeClr val="bg1"/>
                </a:solidFill>
                <a:latin typeface="Times New Roman" panose="02020603050405020304" pitchFamily="18" charset="0"/>
                <a:cs typeface="Times New Roman" panose="02020603050405020304" pitchFamily="18" charset="0"/>
              </a:rPr>
              <a:t>Scale up Early Intervention in Psychosis (EIP) services to reduce relapse risk and improve long-term outcomes (Correll and Schooler‚ 2020; NHS England‚ 2024)․</a:t>
            </a:r>
          </a:p>
          <a:p>
            <a:pPr marL="171450" indent="-171450" algn="just">
              <a:buFont typeface="Arial" panose="020B0604020202020204" pitchFamily="34" charset="0"/>
              <a:buChar char="•"/>
            </a:pPr>
            <a:r>
              <a:rPr lang="en-US" sz="1200" dirty="0">
                <a:solidFill>
                  <a:schemeClr val="bg1"/>
                </a:solidFill>
                <a:latin typeface="Times New Roman" panose="02020603050405020304" pitchFamily="18" charset="0"/>
                <a:cs typeface="Times New Roman" panose="02020603050405020304" pitchFamily="18" charset="0"/>
              </a:rPr>
              <a:t>Strengthen anti-stigma campaigns to improve help-seeking </a:t>
            </a:r>
            <a:r>
              <a:rPr lang="en-US" sz="1200" dirty="0" err="1">
                <a:solidFill>
                  <a:schemeClr val="bg1"/>
                </a:solidFill>
                <a:latin typeface="Times New Roman" panose="02020603050405020304" pitchFamily="18" charset="0"/>
                <a:cs typeface="Times New Roman" panose="02020603050405020304" pitchFamily="18" charset="0"/>
              </a:rPr>
              <a:t>behaviour</a:t>
            </a:r>
            <a:r>
              <a:rPr lang="en-US" sz="1200" dirty="0">
                <a:solidFill>
                  <a:schemeClr val="bg1"/>
                </a:solidFill>
                <a:latin typeface="Times New Roman" panose="02020603050405020304" pitchFamily="18" charset="0"/>
                <a:cs typeface="Times New Roman" panose="02020603050405020304" pitchFamily="18" charset="0"/>
              </a:rPr>
              <a:t> and reduce stigma and discrimination (Thornicroft et al․‚ 2022; WHO‚ 2022)․</a:t>
            </a:r>
          </a:p>
          <a:p>
            <a:pPr marL="171450" indent="-171450" algn="just">
              <a:buFont typeface="Arial" panose="020B0604020202020204" pitchFamily="34" charset="0"/>
              <a:buChar char="•"/>
            </a:pPr>
            <a:r>
              <a:rPr lang="en-US" sz="1200" dirty="0">
                <a:solidFill>
                  <a:schemeClr val="bg1"/>
                </a:solidFill>
                <a:latin typeface="Times New Roman" panose="02020603050405020304" pitchFamily="18" charset="0"/>
                <a:cs typeface="Times New Roman" panose="02020603050405020304" pitchFamily="18" charset="0"/>
              </a:rPr>
              <a:t>Access to supported employment and housing programs should be improved to promote recovery‚ independence and social inclusion (Patel et al․‚ 2018; Bond‚ Drake and Becker‚ 2020)․</a:t>
            </a:r>
          </a:p>
          <a:p>
            <a:pPr marL="171450" indent="-171450" algn="just">
              <a:buFont typeface="Arial" panose="020B0604020202020204" pitchFamily="34" charset="0"/>
              <a:buChar char="•"/>
            </a:pPr>
            <a:r>
              <a:rPr lang="en-US" sz="1200" dirty="0">
                <a:solidFill>
                  <a:schemeClr val="bg1"/>
                </a:solidFill>
                <a:latin typeface="Times New Roman" panose="02020603050405020304" pitchFamily="18" charset="0"/>
                <a:cs typeface="Times New Roman" panose="02020603050405020304" pitchFamily="18" charset="0"/>
              </a:rPr>
              <a:t>Encourage people who use services to participate in care planning to improve treatment adherence‚ satisfaction‚ and recovery (NICE‚ 2023; WHO‚ 2022)․</a:t>
            </a:r>
          </a:p>
        </p:txBody>
      </p:sp>
      <p:sp>
        <p:nvSpPr>
          <p:cNvPr id="7" name="TextBox 6">
            <a:extLst>
              <a:ext uri="{FF2B5EF4-FFF2-40B4-BE49-F238E27FC236}">
                <a16:creationId xmlns:a16="http://schemas.microsoft.com/office/drawing/2014/main" id="{69166D9E-16EF-87F8-0BAB-781468BC7359}"/>
              </a:ext>
            </a:extLst>
          </p:cNvPr>
          <p:cNvSpPr txBox="1"/>
          <p:nvPr/>
        </p:nvSpPr>
        <p:spPr>
          <a:xfrm>
            <a:off x="560867" y="1174210"/>
            <a:ext cx="9125394" cy="1200329"/>
          </a:xfrm>
          <a:prstGeom prst="rect">
            <a:avLst/>
          </a:prstGeom>
          <a:noFill/>
        </p:spPr>
        <p:txBody>
          <a:bodyPr wrap="square">
            <a:spAutoFit/>
          </a:bodyPr>
          <a:lstStyle/>
          <a:p>
            <a:pPr algn="just"/>
            <a:r>
              <a:rPr lang="en-GB" sz="1200" b="1" dirty="0">
                <a:solidFill>
                  <a:schemeClr val="bg1"/>
                </a:solidFill>
                <a:latin typeface="Times New Roman" panose="02020603050405020304" pitchFamily="18" charset="0"/>
                <a:cs typeface="Times New Roman" panose="02020603050405020304" pitchFamily="18" charset="0"/>
              </a:rPr>
              <a:t>SOCIAL‚‌ CULTURAL AND POLITICAL INFLUENCES</a:t>
            </a:r>
          </a:p>
          <a:p>
            <a:pPr algn="just"/>
            <a:r>
              <a:rPr lang="en-US" sz="1200" dirty="0">
                <a:solidFill>
                  <a:schemeClr val="bg1"/>
                </a:solidFill>
                <a:latin typeface="Times New Roman" panose="02020603050405020304" pitchFamily="18" charset="0"/>
                <a:cs typeface="Times New Roman" panose="02020603050405020304" pitchFamily="18" charset="0"/>
              </a:rPr>
              <a:t>The course and prognosis of schizophrenia are also influenced by social‚ cultural and political factors․ Poverty‚ unemployment‚ insufficient social networks‚ and having experienced trauma or loss may each worsen the prognosis (Patel et al․‚ 2018)․ Cultural beliefs around the experience of symptoms and their treatment‚ as well as the availability of services due to government policy and funding of mental health services‚ may also impact treatment-seeking․ Thus‚ schizophrenia cannot be explained in purely biological terms and broader social circumstances are important to a person's recovery․</a:t>
            </a:r>
            <a:endParaRPr lang="en-GB" sz="1200" dirty="0">
              <a:solidFill>
                <a:schemeClr val="bg1"/>
              </a:solidFill>
              <a:latin typeface="Times New Roman" panose="02020603050405020304" pitchFamily="18" charset="0"/>
              <a:cs typeface="Times New Roman" panose="02020603050405020304" pitchFamily="18" charset="0"/>
            </a:endParaRPr>
          </a:p>
        </p:txBody>
      </p:sp>
      <p:sp>
        <p:nvSpPr>
          <p:cNvPr id="12" name="TextBox 11">
            <a:extLst>
              <a:ext uri="{FF2B5EF4-FFF2-40B4-BE49-F238E27FC236}">
                <a16:creationId xmlns:a16="http://schemas.microsoft.com/office/drawing/2014/main" id="{1241F177-E63B-8E74-EB09-FB09F161EB8D}"/>
              </a:ext>
            </a:extLst>
          </p:cNvPr>
          <p:cNvSpPr txBox="1"/>
          <p:nvPr/>
        </p:nvSpPr>
        <p:spPr>
          <a:xfrm>
            <a:off x="560867" y="5372290"/>
            <a:ext cx="6097772" cy="1015663"/>
          </a:xfrm>
          <a:prstGeom prst="rect">
            <a:avLst/>
          </a:prstGeom>
          <a:noFill/>
        </p:spPr>
        <p:txBody>
          <a:bodyPr wrap="square">
            <a:spAutoFit/>
          </a:bodyPr>
          <a:lstStyle/>
          <a:p>
            <a:pPr algn="just"/>
            <a:r>
              <a:rPr lang="en-GB" sz="1200" b="1" dirty="0">
                <a:solidFill>
                  <a:schemeClr val="bg1"/>
                </a:solidFill>
                <a:latin typeface="Times New Roman" panose="02020603050405020304" pitchFamily="18" charset="0"/>
                <a:cs typeface="Times New Roman" panose="02020603050405020304" pitchFamily="18" charset="0"/>
              </a:rPr>
              <a:t>CONCLUSION</a:t>
            </a:r>
          </a:p>
          <a:p>
            <a:pPr algn="just"/>
            <a:r>
              <a:rPr lang="en-US" sz="1200" dirty="0">
                <a:solidFill>
                  <a:schemeClr val="bg1"/>
                </a:solidFill>
                <a:latin typeface="Times New Roman" panose="02020603050405020304" pitchFamily="18" charset="0"/>
                <a:cs typeface="Times New Roman" panose="02020603050405020304" pitchFamily="18" charset="0"/>
              </a:rPr>
              <a:t>Schizophrenia treatment has changed from being highly restrictive and institutional to being community based and evidence-informed with a recovery-oriented focus․ Stigma‚ inequalities and lack of services remain challenges in modern schizophrenia treatment․ Future policies should </a:t>
            </a:r>
            <a:r>
              <a:rPr lang="en-US" sz="1200" dirty="0" err="1">
                <a:solidFill>
                  <a:schemeClr val="bg1"/>
                </a:solidFill>
                <a:latin typeface="Times New Roman" panose="02020603050405020304" pitchFamily="18" charset="0"/>
                <a:cs typeface="Times New Roman" panose="02020603050405020304" pitchFamily="18" charset="0"/>
              </a:rPr>
              <a:t>prioritise</a:t>
            </a:r>
            <a:r>
              <a:rPr lang="en-US" sz="1200" dirty="0">
                <a:solidFill>
                  <a:schemeClr val="bg1"/>
                </a:solidFill>
                <a:latin typeface="Times New Roman" panose="02020603050405020304" pitchFamily="18" charset="0"/>
                <a:cs typeface="Times New Roman" panose="02020603050405020304" pitchFamily="18" charset="0"/>
              </a:rPr>
              <a:t> inclusion‚ early intervention‚ and person-</a:t>
            </a:r>
            <a:r>
              <a:rPr lang="en-US" sz="1200" dirty="0" err="1">
                <a:solidFill>
                  <a:schemeClr val="bg1"/>
                </a:solidFill>
                <a:latin typeface="Times New Roman" panose="02020603050405020304" pitchFamily="18" charset="0"/>
                <a:cs typeface="Times New Roman" panose="02020603050405020304" pitchFamily="18" charset="0"/>
              </a:rPr>
              <a:t>centred</a:t>
            </a:r>
            <a:r>
              <a:rPr lang="en-US" sz="1200" dirty="0">
                <a:solidFill>
                  <a:schemeClr val="bg1"/>
                </a:solidFill>
                <a:latin typeface="Times New Roman" panose="02020603050405020304" pitchFamily="18" charset="0"/>
                <a:cs typeface="Times New Roman" panose="02020603050405020304" pitchFamily="18" charset="0"/>
              </a:rPr>
              <a:t> care to improve outcomes․</a:t>
            </a:r>
          </a:p>
        </p:txBody>
      </p:sp>
    </p:spTree>
    <p:extLst>
      <p:ext uri="{BB962C8B-B14F-4D97-AF65-F5344CB8AC3E}">
        <p14:creationId xmlns:p14="http://schemas.microsoft.com/office/powerpoint/2010/main" val="21247774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75C2C4-3286-E593-37A0-03543769D52C}"/>
              </a:ext>
            </a:extLst>
          </p:cNvPr>
          <p:cNvSpPr>
            <a:spLocks noGrp="1"/>
          </p:cNvSpPr>
          <p:nvPr>
            <p:ph type="title"/>
          </p:nvPr>
        </p:nvSpPr>
        <p:spPr>
          <a:xfrm>
            <a:off x="838200" y="525991"/>
            <a:ext cx="10515600" cy="713845"/>
          </a:xfrm>
        </p:spPr>
        <p:txBody>
          <a:bodyPr>
            <a:normAutofit/>
          </a:bodyPr>
          <a:lstStyle/>
          <a:p>
            <a:r>
              <a:rPr lang="en-GB" sz="4000" dirty="0">
                <a:latin typeface="Tahoma" panose="020B0604030504040204" pitchFamily="34" charset="0"/>
                <a:ea typeface="Tahoma" panose="020B0604030504040204" pitchFamily="34" charset="0"/>
                <a:cs typeface="Tahoma" panose="020B0604030504040204" pitchFamily="34" charset="0"/>
              </a:rPr>
              <a:t>References</a:t>
            </a:r>
          </a:p>
        </p:txBody>
      </p:sp>
      <p:sp>
        <p:nvSpPr>
          <p:cNvPr id="3" name="Content Placeholder 2">
            <a:extLst>
              <a:ext uri="{FF2B5EF4-FFF2-40B4-BE49-F238E27FC236}">
                <a16:creationId xmlns:a16="http://schemas.microsoft.com/office/drawing/2014/main" id="{4CEDE486-1FC1-08E9-3CAB-3906E9D3DFAE}"/>
              </a:ext>
            </a:extLst>
          </p:cNvPr>
          <p:cNvSpPr>
            <a:spLocks noGrp="1"/>
          </p:cNvSpPr>
          <p:nvPr>
            <p:ph idx="1"/>
          </p:nvPr>
        </p:nvSpPr>
        <p:spPr>
          <a:xfrm>
            <a:off x="715841" y="1253331"/>
            <a:ext cx="10760318" cy="4351338"/>
          </a:xfrm>
        </p:spPr>
        <p:txBody>
          <a:bodyPr>
            <a:noAutofit/>
          </a:bodyPr>
          <a:lstStyle/>
          <a:p>
            <a:r>
              <a:rPr lang="en-GB" sz="900" dirty="0"/>
              <a:t>Braslow, J.T. (1997) ‘Introduction: Shock treatment and its discontents’, </a:t>
            </a:r>
            <a:r>
              <a:rPr lang="en-GB" sz="900" i="1" dirty="0"/>
              <a:t>Journal of the History of the Neurosciences</a:t>
            </a:r>
            <a:r>
              <a:rPr lang="en-GB" sz="900" dirty="0"/>
              <a:t>, 6(3), pp. 217–223.</a:t>
            </a:r>
          </a:p>
          <a:p>
            <a:r>
              <a:rPr lang="en-GB" sz="900" dirty="0"/>
              <a:t>Correll, C.U. and Schooler, N.R. (2020) ‘Negative symptoms in schizophrenia: A review and clinical guide for recognition, assessment, and treatment’, </a:t>
            </a:r>
            <a:r>
              <a:rPr lang="en-GB" sz="900" i="1" dirty="0"/>
              <a:t>Neuropsychiatric Disease and Treatment</a:t>
            </a:r>
            <a:r>
              <a:rPr lang="en-GB" sz="900" dirty="0"/>
              <a:t>, 16, pp. 519–534.</a:t>
            </a:r>
          </a:p>
          <a:p>
            <a:r>
              <a:rPr lang="en-GB" sz="900" dirty="0"/>
              <a:t>McCutcheon, R.A., Marques, T.R. and Howes, O.D. (2020) ‘Schizophrenia—An overview’, </a:t>
            </a:r>
            <a:r>
              <a:rPr lang="en-GB" sz="900" i="1" dirty="0"/>
              <a:t>JAMA Psychiatry</a:t>
            </a:r>
            <a:r>
              <a:rPr lang="en-GB" sz="900" dirty="0"/>
              <a:t>, 77(2), pp. 201–210.</a:t>
            </a:r>
          </a:p>
          <a:p>
            <a:r>
              <a:rPr lang="en-GB" sz="900" dirty="0"/>
              <a:t>National Institute for Health and Care Excellence (2023) </a:t>
            </a:r>
            <a:r>
              <a:rPr lang="en-GB" sz="900" i="1" dirty="0"/>
              <a:t>Psychosis and schizophrenia in adults: Prevention and management (NG222)</a:t>
            </a:r>
            <a:r>
              <a:rPr lang="en-GB" sz="900" dirty="0"/>
              <a:t>. London: NICE.</a:t>
            </a:r>
          </a:p>
          <a:p>
            <a:r>
              <a:rPr lang="en-GB" sz="900" dirty="0"/>
              <a:t>NHS England (2024) </a:t>
            </a:r>
            <a:r>
              <a:rPr lang="en-GB" sz="900" i="1" dirty="0"/>
              <a:t>Community Mental Health Framework for Adults and Older Adults</a:t>
            </a:r>
            <a:r>
              <a:rPr lang="en-GB" sz="900" dirty="0"/>
              <a:t>. London: NHS England.</a:t>
            </a:r>
          </a:p>
          <a:p>
            <a:r>
              <a:rPr lang="en-GB" sz="900" dirty="0"/>
              <a:t>Patel, V., Saxena, S., Lund, C., Thornicroft, G., Baingana, F., Bolton, P., Chisholm, D., Collins, P.Y., Cooper, J.L., Eaton, J., Herrman, H., </a:t>
            </a:r>
            <a:r>
              <a:rPr lang="en-GB" sz="900" dirty="0" err="1"/>
              <a:t>Herzallah</a:t>
            </a:r>
            <a:r>
              <a:rPr lang="en-GB" sz="900" dirty="0"/>
              <a:t>, M.M., Huang, Y., Jordans, M.J.D., Kleinman, A., Medina-Mora, M.E., Morgan, E. and </a:t>
            </a:r>
            <a:r>
              <a:rPr lang="en-GB" sz="900" dirty="0" err="1"/>
              <a:t>Unützer</a:t>
            </a:r>
            <a:r>
              <a:rPr lang="en-GB" sz="900" dirty="0"/>
              <a:t>, J. (2018) ‘The Lancet Commission on global mental health and sustainable development’, </a:t>
            </a:r>
            <a:r>
              <a:rPr lang="en-GB" sz="900" i="1" dirty="0"/>
              <a:t>The Lancet</a:t>
            </a:r>
            <a:r>
              <a:rPr lang="en-GB" sz="900" dirty="0"/>
              <a:t>, 392(10157), pp. 1553–1598.</a:t>
            </a:r>
          </a:p>
          <a:p>
            <a:r>
              <a:rPr lang="en-GB" sz="900" dirty="0"/>
              <a:t>Shorter, E. (1997) </a:t>
            </a:r>
            <a:r>
              <a:rPr lang="en-GB" sz="900" i="1" dirty="0"/>
              <a:t>A History of Psychiatry: From the Era of the Asylum to the Age of Prozac</a:t>
            </a:r>
            <a:r>
              <a:rPr lang="en-GB" sz="900" dirty="0"/>
              <a:t>. New York: John Wiley &amp; Sons.</a:t>
            </a:r>
          </a:p>
          <a:p>
            <a:r>
              <a:rPr lang="en-GB" sz="900" dirty="0"/>
              <a:t>Thornicroft, G., Sunkel, C., Aliev, A.A., Baker, S., Brohan, E., El </a:t>
            </a:r>
            <a:r>
              <a:rPr lang="en-GB" sz="900" dirty="0" err="1"/>
              <a:t>Chammay</a:t>
            </a:r>
            <a:r>
              <a:rPr lang="en-GB" sz="900" dirty="0"/>
              <a:t>, R., Davies, K., Demissie, M., Duncan, J., Fekadu, W., Gronholm, P.C., Gurung, D., Hanlon, C., Kohrt, B.A., Krishnamoorthy, S., </a:t>
            </a:r>
            <a:r>
              <a:rPr lang="en-GB" sz="900" dirty="0" err="1"/>
              <a:t>Lempp</a:t>
            </a:r>
            <a:r>
              <a:rPr lang="en-GB" sz="900" dirty="0"/>
              <a:t>, H., Pathare, S., Semrau, M., Susser, E. and Henderson, C. (2022) ‘The Lancet Commission on ending stigma and discrimination in mental health’, </a:t>
            </a:r>
            <a:r>
              <a:rPr lang="en-GB" sz="900" i="1" dirty="0"/>
              <a:t>The Lancet</a:t>
            </a:r>
            <a:r>
              <a:rPr lang="en-GB" sz="900" dirty="0"/>
              <a:t>, 400(10361), pp. 1438–1480.</a:t>
            </a:r>
          </a:p>
          <a:p>
            <a:r>
              <a:rPr lang="en-GB" sz="900" dirty="0"/>
              <a:t>World Health Organisation (2022) </a:t>
            </a:r>
            <a:r>
              <a:rPr lang="en-GB" sz="900" i="1" dirty="0"/>
              <a:t>International Classification of Diseases for Mortality and Morbidity Statistics (11th Revision)</a:t>
            </a:r>
            <a:r>
              <a:rPr lang="en-GB" sz="900" dirty="0"/>
              <a:t>. Geneva: World Health Organisation.</a:t>
            </a:r>
          </a:p>
          <a:p>
            <a:r>
              <a:rPr lang="en-GB" sz="900" dirty="0"/>
              <a:t>World Health Organisation (2023) </a:t>
            </a:r>
            <a:r>
              <a:rPr lang="en-GB" sz="900" i="1" dirty="0"/>
              <a:t>Schizophrenia</a:t>
            </a:r>
            <a:r>
              <a:rPr lang="en-GB" sz="900" dirty="0"/>
              <a:t>. Geneva: World Health Organisation.</a:t>
            </a:r>
          </a:p>
          <a:p>
            <a:r>
              <a:rPr lang="en-GB" sz="900" dirty="0"/>
              <a:t>World Health Organisation (2024) </a:t>
            </a:r>
            <a:r>
              <a:rPr lang="en-GB" sz="900" i="1" dirty="0"/>
              <a:t>Mental Disorders Fact Sheet</a:t>
            </a:r>
            <a:r>
              <a:rPr lang="en-GB" sz="900" dirty="0"/>
              <a:t>. Geneva: World Health Organisation.</a:t>
            </a:r>
          </a:p>
        </p:txBody>
      </p:sp>
    </p:spTree>
    <p:extLst>
      <p:ext uri="{BB962C8B-B14F-4D97-AF65-F5344CB8AC3E}">
        <p14:creationId xmlns:p14="http://schemas.microsoft.com/office/powerpoint/2010/main" val="70127850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1267</Words>
  <Application>Microsoft Office PowerPoint</Application>
  <PresentationFormat>Widescreen</PresentationFormat>
  <Paragraphs>72</Paragraphs>
  <Slides>4</Slides>
  <Notes>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vt:i4>
      </vt:variant>
    </vt:vector>
  </HeadingPairs>
  <TitlesOfParts>
    <vt:vector size="11" baseType="lpstr">
      <vt:lpstr>Aptos</vt:lpstr>
      <vt:lpstr>Aptos Display</vt:lpstr>
      <vt:lpstr>Arial</vt:lpstr>
      <vt:lpstr>Georgia</vt:lpstr>
      <vt:lpstr>Tahoma</vt:lpstr>
      <vt:lpstr>Times New Roman</vt:lpstr>
      <vt:lpstr>Office Theme</vt:lpstr>
      <vt:lpstr>Module: Psychological Classifications and Provisions Module Code: BMHP6029</vt:lpstr>
      <vt:lpstr>PowerPoint Presentation</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DELL</dc:creator>
  <cp:lastModifiedBy>Sharon Akhigbe</cp:lastModifiedBy>
  <cp:revision>5</cp:revision>
  <dcterms:created xsi:type="dcterms:W3CDTF">2026-06-22T06:11:03Z</dcterms:created>
  <dcterms:modified xsi:type="dcterms:W3CDTF">2026-07-02T18:46:13Z</dcterms:modified>
</cp:coreProperties>
</file>