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14"/>
  </p:notesMasterIdLst>
  <p:sldIdLst>
    <p:sldId id="435" r:id="rId5"/>
    <p:sldId id="534" r:id="rId6"/>
    <p:sldId id="537" r:id="rId7"/>
    <p:sldId id="536" r:id="rId8"/>
    <p:sldId id="423" r:id="rId9"/>
    <p:sldId id="509" r:id="rId10"/>
    <p:sldId id="464" r:id="rId11"/>
    <p:sldId id="508" r:id="rId12"/>
    <p:sldId id="535"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253C47-E439-484C-AFD1-826C97D44F67}" v="9" dt="2020-12-01T21:03:46.0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51"/>
    <p:restoredTop sz="90285" autoAdjust="0"/>
  </p:normalViewPr>
  <p:slideViewPr>
    <p:cSldViewPr snapToGrid="0">
      <p:cViewPr varScale="1">
        <p:scale>
          <a:sx n="82" d="100"/>
          <a:sy n="82" d="100"/>
        </p:scale>
        <p:origin x="1147" y="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5F253C47-E439-484C-AFD1-826C97D44F67}"/>
    <pc:docChg chg="custSel addSld delSld modSld sldOrd">
      <pc:chgData name="Julia Ault" userId="448e6d29-d07f-428e-8f66-47be6c4f352b" providerId="ADAL" clId="{5F253C47-E439-484C-AFD1-826C97D44F67}" dt="2020-12-01T21:06:28.769" v="92" actId="47"/>
      <pc:docMkLst>
        <pc:docMk/>
      </pc:docMkLst>
      <pc:sldChg chg="del">
        <pc:chgData name="Julia Ault" userId="448e6d29-d07f-428e-8f66-47be6c4f352b" providerId="ADAL" clId="{5F253C47-E439-484C-AFD1-826C97D44F67}" dt="2020-12-01T21:05:35.831" v="89" actId="47"/>
        <pc:sldMkLst>
          <pc:docMk/>
          <pc:sldMk cId="2457020840" sldId="382"/>
        </pc:sldMkLst>
      </pc:sldChg>
      <pc:sldChg chg="del">
        <pc:chgData name="Julia Ault" userId="448e6d29-d07f-428e-8f66-47be6c4f352b" providerId="ADAL" clId="{5F253C47-E439-484C-AFD1-826C97D44F67}" dt="2020-12-01T21:05:35.831" v="89" actId="47"/>
        <pc:sldMkLst>
          <pc:docMk/>
          <pc:sldMk cId="558664566" sldId="383"/>
        </pc:sldMkLst>
      </pc:sldChg>
      <pc:sldChg chg="del">
        <pc:chgData name="Julia Ault" userId="448e6d29-d07f-428e-8f66-47be6c4f352b" providerId="ADAL" clId="{5F253C47-E439-484C-AFD1-826C97D44F67}" dt="2020-12-01T21:06:17.810" v="90" actId="47"/>
        <pc:sldMkLst>
          <pc:docMk/>
          <pc:sldMk cId="1192380446" sldId="384"/>
        </pc:sldMkLst>
      </pc:sldChg>
      <pc:sldChg chg="del">
        <pc:chgData name="Julia Ault" userId="448e6d29-d07f-428e-8f66-47be6c4f352b" providerId="ADAL" clId="{5F253C47-E439-484C-AFD1-826C97D44F67}" dt="2020-12-01T21:06:17.810" v="90" actId="47"/>
        <pc:sldMkLst>
          <pc:docMk/>
          <pc:sldMk cId="208301939" sldId="385"/>
        </pc:sldMkLst>
      </pc:sldChg>
      <pc:sldChg chg="del">
        <pc:chgData name="Julia Ault" userId="448e6d29-d07f-428e-8f66-47be6c4f352b" providerId="ADAL" clId="{5F253C47-E439-484C-AFD1-826C97D44F67}" dt="2020-12-01T21:06:17.810" v="90" actId="47"/>
        <pc:sldMkLst>
          <pc:docMk/>
          <pc:sldMk cId="2415818510" sldId="386"/>
        </pc:sldMkLst>
      </pc:sldChg>
      <pc:sldChg chg="del">
        <pc:chgData name="Julia Ault" userId="448e6d29-d07f-428e-8f66-47be6c4f352b" providerId="ADAL" clId="{5F253C47-E439-484C-AFD1-826C97D44F67}" dt="2020-12-01T21:06:26.114" v="91" actId="47"/>
        <pc:sldMkLst>
          <pc:docMk/>
          <pc:sldMk cId="1377904430" sldId="387"/>
        </pc:sldMkLst>
      </pc:sldChg>
      <pc:sldChg chg="del">
        <pc:chgData name="Julia Ault" userId="448e6d29-d07f-428e-8f66-47be6c4f352b" providerId="ADAL" clId="{5F253C47-E439-484C-AFD1-826C97D44F67}" dt="2020-12-01T21:06:26.114" v="91" actId="47"/>
        <pc:sldMkLst>
          <pc:docMk/>
          <pc:sldMk cId="27414284" sldId="388"/>
        </pc:sldMkLst>
      </pc:sldChg>
      <pc:sldChg chg="del">
        <pc:chgData name="Julia Ault" userId="448e6d29-d07f-428e-8f66-47be6c4f352b" providerId="ADAL" clId="{5F253C47-E439-484C-AFD1-826C97D44F67}" dt="2020-12-01T21:06:26.114" v="91" actId="47"/>
        <pc:sldMkLst>
          <pc:docMk/>
          <pc:sldMk cId="2870549077" sldId="389"/>
        </pc:sldMkLst>
      </pc:sldChg>
      <pc:sldChg chg="del">
        <pc:chgData name="Julia Ault" userId="448e6d29-d07f-428e-8f66-47be6c4f352b" providerId="ADAL" clId="{5F253C47-E439-484C-AFD1-826C97D44F67}" dt="2020-12-01T21:06:26.114" v="91" actId="47"/>
        <pc:sldMkLst>
          <pc:docMk/>
          <pc:sldMk cId="3927858149" sldId="390"/>
        </pc:sldMkLst>
      </pc:sldChg>
      <pc:sldChg chg="del">
        <pc:chgData name="Julia Ault" userId="448e6d29-d07f-428e-8f66-47be6c4f352b" providerId="ADAL" clId="{5F253C47-E439-484C-AFD1-826C97D44F67}" dt="2020-12-01T21:06:26.114" v="91" actId="47"/>
        <pc:sldMkLst>
          <pc:docMk/>
          <pc:sldMk cId="2180386481" sldId="391"/>
        </pc:sldMkLst>
      </pc:sldChg>
      <pc:sldChg chg="del">
        <pc:chgData name="Julia Ault" userId="448e6d29-d07f-428e-8f66-47be6c4f352b" providerId="ADAL" clId="{5F253C47-E439-484C-AFD1-826C97D44F67}" dt="2020-12-01T21:06:28.769" v="92" actId="47"/>
        <pc:sldMkLst>
          <pc:docMk/>
          <pc:sldMk cId="1642414890" sldId="392"/>
        </pc:sldMkLst>
      </pc:sldChg>
      <pc:sldChg chg="del">
        <pc:chgData name="Julia Ault" userId="448e6d29-d07f-428e-8f66-47be6c4f352b" providerId="ADAL" clId="{5F253C47-E439-484C-AFD1-826C97D44F67}" dt="2020-12-01T21:06:17.810" v="90" actId="47"/>
        <pc:sldMkLst>
          <pc:docMk/>
          <pc:sldMk cId="4121686997" sldId="393"/>
        </pc:sldMkLst>
      </pc:sldChg>
      <pc:sldChg chg="del">
        <pc:chgData name="Julia Ault" userId="448e6d29-d07f-428e-8f66-47be6c4f352b" providerId="ADAL" clId="{5F253C47-E439-484C-AFD1-826C97D44F67}" dt="2020-12-01T21:05:35.831" v="89" actId="47"/>
        <pc:sldMkLst>
          <pc:docMk/>
          <pc:sldMk cId="3654703382" sldId="394"/>
        </pc:sldMkLst>
      </pc:sldChg>
      <pc:sldChg chg="add ord">
        <pc:chgData name="Julia Ault" userId="448e6d29-d07f-428e-8f66-47be6c4f352b" providerId="ADAL" clId="{5F253C47-E439-484C-AFD1-826C97D44F67}" dt="2020-12-01T20:54:07.392" v="39"/>
        <pc:sldMkLst>
          <pc:docMk/>
          <pc:sldMk cId="4192407553" sldId="423"/>
        </pc:sldMkLst>
      </pc:sldChg>
      <pc:sldChg chg="modSp mod">
        <pc:chgData name="Julia Ault" userId="448e6d29-d07f-428e-8f66-47be6c4f352b" providerId="ADAL" clId="{5F253C47-E439-484C-AFD1-826C97D44F67}" dt="2020-12-01T20:50:26.850" v="23" actId="6549"/>
        <pc:sldMkLst>
          <pc:docMk/>
          <pc:sldMk cId="71444226" sldId="435"/>
        </pc:sldMkLst>
        <pc:spChg chg="mod">
          <ac:chgData name="Julia Ault" userId="448e6d29-d07f-428e-8f66-47be6c4f352b" providerId="ADAL" clId="{5F253C47-E439-484C-AFD1-826C97D44F67}" dt="2020-12-01T20:50:26.850" v="23" actId="6549"/>
          <ac:spMkLst>
            <pc:docMk/>
            <pc:sldMk cId="71444226" sldId="435"/>
            <ac:spMk id="13314" creationId="{00000000-0000-0000-0000-000000000000}"/>
          </ac:spMkLst>
        </pc:spChg>
      </pc:sldChg>
      <pc:sldChg chg="add">
        <pc:chgData name="Julia Ault" userId="448e6d29-d07f-428e-8f66-47be6c4f352b" providerId="ADAL" clId="{5F253C47-E439-484C-AFD1-826C97D44F67}" dt="2020-12-01T20:52:14.890" v="24" actId="22"/>
        <pc:sldMkLst>
          <pc:docMk/>
          <pc:sldMk cId="729864323" sldId="464"/>
        </pc:sldMkLst>
      </pc:sldChg>
      <pc:sldChg chg="add">
        <pc:chgData name="Julia Ault" userId="448e6d29-d07f-428e-8f66-47be6c4f352b" providerId="ADAL" clId="{5F253C47-E439-484C-AFD1-826C97D44F67}" dt="2020-12-01T20:52:14.890" v="24" actId="22"/>
        <pc:sldMkLst>
          <pc:docMk/>
          <pc:sldMk cId="2675121494" sldId="508"/>
        </pc:sldMkLst>
      </pc:sldChg>
      <pc:sldChg chg="add ord">
        <pc:chgData name="Julia Ault" userId="448e6d29-d07f-428e-8f66-47be6c4f352b" providerId="ADAL" clId="{5F253C47-E439-484C-AFD1-826C97D44F67}" dt="2020-12-01T20:54:14.746" v="43"/>
        <pc:sldMkLst>
          <pc:docMk/>
          <pc:sldMk cId="4018949989" sldId="509"/>
        </pc:sldMkLst>
      </pc:sldChg>
      <pc:sldChg chg="modSp add mod ord">
        <pc:chgData name="Julia Ault" userId="448e6d29-d07f-428e-8f66-47be6c4f352b" providerId="ADAL" clId="{5F253C47-E439-484C-AFD1-826C97D44F67}" dt="2020-12-01T21:03:46.032" v="88" actId="1076"/>
        <pc:sldMkLst>
          <pc:docMk/>
          <pc:sldMk cId="366438589" sldId="534"/>
        </pc:sldMkLst>
        <pc:spChg chg="mod">
          <ac:chgData name="Julia Ault" userId="448e6d29-d07f-428e-8f66-47be6c4f352b" providerId="ADAL" clId="{5F253C47-E439-484C-AFD1-826C97D44F67}" dt="2020-12-01T21:03:46.032" v="88" actId="1076"/>
          <ac:spMkLst>
            <pc:docMk/>
            <pc:sldMk cId="366438589" sldId="534"/>
            <ac:spMk id="3" creationId="{0C6C2E7E-1E65-4114-AC63-88887A3C30CE}"/>
          </ac:spMkLst>
        </pc:spChg>
      </pc:sldChg>
      <pc:sldChg chg="add">
        <pc:chgData name="Julia Ault" userId="448e6d29-d07f-428e-8f66-47be6c4f352b" providerId="ADAL" clId="{5F253C47-E439-484C-AFD1-826C97D44F67}" dt="2020-12-01T20:52:14.890" v="24" actId="22"/>
        <pc:sldMkLst>
          <pc:docMk/>
          <pc:sldMk cId="3403444053" sldId="535"/>
        </pc:sldMkLst>
      </pc:sldChg>
      <pc:sldChg chg="add ord">
        <pc:chgData name="Julia Ault" userId="448e6d29-d07f-428e-8f66-47be6c4f352b" providerId="ADAL" clId="{5F253C47-E439-484C-AFD1-826C97D44F67}" dt="2020-12-01T20:54:10.143" v="41"/>
        <pc:sldMkLst>
          <pc:docMk/>
          <pc:sldMk cId="1024450" sldId="536"/>
        </pc:sldMkLst>
      </pc:sldChg>
      <pc:sldChg chg="add del">
        <pc:chgData name="Julia Ault" userId="448e6d29-d07f-428e-8f66-47be6c4f352b" providerId="ADAL" clId="{5F253C47-E439-484C-AFD1-826C97D44F67}" dt="2020-12-01T20:53:37.642" v="32" actId="47"/>
        <pc:sldMkLst>
          <pc:docMk/>
          <pc:sldMk cId="327338925" sldId="537"/>
        </pc:sldMkLst>
      </pc:sldChg>
      <pc:sldChg chg="addSp delSp modSp add mod">
        <pc:chgData name="Julia Ault" userId="448e6d29-d07f-428e-8f66-47be6c4f352b" providerId="ADAL" clId="{5F253C47-E439-484C-AFD1-826C97D44F67}" dt="2020-12-01T21:00:32.704" v="83"/>
        <pc:sldMkLst>
          <pc:docMk/>
          <pc:sldMk cId="3749081660" sldId="537"/>
        </pc:sldMkLst>
        <pc:spChg chg="mod">
          <ac:chgData name="Julia Ault" userId="448e6d29-d07f-428e-8f66-47be6c4f352b" providerId="ADAL" clId="{5F253C47-E439-484C-AFD1-826C97D44F67}" dt="2020-12-01T20:56:43.636" v="68" actId="255"/>
          <ac:spMkLst>
            <pc:docMk/>
            <pc:sldMk cId="3749081660" sldId="537"/>
            <ac:spMk id="3" creationId="{0C6C2E7E-1E65-4114-AC63-88887A3C30CE}"/>
          </ac:spMkLst>
        </pc:spChg>
        <pc:spChg chg="add del mod">
          <ac:chgData name="Julia Ault" userId="448e6d29-d07f-428e-8f66-47be6c4f352b" providerId="ADAL" clId="{5F253C47-E439-484C-AFD1-826C97D44F67}" dt="2020-12-01T21:00:32.702" v="81"/>
          <ac:spMkLst>
            <pc:docMk/>
            <pc:sldMk cId="3749081660" sldId="537"/>
            <ac:spMk id="4" creationId="{1F2EF128-8F0F-411F-BBEA-B7C815CB087A}"/>
          </ac:spMkLst>
        </pc:spChg>
        <pc:spChg chg="add del mod">
          <ac:chgData name="Julia Ault" userId="448e6d29-d07f-428e-8f66-47be6c4f352b" providerId="ADAL" clId="{5F253C47-E439-484C-AFD1-826C97D44F67}" dt="2020-12-01T21:00:32.704" v="83"/>
          <ac:spMkLst>
            <pc:docMk/>
            <pc:sldMk cId="3749081660" sldId="537"/>
            <ac:spMk id="5" creationId="{B9958F9C-EE20-40FB-90EA-A6C4DB095214}"/>
          </ac:spMkLst>
        </pc:spChg>
        <pc:spChg chg="add mod">
          <ac:chgData name="Julia Ault" userId="448e6d29-d07f-428e-8f66-47be6c4f352b" providerId="ADAL" clId="{5F253C47-E439-484C-AFD1-826C97D44F67}" dt="2020-12-01T21:00:31.913" v="79" actId="1076"/>
          <ac:spMkLst>
            <pc:docMk/>
            <pc:sldMk cId="3749081660" sldId="537"/>
            <ac:spMk id="6" creationId="{80776526-B32C-4720-A8DE-E53EF99C8454}"/>
          </ac:spMkLst>
        </pc:spChg>
      </pc:sldChg>
      <pc:sldChg chg="add del">
        <pc:chgData name="Julia Ault" userId="448e6d29-d07f-428e-8f66-47be6c4f352b" providerId="ADAL" clId="{5F253C47-E439-484C-AFD1-826C97D44F67}" dt="2020-12-01T20:53:37.642" v="32" actId="47"/>
        <pc:sldMkLst>
          <pc:docMk/>
          <pc:sldMk cId="3947677626" sldId="538"/>
        </pc:sldMkLst>
      </pc:sldChg>
      <pc:sldChg chg="add del">
        <pc:chgData name="Julia Ault" userId="448e6d29-d07f-428e-8f66-47be6c4f352b" providerId="ADAL" clId="{5F253C47-E439-484C-AFD1-826C97D44F67}" dt="2020-12-01T20:53:42.022" v="33" actId="47"/>
        <pc:sldMkLst>
          <pc:docMk/>
          <pc:sldMk cId="3897839023" sldId="539"/>
        </pc:sldMkLst>
      </pc:sldChg>
      <pc:sldChg chg="add del">
        <pc:chgData name="Julia Ault" userId="448e6d29-d07f-428e-8f66-47be6c4f352b" providerId="ADAL" clId="{5F253C47-E439-484C-AFD1-826C97D44F67}" dt="2020-12-01T20:53:52.988" v="34" actId="47"/>
        <pc:sldMkLst>
          <pc:docMk/>
          <pc:sldMk cId="2769019973" sldId="540"/>
        </pc:sldMkLst>
      </pc:sldChg>
      <pc:sldChg chg="add del">
        <pc:chgData name="Julia Ault" userId="448e6d29-d07f-428e-8f66-47be6c4f352b" providerId="ADAL" clId="{5F253C47-E439-484C-AFD1-826C97D44F67}" dt="2020-12-01T20:53:58.878" v="35" actId="47"/>
        <pc:sldMkLst>
          <pc:docMk/>
          <pc:sldMk cId="3521527669" sldId="5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01/12/2020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7E67E19-4B33-464F-92BF-C1EC9789906C}"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7382087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01/12/2020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01/12/2020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01/12/2020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01/12/2020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01/12/2020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01/12/2020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ico.org.uk/for-organisations/guide-to-data-protection/introduction-to-data-protection/some-basic-concept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ico.org.uk/media/for-organisations/guide-to-data-protection-1-1.pdf" TargetMode="Externa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ico.org.uk/media/for-organisations/guide-to-data-protection/guide-to-the-general-data-protection-regulation-gdpr-1-0.pdf" TargetMode="External"/><Relationship Id="rId1" Type="http://schemas.openxmlformats.org/officeDocument/2006/relationships/slideLayout" Target="../slideLayouts/slideLayout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ico.org.uk/media/for-organisations/guide-to-freedom-of-information-4-9.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co.org.uk/for-organisations/" TargetMode="External"/><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ico.org.uk/" TargetMode="External"/><Relationship Id="rId1" Type="http://schemas.openxmlformats.org/officeDocument/2006/relationships/slideLayout" Target="../slideLayouts/slideLayout2.xm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ico.org.uk/for-organisations/" TargetMode="External"/><Relationship Id="rId1" Type="http://schemas.openxmlformats.org/officeDocument/2006/relationships/slideLayout" Target="../slideLayouts/slideLayout2.xml"/><Relationship Id="rId4" Type="http://schemas.microsoft.com/office/2007/relationships/hdphoto" Target="../media/hdphoto4.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03997" y="3105704"/>
            <a:ext cx="8291945" cy="2117032"/>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Digital Skills &amp; </a:t>
            </a:r>
            <a:br>
              <a:rPr lang="en-GB" altLang="en-US" sz="4800" dirty="0">
                <a:solidFill>
                  <a:schemeClr val="bg1">
                    <a:lumMod val="75000"/>
                  </a:schemeClr>
                </a:solidFill>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Personal Branding</a:t>
            </a:r>
            <a:br>
              <a:rPr lang="en-GB" altLang="en-US" sz="4800" dirty="0">
                <a:solidFill>
                  <a:schemeClr val="bg1">
                    <a:lumMod val="75000"/>
                  </a:schemeClr>
                </a:solidFill>
                <a:latin typeface="Arial Rounded MT Bold" charset="0"/>
                <a:ea typeface="Arial Rounded MT Bold" charset="0"/>
                <a:cs typeface="Arial Rounded MT Bold" charset="0"/>
              </a:rPr>
            </a:br>
            <a:br>
              <a:rPr lang="en-GB" altLang="en-US" sz="3600" dirty="0">
                <a:latin typeface="Arial Rounded MT Bold" charset="0"/>
                <a:ea typeface="Arial Rounded MT Bold" charset="0"/>
                <a:cs typeface="Arial Rounded MT Bold" charset="0"/>
              </a:rPr>
            </a:br>
            <a: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Online Session 5</a:t>
            </a:r>
            <a:br>
              <a:rPr lang="en-GB" altLang="en-US" sz="3600" dirty="0">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589722" y="1184412"/>
            <a:ext cx="8478078" cy="1323439"/>
          </a:xfrm>
          <a:prstGeom prst="rect">
            <a:avLst/>
          </a:prstGeom>
          <a:noFill/>
        </p:spPr>
        <p:txBody>
          <a:bodyPr wrap="square" rtlCol="0">
            <a:spAutoFit/>
          </a:bodyPr>
          <a:lstStyle/>
          <a:p>
            <a:pPr>
              <a:defRPr/>
            </a:pPr>
            <a:r>
              <a:rPr lang="en-US"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CertHE Skills for the Workplace</a:t>
            </a:r>
          </a:p>
          <a:p>
            <a:pPr algn="ctr">
              <a:defRPr/>
            </a:pPr>
            <a:r>
              <a:rPr lang="en-GB" altLang="en-US" sz="40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endParaRPr lang="en-GB"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endParaRPr>
          </a:p>
        </p:txBody>
      </p:sp>
    </p:spTree>
    <p:extLst>
      <p:ext uri="{BB962C8B-B14F-4D97-AF65-F5344CB8AC3E}">
        <p14:creationId xmlns:p14="http://schemas.microsoft.com/office/powerpoint/2010/main" val="71444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169446"/>
            <a:ext cx="8229600" cy="1152128"/>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What is Data Protection?</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648586" y="1321574"/>
            <a:ext cx="7630160" cy="4289517"/>
          </a:xfrm>
        </p:spPr>
        <p:txBody>
          <a:bodyPr>
            <a:normAutofit/>
          </a:bodyPr>
          <a:lstStyle/>
          <a:p>
            <a:r>
              <a:rPr lang="en-GB" dirty="0"/>
              <a:t>Data protection is about ensuring people can trust you to use their data fairly and responsibly.</a:t>
            </a:r>
          </a:p>
          <a:p>
            <a:r>
              <a:rPr lang="en-GB" dirty="0"/>
              <a:t>If you collect information about individuals for any reason other than your own personal, family or household purposes, you need to comply</a:t>
            </a:r>
            <a:r>
              <a:rPr lang="en-GB" sz="3600" dirty="0"/>
              <a:t>.</a:t>
            </a:r>
          </a:p>
          <a:p>
            <a:endParaRPr lang="en-GB" sz="3600" dirty="0"/>
          </a:p>
          <a:p>
            <a:pPr marL="0" indent="0">
              <a:buNone/>
            </a:pPr>
            <a:endParaRPr lang="en-US" sz="2400"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6438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169446"/>
            <a:ext cx="8229600" cy="1152128"/>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What is Data Protection?</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321573"/>
            <a:ext cx="8080744" cy="3707627"/>
          </a:xfrm>
        </p:spPr>
        <p:txBody>
          <a:bodyPr>
            <a:normAutofit fontScale="77500" lnSpcReduction="20000"/>
          </a:bodyPr>
          <a:lstStyle/>
          <a:p>
            <a:r>
              <a:rPr lang="en-GB" sz="3600" dirty="0"/>
              <a:t>The UK data protection regime is set out in the DPA 2018, along with the GDPR (which also forms part of UK law). It takes a flexible, risk-based approach which puts the onus on you to think about and justify how and why you use data.</a:t>
            </a:r>
          </a:p>
          <a:p>
            <a:r>
              <a:rPr lang="en-GB" sz="3600" dirty="0"/>
              <a:t>The ICO (2018) regulates data protection in the UK. They offer advice and guidance, promote good practice, carry out audits and advisory visits, consider complaints, monitor compliance and take enforcement action where appropriate.</a:t>
            </a:r>
          </a:p>
          <a:p>
            <a:endParaRPr lang="en-GB" sz="3600" dirty="0"/>
          </a:p>
          <a:p>
            <a:endParaRPr lang="en-GB" sz="1200" dirty="0"/>
          </a:p>
          <a:p>
            <a:endParaRPr lang="en-GB" sz="3600" dirty="0"/>
          </a:p>
          <a:p>
            <a:pPr marL="0" indent="0">
              <a:buNone/>
            </a:pPr>
            <a:endParaRPr lang="en-US" sz="2400"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80776526-B32C-4720-A8DE-E53EF99C8454}"/>
              </a:ext>
            </a:extLst>
          </p:cNvPr>
          <p:cNvSpPr txBox="1"/>
          <p:nvPr/>
        </p:nvSpPr>
        <p:spPr>
          <a:xfrm>
            <a:off x="2779757" y="5092868"/>
            <a:ext cx="6364243" cy="507831"/>
          </a:xfrm>
          <a:prstGeom prst="rect">
            <a:avLst/>
          </a:prstGeom>
          <a:noFill/>
        </p:spPr>
        <p:txBody>
          <a:bodyPr wrap="none" rtlCol="0">
            <a:spAutoFit/>
          </a:bodyPr>
          <a:lstStyle/>
          <a:p>
            <a:r>
              <a:rPr lang="en-GB" sz="900" dirty="0"/>
              <a:t>ICO (2018) Introduction to Data Protection [online] available at:</a:t>
            </a:r>
          </a:p>
          <a:p>
            <a:r>
              <a:rPr lang="en-GB" sz="900" dirty="0">
                <a:hlinkClick r:id="rId2"/>
              </a:rPr>
              <a:t>https://ico.org.uk/for-organisations/guide-to-data-protection/introduction-to-data-protection/some-basic-concepts/</a:t>
            </a:r>
            <a:r>
              <a:rPr lang="en-GB" sz="900" dirty="0"/>
              <a:t> </a:t>
            </a:r>
            <a:br>
              <a:rPr lang="en-GB" sz="900" dirty="0"/>
            </a:br>
            <a:r>
              <a:rPr lang="en-GB" sz="900" dirty="0"/>
              <a:t> Accessed Nov  2019</a:t>
            </a:r>
          </a:p>
        </p:txBody>
      </p:sp>
    </p:spTree>
    <p:extLst>
      <p:ext uri="{BB962C8B-B14F-4D97-AF65-F5344CB8AC3E}">
        <p14:creationId xmlns:p14="http://schemas.microsoft.com/office/powerpoint/2010/main" val="3749081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04800" y="159055"/>
            <a:ext cx="8534400" cy="869645"/>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Guide to Data Protection</a:t>
            </a:r>
            <a:endParaRPr lang="en-GB" sz="3600" dirty="0">
              <a:effectLst>
                <a:outerShdw blurRad="38100" dist="38100" dir="2700000" algn="tl">
                  <a:srgbClr val="000000">
                    <a:alpha val="43137"/>
                  </a:srgbClr>
                </a:outerShdw>
              </a:effectLst>
            </a:endParaRPr>
          </a:p>
        </p:txBody>
      </p:sp>
      <p:pic>
        <p:nvPicPr>
          <p:cNvPr id="7" name="Content Placeholder 6" descr="A screenshot of a cell phone&#10;&#10;Description automatically generated">
            <a:hlinkClick r:id="rId2"/>
            <a:extLst>
              <a:ext uri="{FF2B5EF4-FFF2-40B4-BE49-F238E27FC236}">
                <a16:creationId xmlns:a16="http://schemas.microsoft.com/office/drawing/2014/main" id="{9BA18914-8182-42E2-AC50-E7E2199AFA3B}"/>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1805519" y="1028700"/>
            <a:ext cx="5692328" cy="454082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24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262759" y="169446"/>
            <a:ext cx="8534400" cy="1152128"/>
          </a:xfrm>
        </p:spPr>
        <p:txBody>
          <a:bodyPr>
            <a:normAutofit fontScale="90000"/>
          </a:bodyPr>
          <a:lstStyle/>
          <a:p>
            <a:r>
              <a:rPr lang="en-GB" sz="3600" dirty="0">
                <a:effectLst>
                  <a:outerShdw blurRad="38100" dist="38100" dir="2700000" algn="tl">
                    <a:srgbClr val="000000">
                      <a:alpha val="43137"/>
                    </a:srgbClr>
                  </a:outerShdw>
                </a:effectLst>
                <a:latin typeface="Arial Rounded MT Bold" panose="020F0704030504030204" pitchFamily="34" charset="0"/>
              </a:rPr>
              <a:t>General Data Protection Regulation</a:t>
            </a:r>
            <a:br>
              <a:rPr lang="en-GB" sz="3600" dirty="0">
                <a:effectLst>
                  <a:outerShdw blurRad="38100" dist="38100" dir="2700000" algn="tl">
                    <a:srgbClr val="000000">
                      <a:alpha val="43137"/>
                    </a:srgbClr>
                  </a:outerShdw>
                </a:effectLst>
                <a:latin typeface="Arial Rounded MT Bold" panose="020F0704030504030204" pitchFamily="34" charset="0"/>
              </a:rPr>
            </a:br>
            <a:r>
              <a:rPr lang="en-GB" sz="3600" dirty="0">
                <a:effectLst>
                  <a:outerShdw blurRad="38100" dist="38100" dir="2700000" algn="tl">
                    <a:srgbClr val="000000">
                      <a:alpha val="43137"/>
                    </a:srgbClr>
                  </a:outerShdw>
                </a:effectLst>
                <a:latin typeface="Arial Rounded MT Bold" panose="020F0704030504030204" pitchFamily="34" charset="0"/>
              </a:rPr>
              <a:t>(GDPR) 2018 </a:t>
            </a:r>
            <a:endParaRPr lang="en-GB" sz="3600" dirty="0">
              <a:effectLst>
                <a:outerShdw blurRad="38100" dist="38100" dir="2700000" algn="tl">
                  <a:srgbClr val="000000">
                    <a:alpha val="43137"/>
                  </a:srgbClr>
                </a:outerShdw>
              </a:effectLst>
            </a:endParaRPr>
          </a:p>
        </p:txBody>
      </p:sp>
      <p:pic>
        <p:nvPicPr>
          <p:cNvPr id="5" name="Content Placeholder 4" descr="A screenshot of a cell phone&#10;&#10;Description automatically generated">
            <a:hlinkClick r:id="rId2"/>
            <a:extLst>
              <a:ext uri="{FF2B5EF4-FFF2-40B4-BE49-F238E27FC236}">
                <a16:creationId xmlns:a16="http://schemas.microsoft.com/office/drawing/2014/main" id="{3501993E-EB18-42CD-9EA2-B21A24E7C04F}"/>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1842835" y="1321574"/>
            <a:ext cx="5458330" cy="40505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92407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138273"/>
            <a:ext cx="8229600" cy="994336"/>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Freedom of Information Act</a:t>
            </a:r>
            <a:endParaRPr lang="en-GB" dirty="0">
              <a:effectLst>
                <a:outerShdw blurRad="38100" dist="38100" dir="2700000" algn="tl">
                  <a:srgbClr val="000000">
                    <a:alpha val="43137"/>
                  </a:srgbClr>
                </a:outerShdw>
              </a:effectLst>
            </a:endParaRPr>
          </a:p>
        </p:txBody>
      </p:sp>
      <p:pic>
        <p:nvPicPr>
          <p:cNvPr id="7" name="Content Placeholder 6" descr="A screenshot of a cell phone&#10;&#10;Description generated with very high confidence">
            <a:hlinkClick r:id="rId2"/>
            <a:extLst>
              <a:ext uri="{FF2B5EF4-FFF2-40B4-BE49-F238E27FC236}">
                <a16:creationId xmlns:a16="http://schemas.microsoft.com/office/drawing/2014/main" id="{C9CE8E00-0D11-47A0-BBE8-459043FB843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10446" y="1225549"/>
            <a:ext cx="5870742" cy="4323195"/>
          </a:xfrm>
        </p:spPr>
      </p:pic>
    </p:spTree>
    <p:extLst>
      <p:ext uri="{BB962C8B-B14F-4D97-AF65-F5344CB8AC3E}">
        <p14:creationId xmlns:p14="http://schemas.microsoft.com/office/powerpoint/2010/main" val="4018949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169446"/>
            <a:ext cx="8229600" cy="1152128"/>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Ethical Handling of Data</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756920" y="1630144"/>
            <a:ext cx="7630160" cy="3971786"/>
          </a:xfrm>
        </p:spPr>
        <p:txBody>
          <a:bodyPr>
            <a:normAutofit fontScale="70000" lnSpcReduction="20000"/>
          </a:bodyPr>
          <a:lstStyle/>
          <a:p>
            <a:pPr marL="0" indent="0">
              <a:buNone/>
            </a:pPr>
            <a:r>
              <a:rPr lang="en-US" sz="3100" dirty="0">
                <a:latin typeface="Calibri" panose="020F0502020204030204" pitchFamily="34" charset="0"/>
                <a:cs typeface="Calibri" panose="020F0502020204030204" pitchFamily="34" charset="0"/>
              </a:rPr>
              <a:t>Once data has been collected, you need to be very careful about what you do with it. </a:t>
            </a:r>
            <a:br>
              <a:rPr lang="en-US" sz="3100" dirty="0">
                <a:latin typeface="Calibri" panose="020F0502020204030204" pitchFamily="34" charset="0"/>
                <a:cs typeface="Calibri" panose="020F0502020204030204" pitchFamily="34" charset="0"/>
              </a:rPr>
            </a:br>
            <a:endParaRPr lang="en-US" sz="3100" dirty="0">
              <a:latin typeface="Calibri" panose="020F0502020204030204" pitchFamily="34" charset="0"/>
              <a:cs typeface="Calibri" panose="020F0502020204030204" pitchFamily="34" charset="0"/>
            </a:endParaRPr>
          </a:p>
          <a:p>
            <a:pPr marL="0" indent="0">
              <a:buNone/>
            </a:pPr>
            <a:r>
              <a:rPr lang="en-US" sz="3100" dirty="0">
                <a:latin typeface="Calibri" panose="020F0502020204030204" pitchFamily="34" charset="0"/>
                <a:cs typeface="Calibri" panose="020F0502020204030204" pitchFamily="34" charset="0"/>
              </a:rPr>
              <a:t>You must comply with Data Protection Laws at all times and should ensure that you are familiar with your rights and responsibilities in this area.</a:t>
            </a:r>
            <a:br>
              <a:rPr lang="en-US" sz="3100" dirty="0">
                <a:latin typeface="Calibri" panose="020F0502020204030204" pitchFamily="34" charset="0"/>
                <a:cs typeface="Calibri" panose="020F0502020204030204" pitchFamily="34" charset="0"/>
              </a:rPr>
            </a:br>
            <a:endParaRPr lang="en-US" sz="3100" dirty="0">
              <a:latin typeface="Calibri" panose="020F0502020204030204" pitchFamily="34" charset="0"/>
              <a:cs typeface="Calibri" panose="020F0502020204030204" pitchFamily="34" charset="0"/>
            </a:endParaRPr>
          </a:p>
          <a:p>
            <a:pPr marL="0" indent="0">
              <a:buNone/>
            </a:pPr>
            <a:r>
              <a:rPr lang="en-US" sz="3100" dirty="0">
                <a:latin typeface="Calibri" panose="020F0502020204030204" pitchFamily="34" charset="0"/>
                <a:cs typeface="Calibri" panose="020F0502020204030204" pitchFamily="34" charset="0"/>
              </a:rPr>
              <a:t>In April 2018, the new </a:t>
            </a:r>
            <a:r>
              <a:rPr lang="en-US" sz="3100" dirty="0">
                <a:latin typeface="Calibri" panose="020F0502020204030204" pitchFamily="34" charset="0"/>
                <a:cs typeface="Calibri" panose="020F0502020204030204" pitchFamily="34" charset="0"/>
                <a:hlinkClick r:id="rId2"/>
              </a:rPr>
              <a:t>General Data Protection Regulations </a:t>
            </a:r>
            <a:r>
              <a:rPr lang="en-US" sz="3100" dirty="0">
                <a:latin typeface="Calibri" panose="020F0502020204030204" pitchFamily="34" charset="0"/>
                <a:cs typeface="Calibri" panose="020F0502020204030204" pitchFamily="34" charset="0"/>
              </a:rPr>
              <a:t>(GDPR) and the updated Data Protection Act came into force in the UK and you can find out more about this and all Government Regulations regarding data handling and access to data (Freedom of Information Act) on the </a:t>
            </a:r>
            <a:r>
              <a:rPr lang="en-US" sz="3100" dirty="0">
                <a:latin typeface="Calibri" panose="020F0502020204030204" pitchFamily="34" charset="0"/>
                <a:cs typeface="Calibri" panose="020F0502020204030204" pitchFamily="34" charset="0"/>
                <a:hlinkClick r:id="rId3"/>
              </a:rPr>
              <a:t>Information Commissioner's Office </a:t>
            </a:r>
            <a:r>
              <a:rPr lang="en-US" sz="3100" dirty="0">
                <a:latin typeface="Calibri" panose="020F0502020204030204" pitchFamily="34" charset="0"/>
                <a:cs typeface="Calibri" panose="020F0502020204030204" pitchFamily="34" charset="0"/>
              </a:rPr>
              <a:t>website.</a:t>
            </a:r>
          </a:p>
          <a:p>
            <a:pPr marL="0" indent="0">
              <a:buNone/>
            </a:pPr>
            <a:endParaRPr lang="en-US" sz="2400"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29864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218209" y="95888"/>
            <a:ext cx="8707582"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Information Commissioner’s Office</a:t>
            </a:r>
            <a:endParaRPr lang="en-GB" sz="3600" dirty="0">
              <a:effectLst>
                <a:outerShdw blurRad="38100" dist="38100" dir="2700000" algn="tl">
                  <a:srgbClr val="000000">
                    <a:alpha val="43137"/>
                  </a:srgbClr>
                </a:outerShdw>
              </a:effectLst>
            </a:endParaRPr>
          </a:p>
        </p:txBody>
      </p:sp>
      <p:pic>
        <p:nvPicPr>
          <p:cNvPr id="6" name="Content Placeholder 5" descr="A screenshot of a cell phone&#10;&#10;Description automatically generated">
            <a:hlinkClick r:id="rId2"/>
            <a:extLst>
              <a:ext uri="{FF2B5EF4-FFF2-40B4-BE49-F238E27FC236}">
                <a16:creationId xmlns:a16="http://schemas.microsoft.com/office/drawing/2014/main" id="{FBDE0320-C061-4DC2-89DA-294412950C99}"/>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1305222" y="1085193"/>
            <a:ext cx="6892847" cy="452479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5121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262759" y="169446"/>
            <a:ext cx="8534400" cy="1152128"/>
          </a:xfrm>
        </p:spPr>
        <p:txBody>
          <a:bodyPr>
            <a:normAutofit fontScale="90000"/>
          </a:bodyPr>
          <a:lstStyle/>
          <a:p>
            <a:r>
              <a:rPr lang="en-GB" sz="3600" dirty="0">
                <a:effectLst>
                  <a:outerShdw blurRad="38100" dist="38100" dir="2700000" algn="tl">
                    <a:srgbClr val="000000">
                      <a:alpha val="43137"/>
                    </a:srgbClr>
                  </a:outerShdw>
                </a:effectLst>
                <a:latin typeface="Arial Rounded MT Bold" panose="020F0704030504030204" pitchFamily="34" charset="0"/>
              </a:rPr>
              <a:t>General Data Protection Regulation</a:t>
            </a:r>
            <a:br>
              <a:rPr lang="en-GB" sz="3600" dirty="0">
                <a:effectLst>
                  <a:outerShdw blurRad="38100" dist="38100" dir="2700000" algn="tl">
                    <a:srgbClr val="000000">
                      <a:alpha val="43137"/>
                    </a:srgbClr>
                  </a:outerShdw>
                </a:effectLst>
                <a:latin typeface="Arial Rounded MT Bold" panose="020F0704030504030204" pitchFamily="34" charset="0"/>
              </a:rPr>
            </a:br>
            <a:r>
              <a:rPr lang="en-GB" sz="3600" dirty="0">
                <a:effectLst>
                  <a:outerShdw blurRad="38100" dist="38100" dir="2700000" algn="tl">
                    <a:srgbClr val="000000">
                      <a:alpha val="43137"/>
                    </a:srgbClr>
                  </a:outerShdw>
                </a:effectLst>
                <a:latin typeface="Arial Rounded MT Bold" panose="020F0704030504030204" pitchFamily="34" charset="0"/>
              </a:rPr>
              <a:t>(GDPR) 2018 </a:t>
            </a:r>
            <a:endParaRPr lang="en-GB" sz="3600" dirty="0">
              <a:effectLst>
                <a:outerShdw blurRad="38100" dist="38100" dir="2700000" algn="tl">
                  <a:srgbClr val="000000">
                    <a:alpha val="43137"/>
                  </a:srgbClr>
                </a:outerShdw>
              </a:effectLst>
            </a:endParaRPr>
          </a:p>
        </p:txBody>
      </p:sp>
      <p:pic>
        <p:nvPicPr>
          <p:cNvPr id="7" name="Content Placeholder 6" descr="A screenshot of a cell phone&#10;&#10;Description automatically generated">
            <a:hlinkClick r:id="rId2"/>
            <a:extLst>
              <a:ext uri="{FF2B5EF4-FFF2-40B4-BE49-F238E27FC236}">
                <a16:creationId xmlns:a16="http://schemas.microsoft.com/office/drawing/2014/main" id="{C1EF31C6-0A03-47C1-8EBF-107098857719}"/>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641581" y="1244162"/>
            <a:ext cx="4213907" cy="43696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03444053"/>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f66716c4-314f-46c1-b01e-5a44c61897d8"/>
    <ds:schemaRef ds:uri="http://schemas.microsoft.com/office/infopath/2007/PartnerControls"/>
    <ds:schemaRef ds:uri="http://purl.org/dc/dcmitype/"/>
    <ds:schemaRef ds:uri="http://purl.org/dc/elements/1.1/"/>
    <ds:schemaRef ds:uri="http://purl.org/dc/terms/"/>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a908d394-d138-480e-87a3-ff44c37f991a"/>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3794</TotalTime>
  <Words>338</Words>
  <Application>Microsoft Office PowerPoint</Application>
  <PresentationFormat>On-screen Show (4:3)</PresentationFormat>
  <Paragraphs>25</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Rounded MT Bold</vt:lpstr>
      <vt:lpstr>Calibri</vt:lpstr>
      <vt:lpstr>Corbel</vt:lpstr>
      <vt:lpstr>Myriad Pro</vt:lpstr>
      <vt:lpstr>Trebuchet MS</vt:lpstr>
      <vt:lpstr>SftWP July 15</vt:lpstr>
      <vt:lpstr> Digital Skills &amp;  Personal Branding  Online Session 5   </vt:lpstr>
      <vt:lpstr>What is Data Protection?</vt:lpstr>
      <vt:lpstr>What is Data Protection?</vt:lpstr>
      <vt:lpstr>Guide to Data Protection</vt:lpstr>
      <vt:lpstr>General Data Protection Regulation (GDPR) 2018 </vt:lpstr>
      <vt:lpstr>Freedom of Information Act</vt:lpstr>
      <vt:lpstr>Ethical Handling of Data</vt:lpstr>
      <vt:lpstr>Information Commissioner’s Office</vt:lpstr>
      <vt:lpstr>General Data Protection Regulation (GDPR) 2018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BMSK4007 Online Session 5</dc:title>
  <dc:creator>Julia Ault</dc:creator>
  <cp:lastModifiedBy>Julia Ault</cp:lastModifiedBy>
  <cp:revision>60</cp:revision>
  <dcterms:modified xsi:type="dcterms:W3CDTF">2020-12-01T21:06:32Z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