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4DDAFF5-78CC-4803-A42B-8E096303FDE4}">
          <p14:sldIdLst>
            <p14:sldId id="256"/>
            <p14:sldId id="257"/>
            <p14:sldId id="258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572DEE-ECEA-4E9F-A5E0-A0EA1284373A}" v="40" dt="2022-07-23T17:09:27.6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312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37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357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662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913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76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20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02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688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09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602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2481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880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158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546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27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7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D892E2-E613-4CA6-A423-E19E71026541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ED75C94-EEC2-4B1B-9474-29B2B2C78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8012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9.jpg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2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7F3A0-28EA-4D16-B103-B6C94897D3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965D95-0DDF-4882-AB1E-67ABE8E3C0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38861E8-83F0-4CDB-9312-ABD68EF6F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79" y="233313"/>
            <a:ext cx="11349872" cy="638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Video 9">
            <a:hlinkClick r:id="" action="ppaction://media"/>
            <a:extLst>
              <a:ext uri="{FF2B5EF4-FFF2-40B4-BE49-F238E27FC236}">
                <a16:creationId xmlns:a16="http://schemas.microsoft.com/office/drawing/2014/main" id="{AA37B589-B6A5-468B-A6C2-F3DCF373F9C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8173" y="6165130"/>
            <a:ext cx="923826" cy="69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2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73"/>
    </mc:Choice>
    <mc:Fallback>
      <p:transition spd="slow" advTm="33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94984-6CB9-419C-95F4-4A7788751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4702" y="5590095"/>
            <a:ext cx="8534400" cy="593228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5" name="Content Placeholder 4" descr="A picture containing text, ground, outdoor, person&#10;&#10;Description automatically generated">
            <a:extLst>
              <a:ext uri="{FF2B5EF4-FFF2-40B4-BE49-F238E27FC236}">
                <a16:creationId xmlns:a16="http://schemas.microsoft.com/office/drawing/2014/main" id="{43D96ECF-65E5-4889-8FFC-8FA4F49AC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272" y="1555423"/>
            <a:ext cx="5250730" cy="285862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15FBD2-FC6F-493A-8C59-8077ACDB1CFF}"/>
              </a:ext>
            </a:extLst>
          </p:cNvPr>
          <p:cNvSpPr txBox="1"/>
          <p:nvPr/>
        </p:nvSpPr>
        <p:spPr>
          <a:xfrm>
            <a:off x="7324627" y="4553146"/>
            <a:ext cx="1508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Source: BBC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ABB954-D9D0-41A2-B4A5-8CC5BB0D5B5F}"/>
              </a:ext>
            </a:extLst>
          </p:cNvPr>
          <p:cNvSpPr txBox="1"/>
          <p:nvPr/>
        </p:nvSpPr>
        <p:spPr>
          <a:xfrm>
            <a:off x="3427795" y="5060457"/>
            <a:ext cx="674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Stop and Search –  Historical Overview</a:t>
            </a:r>
          </a:p>
        </p:txBody>
      </p:sp>
      <p:pic>
        <p:nvPicPr>
          <p:cNvPr id="14" name="Video 13">
            <a:hlinkClick r:id="" action="ppaction://media"/>
            <a:extLst>
              <a:ext uri="{FF2B5EF4-FFF2-40B4-BE49-F238E27FC236}">
                <a16:creationId xmlns:a16="http://schemas.microsoft.com/office/drawing/2014/main" id="{880CD02D-75B5-440F-9832-8E86369145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92430" y="6183322"/>
            <a:ext cx="899569" cy="6746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80EA382-E4E1-4EF1-8327-09DC81236C1E}"/>
              </a:ext>
            </a:extLst>
          </p:cNvPr>
          <p:cNvSpPr txBox="1"/>
          <p:nvPr/>
        </p:nvSpPr>
        <p:spPr>
          <a:xfrm>
            <a:off x="6095999" y="5590095"/>
            <a:ext cx="4867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Barber (2022)</a:t>
            </a:r>
          </a:p>
          <a:p>
            <a:r>
              <a:rPr lang="en-GB" dirty="0"/>
              <a:t>HMICFRS (2021)</a:t>
            </a:r>
          </a:p>
          <a:p>
            <a:r>
              <a:rPr lang="en-GB" dirty="0"/>
              <a:t>Macpherson (1999)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898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633"/>
    </mc:Choice>
    <mc:Fallback>
      <p:transition spd="slow" advTm="172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7929A09-678C-4A03-9192-D3ABDB100A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E7A30D-F763-48A9-B021-367243ACC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8802A17-F58E-4777-8B2E-30D25A1F0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CF0A719-ACE5-4354-8E32-02A7322A7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7065D51-633B-43A1-B84D-EB91C0819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1A5F683-C309-4822-B366-0CA54414C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94984-6CB9-419C-95F4-4A7788751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28617"/>
            <a:ext cx="3971902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latin typeface="Arial Nova Light" panose="020B0304020202020204" pitchFamily="34" charset="0"/>
              </a:rPr>
              <a:t>Stop &amp; Search –</a:t>
            </a:r>
            <a:br>
              <a:rPr lang="en-US" sz="4800" dirty="0">
                <a:latin typeface="Arial Nova Light" panose="020B0304020202020204" pitchFamily="34" charset="0"/>
              </a:rPr>
            </a:br>
            <a:r>
              <a:rPr lang="en-US" sz="4800" dirty="0">
                <a:latin typeface="Arial Nova Light" panose="020B0304020202020204" pitchFamily="34" charset="0"/>
              </a:rPr>
              <a:t>an enigma</a:t>
            </a:r>
          </a:p>
        </p:txBody>
      </p:sp>
      <p:sp>
        <p:nvSpPr>
          <p:cNvPr id="28" name="Snip Diagonal Corner Rectangle 44">
            <a:extLst>
              <a:ext uri="{FF2B5EF4-FFF2-40B4-BE49-F238E27FC236}">
                <a16:creationId xmlns:a16="http://schemas.microsoft.com/office/drawing/2014/main" id="{6F919486-7652-433B-A783-E5AB517DB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575496" cy="5286838"/>
          </a:xfrm>
          <a:prstGeom prst="snip2DiagRect">
            <a:avLst>
              <a:gd name="adj1" fmla="val 11714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crowd of people holding signs&#10;&#10;Description automatically generated with medium confidence">
            <a:extLst>
              <a:ext uri="{FF2B5EF4-FFF2-40B4-BE49-F238E27FC236}">
                <a16:creationId xmlns:a16="http://schemas.microsoft.com/office/drawing/2014/main" id="{72F92B52-18B0-40E8-B3B2-3548A7FC21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1" r="3326"/>
          <a:stretch/>
        </p:blipFill>
        <p:spPr>
          <a:xfrm>
            <a:off x="799073" y="786115"/>
            <a:ext cx="3311119" cy="2967046"/>
          </a:xfrm>
          <a:custGeom>
            <a:avLst/>
            <a:gdLst/>
            <a:ahLst/>
            <a:cxnLst/>
            <a:rect l="l" t="t" r="r" b="b"/>
            <a:pathLst>
              <a:path w="3311119" h="2967046">
                <a:moveTo>
                  <a:pt x="534609" y="0"/>
                </a:moveTo>
                <a:lnTo>
                  <a:pt x="3311119" y="0"/>
                </a:lnTo>
                <a:lnTo>
                  <a:pt x="3311119" y="2967046"/>
                </a:lnTo>
                <a:lnTo>
                  <a:pt x="0" y="2967046"/>
                </a:lnTo>
                <a:lnTo>
                  <a:pt x="0" y="534609"/>
                </a:lnTo>
                <a:close/>
              </a:path>
            </a:pathLst>
          </a:custGeom>
        </p:spPr>
      </p:pic>
      <p:pic>
        <p:nvPicPr>
          <p:cNvPr id="5" name="Content Placeholder 4" descr="A picture containing person, dressed&#10;&#10;Description automatically generated">
            <a:extLst>
              <a:ext uri="{FF2B5EF4-FFF2-40B4-BE49-F238E27FC236}">
                <a16:creationId xmlns:a16="http://schemas.microsoft.com/office/drawing/2014/main" id="{C54EB26E-8996-456A-904F-472CB262C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1" r="2" b="2"/>
          <a:stretch/>
        </p:blipFill>
        <p:spPr>
          <a:xfrm>
            <a:off x="4261002" y="786609"/>
            <a:ext cx="2783422" cy="17016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C780F6-C6C6-4638-B47B-B527CD698D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" r="733"/>
          <a:stretch/>
        </p:blipFill>
        <p:spPr>
          <a:xfrm>
            <a:off x="783105" y="3895800"/>
            <a:ext cx="3314293" cy="1889440"/>
          </a:xfrm>
          <a:prstGeom prst="rect">
            <a:avLst/>
          </a:prstGeom>
        </p:spPr>
      </p:pic>
      <p:pic>
        <p:nvPicPr>
          <p:cNvPr id="11" name="Picture 10" descr="A person in a suit&#10;&#10;Description automatically generated with low confidence">
            <a:extLst>
              <a:ext uri="{FF2B5EF4-FFF2-40B4-BE49-F238E27FC236}">
                <a16:creationId xmlns:a16="http://schemas.microsoft.com/office/drawing/2014/main" id="{AF00E209-EF54-45E9-9804-33D5756AAD8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03" r="394" b="-1"/>
          <a:stretch/>
        </p:blipFill>
        <p:spPr>
          <a:xfrm>
            <a:off x="4250406" y="2618147"/>
            <a:ext cx="2794018" cy="3124019"/>
          </a:xfrm>
          <a:custGeom>
            <a:avLst/>
            <a:gdLst/>
            <a:ahLst/>
            <a:cxnLst/>
            <a:rect l="l" t="t" r="r" b="b"/>
            <a:pathLst>
              <a:path w="2794018" h="3124019">
                <a:moveTo>
                  <a:pt x="0" y="0"/>
                </a:moveTo>
                <a:lnTo>
                  <a:pt x="2794018" y="0"/>
                </a:lnTo>
                <a:lnTo>
                  <a:pt x="2794018" y="2589410"/>
                </a:lnTo>
                <a:lnTo>
                  <a:pt x="2259409" y="3124019"/>
                </a:lnTo>
                <a:lnTo>
                  <a:pt x="0" y="3124019"/>
                </a:lnTo>
                <a:close/>
              </a:path>
            </a:pathLst>
          </a:cu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F8B2F30F-FB19-45C6-83C2-0703F01B71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B6B5739C-5CEA-4774-96BC-41E156A7B1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AC4E8A2-4356-4EFF-AC06-B5167E2EF9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C3501C5-B484-4D41-8AB8-8C515630D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651E8074-EB4A-42CC-A291-7D0060B5B4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C085E15-F070-47DB-B9C8-4DE9A59F1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BB6F7DCF-B17F-4A54-A444-DA6DDFDDCF2E}"/>
              </a:ext>
            </a:extLst>
          </p:cNvPr>
          <p:cNvSpPr txBox="1"/>
          <p:nvPr/>
        </p:nvSpPr>
        <p:spPr>
          <a:xfrm>
            <a:off x="8333578" y="3667668"/>
            <a:ext cx="26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Does it work?</a:t>
            </a:r>
          </a:p>
        </p:txBody>
      </p:sp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1AA05E2C-0073-497B-ADED-339A7DD048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tretch>
            <a:fillRect/>
          </a:stretch>
        </p:blipFill>
        <p:spPr>
          <a:xfrm flipV="1">
            <a:off x="11772201" y="6905133"/>
            <a:ext cx="419798" cy="31484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727127A-D65A-406C-AE64-0238EEF28AD5}"/>
              </a:ext>
            </a:extLst>
          </p:cNvPr>
          <p:cNvSpPr txBox="1"/>
          <p:nvPr/>
        </p:nvSpPr>
        <p:spPr>
          <a:xfrm>
            <a:off x="9712325" y="5818446"/>
            <a:ext cx="419451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College of Policing (2021)</a:t>
            </a:r>
          </a:p>
          <a:p>
            <a:r>
              <a:rPr lang="en-GB" sz="900" dirty="0"/>
              <a:t>Barber (2022)</a:t>
            </a:r>
          </a:p>
          <a:p>
            <a:r>
              <a:rPr lang="en-GB" sz="900" dirty="0"/>
              <a:t>Bradford and </a:t>
            </a:r>
            <a:r>
              <a:rPr lang="en-GB" sz="900" dirty="0" err="1"/>
              <a:t>Tiratelli</a:t>
            </a:r>
            <a:r>
              <a:rPr lang="en-GB" sz="900" dirty="0"/>
              <a:t> (2019)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00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399"/>
    </mc:Choice>
    <mc:Fallback>
      <p:transition spd="slow" advTm="106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301991E4-2FF8-4088-9C32-ACDD1C6B0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58" y="991154"/>
            <a:ext cx="4171065" cy="2183292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7CB26E-874D-49DF-9116-C7B409BD5207}"/>
              </a:ext>
            </a:extLst>
          </p:cNvPr>
          <p:cNvSpPr txBox="1"/>
          <p:nvPr/>
        </p:nvSpPr>
        <p:spPr>
          <a:xfrm>
            <a:off x="6096000" y="790138"/>
            <a:ext cx="28804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Barrier to building trust and confidence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Black people disproportionally likely to be stopped and searched by police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               Barber (2022)</a:t>
            </a:r>
          </a:p>
        </p:txBody>
      </p:sp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50F5EEEC-1DB7-4A01-BE69-C1FA9981D1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  <p:pic>
        <p:nvPicPr>
          <p:cNvPr id="14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A09B4F66-CE25-4BBC-91AF-74FEB4E60E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815" y="3857625"/>
            <a:ext cx="3486150" cy="257175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911599-67C5-46F3-8070-4A4111996F22}"/>
              </a:ext>
            </a:extLst>
          </p:cNvPr>
          <p:cNvSpPr txBox="1"/>
          <p:nvPr/>
        </p:nvSpPr>
        <p:spPr>
          <a:xfrm>
            <a:off x="6159255" y="4156793"/>
            <a:ext cx="37467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Over 35 years on, forces still do not understand the impact of the use of stop and search powers</a:t>
            </a:r>
          </a:p>
          <a:p>
            <a:r>
              <a:rPr lang="en-GB" dirty="0"/>
              <a:t>                            HMICFRS (2021)</a:t>
            </a:r>
          </a:p>
        </p:txBody>
      </p:sp>
    </p:spTree>
    <p:extLst>
      <p:ext uri="{BB962C8B-B14F-4D97-AF65-F5344CB8AC3E}">
        <p14:creationId xmlns:p14="http://schemas.microsoft.com/office/powerpoint/2010/main" val="391988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093"/>
    </mc:Choice>
    <mc:Fallback>
      <p:transition spd="slow" advTm="125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holding a sign&#10;&#10;Description automatically generated with low confidence">
            <a:extLst>
              <a:ext uri="{FF2B5EF4-FFF2-40B4-BE49-F238E27FC236}">
                <a16:creationId xmlns:a16="http://schemas.microsoft.com/office/drawing/2014/main" id="{201D7FD7-275B-44CE-8356-2D06F342DB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20" y="1361440"/>
            <a:ext cx="4998720" cy="4074160"/>
          </a:xfrm>
          <a:prstGeom prst="rect">
            <a:avLst/>
          </a:prstGeom>
        </p:spPr>
      </p:pic>
      <p:pic>
        <p:nvPicPr>
          <p:cNvPr id="8" name="Video 7">
            <a:hlinkClick r:id="" action="ppaction://media"/>
            <a:extLst>
              <a:ext uri="{FF2B5EF4-FFF2-40B4-BE49-F238E27FC236}">
                <a16:creationId xmlns:a16="http://schemas.microsoft.com/office/drawing/2014/main" id="{BA21D84D-0CB3-47B2-83D1-D97487C350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07211" y="6344408"/>
            <a:ext cx="684788" cy="5135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B67919-71E1-4F16-8BC0-6B4AD3E0C4B2}"/>
              </a:ext>
            </a:extLst>
          </p:cNvPr>
          <p:cNvSpPr txBox="1"/>
          <p:nvPr/>
        </p:nvSpPr>
        <p:spPr>
          <a:xfrm>
            <a:off x="9769311" y="5683223"/>
            <a:ext cx="38178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/>
              <a:t>Delsol</a:t>
            </a:r>
            <a:r>
              <a:rPr lang="en-GB" sz="900" dirty="0"/>
              <a:t> and Shiner (2006)</a:t>
            </a:r>
          </a:p>
          <a:p>
            <a:r>
              <a:rPr lang="en-GB" sz="900" dirty="0"/>
              <a:t>Meade et al. (2017)</a:t>
            </a:r>
          </a:p>
          <a:p>
            <a:r>
              <a:rPr lang="en-GB" sz="900" dirty="0" err="1"/>
              <a:t>Scrase</a:t>
            </a:r>
            <a:r>
              <a:rPr lang="en-GB" sz="900" dirty="0"/>
              <a:t> (2021)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3D10F-BBBB-40C6-9367-AB3724911259}"/>
              </a:ext>
            </a:extLst>
          </p:cNvPr>
          <p:cNvSpPr txBox="1"/>
          <p:nvPr/>
        </p:nvSpPr>
        <p:spPr>
          <a:xfrm>
            <a:off x="1131216" y="2149311"/>
            <a:ext cx="3733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Stop Search and Police Legitimacy – Why it matters.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F5076086-E6D2-451D-9F1F-F8C330B47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904214"/>
            <a:ext cx="5330089" cy="2396853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65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41"/>
    </mc:Choice>
    <mc:Fallback>
      <p:transition spd="slow" advTm="115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1C70367-4458-4780-9E4B-5F52B3A95D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nip Single Corner Rectangle 1">
            <a:extLst>
              <a:ext uri="{FF2B5EF4-FFF2-40B4-BE49-F238E27FC236}">
                <a16:creationId xmlns:a16="http://schemas.microsoft.com/office/drawing/2014/main" id="{B9BAF2F7-47D9-4779-AF6A-86BB0E7B0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8509" y="786117"/>
            <a:ext cx="3302666" cy="4956050"/>
          </a:xfrm>
          <a:prstGeom prst="snip1Rect">
            <a:avLst>
              <a:gd name="adj" fmla="val 15513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766FBEE0-A900-424B-9177-14148A1BFC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93" y="1217962"/>
            <a:ext cx="2969600" cy="4104578"/>
          </a:xfrm>
          <a:custGeom>
            <a:avLst/>
            <a:gdLst/>
            <a:ahLst/>
            <a:cxnLst/>
            <a:rect l="l" t="t" r="r" b="b"/>
            <a:pathLst>
              <a:path w="2969600" h="4616450">
                <a:moveTo>
                  <a:pt x="456876" y="0"/>
                </a:moveTo>
                <a:lnTo>
                  <a:pt x="2969600" y="0"/>
                </a:lnTo>
                <a:lnTo>
                  <a:pt x="2969600" y="4616450"/>
                </a:lnTo>
                <a:lnTo>
                  <a:pt x="0" y="4616450"/>
                </a:lnTo>
                <a:lnTo>
                  <a:pt x="0" y="456876"/>
                </a:lnTo>
                <a:close/>
              </a:path>
            </a:pathLst>
          </a:custGeom>
        </p:spPr>
      </p:pic>
      <p:sp>
        <p:nvSpPr>
          <p:cNvPr id="20" name="Snip Single Corner Rectangle 25">
            <a:extLst>
              <a:ext uri="{FF2B5EF4-FFF2-40B4-BE49-F238E27FC236}">
                <a16:creationId xmlns:a16="http://schemas.microsoft.com/office/drawing/2014/main" id="{2633B343-7777-47E9-9E89-817F4B43C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7156" y="792751"/>
            <a:ext cx="2759582" cy="2390956"/>
          </a:xfrm>
          <a:prstGeom prst="snip1Rect">
            <a:avLst>
              <a:gd name="adj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D62B8CC2-30BF-4869-AECB-7B37BC4543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663" y="962026"/>
            <a:ext cx="1630567" cy="2073033"/>
          </a:xfrm>
          <a:prstGeom prst="rect">
            <a:avLst/>
          </a:prstGeom>
        </p:spPr>
      </p:pic>
      <p:sp>
        <p:nvSpPr>
          <p:cNvPr id="22" name="Snip Single Corner Rectangle 19">
            <a:extLst>
              <a:ext uri="{FF2B5EF4-FFF2-40B4-BE49-F238E27FC236}">
                <a16:creationId xmlns:a16="http://schemas.microsoft.com/office/drawing/2014/main" id="{C9783272-80BE-49B3-AB46-FD6D7B3CA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4277591" y="3355734"/>
            <a:ext cx="2761384" cy="2386431"/>
          </a:xfrm>
          <a:prstGeom prst="snip1Rect">
            <a:avLst>
              <a:gd name="adj" fmla="val 21015"/>
            </a:avLst>
          </a:prstGeom>
          <a:solidFill>
            <a:schemeClr val="tx1"/>
          </a:solidFill>
          <a:ln>
            <a:noFill/>
          </a:ln>
          <a:effectLst>
            <a:innerShdw blurRad="57150" dist="38100" dir="60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BD756970-34BD-40EF-8303-FE5917E6F8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45" y="3566840"/>
            <a:ext cx="2385010" cy="1969805"/>
          </a:xfrm>
          <a:custGeom>
            <a:avLst/>
            <a:gdLst/>
            <a:ahLst/>
            <a:cxnLst/>
            <a:rect l="l" t="t" r="r" b="b"/>
            <a:pathLst>
              <a:path w="2385010" h="2053465">
                <a:moveTo>
                  <a:pt x="0" y="0"/>
                </a:moveTo>
                <a:lnTo>
                  <a:pt x="2385010" y="0"/>
                </a:lnTo>
                <a:lnTo>
                  <a:pt x="2385010" y="1578360"/>
                </a:lnTo>
                <a:lnTo>
                  <a:pt x="1909905" y="2053465"/>
                </a:lnTo>
                <a:lnTo>
                  <a:pt x="0" y="2053465"/>
                </a:lnTo>
                <a:close/>
              </a:path>
            </a:pathLst>
          </a:cu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0EECF74-1539-4904-8105-7F92C74D2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3B5C288-0CD3-4EC2-8A54-2D178E3F2E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F9FDD8-AE0E-443D-A1B3-D5C865503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7312449-CC32-4DE3-9369-2AF8BB06A7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D440D86-1025-4CA5-BC7B-82F2A6F283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D3AF6BD2-5912-4418-980B-F843A61FE1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28826B2-767B-469E-ABF8-1C412C58A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2710" y="1822448"/>
            <a:ext cx="3872576" cy="3663951"/>
          </a:xfrm>
        </p:spPr>
        <p:txBody>
          <a:bodyPr anchor="t">
            <a:normAutofit/>
          </a:bodyPr>
          <a:lstStyle/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</p:txBody>
      </p:sp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189079C4-3240-4A05-B5E0-94F67F5E30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38408" y="6367806"/>
            <a:ext cx="653591" cy="490193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AFC73C85-A0BA-4DF8-9E4C-84A4FC77D7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371" y="819150"/>
            <a:ext cx="1962371" cy="1207613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072091E5-21A7-4015-B76E-D9921097F0E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577" y="847358"/>
            <a:ext cx="2044249" cy="112378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36944B1-8C2E-4AFC-8171-4820A9371548}"/>
              </a:ext>
            </a:extLst>
          </p:cNvPr>
          <p:cNvSpPr txBox="1"/>
          <p:nvPr/>
        </p:nvSpPr>
        <p:spPr>
          <a:xfrm>
            <a:off x="7965649" y="3131080"/>
            <a:ext cx="3253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 role of the media</a:t>
            </a:r>
          </a:p>
        </p:txBody>
      </p:sp>
    </p:spTree>
    <p:extLst>
      <p:ext uri="{BB962C8B-B14F-4D97-AF65-F5344CB8AC3E}">
        <p14:creationId xmlns:p14="http://schemas.microsoft.com/office/powerpoint/2010/main" val="69925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225"/>
    </mc:Choice>
    <mc:Fallback>
      <p:transition spd="slow" advTm="153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arge green sign&#10;&#10;Description automatically generated with low confidence">
            <a:extLst>
              <a:ext uri="{FF2B5EF4-FFF2-40B4-BE49-F238E27FC236}">
                <a16:creationId xmlns:a16="http://schemas.microsoft.com/office/drawing/2014/main" id="{D0450B89-A73E-4E2D-8512-88403B2524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92" y="2469823"/>
            <a:ext cx="4432070" cy="22160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0B0688-FB82-41E3-93A6-5318AC423C83}"/>
              </a:ext>
            </a:extLst>
          </p:cNvPr>
          <p:cNvSpPr txBox="1"/>
          <p:nvPr/>
        </p:nvSpPr>
        <p:spPr>
          <a:xfrm>
            <a:off x="5759777" y="1706252"/>
            <a:ext cx="540155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Stop and Search – What does it the future hold?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In principle, the power is a necessity for policing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Police need a period of reflection to consider HMICFRS and Barber recommendations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Less often means, more.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Precision Policing – 3 P’s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Police Legitimacy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 descr="A picture containing shape&#10;&#10;Description automatically generated">
            <a:extLst>
              <a:ext uri="{FF2B5EF4-FFF2-40B4-BE49-F238E27FC236}">
                <a16:creationId xmlns:a16="http://schemas.microsoft.com/office/drawing/2014/main" id="{233351F5-DC5A-4EC8-8F7D-0A8A5404C7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807" y="4326920"/>
            <a:ext cx="767498" cy="717875"/>
          </a:xfrm>
          <a:prstGeom prst="rect">
            <a:avLst/>
          </a:prstGeom>
        </p:spPr>
      </p:pic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7958A3BE-D30A-43A5-81DD-09B662098AD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0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055"/>
    </mc:Choice>
    <mc:Fallback>
      <p:transition spd="slow" advTm="79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A6FA580-8C3E-4CDC-8817-9185760299BB}"/>
              </a:ext>
            </a:extLst>
          </p:cNvPr>
          <p:cNvSpPr txBox="1"/>
          <p:nvPr/>
        </p:nvSpPr>
        <p:spPr>
          <a:xfrm>
            <a:off x="3261674" y="1300899"/>
            <a:ext cx="5052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Conclusion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E6F915-C1D1-49D6-85A1-1BACD1F1ACF0}"/>
              </a:ext>
            </a:extLst>
          </p:cNvPr>
          <p:cNvSpPr txBox="1"/>
          <p:nvPr/>
        </p:nvSpPr>
        <p:spPr>
          <a:xfrm>
            <a:off x="4062952" y="2884602"/>
            <a:ext cx="66364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Policing at its Critical Juncture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HMICFRS report 2021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Strategic Review of Policing 2022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College of Policing </a:t>
            </a:r>
          </a:p>
        </p:txBody>
      </p:sp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68014917-1B64-4BBC-B712-75A2445D09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91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442"/>
    </mc:Choice>
    <mc:Fallback>
      <p:transition spd="slow" advTm="84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5A2CA5-93FC-493F-8A28-D02BA3CE4B9E}"/>
              </a:ext>
            </a:extLst>
          </p:cNvPr>
          <p:cNvSpPr txBox="1"/>
          <p:nvPr/>
        </p:nvSpPr>
        <p:spPr>
          <a:xfrm>
            <a:off x="838984" y="716436"/>
            <a:ext cx="1016209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Reference List </a:t>
            </a:r>
          </a:p>
          <a:p>
            <a:endParaRPr lang="en-GB" sz="1600" dirty="0"/>
          </a:p>
          <a:p>
            <a:r>
              <a:rPr lang="en-GB" sz="1600" dirty="0"/>
              <a:t>Barber, M. (2022) A New Mode of Protection – Redesigning Policing and Public Safety for the 21st Century Available at: https://www.policingreview.org.uk/wp-content/uploads/srpew_final_report.pdf (Accessed June 21st 2022) </a:t>
            </a:r>
          </a:p>
          <a:p>
            <a:endParaRPr lang="en-GB" sz="1600" dirty="0"/>
          </a:p>
          <a:p>
            <a:r>
              <a:rPr lang="en-GB" sz="1600" dirty="0"/>
              <a:t>Bradford, B. and </a:t>
            </a:r>
            <a:r>
              <a:rPr lang="en-GB" sz="1600" dirty="0" err="1"/>
              <a:t>Tiratelli</a:t>
            </a:r>
            <a:r>
              <a:rPr lang="en-GB" sz="1600" dirty="0"/>
              <a:t>, M. (2019) ‘Does Stop and search prevent crime’, UK Justice Policy Review Focus, Issue 4 Available at: https://www.crimeandjustice.org.uk/sites/crimeandjustice.org.uk/files/Does%20stop%20and%20search%20reduce%20crime.pdf (Accessed 13.07/2022) </a:t>
            </a:r>
          </a:p>
          <a:p>
            <a:endParaRPr lang="en-GB" sz="1600" dirty="0"/>
          </a:p>
          <a:p>
            <a:r>
              <a:rPr lang="en-GB" sz="1600" dirty="0"/>
              <a:t>College of Policing (2017) What do we mean by stop and search?, Available at: https://www.college.police.uk/app/stop-and-search/stop-and-search (Accessed July 20th 2022) </a:t>
            </a:r>
          </a:p>
          <a:p>
            <a:endParaRPr lang="en-GB" sz="1600" dirty="0"/>
          </a:p>
          <a:p>
            <a:r>
              <a:rPr lang="en-GB" sz="1600" dirty="0"/>
              <a:t>Dearden, L. (2018) ‘Stop and search powers could be increased as police battle rising violent crime across UK’, Independent, 4 September. Available at: https://www.independent.co.uk/news/uk/crime/stop-search-police-powers-law-changed-government-consultation-violent-crime-a8522601.html (Accessed 12th July 2022) </a:t>
            </a:r>
          </a:p>
        </p:txBody>
      </p:sp>
    </p:spTree>
    <p:extLst>
      <p:ext uri="{BB962C8B-B14F-4D97-AF65-F5344CB8AC3E}">
        <p14:creationId xmlns:p14="http://schemas.microsoft.com/office/powerpoint/2010/main" val="3175281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5A2CA5-93FC-493F-8A28-D02BA3CE4B9E}"/>
              </a:ext>
            </a:extLst>
          </p:cNvPr>
          <p:cNvSpPr txBox="1"/>
          <p:nvPr/>
        </p:nvSpPr>
        <p:spPr>
          <a:xfrm>
            <a:off x="838984" y="716436"/>
            <a:ext cx="1016209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err="1"/>
              <a:t>Delsol</a:t>
            </a:r>
            <a:r>
              <a:rPr lang="en-GB" sz="1600" dirty="0"/>
              <a:t>, R., &amp; Shiner, M. (2006). Regulating Stop and Search: A challenge for police and community relations in England and Wales Available at: https://polstops.eu/bibliography/delsol-r-shiner-m-2006-regulating-stop-and-search-a-challenge-for-police-and-community-relations-in-england-and-wales-critical-criminology-143-241-263/ (Accessed 12th July 2022) </a:t>
            </a:r>
          </a:p>
          <a:p>
            <a:endParaRPr lang="en-GB" sz="1600" dirty="0"/>
          </a:p>
          <a:p>
            <a:r>
              <a:rPr lang="en-GB" sz="1600" dirty="0"/>
              <a:t> EHRC (2013) Stop and think again: Towards race equality in police PACE stop and search, Available at: https://www.equalityhumanrights.com/en/publication-download/stop-and-think-critical-review-use-stop-and-search-powers-england-and-wales (Accessed June 12th 2022) </a:t>
            </a:r>
          </a:p>
          <a:p>
            <a:endParaRPr lang="en-GB" sz="1600" dirty="0"/>
          </a:p>
          <a:p>
            <a:r>
              <a:rPr lang="en-GB" sz="1600" dirty="0"/>
              <a:t> HMICFRS (2021) Disproportionate use of police powers – A spotlight on stop and search and the use of force. Available at: https://www.justiceinspectorates.gov.uk/hmicfrs/wp-content/uploads/disproportionate-use-of-police-powers-spotlight-on-stop-search-and-use-of-force.pdf (Accessed June 24th 2022) </a:t>
            </a:r>
          </a:p>
          <a:p>
            <a:endParaRPr lang="en-GB" sz="1600" dirty="0"/>
          </a:p>
          <a:p>
            <a:r>
              <a:rPr lang="en-GB" sz="1600" dirty="0"/>
              <a:t> Home Office (2021) Police powers and procedures: Stop and search and arrests, England and Wales, year ending 31 March 2021 Available at: https://www.gov. </a:t>
            </a:r>
            <a:r>
              <a:rPr lang="en-GB" sz="1600" dirty="0" err="1"/>
              <a:t>uk</a:t>
            </a:r>
            <a:r>
              <a:rPr lang="en-GB" sz="1600" dirty="0"/>
              <a:t>/government/statistics/police-powers-and-procedures- stop-and-search-and-arrests-</a:t>
            </a:r>
            <a:r>
              <a:rPr lang="en-GB" sz="1600" dirty="0" err="1"/>
              <a:t>england</a:t>
            </a:r>
            <a:r>
              <a:rPr lang="en-GB" sz="1600" dirty="0"/>
              <a:t>-and-wales-year- ending-31-march-2021 (Accessed June 26th 2022) </a:t>
            </a:r>
          </a:p>
        </p:txBody>
      </p:sp>
    </p:spTree>
    <p:extLst>
      <p:ext uri="{BB962C8B-B14F-4D97-AF65-F5344CB8AC3E}">
        <p14:creationId xmlns:p14="http://schemas.microsoft.com/office/powerpoint/2010/main" val="816236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5A2CA5-93FC-493F-8A28-D02BA3CE4B9E}"/>
              </a:ext>
            </a:extLst>
          </p:cNvPr>
          <p:cNvSpPr txBox="1"/>
          <p:nvPr/>
        </p:nvSpPr>
        <p:spPr>
          <a:xfrm>
            <a:off x="838984" y="716436"/>
            <a:ext cx="1016209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Home Office (2014) Stop and search: Theresa May announces reform of police stop and search. Available at: https://www.gov.uk/government/news/stop-and-search-theresa-may-announces-reform-of-police-stop-and-search (Accessed June 29th 2022) </a:t>
            </a:r>
          </a:p>
          <a:p>
            <a:endParaRPr lang="en-GB" sz="1600" dirty="0"/>
          </a:p>
          <a:p>
            <a:r>
              <a:rPr lang="en-GB" sz="1600" dirty="0"/>
              <a:t>Johnson, B. (2021) [Twitter] 5 October. Available at: https://twitter.com/borisjohnson/status/1445332865756155911?lang=en-GB (Accessed 21st June 2022) </a:t>
            </a:r>
          </a:p>
          <a:p>
            <a:endParaRPr lang="en-GB" sz="1600" dirty="0"/>
          </a:p>
          <a:p>
            <a:r>
              <a:rPr lang="en-GB" sz="1600" dirty="0"/>
              <a:t>Joint Committee on Human Rights (2020) Black people, racism and human rights. Available at: http://committees.parliament.uk/publications/3376/ documents/32359/default (Accessed 12th July 2022) </a:t>
            </a:r>
          </a:p>
          <a:p>
            <a:endParaRPr lang="en-GB" sz="1600" dirty="0"/>
          </a:p>
          <a:p>
            <a:r>
              <a:rPr lang="en-GB" sz="1600" dirty="0"/>
              <a:t>MacPherson, W. (1999). The Stephen Lawrence Inquiry. Report of an Inquiry Available at: https://assets.publishing.service.gov.uk/government/uploads/system/uploads/attachment_data/file/277111/4262.pdf (Accessed June 16th 2022) </a:t>
            </a:r>
          </a:p>
          <a:p>
            <a:endParaRPr lang="en-GB" sz="1600" dirty="0"/>
          </a:p>
          <a:p>
            <a:r>
              <a:rPr lang="en-GB" sz="1600" dirty="0"/>
              <a:t>Meade et al. (2017). The Effect of Police Use of Force on Mental Health Problems of Prisoners. Available at: https://www-tandfonline-com.ezproxy.uwtsd.ac.uk/doi/pdf/10.1080/10439463.2015.1049602?needAccess=true: (Accessed 20th July 2022) </a:t>
            </a:r>
          </a:p>
        </p:txBody>
      </p:sp>
    </p:spTree>
    <p:extLst>
      <p:ext uri="{BB962C8B-B14F-4D97-AF65-F5344CB8AC3E}">
        <p14:creationId xmlns:p14="http://schemas.microsoft.com/office/powerpoint/2010/main" val="2411216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5A2CA5-93FC-493F-8A28-D02BA3CE4B9E}"/>
              </a:ext>
            </a:extLst>
          </p:cNvPr>
          <p:cNvSpPr txBox="1"/>
          <p:nvPr/>
        </p:nvSpPr>
        <p:spPr>
          <a:xfrm>
            <a:off x="838984" y="716436"/>
            <a:ext cx="101620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dirty="0"/>
          </a:p>
          <a:p>
            <a:r>
              <a:rPr lang="en-GB" sz="1600" dirty="0"/>
              <a:t>Scarman, L. S. (1986). The Scarman report: report of an inquiry. Harmondsworth, Middlesex, England, Penguin. </a:t>
            </a:r>
          </a:p>
          <a:p>
            <a:endParaRPr lang="en-GB" sz="1600" dirty="0"/>
          </a:p>
          <a:p>
            <a:r>
              <a:rPr lang="en-GB" sz="1600" dirty="0"/>
              <a:t> </a:t>
            </a:r>
            <a:r>
              <a:rPr lang="en-GB" sz="1600" dirty="0" err="1"/>
              <a:t>Scrase</a:t>
            </a:r>
            <a:r>
              <a:rPr lang="en-GB" sz="1600" dirty="0"/>
              <a:t> (2021) Re-thinking Procedural Justice Theory Through Stop and Search: Shame, Anger and Police Legitimacy. Available at: https://academic.oup.com/policing/article/15/2/1476/5881580?login=true. (Accessed 20th July 2022) </a:t>
            </a:r>
          </a:p>
          <a:p>
            <a:endParaRPr lang="en-GB" sz="1600" dirty="0"/>
          </a:p>
          <a:p>
            <a:r>
              <a:rPr lang="en-GB" sz="1600" dirty="0"/>
              <a:t> Vision of Humanity (2021) visionofhumanity.org [Angry Protests in Britain Reflect Global Trend of Civil Unrest; Vision of Humanity] Available at: https://www.visionofhumanity.org/angry-protests-in-britain-reflect-global-trend-of-civil-unrest/ (Accessed June 27th 2022) </a:t>
            </a:r>
          </a:p>
        </p:txBody>
      </p:sp>
    </p:spTree>
    <p:extLst>
      <p:ext uri="{BB962C8B-B14F-4D97-AF65-F5344CB8AC3E}">
        <p14:creationId xmlns:p14="http://schemas.microsoft.com/office/powerpoint/2010/main" val="295033788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475</TotalTime>
  <Words>944</Words>
  <Application>Microsoft Office PowerPoint</Application>
  <PresentationFormat>Widescreen</PresentationFormat>
  <Paragraphs>82</Paragraphs>
  <Slides>12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Nova Light</vt:lpstr>
      <vt:lpstr>Century Gothic</vt:lpstr>
      <vt:lpstr>Wingdings 3</vt:lpstr>
      <vt:lpstr>Slice</vt:lpstr>
      <vt:lpstr>PowerPoint Presentation</vt:lpstr>
      <vt:lpstr> </vt:lpstr>
      <vt:lpstr>Stop &amp; Search – an enigma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Griffiths Jonny Insp</dc:creator>
  <cp:lastModifiedBy>Griffiths Jonny Insp</cp:lastModifiedBy>
  <cp:revision>13</cp:revision>
  <dcterms:created xsi:type="dcterms:W3CDTF">2022-07-23T09:31:55Z</dcterms:created>
  <dcterms:modified xsi:type="dcterms:W3CDTF">2022-07-23T17:27:06Z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beefdff-6834-454f-be00-a68b5bc5f471_Enabled">
    <vt:lpwstr>true</vt:lpwstr>
  </property>
  <property fmtid="{D5CDD505-2E9C-101B-9397-08002B2CF9AE}" pid="3" name="MSIP_Label_7beefdff-6834-454f-be00-a68b5bc5f471_SetDate">
    <vt:lpwstr>2022-07-23T13:01:42Z</vt:lpwstr>
  </property>
  <property fmtid="{D5CDD505-2E9C-101B-9397-08002B2CF9AE}" pid="4" name="MSIP_Label_7beefdff-6834-454f-be00-a68b5bc5f471_Method">
    <vt:lpwstr>Standard</vt:lpwstr>
  </property>
  <property fmtid="{D5CDD505-2E9C-101B-9397-08002B2CF9AE}" pid="5" name="MSIP_Label_7beefdff-6834-454f-be00-a68b5bc5f471_Name">
    <vt:lpwstr>OFFICIAL</vt:lpwstr>
  </property>
  <property fmtid="{D5CDD505-2E9C-101B-9397-08002B2CF9AE}" pid="6" name="MSIP_Label_7beefdff-6834-454f-be00-a68b5bc5f471_SiteId">
    <vt:lpwstr>39683655-1d97-4b22-be8c-246da0f47a41</vt:lpwstr>
  </property>
  <property fmtid="{D5CDD505-2E9C-101B-9397-08002B2CF9AE}" pid="7" name="MSIP_Label_7beefdff-6834-454f-be00-a68b5bc5f471_ActionId">
    <vt:lpwstr>a8ee215c-0243-4b05-aa65-c2525386557d</vt:lpwstr>
  </property>
  <property fmtid="{D5CDD505-2E9C-101B-9397-08002B2CF9AE}" pid="8" name="MSIP_Label_7beefdff-6834-454f-be00-a68b5bc5f471_ContentBits">
    <vt:lpwstr>0</vt:lpwstr>
  </property>
</Properties>
</file>