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16.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6.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
  </p:notesMasterIdLst>
  <p:sldIdLst>
    <p:sldId id="256"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7" autoAdjust="0"/>
    <p:restoredTop sz="89623" autoAdjust="0"/>
  </p:normalViewPr>
  <p:slideViewPr>
    <p:cSldViewPr snapToGrid="0">
      <p:cViewPr varScale="1">
        <p:scale>
          <a:sx n="74" d="100"/>
          <a:sy n="74" d="100"/>
        </p:scale>
        <p:origin x="994" y="62"/>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tableStyles" Target="tableStyle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noEditPoints="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6413F9-4369-4289-8794-3C1D6C8B7C8F}" type="datetimeFigureOut">
              <a:rPr lang="en-US" smtClean="0"/>
              <a:t>6/1/2022</a:t>
            </a:fld>
            <a:endParaRPr lang="en-US"/>
          </a:p>
        </p:txBody>
      </p:sp>
      <p:sp>
        <p:nvSpPr>
          <p:cNvPr id="4" name="Slide Image Placeholder 3"/>
          <p:cNvSpPr>
            <a:spLocks noGrp="1" noRot="1" noChangeAspect="1" noEditPoints="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noEditPoints="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noEditPoints="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noEditPoints="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62F7F-9FE0-43AE-9BA8-C7D79ADC20D4}" type="slidenum">
              <a:rPr lang="en-US" smtClean="0"/>
              <a:t>‹#›</a:t>
            </a:fld>
            <a:endParaRPr lang="en-US"/>
          </a:p>
        </p:txBody>
      </p:sp>
    </p:spTree>
  </p:cSld>
  <p:clrMap bg1="lt1" tx1="dk1" bg2="lt2" tx2="dk2" accent1="accent1" accent2="accent2" accent3="accent3" accent4="accent4" accent5="accent5" accent6="accent6" hlink="hlink" folHlink="folHlink"/>
  <p:hf dt="0"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lstStyle/>
          <a:p>
            <a:r>
              <a:rPr lang="en-GB" b="0" i="0" dirty="0">
                <a:solidFill>
                  <a:srgbClr val="000000"/>
                </a:solidFill>
                <a:effectLst/>
                <a:latin typeface="Open Sans" pitchFamily="34" charset="0" panose="020B0606030504020204"/>
              </a:rPr>
              <a:t>Great British Chefs. 2022. </a:t>
            </a:r>
            <a:r>
              <a:rPr lang="en-GB" b="0" i="1" dirty="0">
                <a:solidFill>
                  <a:srgbClr val="000000"/>
                </a:solidFill>
                <a:effectLst/>
                <a:latin typeface="Open Sans" pitchFamily="34" charset="0" panose="020B0606030504020204"/>
              </a:rPr>
              <a:t>Lechon Belly Recipe</a:t>
            </a:r>
            <a:r>
              <a:rPr lang="en-GB" b="0" i="0" dirty="0">
                <a:solidFill>
                  <a:srgbClr val="000000"/>
                </a:solidFill>
                <a:effectLst/>
                <a:latin typeface="Open Sans" pitchFamily="34" charset="0" panose="020B0606030504020204"/>
              </a:rPr>
              <a:t>. [online] Available at: &lt;https://www.greatbritishchefs.com/recipes/lechon-recipe&gt; [Accessed 31 May 2022].</a:t>
            </a:r>
          </a:p>
          <a:p>
            <a:pPr>
              <a:lnSpc>
                <a:spcPct val="150000"/>
              </a:lnSpc>
            </a:pPr>
            <a:r>
              <a:rPr lang="en-US" sz="1200" dirty="0">
                <a:effectLst/>
                <a:latin typeface="Times New Roman" pitchFamily="18" charset="0" panose="02020603050405020304"/>
              </a:rPr>
              <a:t>Great British Chefs (2022). </a:t>
            </a:r>
            <a:r>
              <a:rPr lang="en-US" sz="1200" i="1" dirty="0">
                <a:effectLst/>
                <a:latin typeface="Times New Roman" pitchFamily="18" charset="0" panose="02020603050405020304"/>
              </a:rPr>
              <a:t>Turbot with cucumber beurre </a:t>
            </a:r>
            <a:r>
              <a:rPr lang="en-US" sz="1200" i="1" dirty="0" err="1">
                <a:effectLst/>
                <a:latin typeface="Times New Roman" pitchFamily="18" charset="0" panose="02020603050405020304"/>
              </a:rPr>
              <a:t>blanc</a:t>
            </a:r>
            <a:r>
              <a:rPr lang="en-US" sz="1200" dirty="0">
                <a:effectLst/>
                <a:latin typeface="Times New Roman" pitchFamily="18" charset="0" panose="02020603050405020304"/>
              </a:rPr>
              <a:t>. [Online Image] </a:t>
            </a:r>
            <a:r>
              <a:rPr lang="en-US" sz="1200" i="1" dirty="0">
                <a:effectLst/>
                <a:latin typeface="Times New Roman" pitchFamily="18" charset="0" panose="02020603050405020304"/>
              </a:rPr>
              <a:t>Great British Chefs</a:t>
            </a:r>
            <a:r>
              <a:rPr lang="en-US" sz="1200" dirty="0">
                <a:effectLst/>
                <a:latin typeface="Times New Roman" pitchFamily="18" charset="0" panose="02020603050405020304"/>
              </a:rPr>
              <a:t>. Available at: https://www.greatbritishchefs.com/recipes/turbot-cucumber-beurre-blanc-recipe.</a:t>
            </a:r>
          </a:p>
          <a:p>
            <a:pPr>
              <a:lnSpc>
                <a:spcPct val="150000"/>
              </a:lnSpc>
            </a:pPr>
            <a:r>
              <a:rPr lang="en-US" sz="1200" dirty="0" err="1">
                <a:effectLst/>
                <a:latin typeface="Times New Roman" pitchFamily="18" charset="0" panose="02020603050405020304"/>
              </a:rPr>
              <a:t>Leeavison</a:t>
            </a:r>
            <a:r>
              <a:rPr lang="en-US" sz="1200" dirty="0">
                <a:effectLst/>
                <a:latin typeface="Times New Roman" pitchFamily="18" charset="0" panose="02020603050405020304"/>
              </a:rPr>
              <a:t> (2022). </a:t>
            </a:r>
            <a:r>
              <a:rPr lang="en-US" sz="1200" i="1" dirty="0">
                <a:effectLst/>
                <a:latin typeface="Times New Roman" pitchFamily="18" charset="0" panose="02020603050405020304"/>
              </a:rPr>
              <a:t>English Crumpets</a:t>
            </a:r>
            <a:r>
              <a:rPr lang="en-US" sz="1200" dirty="0">
                <a:effectLst/>
                <a:latin typeface="Times New Roman" pitchFamily="18" charset="0" panose="02020603050405020304"/>
              </a:rPr>
              <a:t>. [Online Image] </a:t>
            </a:r>
            <a:r>
              <a:rPr lang="en-US" sz="1200" i="1" dirty="0" err="1">
                <a:effectLst/>
                <a:latin typeface="Times New Roman" pitchFamily="18" charset="0" panose="02020603050405020304"/>
              </a:rPr>
              <a:t>Leeavison</a:t>
            </a:r>
            <a:r>
              <a:rPr lang="en-US" sz="1200" dirty="0">
                <a:effectLst/>
                <a:latin typeface="Times New Roman" pitchFamily="18" charset="0" panose="02020603050405020304"/>
              </a:rPr>
              <a:t>. Available at: https://www.123rf.com/photo_15840389_three-english-crumpets-with-butter-and-jam-isolated-on-a-white-background.html.</a:t>
            </a:r>
          </a:p>
          <a:p>
            <a:r>
              <a:rPr lang="en-GB" b="0" i="0" dirty="0">
                <a:solidFill>
                  <a:srgbClr val="000000"/>
                </a:solidFill>
                <a:effectLst/>
                <a:latin typeface="Open Sans" pitchFamily="34" charset="0" panose="020B0606030504020204"/>
              </a:rPr>
              <a:t>Great British Chefs. 2022. </a:t>
            </a:r>
            <a:r>
              <a:rPr lang="en-GB" b="0" i="1" dirty="0">
                <a:solidFill>
                  <a:srgbClr val="000000"/>
                </a:solidFill>
                <a:effectLst/>
                <a:latin typeface="Open Sans" pitchFamily="34" charset="0" panose="020B0606030504020204"/>
              </a:rPr>
              <a:t>Filipino Sticky Barbecue Pork Skewers Recipe</a:t>
            </a:r>
            <a:r>
              <a:rPr lang="en-GB" b="0" i="0" dirty="0">
                <a:solidFill>
                  <a:srgbClr val="000000"/>
                </a:solidFill>
                <a:effectLst/>
                <a:latin typeface="Open Sans" pitchFamily="34" charset="0" panose="020B0606030504020204"/>
              </a:rPr>
              <a:t>. [online] Available at: &lt;https://www.greatbritishchefs.com/recipes/filipino-sticky-barbecue-pork-recipe&gt; [Accessed 31 May 2022].</a:t>
            </a:r>
          </a:p>
          <a:p>
            <a:endParaRPr lang="en-US" dirty="0"/>
          </a:p>
        </p:txBody>
      </p:sp>
      <p:sp>
        <p:nvSpPr>
          <p:cNvPr id="4" name="Slide Number Placeholder 3"/>
          <p:cNvSpPr>
            <a:spLocks noGrp="1" noEditPoints="1"/>
          </p:cNvSpPr>
          <p:nvPr>
            <p:ph type="sldNum" sz="quarter" idx="5"/>
          </p:nvPr>
        </p:nvSpPr>
        <p:spPr/>
        <p:txBody>
          <a:bodyPr/>
          <a:lstStyle/>
          <a:p>
            <a:fld id="{62962F7F-9FE0-43AE-9BA8-C7D79ADC20D4}" type="slidenum">
              <a:rPr lang="en-US" smtClean="0"/>
              <a:t>‹#›</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0"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noEditPoints="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en-US"/>
              <a:t>Click to edit Master subtitle style</a:t>
            </a:r>
            <a:endParaRPr lang="en-US" dirty="0"/>
          </a:p>
        </p:txBody>
      </p:sp>
      <p:sp>
        <p:nvSpPr>
          <p:cNvPr id="4" name="Date Placeholder 3"/>
          <p:cNvSpPr>
            <a:spLocks noGrp="1" noEditPoints="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12" name="Slide Number Placeholder 5"/>
          <p:cNvSpPr>
            <a:spLocks noGrp="1" noEditPoints="1"/>
          </p:cNvSpPr>
          <p:nvPr>
            <p:ph type="sldNum" sz="quarter" idx="12"/>
          </p:nvPr>
        </p:nvSpPr>
        <p:spPr>
          <a:xfrm>
            <a:off x="10352540" y="295729"/>
            <a:ext cx="838199" cy="767687"/>
          </a:xfrm>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Content Placeholder 2"/>
          <p:cNvSpPr>
            <a:spLocks noGrp="1" noEditPoints="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1" name="Freeform 5"/>
            <p:cNvSpPr/>
            <p:nvPr/>
          </p:nvSpPr>
          <p:spPr bwMode="gray">
            <a:xfrm rot="16200000">
              <a:off x="3787244" y="2801721"/>
              <a:ext cx="6053670" cy="1254558"/>
            </a:xfrm>
            <a:custGeom>
              <a:av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p:txBody>
        </p:sp>
        <p:sp>
          <p:nvSpPr>
            <p:cNvPr id="12" name="Freeform 5"/>
            <p:cNvSpPr/>
            <p:nvPr/>
          </p:nvSpPr>
          <p:spPr bwMode="gray">
            <a:xfrm rot="15922489">
              <a:off x="4698352" y="1826078"/>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5"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noEditPoints="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Content Placeholder 2"/>
          <p:cNvSpPr>
            <a:spLocks noGrp="1" noEditPoints="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noEditPoints="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Text Placeholder 2"/>
          <p:cNvSpPr>
            <a:spLocks noGrp="1" noEditPoints="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noEditPoints="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noEditPoints="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noEditPoints="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8" name="Footer Placeholder 7"/>
          <p:cNvSpPr>
            <a:spLocks noGrp="1" noEditPoints="1"/>
          </p:cNvSpPr>
          <p:nvPr>
            <p:ph type="ftr" sz="quarter" idx="11"/>
          </p:nvPr>
        </p:nvSpPr>
        <p:spPr/>
        <p:txBody>
          <a:bodyPr/>
          <a:lstStyle/>
          <a:p>
            <a:endParaRPr lang="en-US"/>
          </a:p>
        </p:txBody>
      </p:sp>
      <p:sp>
        <p:nvSpPr>
          <p:cNvPr id="9" name="Slide Number Placeholder 8"/>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noEditPoints="1"/>
          </p:cNvSpPr>
          <p:nvPr>
            <p:ph type="title"/>
          </p:nvPr>
        </p:nvSpPr>
        <p:spPr>
          <a:xfrm>
            <a:off x="1154954" y="973668"/>
            <a:ext cx="8761413" cy="706964"/>
          </a:xfrm>
        </p:spPr>
        <p:txBody>
          <a:bodyPr/>
          <a:lstStyle/>
          <a:p>
            <a:r>
              <a:rPr lang="en-US"/>
              <a:t>Click to edit Master title style</a:t>
            </a:r>
            <a:endParaRPr lang="en-US" dirty="0"/>
          </a:p>
        </p:txBody>
      </p:sp>
      <p:sp>
        <p:nvSpPr>
          <p:cNvPr id="3" name="Date Placeholder 2"/>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4" name="Footer Placeholder 3"/>
          <p:cNvSpPr>
            <a:spLocks noGrp="1" noEditPoints="1"/>
          </p:cNvSpPr>
          <p:nvPr>
            <p:ph type="ftr" sz="quarter" idx="11"/>
          </p:nvPr>
        </p:nvSpPr>
        <p:spPr/>
        <p:txBody>
          <a:bodyPr/>
          <a:lstStyle/>
          <a:p>
            <a:endParaRPr lang="en-US"/>
          </a:p>
        </p:txBody>
      </p:sp>
      <p:sp>
        <p:nvSpPr>
          <p:cNvPr id="5" name="Slide Number Placeholder 4"/>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3" name="Footer Placeholder 2"/>
          <p:cNvSpPr>
            <a:spLocks noGrp="1" noEditPoints="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4" name="Slide Number Placeholder 3"/>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0" name="Oval 19"/>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1" name="Oval 20"/>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2" name="Oval 21"/>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Freeform 5"/>
            <p:cNvSpPr/>
            <p:nvPr/>
          </p:nvSpPr>
          <p:spPr bwMode="gray">
            <a:xfrm rot="15922489">
              <a:off x="3140485" y="1826078"/>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2" name="Freeform 5"/>
            <p:cNvSpPr/>
            <p:nvPr/>
          </p:nvSpPr>
          <p:spPr bwMode="gray">
            <a:xfrm rot="16200000">
              <a:off x="2229377" y="2801721"/>
              <a:ext cx="6053670" cy="1254558"/>
            </a:xfrm>
            <a:custGeom>
              <a:av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p:txBody>
        </p:sp>
        <p:sp>
          <p:nvSpPr>
            <p:cNvPr id="15"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noEditPoints="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noEditPoints="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7" name="Slide Number Placeholder 6"/>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2" name="Freeform 5"/>
            <p:cNvSpPr/>
            <p:nvPr/>
          </p:nvSpPr>
          <p:spPr bwMode="gray">
            <a:xfrm rot="15922489">
              <a:off x="4203594" y="1826078"/>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2" name="Freeform 5"/>
            <p:cNvSpPr/>
            <p:nvPr/>
          </p:nvSpPr>
          <p:spPr bwMode="gray">
            <a:xfrm rot="16200000">
              <a:off x="3295432" y="2801721"/>
              <a:ext cx="6053670" cy="1254558"/>
            </a:xfrm>
            <a:custGeom>
              <a:av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p:txBody>
        </p:sp>
        <p:sp>
          <p:nvSpPr>
            <p:cNvPr id="15"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noEditPoints="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noEditPoints="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7" name="Slide Number Placeholder 6"/>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4" name="Freeform 5"/>
            <p:cNvSpPr/>
            <p:nvPr/>
          </p:nvSpPr>
          <p:spPr bwMode="gray">
            <a:xfrm rot="10371525">
              <a:off x="263767" y="4438254"/>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1" name="Freeform 5"/>
            <p:cNvSpPr/>
            <p:nvPr/>
          </p:nvSpPr>
          <p:spPr bwMode="gray">
            <a:xfrm rot="10800000">
              <a:off x="459506" y="321130"/>
              <a:ext cx="11277600" cy="4533900"/>
            </a:xfrm>
            <a:custGeom>
              <a:avLst/>
              <a:rect l="l" t="t"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p:txBody>
        </p:sp>
        <p:sp>
          <p:nvSpPr>
            <p:cNvPr id="15"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noEditPoints="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4" name="Text Placeholder 3"/>
          <p:cNvSpPr>
            <a:spLocks noGrp="1" noEditPoints="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7" name="Slide Number Placeholder 6"/>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4" name="Oval 13"/>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6" name="Oval 15"/>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5" name="Freeform 5"/>
            <p:cNvSpPr/>
            <p:nvPr/>
          </p:nvSpPr>
          <p:spPr bwMode="gray">
            <a:xfrm rot="21010068">
              <a:off x="8490951" y="2714874"/>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7" name="Freeform 5"/>
            <p:cNvSpPr/>
            <p:nvPr/>
          </p:nvSpPr>
          <p:spPr bwMode="gray">
            <a:xfrm>
              <a:off x="455612" y="2801319"/>
              <a:ext cx="11277600" cy="3602637"/>
            </a:xfrm>
            <a:custGeom>
              <a:av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txBody>
            <a:bodyPr/>
            <a:lstStyle/>
            <a:p/>
          </p:txBody>
        </p:sp>
        <p:sp>
          <p:nvSpPr>
            <p:cNvPr id="12"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noEditPoints="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0" name="Oval 19"/>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2" name="Oval 21"/>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3" name="Oval 22"/>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4" name="Oval 23"/>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5" name="Oval 24"/>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1" name="Freeform 5"/>
            <p:cNvSpPr/>
            <p:nvPr/>
          </p:nvSpPr>
          <p:spPr bwMode="gray">
            <a:xfrm rot="21010068">
              <a:off x="8490951" y="4185117"/>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2" name="Freeform 5"/>
            <p:cNvSpPr/>
            <p:nvPr/>
          </p:nvSpPr>
          <p:spPr bwMode="gray">
            <a:xfrm>
              <a:off x="455612" y="4241801"/>
              <a:ext cx="11277600" cy="2337161"/>
            </a:xfrm>
            <a:custGeom>
              <a:av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p:txBody>
        </p:sp>
        <p:sp>
          <p:nvSpPr>
            <p:cNvPr id="18"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noEditPoints="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noEditPoints="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noEditPoints="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5" name="Oval 14"/>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6" name="Oval 15"/>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7" name="Oval 16"/>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3" name="Freeform 5"/>
            <p:cNvSpPr/>
            <p:nvPr/>
          </p:nvSpPr>
          <p:spPr bwMode="gray">
            <a:xfrm rot="21010068">
              <a:off x="8490951" y="4193583"/>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8" name="Freeform 5"/>
            <p:cNvSpPr/>
            <p:nvPr/>
          </p:nvSpPr>
          <p:spPr bwMode="gray">
            <a:xfrm>
              <a:off x="455612" y="4241801"/>
              <a:ext cx="11277600" cy="2337161"/>
            </a:xfrm>
            <a:custGeom>
              <a:av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p:txBody>
        </p:sp>
        <p:sp>
          <p:nvSpPr>
            <p:cNvPr id="12"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1"/>
          <p:cNvSpPr>
            <a:spLocks noGrp="1" noEditPoints="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noEditPoints="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noEditPoints="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noEditPoints="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noEditPoints="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noEditPoints="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noEditPoints="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noEditPoints="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8" name="Footer Placeholder 7"/>
          <p:cNvSpPr>
            <a:spLocks noGrp="1" noEditPoints="1"/>
          </p:cNvSpPr>
          <p:nvPr>
            <p:ph type="ftr" sz="quarter" idx="11"/>
          </p:nvPr>
        </p:nvSpPr>
        <p:spPr/>
        <p:txBody>
          <a:bodyPr/>
          <a:lstStyle/>
          <a:p>
            <a:endParaRPr lang="en-US"/>
          </a:p>
        </p:txBody>
      </p:sp>
      <p:sp>
        <p:nvSpPr>
          <p:cNvPr id="9" name="Slide Number Placeholder 8"/>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noEditPoints="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noEditPoints="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22" name="Text Placeholder 3"/>
          <p:cNvSpPr>
            <a:spLocks noGrp="1" noEditPoints="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noEditPoints="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noEditPoints="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23" name="Text Placeholder 3"/>
          <p:cNvSpPr>
            <a:spLocks noGrp="1" noEditPoints="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noEditPoints="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noEditPoints="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24" name="Text Placeholder 3"/>
          <p:cNvSpPr>
            <a:spLocks noGrp="1" noEditPoints="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noEditPoints="1"/>
          </p:cNvSpPr>
          <p:nvPr>
            <p:ph type="dt" sz="half" idx="10"/>
          </p:nvPr>
        </p:nvSpPr>
        <p:spPr/>
        <p:txBody>
          <a:bodyPr/>
          <a:lstStyle/>
          <a:p>
            <a:fld id="{7EDBF37F-C0F8-4B31-80E7-704D7CDBCD5A}" type="datetimeFigureOut">
              <a:rPr lang="en-US" smtClean="0"/>
              <a:t>6/1/2022</a:t>
            </a:fld>
            <a:endParaRPr lang="en-US"/>
          </a:p>
        </p:txBody>
      </p:sp>
      <p:sp>
        <p:nvSpPr>
          <p:cNvPr id="8" name="Footer Placeholder 7"/>
          <p:cNvSpPr>
            <a:spLocks noGrp="1" noEditPoints="1"/>
          </p:cNvSpPr>
          <p:nvPr>
            <p:ph type="ftr" sz="quarter" idx="11"/>
          </p:nvPr>
        </p:nvSpPr>
        <p:spPr>
          <a:xfrm>
            <a:off x="561111" y="6391838"/>
            <a:ext cx="3644282" cy="304801"/>
          </a:xfrm>
        </p:spPr>
        <p:txBody>
          <a:bodyPr/>
          <a:lstStyle/>
          <a:p>
            <a:endParaRPr lang="en-US"/>
          </a:p>
        </p:txBody>
      </p:sp>
      <p:sp>
        <p:nvSpPr>
          <p:cNvPr id="9" name="Slide Number Placeholder 8"/>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noEditPoints="1"/>
          </p:cNvSpPr>
          <p:nvPr>
            <p:ph type="body" orient="vert" idx="1"/>
          </p:nvPr>
        </p:nvSpPr>
        <p:spPr>
          <a:xfrm>
            <a:off x="1154954" y="2603500"/>
            <a:ext cx="8825659" cy="34163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10"/>
          </p:nvPr>
        </p:nvSpPr>
        <p:spPr>
          <a:xfrm>
            <a:off x="10695439" y="6391838"/>
            <a:ext cx="990599" cy="304799"/>
          </a:xfrm>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5" name="Oval 14"/>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6" name="Oval 15"/>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Oval 18"/>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0" name="Oval 19"/>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7" name="Freeform 5"/>
            <p:cNvSpPr/>
            <p:nvPr/>
          </p:nvSpPr>
          <p:spPr bwMode="gray">
            <a:xfrm rot="5101749">
              <a:off x="6294738" y="4577737"/>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0" name="Freeform 5"/>
            <p:cNvSpPr/>
            <p:nvPr/>
          </p:nvSpPr>
          <p:spPr bwMode="gray">
            <a:xfrm rot="5400000">
              <a:off x="4449232" y="2801721"/>
              <a:ext cx="6053670" cy="1254558"/>
            </a:xfrm>
            <a:custGeom>
              <a:av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p:txBody>
        </p:sp>
        <p:sp>
          <p:nvSpPr>
            <p:cNvPr id="13"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Vertical Title 1"/>
          <p:cNvSpPr>
            <a:spLocks noGrp="1" noEditPoints="1"/>
          </p:cNvSpPr>
          <p:nvPr>
            <p:ph type="title" orient="vert"/>
          </p:nvPr>
        </p:nvSpPr>
        <p:spPr>
          <a:xfrm>
            <a:off x="8585235" y="1278467"/>
            <a:ext cx="1409965" cy="4748590"/>
          </a:xfrm>
        </p:spPr>
        <p:txBody>
          <a:bodyPr vert="eaVert" anchor="b"/>
          <a:lstStyle/>
          <a:p>
            <a:r>
              <a:rPr lang="en-US"/>
              <a:t>Click to edit Master title style</a:t>
            </a:r>
            <a:endParaRPr lang="en-US" dirty="0"/>
          </a:p>
        </p:txBody>
      </p:sp>
      <p:sp>
        <p:nvSpPr>
          <p:cNvPr id="3" name="Vertical Text Placeholder 2"/>
          <p:cNvSpPr>
            <a:spLocks noGrp="1" noEditPoints="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10"/>
          </p:nvPr>
        </p:nvSpPr>
        <p:spPr>
          <a:xfrm>
            <a:off x="10653104" y="6391838"/>
            <a:ext cx="992135" cy="304799"/>
          </a:xfrm>
        </p:spPr>
        <p:txBody>
          <a:body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6" name="Slide Number Placeholder 5"/>
          <p:cNvSpPr>
            <a:spLocks noGrp="1" noEditPoints="1"/>
          </p:cNvSpPr>
          <p:nvPr>
            <p:ph type="sldNum" sz="quarter" idx="12"/>
          </p:nvPr>
        </p:nvSpPr>
        <p:spPr/>
        <p:txBody>
          <a:bodyPr/>
          <a:lstStyle/>
          <a:p>
            <a:fld id="{8CBDC735-F809-4A61-A7F0-CB71EDE7B1EC}" type="slidenum">
              <a:rPr lang="en-US" smtClean="0"/>
              <a:t>‹#›</a:t>
            </a:fld>
            <a:endParaRPr lang="en-US"/>
          </a:p>
        </p:txBody>
      </p:sp>
    </p:spTree>
  </p:cSld>
  <p:clrMapOvr>
    <a:masterClrMapping/>
  </p:clrMapOvr>
  <p:hf dt="0" sldNum="0" hdr="0" ftr="0"/>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eg"/><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
                <a:duotone>
                  <a:schemeClr val="dk2">
                    <a:shade val="69000"/>
                    <a:hueMod val="91000"/>
                    <a:satMod val="164000"/>
                    <a:lumMod val="74000"/>
                  </a:schemeClr>
                  <a:schemeClr val="dk2">
                    <a:hueMod val="124000"/>
                    <a:satMod val="140000"/>
                    <a:lumMod val="142000"/>
                  </a:schemeClr>
                </a:duotone>
              </a:blip>
              <a:srcRect l="0" t="0" r="0" b="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0" name="Freeform 5"/>
            <p:cNvSpPr/>
            <p:nvPr/>
          </p:nvSpPr>
          <p:spPr bwMode="gray">
            <a:xfrm rot="21010068">
              <a:off x="8490951" y="1797517"/>
              <a:ext cx="3299407" cy="440924"/>
            </a:xfrm>
            <a:custGeom>
              <a:av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p:txBody>
        </p:sp>
        <p:sp>
          <p:nvSpPr>
            <p:cNvPr id="19" name="Freeform 5"/>
            <p:cNvSpPr/>
            <p:nvPr/>
          </p:nvSpPr>
          <p:spPr bwMode="gray">
            <a:xfrm>
              <a:off x="459506" y="1866405"/>
              <a:ext cx="11277600" cy="4533900"/>
            </a:xfrm>
            <a:custGeom>
              <a:avLst/>
              <a:rect l="l" t="t"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p:txBody>
        </p:sp>
        <p:sp>
          <p:nvSpPr>
            <p:cNvPr id="14" name="Freeform 5"/>
            <p:cNvSpPr>
              <a:spLocks noEditPoints="1"/>
            </p:cNvSpPr>
            <p:nvPr/>
          </p:nvSpPr>
          <p:spPr bwMode="gray">
            <a:xfrm>
              <a:off x="0" y="1587"/>
              <a:ext cx="12192000" cy="6856413"/>
            </a:xfrm>
            <a:custGeom>
              <a:avLst/>
              <a:rect l="l" t="t"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p:txBody>
        </p:sp>
      </p:grpSp>
      <p:sp>
        <p:nvSpPr>
          <p:cNvPr id="2" name="Title Placeholder 1"/>
          <p:cNvSpPr>
            <a:spLocks noGrp="1" noEditPoints="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noEditPoints="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EDBF37F-C0F8-4B31-80E7-704D7CDBCD5A}" type="datetimeFigureOut">
              <a:rPr lang="en-US" smtClean="0"/>
              <a:t>6/1/2022</a:t>
            </a:fld>
            <a:endParaRPr lang="en-US"/>
          </a:p>
        </p:txBody>
      </p:sp>
      <p:sp>
        <p:nvSpPr>
          <p:cNvPr id="5" name="Footer Placeholder 4"/>
          <p:cNvSpPr>
            <a:spLocks noGrp="1" noEditPoints="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6" name="Slide Number Placeholder 5"/>
          <p:cNvSpPr>
            <a:spLocks noGrp="1" noEditPoints="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8CBDC735-F809-4A61-A7F0-CB71EDE7B1E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sldNum="0" hdr="0" ftr="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slideLayout" Target="../slideLayouts/slideLayout1.xml"/><Relationship Id="rId9"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p:cNvSpPr/>
          <p:nvPr/>
        </p:nvSpPr>
        <p:spPr>
          <a:xfrm>
            <a:off x="139700" y="139700"/>
            <a:ext cx="11861800" cy="6553200"/>
          </a:xfrm>
          <a:prstGeom prst="roundRect">
            <a:avLst/>
          </a:prstGeom>
          <a:noFill/>
          <a:ln w="9525" cap="flat" cmpd="sng" algn="ctr">
            <a:solidFill>
              <a:schemeClr val="tx2"/>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solidFill>
                <a:schemeClr val="tx1"/>
              </a:solidFill>
              <a:latin typeface="Times New Roman" pitchFamily="18" charset="0" panose="02020603050405020304"/>
              <a:cs typeface="Times New Roman" pitchFamily="18" charset="0" panose="02020603050405020304"/>
            </a:endParaRPr>
          </a:p>
        </p:txBody>
      </p:sp>
      <p:cxnSp>
        <p:nvCxnSpPr>
          <p:cNvPr id="6" name="Straight Connector 5"/>
          <p:cNvCxnSpPr/>
          <p:nvPr/>
        </p:nvCxnSpPr>
        <p:spPr>
          <a:xfrm>
            <a:off x="8147756" y="587010"/>
            <a:ext cx="0" cy="589280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3623733" y="491066"/>
            <a:ext cx="0" cy="5892800"/>
          </a:xfrm>
          <a:prstGeom prst="line">
            <a:avLst/>
          </a:prstGeom>
        </p:spPr>
        <p:style>
          <a:lnRef idx="3">
            <a:schemeClr val="dk1"/>
          </a:lnRef>
          <a:fillRef idx="0">
            <a:schemeClr val="dk1"/>
          </a:fillRef>
          <a:effectRef idx="2">
            <a:schemeClr val="dk1"/>
          </a:effectRef>
          <a:fontRef idx="minor">
            <a:schemeClr val="tx1"/>
          </a:fontRef>
        </p:style>
      </p:cxnSp>
      <p:sp>
        <p:nvSpPr>
          <p:cNvPr id="12" name="Oval 11"/>
          <p:cNvSpPr/>
          <p:nvPr/>
        </p:nvSpPr>
        <p:spPr>
          <a:xfrm>
            <a:off x="603054" y="587010"/>
            <a:ext cx="2086704" cy="95868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300" b="1" dirty="0">
                <a:solidFill>
                  <a:schemeClr val="tx1"/>
                </a:solidFill>
                <a:latin typeface="Times New Roman" pitchFamily="18" charset="0" panose="02020603050405020304"/>
                <a:cs typeface="Times New Roman" pitchFamily="18" charset="0" panose="02020603050405020304"/>
              </a:rPr>
              <a:t>HOTEL TRINITY </a:t>
            </a:r>
          </a:p>
          <a:p>
            <a:pPr algn="ctr"/>
            <a:r>
              <a:rPr lang="en-US" sz="1300" dirty="0">
                <a:solidFill>
                  <a:schemeClr val="tx1"/>
                </a:solidFill>
                <a:latin typeface="Times New Roman" pitchFamily="18" charset="0" panose="02020603050405020304"/>
                <a:cs typeface="Times New Roman" pitchFamily="18" charset="0" panose="02020603050405020304"/>
              </a:rPr>
              <a:t>Swansea, South Wales </a:t>
            </a:r>
          </a:p>
        </p:txBody>
      </p:sp>
      <p:sp>
        <p:nvSpPr>
          <p:cNvPr id="16" name="TextBox 15"/>
          <p:cNvSpPr txBox="1"/>
          <p:nvPr/>
        </p:nvSpPr>
        <p:spPr>
          <a:xfrm>
            <a:off x="4018845" y="869244"/>
            <a:ext cx="3025420" cy="369332"/>
          </a:xfrm>
          <a:prstGeom prst="rect">
            <a:avLst/>
          </a:prstGeom>
          <a:noFill/>
        </p:spPr>
        <p:txBody>
          <a:bodyPr wrap="square" rtlCol="0">
            <a:spAutoFit/>
          </a:bodyPr>
          <a:lstStyle/>
          <a:p>
            <a:endParaRPr lang="en-US" dirty="0">
              <a:solidFill>
                <a:schemeClr val="bg1"/>
              </a:solidFill>
              <a:latin typeface="Times New Roman" pitchFamily="18" charset="0" panose="02020603050405020304"/>
              <a:cs typeface="Times New Roman" pitchFamily="18" charset="0" panose="02020603050405020304"/>
            </a:endParaRPr>
          </a:p>
        </p:txBody>
      </p:sp>
      <p:sp>
        <p:nvSpPr>
          <p:cNvPr id="18" name="TextBox 17"/>
          <p:cNvSpPr txBox="1"/>
          <p:nvPr/>
        </p:nvSpPr>
        <p:spPr>
          <a:xfrm>
            <a:off x="4477887" y="731883"/>
            <a:ext cx="3025420" cy="477054"/>
          </a:xfrm>
          <a:prstGeom prst="rect">
            <a:avLst/>
          </a:prstGeom>
          <a:noFill/>
        </p:spPr>
        <p:txBody>
          <a:bodyPr wrap="square" rtlCol="0">
            <a:spAutoFit/>
          </a:bodyPr>
          <a:lstStyle/>
          <a:p>
            <a:pPr algn="ctr"/>
            <a:r>
              <a:rPr lang="en-US" sz="2500" b="1" i="1" u="sng" dirty="0">
                <a:solidFill>
                  <a:schemeClr val="bg1"/>
                </a:solidFill>
                <a:effectLst>
                  <a:outerShdw blurRad="38100" dist="38100" dir="2700000" algn="tl">
                    <a:srgbClr val="000000">
                      <a:alpha val="43137"/>
                    </a:srgbClr>
                  </a:outerShdw>
                </a:effectLst>
                <a:latin typeface="Times New Roman" pitchFamily="18" charset="0" panose="02020603050405020304"/>
                <a:cs typeface="Times New Roman" pitchFamily="18" charset="0" panose="02020603050405020304"/>
              </a:rPr>
              <a:t>MAIN DISHES  </a:t>
            </a:r>
          </a:p>
        </p:txBody>
      </p:sp>
      <p:sp>
        <p:nvSpPr>
          <p:cNvPr id="19" name="TextBox 18"/>
          <p:cNvSpPr txBox="1"/>
          <p:nvPr/>
        </p:nvSpPr>
        <p:spPr>
          <a:xfrm>
            <a:off x="8609079" y="731883"/>
            <a:ext cx="3025420" cy="477054"/>
          </a:xfrm>
          <a:prstGeom prst="rect">
            <a:avLst/>
          </a:prstGeom>
          <a:noFill/>
        </p:spPr>
        <p:txBody>
          <a:bodyPr wrap="square" rtlCol="0">
            <a:spAutoFit/>
          </a:bodyPr>
          <a:lstStyle/>
          <a:p>
            <a:pPr algn="ctr"/>
            <a:r>
              <a:rPr lang="en-US" sz="2500" b="1" i="1" u="sng" dirty="0">
                <a:solidFill>
                  <a:schemeClr val="bg1"/>
                </a:solidFill>
                <a:effectLst>
                  <a:outerShdw blurRad="38100" dist="38100" dir="2700000" algn="tl">
                    <a:srgbClr val="000000">
                      <a:alpha val="43137"/>
                    </a:srgbClr>
                  </a:outerShdw>
                </a:effectLst>
                <a:latin typeface="Times New Roman" pitchFamily="18" charset="0" panose="02020603050405020304"/>
                <a:cs typeface="Times New Roman" pitchFamily="18" charset="0" panose="02020603050405020304"/>
              </a:rPr>
              <a:t>STARTER </a:t>
            </a:r>
          </a:p>
        </p:txBody>
      </p:sp>
      <p:sp>
        <p:nvSpPr>
          <p:cNvPr id="22" name="TextBox 21"/>
          <p:cNvSpPr txBox="1"/>
          <p:nvPr/>
        </p:nvSpPr>
        <p:spPr>
          <a:xfrm>
            <a:off x="8510795" y="2421924"/>
            <a:ext cx="3025420" cy="369332"/>
          </a:xfrm>
          <a:prstGeom prst="rect">
            <a:avLst/>
          </a:prstGeom>
          <a:noFill/>
        </p:spPr>
        <p:txBody>
          <a:bodyPr wrap="square" rtlCol="0">
            <a:spAutoFit/>
          </a:bodyPr>
          <a:lstStyle/>
          <a:p>
            <a:pPr algn="ctr"/>
            <a:r>
              <a:rPr lang="en-US" sz="900" dirty="0">
                <a:solidFill>
                  <a:schemeClr val="bg1"/>
                </a:solidFill>
                <a:latin typeface="Times New Roman" pitchFamily="18" charset="0" panose="02020603050405020304"/>
                <a:cs typeface="Times New Roman" pitchFamily="18" charset="0" panose="02020603050405020304"/>
              </a:rPr>
              <a:t>Chicken Soup with Pasta Shape </a:t>
            </a:r>
          </a:p>
          <a:p>
            <a:pPr algn="ctr"/>
            <a:r>
              <a:rPr lang="en-GB" sz="900" dirty="0">
                <a:solidFill>
                  <a:schemeClr val="bg1"/>
                </a:solidFill>
                <a:effectLst/>
                <a:latin typeface="Times New Roman" pitchFamily="18" charset="0" panose="02020603050405020304"/>
                <a:ea typeface="Calibri" pitchFamily="34" charset="0" panose="020F0502020204030204"/>
                <a:cs typeface="Times New Roman" pitchFamily="18" charset="0" panose="02020603050405020304"/>
              </a:rPr>
              <a:t>£10.25 (0.22 Oz) </a:t>
            </a:r>
            <a:endParaRPr lang="en-US" sz="900" dirty="0">
              <a:solidFill>
                <a:schemeClr val="bg1"/>
              </a:solidFill>
              <a:latin typeface="Times New Roman" pitchFamily="18" charset="0" panose="02020603050405020304"/>
              <a:cs typeface="Times New Roman" pitchFamily="18" charset="0" panose="02020603050405020304"/>
            </a:endParaRPr>
          </a:p>
        </p:txBody>
      </p:sp>
      <p:sp>
        <p:nvSpPr>
          <p:cNvPr id="25" name="TextBox 24"/>
          <p:cNvSpPr txBox="1"/>
          <p:nvPr/>
        </p:nvSpPr>
        <p:spPr>
          <a:xfrm>
            <a:off x="8541486" y="4007213"/>
            <a:ext cx="2964037" cy="430887"/>
          </a:xfrm>
          <a:prstGeom prst="rect">
            <a:avLst/>
          </a:prstGeom>
          <a:noFill/>
        </p:spPr>
        <p:txBody>
          <a:bodyPr wrap="square" rtlCol="0">
            <a:spAutoFit/>
          </a:bodyPr>
          <a:lstStyle/>
          <a:p>
            <a:pPr algn="ctr"/>
            <a:r>
              <a:rPr lang="en-US" sz="1000" b="1" dirty="0">
                <a:solidFill>
                  <a:schemeClr val="bg1"/>
                </a:solidFill>
                <a:latin typeface="Times New Roman" pitchFamily="18" charset="0" panose="02020603050405020304"/>
                <a:cs typeface="Times New Roman" pitchFamily="18" charset="0" panose="02020603050405020304"/>
              </a:rPr>
              <a:t>Orange and Pink </a:t>
            </a:r>
            <a:r>
              <a:rPr lang="en-US" sz="1000" b="1" dirty="0" err="1">
                <a:solidFill>
                  <a:schemeClr val="bg1"/>
                </a:solidFill>
                <a:latin typeface="Times New Roman" pitchFamily="18" charset="0" panose="02020603050405020304"/>
                <a:cs typeface="Times New Roman" pitchFamily="18" charset="0" panose="02020603050405020304"/>
              </a:rPr>
              <a:t>Risto</a:t>
            </a:r>
            <a:r>
              <a:rPr lang="en-US" sz="1000" b="1" dirty="0">
                <a:solidFill>
                  <a:schemeClr val="bg1"/>
                </a:solidFill>
                <a:latin typeface="Times New Roman" pitchFamily="18" charset="0" panose="02020603050405020304"/>
                <a:cs typeface="Times New Roman" pitchFamily="18" charset="0" panose="02020603050405020304"/>
              </a:rPr>
              <a:t> </a:t>
            </a:r>
            <a:r>
              <a:rPr lang="en-GB" sz="600" b="1" dirty="0">
                <a:solidFill>
                  <a:schemeClr val="bg1"/>
                </a:solidFill>
                <a:effectLst/>
                <a:latin typeface="Times New Roman" pitchFamily="18" charset="0" panose="02020603050405020304"/>
                <a:ea typeface="Calibri" pitchFamily="34" charset="0" panose="020F0502020204030204"/>
                <a:cs typeface="Times New Roman" pitchFamily="18" charset="0" panose="02020603050405020304"/>
              </a:rPr>
              <a:t>£9.25 (0.22 Oz) </a:t>
            </a:r>
          </a:p>
          <a:p>
            <a:pPr algn="ctr"/>
            <a:r>
              <a:rPr lang="en-GB" sz="400" b="1" dirty="0">
                <a:solidFill>
                  <a:schemeClr val="bg1"/>
                </a:solidFill>
                <a:latin typeface="Times New Roman" pitchFamily="18" charset="0" panose="02020603050405020304"/>
                <a:cs typeface="Times New Roman" pitchFamily="18" charset="0" panose="02020603050405020304"/>
              </a:rPr>
              <a:t>while referencing the food attempt to give your principles related with testicle in any case just subsequent to serving the food the battles won't be thought of. The broadcasting vibes and show of Josh </a:t>
            </a:r>
            <a:r>
              <a:rPr lang="en-GB" sz="400" b="1" dirty="0" err="1">
                <a:solidFill>
                  <a:schemeClr val="bg1"/>
                </a:solidFill>
                <a:latin typeface="Times New Roman" pitchFamily="18" charset="0" panose="02020603050405020304"/>
                <a:cs typeface="Times New Roman" pitchFamily="18" charset="0" panose="02020603050405020304"/>
              </a:rPr>
              <a:t>Eggleton's</a:t>
            </a:r>
            <a:r>
              <a:rPr lang="en-GB" sz="400" b="1" dirty="0">
                <a:solidFill>
                  <a:schemeClr val="bg1"/>
                </a:solidFill>
                <a:latin typeface="Times New Roman" pitchFamily="18" charset="0" panose="02020603050405020304"/>
                <a:cs typeface="Times New Roman" pitchFamily="18" charset="0" panose="02020603050405020304"/>
              </a:rPr>
              <a:t> veggie lover dish make sure to make it a new go-to #1. With layers of carrot and beetroot grain risottos, fragile cooked butternut squash 3D shapes and crunchy almond</a:t>
            </a:r>
            <a:endParaRPr lang="en-US" sz="400" b="1" dirty="0">
              <a:solidFill>
                <a:schemeClr val="bg1"/>
              </a:solidFill>
              <a:latin typeface="Times New Roman" pitchFamily="18" charset="0" panose="02020603050405020304"/>
              <a:cs typeface="Times New Roman" pitchFamily="18" charset="0" panose="02020603050405020304"/>
            </a:endParaRPr>
          </a:p>
        </p:txBody>
      </p:sp>
      <p:sp>
        <p:nvSpPr>
          <p:cNvPr id="28" name="TextBox 27"/>
          <p:cNvSpPr txBox="1"/>
          <p:nvPr/>
        </p:nvSpPr>
        <p:spPr>
          <a:xfrm>
            <a:off x="8478776" y="5712646"/>
            <a:ext cx="3191705" cy="446276"/>
          </a:xfrm>
          <a:prstGeom prst="rect">
            <a:avLst/>
          </a:prstGeom>
          <a:noFill/>
        </p:spPr>
        <p:txBody>
          <a:bodyPr wrap="square" rtlCol="0">
            <a:spAutoFit/>
          </a:bodyPr>
          <a:lstStyle/>
          <a:p>
            <a:pPr algn="ctr" fontAlgn="base"/>
            <a:r>
              <a:rPr lang="en-GB" sz="800" b="0" i="0" dirty="0">
                <a:solidFill>
                  <a:schemeClr val="bg1"/>
                </a:solidFill>
                <a:effectLst/>
                <a:latin typeface="PT Serif" pitchFamily="18" charset="0" panose="020A0603040505020204"/>
              </a:rPr>
              <a:t>Veal sweetbreads with </a:t>
            </a:r>
            <a:r>
              <a:rPr lang="en-GB" sz="800" b="0" i="0" dirty="0" err="1">
                <a:solidFill>
                  <a:schemeClr val="bg1"/>
                </a:solidFill>
                <a:effectLst/>
                <a:latin typeface="PT Serif" pitchFamily="18" charset="0" panose="020A0603040505020204"/>
              </a:rPr>
              <a:t>ras</a:t>
            </a:r>
            <a:r>
              <a:rPr lang="en-GB" sz="800" b="0" i="0" dirty="0">
                <a:solidFill>
                  <a:schemeClr val="bg1"/>
                </a:solidFill>
                <a:effectLst/>
                <a:latin typeface="PT Serif" pitchFamily="18" charset="0" panose="020A0603040505020204"/>
              </a:rPr>
              <a:t> </a:t>
            </a:r>
            <a:r>
              <a:rPr lang="en-GB" sz="800" b="0" i="0" dirty="0" err="1">
                <a:solidFill>
                  <a:schemeClr val="bg1"/>
                </a:solidFill>
                <a:effectLst/>
                <a:latin typeface="PT Serif" pitchFamily="18" charset="0" panose="020A0603040505020204"/>
              </a:rPr>
              <a:t>el</a:t>
            </a:r>
            <a:r>
              <a:rPr lang="en-GB" sz="800" b="0" i="0" dirty="0">
                <a:solidFill>
                  <a:schemeClr val="bg1"/>
                </a:solidFill>
                <a:effectLst/>
                <a:latin typeface="PT Serif" pitchFamily="18" charset="0" panose="020A0603040505020204"/>
              </a:rPr>
              <a:t> </a:t>
            </a:r>
            <a:r>
              <a:rPr lang="en-GB" sz="800" b="0" i="0" dirty="0" err="1">
                <a:solidFill>
                  <a:schemeClr val="bg1"/>
                </a:solidFill>
                <a:effectLst/>
                <a:latin typeface="PT Serif" pitchFamily="18" charset="0" panose="020A0603040505020204"/>
              </a:rPr>
              <a:t>hanout</a:t>
            </a:r>
            <a:r>
              <a:rPr lang="en-GB" sz="800" b="0" i="0" dirty="0">
                <a:solidFill>
                  <a:schemeClr val="bg1"/>
                </a:solidFill>
                <a:effectLst/>
                <a:latin typeface="PT Serif" pitchFamily="18" charset="0" panose="020A0603040505020204"/>
              </a:rPr>
              <a:t>, cauliflower purée, watercress and coriander</a:t>
            </a:r>
            <a:br>
              <a:rPr lang="en-GB" sz="1000" dirty="0"/>
            </a:br>
            <a:r>
              <a:rPr lang="en-US" sz="700" dirty="0">
                <a:solidFill>
                  <a:schemeClr val="bg1"/>
                </a:solidFill>
                <a:latin typeface="Times New Roman" pitchFamily="18" charset="0" panose="02020603050405020304"/>
                <a:cs typeface="Times New Roman" pitchFamily="18" charset="0" panose="02020603050405020304"/>
              </a:rPr>
              <a:t> </a:t>
            </a:r>
            <a:r>
              <a:rPr lang="en-GB" sz="700" dirty="0">
                <a:solidFill>
                  <a:schemeClr val="bg1"/>
                </a:solidFill>
                <a:effectLst/>
                <a:latin typeface="Times New Roman" pitchFamily="18" charset="0" panose="02020603050405020304"/>
                <a:ea typeface="Calibri" pitchFamily="34" charset="0" panose="020F0502020204030204"/>
                <a:cs typeface="Times New Roman" pitchFamily="18" charset="0" panose="02020603050405020304"/>
              </a:rPr>
              <a:t>£11.25 (0.22 Oz) </a:t>
            </a:r>
            <a:endParaRPr lang="en-US" sz="700" dirty="0">
              <a:solidFill>
                <a:schemeClr val="bg1"/>
              </a:solidFill>
              <a:latin typeface="Times New Roman" pitchFamily="18" charset="0" panose="02020603050405020304"/>
              <a:cs typeface="Times New Roman" pitchFamily="18" charset="0" panose="02020603050405020304"/>
            </a:endParaRPr>
          </a:p>
        </p:txBody>
      </p:sp>
      <p:sp>
        <p:nvSpPr>
          <p:cNvPr id="31" name="TextBox 30"/>
          <p:cNvSpPr txBox="1"/>
          <p:nvPr/>
        </p:nvSpPr>
        <p:spPr>
          <a:xfrm>
            <a:off x="4262921" y="2335756"/>
            <a:ext cx="3025420" cy="507831"/>
          </a:xfrm>
          <a:prstGeom prst="rect">
            <a:avLst/>
          </a:prstGeom>
          <a:noFill/>
        </p:spPr>
        <p:txBody>
          <a:bodyPr wrap="square" rtlCol="0">
            <a:spAutoFit/>
          </a:bodyPr>
          <a:lstStyle/>
          <a:p>
            <a:pPr algn="ctr"/>
            <a:r>
              <a:rPr lang="en-US" sz="900" b="1" dirty="0">
                <a:solidFill>
                  <a:schemeClr val="bg1"/>
                </a:solidFill>
                <a:latin typeface="Times New Roman" pitchFamily="18" charset="0" panose="02020603050405020304"/>
                <a:cs typeface="Times New Roman" pitchFamily="18" charset="0" panose="02020603050405020304"/>
              </a:rPr>
              <a:t>Spicy Veggie Tacos </a:t>
            </a:r>
          </a:p>
          <a:p>
            <a:pPr algn="ctr"/>
            <a:r>
              <a:rPr lang="en-US" sz="900" dirty="0">
                <a:solidFill>
                  <a:schemeClr val="bg1"/>
                </a:solidFill>
                <a:latin typeface="Times New Roman" pitchFamily="18" charset="0" panose="02020603050405020304"/>
                <a:cs typeface="Times New Roman" pitchFamily="18" charset="0" panose="02020603050405020304"/>
              </a:rPr>
              <a:t>will be served with red wine and Guacamole  </a:t>
            </a:r>
          </a:p>
          <a:p>
            <a:pPr algn="ctr"/>
            <a:r>
              <a:rPr lang="en-GB" sz="900" dirty="0">
                <a:solidFill>
                  <a:schemeClr val="bg1"/>
                </a:solidFill>
                <a:effectLst/>
                <a:latin typeface="Times New Roman" pitchFamily="18" charset="0" panose="02020603050405020304"/>
                <a:ea typeface="Calibri" pitchFamily="34" charset="0" panose="020F0502020204030204"/>
                <a:cs typeface="Times New Roman" pitchFamily="18" charset="0" panose="02020603050405020304"/>
              </a:rPr>
              <a:t>£12.25 (0.22 Oz) </a:t>
            </a:r>
            <a:endParaRPr lang="en-US" sz="900" dirty="0">
              <a:solidFill>
                <a:schemeClr val="bg1"/>
              </a:solidFill>
              <a:latin typeface="Times New Roman" pitchFamily="18" charset="0" panose="02020603050405020304"/>
              <a:cs typeface="Times New Roman" pitchFamily="18" charset="0" panose="02020603050405020304"/>
            </a:endParaRPr>
          </a:p>
        </p:txBody>
      </p:sp>
      <p:sp>
        <p:nvSpPr>
          <p:cNvPr id="36" name="TextBox 35"/>
          <p:cNvSpPr txBox="1"/>
          <p:nvPr/>
        </p:nvSpPr>
        <p:spPr>
          <a:xfrm>
            <a:off x="4206037" y="4061684"/>
            <a:ext cx="3413964" cy="507831"/>
          </a:xfrm>
          <a:prstGeom prst="rect">
            <a:avLst/>
          </a:prstGeom>
          <a:noFill/>
        </p:spPr>
        <p:txBody>
          <a:bodyPr wrap="square" rtlCol="0">
            <a:spAutoFit/>
          </a:bodyPr>
          <a:lstStyle/>
          <a:p>
            <a:pPr algn="ctr"/>
            <a:r>
              <a:rPr lang="en-US" sz="900" b="1" dirty="0">
                <a:solidFill>
                  <a:schemeClr val="bg1"/>
                </a:solidFill>
                <a:latin typeface="Times New Roman" pitchFamily="18" charset="0" panose="02020603050405020304"/>
                <a:cs typeface="Times New Roman" pitchFamily="18" charset="0" panose="02020603050405020304"/>
              </a:rPr>
              <a:t>Filipino Sticky </a:t>
            </a:r>
            <a:r>
              <a:rPr lang="en-US" sz="900" b="1" dirty="0" err="1">
                <a:solidFill>
                  <a:schemeClr val="bg1"/>
                </a:solidFill>
                <a:latin typeface="Times New Roman" pitchFamily="18" charset="0" panose="02020603050405020304"/>
                <a:cs typeface="Times New Roman" pitchFamily="18" charset="0" panose="02020603050405020304"/>
              </a:rPr>
              <a:t>Brabecue</a:t>
            </a:r>
            <a:endParaRPr lang="en-US" sz="900" b="1" dirty="0">
              <a:solidFill>
                <a:schemeClr val="bg1"/>
              </a:solidFill>
              <a:latin typeface="Times New Roman" pitchFamily="18" charset="0" panose="02020603050405020304"/>
              <a:cs typeface="Times New Roman" pitchFamily="18" charset="0" panose="02020603050405020304"/>
            </a:endParaRPr>
          </a:p>
          <a:p>
            <a:pPr algn="ctr"/>
            <a:r>
              <a:rPr lang="en-US" sz="900" dirty="0">
                <a:solidFill>
                  <a:schemeClr val="bg1"/>
                </a:solidFill>
                <a:latin typeface="Times New Roman" pitchFamily="18" charset="0" panose="02020603050405020304"/>
                <a:cs typeface="Times New Roman" pitchFamily="18" charset="0" panose="02020603050405020304"/>
              </a:rPr>
              <a:t>will be served with red wine </a:t>
            </a:r>
          </a:p>
          <a:p>
            <a:pPr algn="ctr"/>
            <a:r>
              <a:rPr lang="en-GB" sz="900" dirty="0">
                <a:solidFill>
                  <a:schemeClr val="bg1"/>
                </a:solidFill>
                <a:effectLst/>
                <a:latin typeface="Times New Roman" pitchFamily="18" charset="0" panose="02020603050405020304"/>
                <a:ea typeface="Calibri" pitchFamily="34" charset="0" panose="020F0502020204030204"/>
                <a:cs typeface="Times New Roman" pitchFamily="18" charset="0" panose="02020603050405020304"/>
              </a:rPr>
              <a:t>£12.25 (0.22 Oz) </a:t>
            </a:r>
            <a:endParaRPr lang="en-US" sz="900" dirty="0">
              <a:solidFill>
                <a:schemeClr val="bg1"/>
              </a:solidFill>
              <a:latin typeface="Times New Roman" pitchFamily="18" charset="0" panose="02020603050405020304"/>
              <a:cs typeface="Times New Roman" pitchFamily="18" charset="0" panose="02020603050405020304"/>
            </a:endParaRPr>
          </a:p>
        </p:txBody>
      </p:sp>
      <p:sp>
        <p:nvSpPr>
          <p:cNvPr id="37" name="TextBox 36"/>
          <p:cNvSpPr txBox="1"/>
          <p:nvPr/>
        </p:nvSpPr>
        <p:spPr>
          <a:xfrm>
            <a:off x="4334661" y="5679458"/>
            <a:ext cx="3025420" cy="477054"/>
          </a:xfrm>
          <a:prstGeom prst="rect">
            <a:avLst/>
          </a:prstGeom>
          <a:noFill/>
        </p:spPr>
        <p:txBody>
          <a:bodyPr wrap="square" rtlCol="0">
            <a:spAutoFit/>
          </a:bodyPr>
          <a:lstStyle/>
          <a:p>
            <a:pPr algn="ctr"/>
            <a:r>
              <a:rPr lang="en-US" sz="900" b="1" dirty="0">
                <a:solidFill>
                  <a:schemeClr val="bg1"/>
                </a:solidFill>
                <a:latin typeface="Times New Roman" pitchFamily="18" charset="0" panose="02020603050405020304"/>
                <a:cs typeface="Times New Roman" pitchFamily="18" charset="0" panose="02020603050405020304"/>
              </a:rPr>
              <a:t>Chicken-Fried Chicken </a:t>
            </a:r>
          </a:p>
          <a:p>
            <a:pPr algn="ctr"/>
            <a:r>
              <a:rPr lang="en-US" sz="500" dirty="0">
                <a:solidFill>
                  <a:schemeClr val="bg1"/>
                </a:solidFill>
                <a:latin typeface="Times New Roman" pitchFamily="18" charset="0" panose="02020603050405020304"/>
                <a:cs typeface="Times New Roman" pitchFamily="18" charset="0" panose="02020603050405020304"/>
              </a:rPr>
              <a:t>it will be served with the red wine as well as pickle cucumber as well as peanut soy </a:t>
            </a:r>
            <a:r>
              <a:rPr lang="en-US" sz="700" dirty="0">
                <a:solidFill>
                  <a:schemeClr val="bg1"/>
                </a:solidFill>
                <a:latin typeface="Times New Roman" pitchFamily="18" charset="0" panose="02020603050405020304"/>
                <a:cs typeface="Times New Roman" pitchFamily="18" charset="0" panose="02020603050405020304"/>
              </a:rPr>
              <a:t> </a:t>
            </a:r>
          </a:p>
          <a:p>
            <a:pPr algn="ctr"/>
            <a:r>
              <a:rPr lang="en-GB" sz="900" dirty="0">
                <a:solidFill>
                  <a:schemeClr val="bg1"/>
                </a:solidFill>
                <a:effectLst/>
                <a:latin typeface="Times New Roman" pitchFamily="18" charset="0" panose="02020603050405020304"/>
                <a:ea typeface="Calibri" pitchFamily="34" charset="0" panose="020F0502020204030204"/>
                <a:cs typeface="Times New Roman" pitchFamily="18" charset="0" panose="02020603050405020304"/>
              </a:rPr>
              <a:t>£14.25 (0.22 Oz) </a:t>
            </a:r>
            <a:endParaRPr lang="en-US" sz="900" dirty="0">
              <a:solidFill>
                <a:schemeClr val="bg1"/>
              </a:solidFill>
              <a:latin typeface="Times New Roman" pitchFamily="18" charset="0" panose="02020603050405020304"/>
              <a:cs typeface="Times New Roman" pitchFamily="18" charset="0" panose="02020603050405020304"/>
            </a:endParaRPr>
          </a:p>
        </p:txBody>
      </p:sp>
      <p:sp>
        <p:nvSpPr>
          <p:cNvPr id="42" name="Rectangle: Rounded Corners 41"/>
          <p:cNvSpPr/>
          <p:nvPr/>
        </p:nvSpPr>
        <p:spPr>
          <a:xfrm>
            <a:off x="782200" y="1782765"/>
            <a:ext cx="2408062" cy="4023106"/>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solidFill>
                <a:schemeClr val="bg1"/>
              </a:solidFill>
            </a:endParaRPr>
          </a:p>
        </p:txBody>
      </p:sp>
      <p:sp>
        <p:nvSpPr>
          <p:cNvPr id="52" name="TextBox 51"/>
          <p:cNvSpPr txBox="1"/>
          <p:nvPr/>
        </p:nvSpPr>
        <p:spPr>
          <a:xfrm>
            <a:off x="896940" y="2103652"/>
            <a:ext cx="2156592" cy="3365408"/>
          </a:xfrm>
          <a:prstGeom prst="rect">
            <a:avLst/>
          </a:prstGeom>
          <a:noFill/>
        </p:spPr>
        <p:txBody>
          <a:bodyPr wrap="square">
            <a:spAutoFit/>
          </a:bodyPr>
          <a:lstStyle/>
          <a:p>
            <a:pPr marL="0" marR="0" algn="just">
              <a:lnSpc>
                <a:spcPct val="107000"/>
              </a:lnSpc>
              <a:spcBef>
                <a:spcPts val="0"/>
              </a:spcBef>
              <a:spcAft>
                <a:spcPts val="800"/>
              </a:spcAft>
            </a:pPr>
            <a:r>
              <a:rPr lang="en-GB" sz="1000" b="1"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Service Timing</a:t>
            </a:r>
            <a:r>
              <a:rPr lang="en-GB"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 25:00-2:00</a:t>
            </a:r>
            <a:endParaRPr lang="en-US"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endParaRPr>
          </a:p>
          <a:p>
            <a:pPr marL="0" marR="0" algn="just">
              <a:lnSpc>
                <a:spcPct val="107000"/>
              </a:lnSpc>
              <a:spcBef>
                <a:spcPts val="0"/>
              </a:spcBef>
              <a:spcAft>
                <a:spcPts val="800"/>
              </a:spcAft>
            </a:pPr>
            <a:r>
              <a:rPr lang="en-GB"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Contact Details: All time telephone administration is accessible, albeit through web-based stage the client can contact</a:t>
            </a:r>
            <a:endParaRPr lang="en-US"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endParaRPr>
          </a:p>
          <a:p>
            <a:pPr marL="0" marR="0" algn="just">
              <a:lnSpc>
                <a:spcPct val="107000"/>
              </a:lnSpc>
              <a:spcBef>
                <a:spcPts val="0"/>
              </a:spcBef>
              <a:spcAft>
                <a:spcPts val="800"/>
              </a:spcAft>
            </a:pPr>
            <a:r>
              <a:rPr lang="en-GB" sz="1000" b="1"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Payment Method</a:t>
            </a:r>
            <a:r>
              <a:rPr lang="en-GB"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 All techniques are acknowledged here including cash, card, Visa so on.</a:t>
            </a:r>
            <a:endParaRPr lang="en-US"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endParaRPr>
          </a:p>
          <a:p>
            <a:pPr marL="0" marR="0" algn="just">
              <a:lnSpc>
                <a:spcPct val="107000"/>
              </a:lnSpc>
              <a:spcBef>
                <a:spcPts val="0"/>
              </a:spcBef>
              <a:spcAft>
                <a:spcPts val="800"/>
              </a:spcAft>
            </a:pPr>
            <a:r>
              <a:rPr lang="en-GB" sz="1000" b="1"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Delivery Time</a:t>
            </a:r>
            <a:r>
              <a:rPr lang="en-GB"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 For the situation of the in house dinning following 20 minutes of submitting the request, the fundamental food will be served. Then again, on account of the home conveyance it has been noticed that the it rely upon the distance yet at the same time we have made a reach, as inside 1 - 1:30 hour the food will be conveyed too.</a:t>
            </a:r>
            <a:endParaRPr lang="en-US"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endParaRPr>
          </a:p>
          <a:p>
            <a:pPr marL="0" marR="0" algn="just">
              <a:lnSpc>
                <a:spcPct val="107000"/>
              </a:lnSpc>
              <a:spcBef>
                <a:spcPts val="0"/>
              </a:spcBef>
              <a:spcAft>
                <a:spcPts val="800"/>
              </a:spcAft>
            </a:pPr>
            <a:r>
              <a:rPr lang="en-GB" sz="1000" b="1"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Disclaimer</a:t>
            </a:r>
            <a:endParaRPr lang="en-US"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endParaRPr>
          </a:p>
          <a:p>
            <a:pPr marL="0" marR="0" algn="just">
              <a:lnSpc>
                <a:spcPct val="107000"/>
              </a:lnSpc>
              <a:spcBef>
                <a:spcPts val="0"/>
              </a:spcBef>
              <a:spcAft>
                <a:spcPts val="800"/>
              </a:spcAft>
            </a:pPr>
            <a:r>
              <a:rPr lang="en-GB"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rPr>
              <a:t>while requesting the food make a point to give your guidelines connected with testicle in any case in the wake of serving the food the protests won't be thought of.</a:t>
            </a:r>
            <a:endParaRPr lang="en-US" sz="800" dirty="0">
              <a:solidFill>
                <a:schemeClr val="bg1"/>
              </a:solidFill>
              <a:effectLst/>
              <a:latin typeface="Calibri" pitchFamily="34" charset="0" panose="020F0502020204030204"/>
              <a:ea typeface="Calibri" pitchFamily="34" charset="0" panose="020F0502020204030204"/>
              <a:cs typeface="Times New Roman" pitchFamily="18" charset="0" panose="02020603050405020304"/>
            </a:endParaRPr>
          </a:p>
        </p:txBody>
      </p:sp>
      <p:pic>
        <p:nvPicPr>
          <p:cNvPr id="54" name="Picture 53"/>
          <p:cNvPicPr>
            <a:picLocks noChangeAspect="1"/>
          </p:cNvPicPr>
          <p:nvPr/>
        </p:nvPicPr>
        <p:blipFill>
          <a:blip r:embed="rId1"/>
          <a:srcRect/>
          <a:stretch>
            <a:fillRect/>
          </a:stretch>
        </p:blipFill>
        <p:spPr>
          <a:xfrm>
            <a:off x="5219322" y="1302732"/>
            <a:ext cx="1400533" cy="9272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6" name="Picture 55"/>
          <p:cNvPicPr>
            <a:picLocks noChangeAspect="1"/>
          </p:cNvPicPr>
          <p:nvPr/>
        </p:nvPicPr>
        <p:blipFill>
          <a:blip r:embed="rId2"/>
          <a:srcRect/>
          <a:stretch>
            <a:fillRect/>
          </a:stretch>
        </p:blipFill>
        <p:spPr>
          <a:xfrm>
            <a:off x="9476166" y="1301563"/>
            <a:ext cx="1196925" cy="9008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8" name="Picture 57"/>
          <p:cNvPicPr>
            <a:picLocks noChangeAspect="1"/>
          </p:cNvPicPr>
          <p:nvPr/>
        </p:nvPicPr>
        <p:blipFill>
          <a:blip r:embed="rId3"/>
          <a:srcRect l="10028" r="1755"/>
          <a:stretch/>
        </p:blipFill>
        <p:spPr>
          <a:xfrm>
            <a:off x="9476166" y="2944924"/>
            <a:ext cx="1270540" cy="96815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0" name="Picture 59"/>
          <p:cNvPicPr>
            <a:picLocks noChangeAspect="1"/>
          </p:cNvPicPr>
          <p:nvPr/>
        </p:nvPicPr>
        <p:blipFill>
          <a:blip r:embed="rId4"/>
          <a:srcRect/>
          <a:stretch>
            <a:fillRect/>
          </a:stretch>
        </p:blipFill>
        <p:spPr>
          <a:xfrm>
            <a:off x="9564775" y="4684410"/>
            <a:ext cx="1181931" cy="93835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2" name="Picture 61"/>
          <p:cNvPicPr>
            <a:picLocks noChangeAspect="1"/>
          </p:cNvPicPr>
          <p:nvPr/>
        </p:nvPicPr>
        <p:blipFill>
          <a:blip r:embed="rId5"/>
          <a:srcRect/>
          <a:stretch>
            <a:fillRect/>
          </a:stretch>
        </p:blipFill>
        <p:spPr>
          <a:xfrm>
            <a:off x="5175360" y="2944924"/>
            <a:ext cx="1420770" cy="107997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4" name="Picture 63"/>
          <p:cNvPicPr>
            <a:picLocks noChangeAspect="1"/>
          </p:cNvPicPr>
          <p:nvPr/>
        </p:nvPicPr>
        <p:blipFill>
          <a:blip r:embed="rId6"/>
          <a:srcRect t="5767"/>
          <a:stretch/>
        </p:blipFill>
        <p:spPr>
          <a:xfrm>
            <a:off x="5128621" y="4606298"/>
            <a:ext cx="1484884" cy="10164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6" name="Picture 65"/>
          <p:cNvPicPr>
            <a:picLocks noChangeAspect="1"/>
          </p:cNvPicPr>
          <p:nvPr/>
        </p:nvPicPr>
        <p:blipFill>
          <a:blip r:embed="rId7"/>
          <a:srcRect l="25414" t="17693" r="16060" b="2316"/>
          <a:stretch/>
        </p:blipFill>
        <p:spPr>
          <a:xfrm>
            <a:off x="2781355" y="638516"/>
            <a:ext cx="581265" cy="872957"/>
          </a:xfrm>
          <a:prstGeom prst="roundRect">
            <a:avLst>
              <a:gd name="adj" fmla="val 30443"/>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99</TotalTime>
  <Words>459</Words>
  <Application>Microsoft Office PowerPoint</Application>
  <PresentationFormat>Widescreen</PresentationFormat>
  <Paragraphs>29</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Century Gothic</vt:lpstr>
      <vt:lpstr>Open Sans</vt:lpstr>
      <vt:lpstr>PT Serif</vt:lpstr>
      <vt:lpstr>Times New Roman</vt:lpstr>
      <vt:lpstr>Wingdings 3</vt:lpstr>
      <vt:lpstr>Ion Boardroom</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dc:creator>
  <cp:lastModifiedBy>Marius Stroe</cp:lastModifiedBy>
  <cp:revision>45</cp:revision>
  <dcterms:created xsi:type="dcterms:W3CDTF">2022-05-31T11:26:55Z</dcterms:created>
  <dcterms:modified xsi:type="dcterms:W3CDTF">2022-06-01T12:42:15Z</dcterms:modified>
</cp:coreProperties>
</file>