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79" r:id="rId4"/>
    <p:sldId id="281" r:id="rId5"/>
    <p:sldId id="282" r:id="rId6"/>
    <p:sldId id="280" r:id="rId7"/>
    <p:sldId id="258" r:id="rId8"/>
    <p:sldId id="259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33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2C689F-E15E-4C92-B506-1E2EE50EC4A2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D7729D-9A3B-4EC8-BC56-87EDC233D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738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05E806BA-50CA-4F35-94FD-2254D11872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14FA16DD-96A2-4DE7-B049-F9359A753037}" type="slidenum">
              <a:rPr lang="en-US" altLang="en-US" smtClean="0"/>
              <a:pPr>
                <a:spcBef>
                  <a:spcPct val="0"/>
                </a:spcBef>
              </a:pPr>
              <a:t>3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D7405C67-3957-4781-B528-F934D61677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564A2F3B-54A1-4EBE-B8F1-3D104C63D2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Fframwaith ar gyfer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Mae Dat P a Ch LL ac am ddiw wrth wraidd y CS           </a:t>
            </a:r>
            <a:r>
              <a:rPr lang="en-GB" altLang="en-US" b="1">
                <a:latin typeface="Arial" panose="020B0604020202020204" pitchFamily="34" charset="0"/>
                <a:ea typeface="ＭＳ Ｐゴシック" panose="020B0600070205080204" pitchFamily="34" charset="-128"/>
              </a:rPr>
              <a:t>TUd 14 para 1</a:t>
            </a: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  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Pam?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Y plentyn   athroniaeth plentyn ganolog    cyd destun perthnasol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04D73802-5E62-4E4A-8C70-BE869C6E30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8AFA74FA-03E1-43E0-8279-80AF2C628282}" type="slidenum">
              <a:rPr lang="en-US" altLang="en-US" smtClean="0"/>
              <a:pPr>
                <a:spcBef>
                  <a:spcPct val="0"/>
                </a:spcBef>
              </a:pPr>
              <a:t>4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52B73B4B-04C0-4509-B42D-CB44CAF8CB8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4855CFAE-C216-460B-9335-06D466D3E8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Byddwn yn cynllunio yn y Cyfnod Sylfaen gan ddefnyddio’r model yma:</a:t>
            </a:r>
          </a:p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Model wedi ei fabwysiadu o athroniaeth Early Excellence yn Lloeger</a:t>
            </a:r>
          </a:p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Cyflwynwch haenau’r triongl un ar y tro i ddangos y dull ‘</a:t>
            </a:r>
            <a:r>
              <a:rPr lang="en-GB" altLang="en-US" b="1" u="sng">
                <a:latin typeface="Arial" panose="020B0604020202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gwaelod i fyny</a:t>
            </a:r>
            <a:r>
              <a:rPr lang="en-GB" altLang="en-US" u="sng">
                <a:latin typeface="Arial" panose="020B0604020202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’.</a:t>
            </a:r>
          </a:p>
          <a:p>
            <a:pPr eaLnBrk="1" hangingPunct="1">
              <a:spcBef>
                <a:spcPct val="0"/>
              </a:spcBef>
            </a:pPr>
            <a:endParaRPr lang="en-GB" altLang="en-US" u="sng">
              <a:latin typeface="Arial" panose="020B0604020202020204" pitchFamily="34" charset="0"/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Ee Adnabod darnau arian: tasg Ffocws eu gosod mewn setiau tebyg a’u henwi / gem lotto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                                              Parhaus- Siop</a:t>
            </a:r>
          </a:p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                                              Cyfoethogi til a darnau talebau, cardiau credyd a.y.y.b</a:t>
            </a:r>
          </a:p>
          <a:p>
            <a:pPr eaLnBrk="1" hangingPunct="1">
              <a:spcBef>
                <a:spcPct val="0"/>
              </a:spcBef>
            </a:pPr>
            <a:endParaRPr lang="en-GB" altLang="en-US" sz="1400">
              <a:latin typeface="Comic Sans MS" panose="030F0702030302020204" pitchFamily="66" charset="0"/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609600" y="1600201"/>
            <a:ext cx="10972800" cy="4525963"/>
          </a:xfrm>
        </p:spPr>
        <p:txBody>
          <a:bodyPr rtlCol="0">
            <a:normAutofit/>
          </a:bodyPr>
          <a:lstStyle/>
          <a:p>
            <a:pPr lvl="0"/>
            <a:endParaRPr lang="en-US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AF4775-8BFD-468D-AE2A-19F2260D70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F1939-0C9E-4119-940F-433DEF1C2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B8CEA0-D4F4-47C4-BB40-BAC0A0D19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1FEDA9-9021-4D47-8544-8C06DA89B7B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4478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  <p:sldLayoutId id="2147483669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slideLayout" Target="../slideLayouts/slideLayout18.xml"/><Relationship Id="rId7" Type="http://schemas.openxmlformats.org/officeDocument/2006/relationships/hyperlink" Target="http://www.google.co.uk/url?sa=i&amp;rct=j&amp;q=&amp;esrc=s&amp;frm=1&amp;source=images&amp;cd=&amp;cad=rja&amp;uact=8&amp;ved=0CAcQjRxqFQoTCPuZvZCqisgCFQXJFAodr4AISQ&amp;url=http://dera.ioe.ac.uk/23915/&amp;psig=AFQjCNHGRYLEUqRHgNDL8M0TObz5ikfJ4A&amp;ust=1443000558092285" TargetMode="Externa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jpeg"/><Relationship Id="rId5" Type="http://schemas.openxmlformats.org/officeDocument/2006/relationships/hyperlink" Target="http://accac.org.uk/uploads/images/thumbs/871.gif" TargetMode="External"/><Relationship Id="rId10" Type="http://schemas.openxmlformats.org/officeDocument/2006/relationships/image" Target="../media/image5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4.jpeg"/><Relationship Id="rId7" Type="http://schemas.openxmlformats.org/officeDocument/2006/relationships/image" Target="../media/image2.png"/><Relationship Id="rId2" Type="http://schemas.openxmlformats.org/officeDocument/2006/relationships/hyperlink" Target="https://www.google.co.uk/url?sa=i&amp;rct=j&amp;q=&amp;esrc=s&amp;source=images&amp;cd=&amp;ved=2ahUKEwi7vYbZ-uXfAhVQz4UKHSTmBYwQjRx6BAgBEAQ&amp;url=https://www.gwegogledd.cymru/wp-content/uploads/2018/02/Diweddariad-ar-Gwricwlwm-i-Gymru.pdf&amp;psig=AOvVaw3AtgN723X2w4DUurKdEE75&amp;ust=1547303991758600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image" Target="../media/image15.jpeg"/><Relationship Id="rId4" Type="http://schemas.openxmlformats.org/officeDocument/2006/relationships/hyperlink" Target="https://www.google.co.uk/url?sa=i&amp;rct=j&amp;q=&amp;esrc=s&amp;source=images&amp;cd=&amp;ved=2ahUKEwiYv7iW--XfAhUOKBoKHRYaD7UQjRx6BAgBEAQ&amp;url=https://www.gwegogledd.cymru/wp-content/uploads/2018/02/Diweddariad-ar-Gwricwlwm-i-Gymru.pdf&amp;psig=AOvVaw2Tk_sKc0fwYjKZeR7ly3xt&amp;ust=1547304118267997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maslow.html" TargetMode="External"/><Relationship Id="rId2" Type="http://schemas.openxmlformats.org/officeDocument/2006/relationships/hyperlink" Target="https://www.slamrecoverycollege.co.uk/wellbeing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8FEFC-889C-4EA2-A64E-0BABBD4E35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462" y="0"/>
            <a:ext cx="8001000" cy="2971801"/>
          </a:xfrm>
        </p:spPr>
        <p:txBody>
          <a:bodyPr>
            <a:normAutofit/>
          </a:bodyPr>
          <a:lstStyle/>
          <a:p>
            <a:r>
              <a:rPr lang="en-GB" dirty="0"/>
              <a:t>ECDE7007C </a:t>
            </a:r>
            <a:br>
              <a:rPr lang="en-GB" dirty="0"/>
            </a:br>
            <a:r>
              <a:rPr lang="en-GB" dirty="0" err="1"/>
              <a:t>Elfen</a:t>
            </a:r>
            <a:r>
              <a:rPr lang="en-GB" dirty="0"/>
              <a:t> 2 - </a:t>
            </a:r>
            <a:r>
              <a:rPr lang="en-GB" dirty="0" err="1"/>
              <a:t>Cyflwyniad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014A24-3764-4AD4-B55B-BFA18C677A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8462" y="4224868"/>
            <a:ext cx="6400800" cy="1947333"/>
          </a:xfrm>
        </p:spPr>
        <p:txBody>
          <a:bodyPr>
            <a:normAutofit/>
          </a:bodyPr>
          <a:lstStyle/>
          <a:p>
            <a:r>
              <a:rPr lang="en-GB" sz="3200" b="1" dirty="0"/>
              <a:t>Carys Jennings</a:t>
            </a:r>
          </a:p>
          <a:p>
            <a:r>
              <a:rPr lang="en-GB" sz="3200" b="1" dirty="0" err="1"/>
              <a:t>Rhif</a:t>
            </a:r>
            <a:r>
              <a:rPr lang="en-GB" sz="3200" b="1" dirty="0"/>
              <a:t> </a:t>
            </a:r>
            <a:r>
              <a:rPr lang="en-GB" sz="3200" b="1" dirty="0" err="1"/>
              <a:t>Myfyriwr</a:t>
            </a:r>
            <a:r>
              <a:rPr lang="en-GB" sz="3200" b="1" dirty="0"/>
              <a:t> - 9901509</a:t>
            </a:r>
          </a:p>
        </p:txBody>
      </p:sp>
      <p:pic>
        <p:nvPicPr>
          <p:cNvPr id="7" name="cyflwyyniad">
            <a:hlinkClick r:id="" action="ppaction://media"/>
            <a:extLst>
              <a:ext uri="{FF2B5EF4-FFF2-40B4-BE49-F238E27FC236}">
                <a16:creationId xmlns:a16="http://schemas.microsoft.com/office/drawing/2014/main" id="{599DA21A-B136-4969-B212-3BBF2C68922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97862" y="4543424"/>
            <a:ext cx="3708400" cy="2085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469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78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A8A5CDD-319E-4DC1-B808-657F713FE9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325" y="571500"/>
            <a:ext cx="4019550" cy="5715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3D401DA-B869-421B-B8F3-000B197708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47667" y="419101"/>
            <a:ext cx="2252133" cy="16891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B324410-4F49-466C-A0F4-0A13653B00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20472" y="2094705"/>
            <a:ext cx="4019550" cy="401955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AED6553-D0A0-487D-89E8-31F9F8E621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95000" y="56769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168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8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C066D033-00FD-4FD5-9280-53484CC7B7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Y </a:t>
            </a:r>
            <a:r>
              <a:rPr lang="en-GB" altLang="en-US" dirty="0" err="1">
                <a:latin typeface="Comic Sans MS" panose="030F0702030302020204" pitchFamily="66" charset="0"/>
                <a:ea typeface="ＭＳ Ｐゴシック" panose="020B0600070205080204" pitchFamily="34" charset="-128"/>
              </a:rPr>
              <a:t>meysydd</a:t>
            </a:r>
            <a:r>
              <a:rPr lang="en-GB" altLang="en-US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Comic Sans MS" panose="030F0702030302020204" pitchFamily="66" charset="0"/>
                <a:ea typeface="ＭＳ Ｐゴシック" panose="020B0600070205080204" pitchFamily="34" charset="-128"/>
              </a:rPr>
              <a:t>Dysgu</a:t>
            </a:r>
            <a:endParaRPr lang="en-GB" altLang="en-US" dirty="0"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</p:txBody>
      </p:sp>
      <p:sp>
        <p:nvSpPr>
          <p:cNvPr id="15363" name="Line 4">
            <a:extLst>
              <a:ext uri="{FF2B5EF4-FFF2-40B4-BE49-F238E27FC236}">
                <a16:creationId xmlns:a16="http://schemas.microsoft.com/office/drawing/2014/main" id="{29E9E067-3FB6-4419-AC2D-ACE165B2F20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581400" y="1981200"/>
            <a:ext cx="14478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4" name="Line 5">
            <a:extLst>
              <a:ext uri="{FF2B5EF4-FFF2-40B4-BE49-F238E27FC236}">
                <a16:creationId xmlns:a16="http://schemas.microsoft.com/office/drawing/2014/main" id="{72AD0150-61E7-4B36-B1FD-EF58D945489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733800" y="2514600"/>
            <a:ext cx="16764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5" name="Line 6">
            <a:extLst>
              <a:ext uri="{FF2B5EF4-FFF2-40B4-BE49-F238E27FC236}">
                <a16:creationId xmlns:a16="http://schemas.microsoft.com/office/drawing/2014/main" id="{C07ED256-2042-4CC8-9F77-A486F80CF66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733800" y="3141664"/>
            <a:ext cx="167640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6" name="Line 7">
            <a:extLst>
              <a:ext uri="{FF2B5EF4-FFF2-40B4-BE49-F238E27FC236}">
                <a16:creationId xmlns:a16="http://schemas.microsoft.com/office/drawing/2014/main" id="{0BAB15C4-1CA1-4972-889E-32C70B2217A2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0000" y="3733800"/>
            <a:ext cx="1676400" cy="381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7" name="Line 8">
            <a:extLst>
              <a:ext uri="{FF2B5EF4-FFF2-40B4-BE49-F238E27FC236}">
                <a16:creationId xmlns:a16="http://schemas.microsoft.com/office/drawing/2014/main" id="{FE4F3275-0A3E-4F85-B69D-A379723F9168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0000" y="4038600"/>
            <a:ext cx="1524000" cy="469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8" name="Line 9">
            <a:extLst>
              <a:ext uri="{FF2B5EF4-FFF2-40B4-BE49-F238E27FC236}">
                <a16:creationId xmlns:a16="http://schemas.microsoft.com/office/drawing/2014/main" id="{F4A62EAA-3BD6-4DD8-9A7B-33ECE7CD9357}"/>
              </a:ext>
            </a:extLst>
          </p:cNvPr>
          <p:cNvSpPr>
            <a:spLocks noChangeShapeType="1"/>
          </p:cNvSpPr>
          <p:nvPr/>
        </p:nvSpPr>
        <p:spPr bwMode="auto">
          <a:xfrm>
            <a:off x="3886200" y="4343400"/>
            <a:ext cx="1447800" cy="882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9" name="Line 10">
            <a:extLst>
              <a:ext uri="{FF2B5EF4-FFF2-40B4-BE49-F238E27FC236}">
                <a16:creationId xmlns:a16="http://schemas.microsoft.com/office/drawing/2014/main" id="{55136D6F-51F9-43A0-9B98-8C2A193B61B2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0000" y="4724401"/>
            <a:ext cx="1504950" cy="12096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1" name="Text Box 11">
            <a:extLst>
              <a:ext uri="{FF2B5EF4-FFF2-40B4-BE49-F238E27FC236}">
                <a16:creationId xmlns:a16="http://schemas.microsoft.com/office/drawing/2014/main" id="{86DAFDF5-FD49-42B3-8639-67928EA480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9200" y="1576598"/>
            <a:ext cx="4648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24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1pPr>
            <a:lvl2pPr marL="37931725" indent="-37474525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22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2pPr>
            <a:lvl3pPr marL="855663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20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3pPr>
            <a:lvl4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4pPr>
            <a:lvl5pPr marL="1462088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lang="en-GB" altLang="en-US" sz="1600" b="1" dirty="0" err="1">
                <a:solidFill>
                  <a:srgbClr val="002060"/>
                </a:solidFill>
                <a:latin typeface="Comic Sans MS" pitchFamily="-102" charset="0"/>
              </a:rPr>
              <a:t>Datblygiad</a:t>
            </a:r>
            <a:r>
              <a:rPr lang="en-GB" altLang="en-US" sz="1600" b="1" dirty="0">
                <a:solidFill>
                  <a:srgbClr val="002060"/>
                </a:solidFill>
                <a:latin typeface="Comic Sans MS" pitchFamily="-102" charset="0"/>
              </a:rPr>
              <a:t> </a:t>
            </a:r>
            <a:r>
              <a:rPr lang="en-GB" altLang="en-US" sz="1600" b="1" dirty="0" err="1">
                <a:solidFill>
                  <a:srgbClr val="002060"/>
                </a:solidFill>
                <a:latin typeface="Comic Sans MS" pitchFamily="-102" charset="0"/>
              </a:rPr>
              <a:t>Personol</a:t>
            </a:r>
            <a:r>
              <a:rPr lang="en-GB" altLang="en-US" sz="1600" b="1" dirty="0">
                <a:solidFill>
                  <a:srgbClr val="002060"/>
                </a:solidFill>
                <a:latin typeface="Comic Sans MS" pitchFamily="-102" charset="0"/>
              </a:rPr>
              <a:t> a </a:t>
            </a:r>
            <a:r>
              <a:rPr lang="en-GB" altLang="en-US" sz="1600" b="1" dirty="0" err="1">
                <a:solidFill>
                  <a:srgbClr val="002060"/>
                </a:solidFill>
                <a:latin typeface="Comic Sans MS" pitchFamily="-102" charset="0"/>
              </a:rPr>
              <a:t>Chymdeithasol</a:t>
            </a:r>
            <a:r>
              <a:rPr lang="en-GB" altLang="en-US" sz="1600" b="1" dirty="0">
                <a:solidFill>
                  <a:srgbClr val="002060"/>
                </a:solidFill>
                <a:latin typeface="Comic Sans MS" pitchFamily="-102" charset="0"/>
              </a:rPr>
              <a:t> </a:t>
            </a:r>
            <a:r>
              <a:rPr lang="en-GB" altLang="en-US" sz="1600" b="1" dirty="0" err="1">
                <a:solidFill>
                  <a:srgbClr val="002060"/>
                </a:solidFill>
                <a:latin typeface="Comic Sans MS" pitchFamily="-102" charset="0"/>
              </a:rPr>
              <a:t>Lles</a:t>
            </a:r>
            <a:r>
              <a:rPr lang="en-GB" altLang="en-US" sz="1600" b="1" dirty="0">
                <a:solidFill>
                  <a:srgbClr val="002060"/>
                </a:solidFill>
                <a:latin typeface="Comic Sans MS" pitchFamily="-102" charset="0"/>
              </a:rPr>
              <a:t> ac </a:t>
            </a:r>
            <a:r>
              <a:rPr lang="en-GB" altLang="en-US" sz="1600" b="1" dirty="0" err="1">
                <a:solidFill>
                  <a:srgbClr val="002060"/>
                </a:solidFill>
                <a:latin typeface="Comic Sans MS" pitchFamily="-102" charset="0"/>
              </a:rPr>
              <a:t>Amrywiaeth</a:t>
            </a:r>
            <a:r>
              <a:rPr lang="en-GB" altLang="en-US" sz="1600" b="1" dirty="0">
                <a:solidFill>
                  <a:srgbClr val="002060"/>
                </a:solidFill>
                <a:latin typeface="Comic Sans MS" pitchFamily="-102" charset="0"/>
              </a:rPr>
              <a:t> </a:t>
            </a:r>
            <a:r>
              <a:rPr lang="en-GB" altLang="en-US" sz="1600" b="1" dirty="0" err="1">
                <a:solidFill>
                  <a:srgbClr val="002060"/>
                </a:solidFill>
                <a:latin typeface="Comic Sans MS" pitchFamily="-102" charset="0"/>
              </a:rPr>
              <a:t>Ddiwylliannol</a:t>
            </a:r>
            <a:endParaRPr lang="en-GB" altLang="en-US" sz="1600" b="1" dirty="0">
              <a:solidFill>
                <a:srgbClr val="002060"/>
              </a:solidFill>
              <a:latin typeface="Comic Sans MS" pitchFamily="-102" charset="0"/>
            </a:endParaRPr>
          </a:p>
        </p:txBody>
      </p:sp>
      <p:sp>
        <p:nvSpPr>
          <p:cNvPr id="15371" name="Text Box 12">
            <a:extLst>
              <a:ext uri="{FF2B5EF4-FFF2-40B4-BE49-F238E27FC236}">
                <a16:creationId xmlns:a16="http://schemas.microsoft.com/office/drawing/2014/main" id="{C513A5D0-1413-40E1-A089-8F55FF3A46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2442746"/>
            <a:ext cx="49911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Sgiliau</a:t>
            </a:r>
            <a:r>
              <a:rPr lang="en-GB" altLang="en-US" sz="1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Iaith</a:t>
            </a:r>
            <a:r>
              <a:rPr lang="en-GB" altLang="en-US" sz="1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, </a:t>
            </a: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Llythrennedd</a:t>
            </a:r>
            <a:r>
              <a:rPr lang="en-GB" altLang="en-US" sz="1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a </a:t>
            </a: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Chyfathrebu</a:t>
            </a:r>
            <a:endParaRPr lang="en-GB" altLang="en-US" sz="16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5372" name="Text Box 13">
            <a:extLst>
              <a:ext uri="{FF2B5EF4-FFF2-40B4-BE49-F238E27FC236}">
                <a16:creationId xmlns:a16="http://schemas.microsoft.com/office/drawing/2014/main" id="{4B172CFA-C4E8-4730-81B3-9E57A1F9FE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0200" y="3027323"/>
            <a:ext cx="39624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Datblygiad</a:t>
            </a:r>
            <a:r>
              <a:rPr lang="en-GB" altLang="en-US" sz="1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Mathemategol</a:t>
            </a:r>
            <a:endParaRPr lang="en-GB" altLang="en-US" sz="16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5373" name="Text Box 14">
            <a:extLst>
              <a:ext uri="{FF2B5EF4-FFF2-40B4-BE49-F238E27FC236}">
                <a16:creationId xmlns:a16="http://schemas.microsoft.com/office/drawing/2014/main" id="{F7E6715F-2BC4-4603-855D-58A32B9121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80051" y="3626228"/>
            <a:ext cx="43434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Gwybodaeth</a:t>
            </a:r>
            <a:r>
              <a:rPr lang="en-GB" altLang="en-US" sz="1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a </a:t>
            </a: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Dealltwriaeth</a:t>
            </a:r>
            <a:r>
              <a:rPr lang="en-GB" altLang="en-US" sz="1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o’r</a:t>
            </a:r>
            <a:r>
              <a:rPr lang="en-GB" altLang="en-US" sz="1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Byd</a:t>
            </a:r>
            <a:endParaRPr lang="en-GB" altLang="en-US" sz="16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5374" name="Text Box 15">
            <a:extLst>
              <a:ext uri="{FF2B5EF4-FFF2-40B4-BE49-F238E27FC236}">
                <a16:creationId xmlns:a16="http://schemas.microsoft.com/office/drawing/2014/main" id="{AC5D5E67-0F8A-4227-BC84-D27B2AE21A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4407487"/>
            <a:ext cx="33528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Datblygu’r</a:t>
            </a:r>
            <a:r>
              <a:rPr lang="en-GB" altLang="en-US" sz="1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Gymraeg</a:t>
            </a:r>
            <a:endParaRPr lang="en-GB" altLang="en-US" sz="16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5375" name="Text Box 16">
            <a:extLst>
              <a:ext uri="{FF2B5EF4-FFF2-40B4-BE49-F238E27FC236}">
                <a16:creationId xmlns:a16="http://schemas.microsoft.com/office/drawing/2014/main" id="{868C567D-1ECC-45C5-8000-F328866089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5450" y="5114928"/>
            <a:ext cx="29718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Datblygiad</a:t>
            </a:r>
            <a:r>
              <a:rPr lang="en-GB" altLang="en-US" sz="1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Corfforol</a:t>
            </a:r>
            <a:endParaRPr lang="en-GB" altLang="en-US" sz="16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5376" name="Text Box 17">
            <a:extLst>
              <a:ext uri="{FF2B5EF4-FFF2-40B4-BE49-F238E27FC236}">
                <a16:creationId xmlns:a16="http://schemas.microsoft.com/office/drawing/2014/main" id="{30BC4FF7-5E50-47F4-B646-DCD9AE548C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14950" y="5764799"/>
            <a:ext cx="25146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Datblygiad</a:t>
            </a:r>
            <a:r>
              <a:rPr lang="en-GB" altLang="en-US" sz="1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6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Creadigol</a:t>
            </a:r>
            <a:endParaRPr lang="en-GB" altLang="en-US" sz="16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5377" name="Text Box 18">
            <a:extLst>
              <a:ext uri="{FF2B5EF4-FFF2-40B4-BE49-F238E27FC236}">
                <a16:creationId xmlns:a16="http://schemas.microsoft.com/office/drawing/2014/main" id="{4A6A4764-4295-41B6-BF58-7602D9A4E8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51751" y="5934076"/>
            <a:ext cx="317976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b="1" dirty="0">
                <a:solidFill>
                  <a:schemeClr val="accent2"/>
                </a:solidFill>
                <a:latin typeface="Sylfaen" panose="010A0502050306030303" pitchFamily="18" charset="0"/>
              </a:rPr>
              <a:t>  </a:t>
            </a:r>
            <a:r>
              <a:rPr lang="en-GB" altLang="en-US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+  </a:t>
            </a:r>
            <a:r>
              <a:rPr lang="en-GB" altLang="en-US" sz="2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Addysg</a:t>
            </a:r>
            <a:r>
              <a:rPr lang="en-GB" altLang="en-US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Grefyddol</a:t>
            </a:r>
            <a:endParaRPr lang="en-GB" altLang="en-US" sz="2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    </a:t>
            </a:r>
          </a:p>
        </p:txBody>
      </p:sp>
      <p:pic>
        <p:nvPicPr>
          <p:cNvPr id="15378" name="Picture 19" descr="871">
            <a:hlinkClick r:id="rId5"/>
            <a:extLst>
              <a:ext uri="{FF2B5EF4-FFF2-40B4-BE49-F238E27FC236}">
                <a16:creationId xmlns:a16="http://schemas.microsoft.com/office/drawing/2014/main" id="{BB5769F3-BAF4-4E24-B206-569A3BD7A4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6250" y="4621213"/>
            <a:ext cx="844550" cy="1211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9" name="Picture 21" descr="http://dera.ioe.ac.uk/23915/1.haspreviewThumbnailVersion/150803-fp-framework-en.pdf">
            <a:hlinkClick r:id="rId7"/>
            <a:extLst>
              <a:ext uri="{FF2B5EF4-FFF2-40B4-BE49-F238E27FC236}">
                <a16:creationId xmlns:a16="http://schemas.microsoft.com/office/drawing/2014/main" id="{162ECA1B-32AA-4EEF-A2AF-460A41D553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226" y="2817814"/>
            <a:ext cx="2500313" cy="176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3FC4B962-91B7-4796-A3D2-897059C9561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955212" y="89871"/>
            <a:ext cx="2135188" cy="1601391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1621C00-E09E-4EE4-8695-37CBEA5884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77600" y="6074778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3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>
            <a:extLst>
              <a:ext uri="{FF2B5EF4-FFF2-40B4-BE49-F238E27FC236}">
                <a16:creationId xmlns:a16="http://schemas.microsoft.com/office/drawing/2014/main" id="{BB3F2B70-8586-450C-BE0C-D4DF2E5B76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9151" y="404814"/>
            <a:ext cx="518477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b="1" dirty="0">
                <a:solidFill>
                  <a:srgbClr val="0066FF"/>
                </a:solidFill>
                <a:latin typeface="Arial" panose="020B0604020202020204" pitchFamily="34" charset="0"/>
              </a:rPr>
              <a:t>Y </a:t>
            </a:r>
            <a:r>
              <a:rPr lang="en-GB" altLang="en-US" sz="2000" b="1" dirty="0" err="1">
                <a:solidFill>
                  <a:srgbClr val="0066FF"/>
                </a:solidFill>
                <a:latin typeface="Arial" panose="020B0604020202020204" pitchFamily="34" charset="0"/>
              </a:rPr>
              <a:t>Cyfnod</a:t>
            </a:r>
            <a:r>
              <a:rPr lang="en-GB" altLang="en-US" sz="2000" b="1" dirty="0">
                <a:solidFill>
                  <a:srgbClr val="0066FF"/>
                </a:solidFill>
                <a:latin typeface="Arial" panose="020B0604020202020204" pitchFamily="34" charset="0"/>
              </a:rPr>
              <a:t> Sylfaen</a:t>
            </a:r>
            <a:r>
              <a:rPr lang="en-GB" altLang="en-US" sz="1800" b="1" dirty="0">
                <a:solidFill>
                  <a:srgbClr val="0066FF"/>
                </a:solidFill>
                <a:latin typeface="Arial" panose="020B0604020202020204" pitchFamily="34" charset="0"/>
              </a:rPr>
              <a:t>                                      </a:t>
            </a:r>
            <a:endParaRPr lang="en-GB" altLang="en-US" sz="2000" b="1" dirty="0">
              <a:solidFill>
                <a:srgbClr val="0066FF"/>
              </a:solidFill>
              <a:latin typeface="Arial" panose="020B0604020202020204" pitchFamily="34" charset="0"/>
            </a:endParaRPr>
          </a:p>
        </p:txBody>
      </p:sp>
      <p:sp>
        <p:nvSpPr>
          <p:cNvPr id="25603" name="Line 3">
            <a:extLst>
              <a:ext uri="{FF2B5EF4-FFF2-40B4-BE49-F238E27FC236}">
                <a16:creationId xmlns:a16="http://schemas.microsoft.com/office/drawing/2014/main" id="{113C555C-3487-4A14-BC23-FE508C23EF9E}"/>
              </a:ext>
            </a:extLst>
          </p:cNvPr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4" name="Line 4">
            <a:extLst>
              <a:ext uri="{FF2B5EF4-FFF2-40B4-BE49-F238E27FC236}">
                <a16:creationId xmlns:a16="http://schemas.microsoft.com/office/drawing/2014/main" id="{F46C56E7-E44E-408A-B391-33BD60A87283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5" name="Line 5">
            <a:extLst>
              <a:ext uri="{FF2B5EF4-FFF2-40B4-BE49-F238E27FC236}">
                <a16:creationId xmlns:a16="http://schemas.microsoft.com/office/drawing/2014/main" id="{64A40E24-E3E6-4414-B3FF-DFEEE5FB339E}"/>
              </a:ext>
            </a:extLst>
          </p:cNvPr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6" name="Line 7">
            <a:extLst>
              <a:ext uri="{FF2B5EF4-FFF2-40B4-BE49-F238E27FC236}">
                <a16:creationId xmlns:a16="http://schemas.microsoft.com/office/drawing/2014/main" id="{73CE402D-9D70-4B28-BBF4-20087F1C731D}"/>
              </a:ext>
            </a:extLst>
          </p:cNvPr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7" name="Line 8">
            <a:extLst>
              <a:ext uri="{FF2B5EF4-FFF2-40B4-BE49-F238E27FC236}">
                <a16:creationId xmlns:a16="http://schemas.microsoft.com/office/drawing/2014/main" id="{AD8F6F27-6FDD-4E30-8858-00FD6805E029}"/>
              </a:ext>
            </a:extLst>
          </p:cNvPr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8" name="Line 9">
            <a:extLst>
              <a:ext uri="{FF2B5EF4-FFF2-40B4-BE49-F238E27FC236}">
                <a16:creationId xmlns:a16="http://schemas.microsoft.com/office/drawing/2014/main" id="{FE8C8408-AEDF-41C3-95A0-655427EB7155}"/>
              </a:ext>
            </a:extLst>
          </p:cNvPr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9" name="Line 10">
            <a:extLst>
              <a:ext uri="{FF2B5EF4-FFF2-40B4-BE49-F238E27FC236}">
                <a16:creationId xmlns:a16="http://schemas.microsoft.com/office/drawing/2014/main" id="{2584388C-E7D4-4226-8A9B-769FFBCA8FCB}"/>
              </a:ext>
            </a:extLst>
          </p:cNvPr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10" name="Line 11">
            <a:extLst>
              <a:ext uri="{FF2B5EF4-FFF2-40B4-BE49-F238E27FC236}">
                <a16:creationId xmlns:a16="http://schemas.microsoft.com/office/drawing/2014/main" id="{F0F287DB-8C3A-4989-9884-B2164632A890}"/>
              </a:ext>
            </a:extLst>
          </p:cNvPr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11" name="Line 12">
            <a:extLst>
              <a:ext uri="{FF2B5EF4-FFF2-40B4-BE49-F238E27FC236}">
                <a16:creationId xmlns:a16="http://schemas.microsoft.com/office/drawing/2014/main" id="{428C7692-D3EA-4338-9C92-B6DEBBE2A266}"/>
              </a:ext>
            </a:extLst>
          </p:cNvPr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12" name="Line 13">
            <a:extLst>
              <a:ext uri="{FF2B5EF4-FFF2-40B4-BE49-F238E27FC236}">
                <a16:creationId xmlns:a16="http://schemas.microsoft.com/office/drawing/2014/main" id="{E4F167F2-30DD-4D28-9734-D68487892BA5}"/>
              </a:ext>
            </a:extLst>
          </p:cNvPr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13" name="Line 14">
            <a:extLst>
              <a:ext uri="{FF2B5EF4-FFF2-40B4-BE49-F238E27FC236}">
                <a16:creationId xmlns:a16="http://schemas.microsoft.com/office/drawing/2014/main" id="{0CE85AAA-9D11-4F33-A480-99E381FE0C78}"/>
              </a:ext>
            </a:extLst>
          </p:cNvPr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14" name="Line 15">
            <a:extLst>
              <a:ext uri="{FF2B5EF4-FFF2-40B4-BE49-F238E27FC236}">
                <a16:creationId xmlns:a16="http://schemas.microsoft.com/office/drawing/2014/main" id="{9E48EC15-7E12-4602-9851-1EECD6DFE6F5}"/>
              </a:ext>
            </a:extLst>
          </p:cNvPr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15" name="Line 16">
            <a:extLst>
              <a:ext uri="{FF2B5EF4-FFF2-40B4-BE49-F238E27FC236}">
                <a16:creationId xmlns:a16="http://schemas.microsoft.com/office/drawing/2014/main" id="{9C4463F0-8AC5-47D2-931B-863D81CEDCC0}"/>
              </a:ext>
            </a:extLst>
          </p:cNvPr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25616" name="Picture 17">
            <a:extLst>
              <a:ext uri="{FF2B5EF4-FFF2-40B4-BE49-F238E27FC236}">
                <a16:creationId xmlns:a16="http://schemas.microsoft.com/office/drawing/2014/main" id="{6363852E-FC5A-45D0-9062-28E4E075C7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7" name="Picture 18">
            <a:extLst>
              <a:ext uri="{FF2B5EF4-FFF2-40B4-BE49-F238E27FC236}">
                <a16:creationId xmlns:a16="http://schemas.microsoft.com/office/drawing/2014/main" id="{0B545C6A-F55B-46E8-8734-56C8A2F022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51" name="AutoShape 19">
            <a:extLst>
              <a:ext uri="{FF2B5EF4-FFF2-40B4-BE49-F238E27FC236}">
                <a16:creationId xmlns:a16="http://schemas.microsoft.com/office/drawing/2014/main" id="{B5663310-582E-46FF-B329-94ACF3ECB601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3449639" y="4652964"/>
            <a:ext cx="4681537" cy="1368425"/>
          </a:xfrm>
          <a:custGeom>
            <a:avLst/>
            <a:gdLst>
              <a:gd name="T0" fmla="*/ 2147483646 w 21600"/>
              <a:gd name="T1" fmla="*/ 2147483646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3445 w 21600"/>
              <a:gd name="T13" fmla="*/ 3445 h 21600"/>
              <a:gd name="T14" fmla="*/ 18155 w 21600"/>
              <a:gd name="T15" fmla="*/ 1815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3290" y="21600"/>
                </a:lnTo>
                <a:lnTo>
                  <a:pt x="1831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4052" name="AutoShape 20">
            <a:extLst>
              <a:ext uri="{FF2B5EF4-FFF2-40B4-BE49-F238E27FC236}">
                <a16:creationId xmlns:a16="http://schemas.microsoft.com/office/drawing/2014/main" id="{8C859ABE-7E2F-4332-A2E1-5905AA1968EE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170364" y="3284539"/>
            <a:ext cx="3240087" cy="1368425"/>
          </a:xfrm>
          <a:custGeom>
            <a:avLst/>
            <a:gdLst>
              <a:gd name="T0" fmla="*/ 2147483646 w 21600"/>
              <a:gd name="T1" fmla="*/ 2147483646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088 w 21600"/>
              <a:gd name="T13" fmla="*/ 4088 h 21600"/>
              <a:gd name="T14" fmla="*/ 17512 w 21600"/>
              <a:gd name="T15" fmla="*/ 1751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4576" y="21600"/>
                </a:lnTo>
                <a:lnTo>
                  <a:pt x="17024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4053" name="AutoShape 21">
            <a:extLst>
              <a:ext uri="{FF2B5EF4-FFF2-40B4-BE49-F238E27FC236}">
                <a16:creationId xmlns:a16="http://schemas.microsoft.com/office/drawing/2014/main" id="{9259C479-81C0-442A-B6B7-743F78106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8064" y="1557338"/>
            <a:ext cx="1944687" cy="1801812"/>
          </a:xfrm>
          <a:prstGeom prst="triangle">
            <a:avLst>
              <a:gd name="adj" fmla="val 49866"/>
            </a:avLst>
          </a:pr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5621" name="TextBox 20">
            <a:extLst>
              <a:ext uri="{FF2B5EF4-FFF2-40B4-BE49-F238E27FC236}">
                <a16:creationId xmlns:a16="http://schemas.microsoft.com/office/drawing/2014/main" id="{FE72F92A-AD4B-47D8-8F5E-4E4756C0A5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89514" y="2759076"/>
            <a:ext cx="24384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dirty="0" err="1">
                <a:solidFill>
                  <a:srgbClr val="FF0000"/>
                </a:solidFill>
                <a:latin typeface="Arial" panose="020B0604020202020204" pitchFamily="34" charset="0"/>
              </a:rPr>
              <a:t>Tasg</a:t>
            </a: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FF0000"/>
                </a:solidFill>
                <a:latin typeface="Arial" panose="020B0604020202020204" pitchFamily="34" charset="0"/>
              </a:rPr>
              <a:t>Ffocws</a:t>
            </a:r>
            <a:endParaRPr lang="en-US" altLang="en-US" sz="2000" dirty="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25623" name="TextBox 22">
            <a:extLst>
              <a:ext uri="{FF2B5EF4-FFF2-40B4-BE49-F238E27FC236}">
                <a16:creationId xmlns:a16="http://schemas.microsoft.com/office/drawing/2014/main" id="{8B870F77-12FD-405E-8272-C225E6FC93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13314" y="3773490"/>
            <a:ext cx="2438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dirty="0" err="1">
                <a:solidFill>
                  <a:srgbClr val="FF0000"/>
                </a:solidFill>
                <a:latin typeface="Arial" panose="020B0604020202020204" pitchFamily="34" charset="0"/>
              </a:rPr>
              <a:t>Cyfoethogi’r</a:t>
            </a: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FF0000"/>
                </a:solidFill>
                <a:latin typeface="Arial" panose="020B0604020202020204" pitchFamily="34" charset="0"/>
              </a:rPr>
              <a:t>Ddarpariaeth</a:t>
            </a:r>
            <a:endParaRPr lang="en-US" altLang="en-US" sz="2000" dirty="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25625" name="TextBox 24">
            <a:extLst>
              <a:ext uri="{FF2B5EF4-FFF2-40B4-BE49-F238E27FC236}">
                <a16:creationId xmlns:a16="http://schemas.microsoft.com/office/drawing/2014/main" id="{422AA9EB-30D6-47E3-BF93-E23D2FF2FA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7098" y="5016443"/>
            <a:ext cx="2438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dirty="0" err="1">
                <a:solidFill>
                  <a:srgbClr val="FF0000"/>
                </a:solidFill>
                <a:latin typeface="Arial" panose="020B0604020202020204" pitchFamily="34" charset="0"/>
              </a:rPr>
              <a:t>Darpariaeth</a:t>
            </a: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000" dirty="0" err="1">
                <a:solidFill>
                  <a:srgbClr val="FF0000"/>
                </a:solidFill>
                <a:latin typeface="Arial" panose="020B0604020202020204" pitchFamily="34" charset="0"/>
              </a:rPr>
              <a:t>Barhaus</a:t>
            </a:r>
            <a:endParaRPr lang="en-US" altLang="en-US" sz="2000" dirty="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3FEFF9C-E267-40CF-89AE-3D05162EEF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19543" y="5757125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0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2EE15-5B1A-4257-9521-44A78A001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Hanesyddol</a:t>
            </a:r>
            <a:r>
              <a:rPr lang="en-GB" sz="2400" b="1" dirty="0"/>
              <a:t> – </a:t>
            </a:r>
            <a:r>
              <a:rPr lang="en-GB" sz="2400" b="1" dirty="0" err="1"/>
              <a:t>Goddrychol</a:t>
            </a:r>
            <a:r>
              <a:rPr lang="en-GB" sz="2400" b="1" dirty="0"/>
              <a:t> – </a:t>
            </a:r>
            <a:r>
              <a:rPr lang="en-GB" sz="2400" b="1" dirty="0" err="1"/>
              <a:t>mesurwyd</a:t>
            </a:r>
            <a:r>
              <a:rPr lang="en-GB" sz="2400" b="1" dirty="0"/>
              <a:t> </a:t>
            </a:r>
            <a:r>
              <a:rPr lang="en-GB" sz="2400" b="1" dirty="0" err="1"/>
              <a:t>gan</a:t>
            </a:r>
            <a:r>
              <a:rPr lang="en-GB" sz="2400" b="1" dirty="0"/>
              <a:t> </a:t>
            </a:r>
            <a:r>
              <a:rPr lang="en-GB" sz="2400" b="1" dirty="0" err="1"/>
              <a:t>eraill</a:t>
            </a:r>
            <a:endParaRPr lang="en-GB" sz="2400" b="1" dirty="0"/>
          </a:p>
          <a:p>
            <a:endParaRPr lang="en-GB" sz="2400" b="1" dirty="0"/>
          </a:p>
          <a:p>
            <a:r>
              <a:rPr lang="en-GB" sz="2400" b="1" dirty="0"/>
              <a:t>Y </a:t>
            </a:r>
            <a:r>
              <a:rPr lang="en-GB" sz="2400" b="1" dirty="0" err="1"/>
              <a:t>Presennol</a:t>
            </a:r>
            <a:r>
              <a:rPr lang="en-GB" sz="2400" b="1" dirty="0"/>
              <a:t> – </a:t>
            </a:r>
            <a:r>
              <a:rPr lang="en-GB" sz="2400" b="1" dirty="0" err="1"/>
              <a:t>Goddrychol</a:t>
            </a:r>
            <a:r>
              <a:rPr lang="en-GB" sz="2400" b="1" dirty="0"/>
              <a:t> </a:t>
            </a:r>
            <a:r>
              <a:rPr lang="en-GB" sz="2400" b="1" dirty="0" err="1"/>
              <a:t>gydag</a:t>
            </a:r>
            <a:r>
              <a:rPr lang="en-GB" sz="2400" b="1" dirty="0"/>
              <a:t> </a:t>
            </a:r>
            <a:r>
              <a:rPr lang="en-GB" sz="2400" b="1" dirty="0" err="1"/>
              <a:t>elfenau</a:t>
            </a:r>
            <a:r>
              <a:rPr lang="en-GB" sz="2400" b="1" dirty="0"/>
              <a:t> </a:t>
            </a:r>
            <a:r>
              <a:rPr lang="en-GB" sz="2400" b="1" dirty="0" err="1"/>
              <a:t>gwrthrychol</a:t>
            </a:r>
            <a:endParaRPr lang="en-GB" sz="2400" b="1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DEBC784-7FD7-4583-89B8-C67E64B98B50}"/>
              </a:ext>
            </a:extLst>
          </p:cNvPr>
          <p:cNvSpPr txBox="1">
            <a:spLocks/>
          </p:cNvSpPr>
          <p:nvPr/>
        </p:nvSpPr>
        <p:spPr>
          <a:xfrm>
            <a:off x="684212" y="685799"/>
            <a:ext cx="8001000" cy="102870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Y </a:t>
            </a:r>
            <a:r>
              <a:rPr lang="en-GB" dirty="0" err="1"/>
              <a:t>Cysyniad</a:t>
            </a:r>
            <a:r>
              <a:rPr lang="en-GB" dirty="0"/>
              <a:t> o les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4F60E7-566D-47D9-AA1C-01134848A0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90514" y="5867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619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27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AF5B2-A6FD-4E66-B220-A17627A009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1028701"/>
          </a:xfrm>
        </p:spPr>
        <p:txBody>
          <a:bodyPr/>
          <a:lstStyle/>
          <a:p>
            <a:r>
              <a:rPr lang="en-GB" dirty="0"/>
              <a:t>Y </a:t>
            </a:r>
            <a:r>
              <a:rPr lang="en-GB" dirty="0" err="1"/>
              <a:t>Cysyniad</a:t>
            </a:r>
            <a:r>
              <a:rPr lang="en-GB" dirty="0"/>
              <a:t> o 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A0292B-EC54-4CCD-9355-985FAF2C61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2737" y="4390212"/>
            <a:ext cx="2155538" cy="20685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ABD0B5-1481-427A-9255-27C2FC7BE9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650" y="1799964"/>
            <a:ext cx="3263900" cy="32580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D24A957-4B55-41F4-ACC1-B87631351B99}"/>
              </a:ext>
            </a:extLst>
          </p:cNvPr>
          <p:cNvSpPr txBox="1"/>
          <p:nvPr/>
        </p:nvSpPr>
        <p:spPr>
          <a:xfrm>
            <a:off x="322550" y="5284825"/>
            <a:ext cx="68884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Systemau</a:t>
            </a:r>
            <a:r>
              <a:rPr lang="en-GB" sz="2800" b="1" dirty="0"/>
              <a:t> </a:t>
            </a:r>
            <a:r>
              <a:rPr lang="en-GB" sz="2800" b="1" dirty="0" err="1"/>
              <a:t>Ecolegol</a:t>
            </a:r>
            <a:endParaRPr lang="en-GB" sz="2800" b="1" dirty="0"/>
          </a:p>
          <a:p>
            <a:r>
              <a:rPr lang="en-GB" sz="2800" b="1" dirty="0"/>
              <a:t>Bronfenbrenner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908E5F-123F-4D54-8851-065A2FC006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6862" y="399275"/>
            <a:ext cx="3067050" cy="20669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4DFA60-0FB4-4FA8-BBF9-FA5F461D92DE}"/>
              </a:ext>
            </a:extLst>
          </p:cNvPr>
          <p:cNvSpPr txBox="1"/>
          <p:nvPr/>
        </p:nvSpPr>
        <p:spPr>
          <a:xfrm>
            <a:off x="6586538" y="2543175"/>
            <a:ext cx="34861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Hierarchaeth</a:t>
            </a:r>
            <a:r>
              <a:rPr lang="en-GB" sz="2800" b="1" dirty="0"/>
              <a:t> Maslow</a:t>
            </a:r>
          </a:p>
        </p:txBody>
      </p:sp>
    </p:spTree>
    <p:extLst>
      <p:ext uri="{BB962C8B-B14F-4D97-AF65-F5344CB8AC3E}">
        <p14:creationId xmlns:p14="http://schemas.microsoft.com/office/powerpoint/2010/main" val="1670153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4 diben Donaldson">
            <a:hlinkClick r:id="rId2"/>
            <a:extLst>
              <a:ext uri="{FF2B5EF4-FFF2-40B4-BE49-F238E27FC236}">
                <a16:creationId xmlns:a16="http://schemas.microsoft.com/office/drawing/2014/main" id="{6F262B14-D945-4219-B22A-B5E5B106CE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3787" y="257174"/>
            <a:ext cx="2486926" cy="2346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A7509FEC-D396-4199-AF11-22C3BDED542A}"/>
              </a:ext>
            </a:extLst>
          </p:cNvPr>
          <p:cNvSpPr txBox="1">
            <a:spLocks/>
          </p:cNvSpPr>
          <p:nvPr/>
        </p:nvSpPr>
        <p:spPr>
          <a:xfrm>
            <a:off x="3798887" y="28574"/>
            <a:ext cx="8001000" cy="102870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Y </a:t>
            </a:r>
            <a:r>
              <a:rPr lang="en-GB" dirty="0" err="1"/>
              <a:t>Cysyniad</a:t>
            </a:r>
            <a:r>
              <a:rPr lang="en-GB" dirty="0"/>
              <a:t> o les</a:t>
            </a:r>
          </a:p>
        </p:txBody>
      </p:sp>
      <p:pic>
        <p:nvPicPr>
          <p:cNvPr id="1028" name="Picture 4" descr="Image result for Maes dysgu a phrofiad Iechyd a lles Dyfodl Llwyddiannus">
            <a:hlinkClick r:id="rId4"/>
            <a:extLst>
              <a:ext uri="{FF2B5EF4-FFF2-40B4-BE49-F238E27FC236}">
                <a16:creationId xmlns:a16="http://schemas.microsoft.com/office/drawing/2014/main" id="{F02FEBCC-0F22-4B5B-9FB9-EBF3449AD4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742" y="1200149"/>
            <a:ext cx="2347913" cy="3203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EB31065-0005-46C6-956A-E1465160507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51636" y="3286125"/>
            <a:ext cx="2095501" cy="157162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4E4E912-4694-41FF-AB79-059E527511A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45193" y="1132774"/>
            <a:ext cx="2290763" cy="32570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4655DEC-C8DA-47B0-9515-E4A285D3FCD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787" y="4628310"/>
            <a:ext cx="4224338" cy="2112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732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F66CBD0-EE80-472B-84AF-5E7AEE33FEF5}"/>
              </a:ext>
            </a:extLst>
          </p:cNvPr>
          <p:cNvSpPr/>
          <p:nvPr/>
        </p:nvSpPr>
        <p:spPr>
          <a:xfrm>
            <a:off x="768349" y="762685"/>
            <a:ext cx="9775825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Bronfenbrenner, U. (1978) ‘The Ecology of Human Development. Cambridge; MA Harvard University Press.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Donaldson, G (2015)  ‘</a:t>
            </a:r>
            <a:r>
              <a:rPr lang="en-GB" dirty="0" err="1"/>
              <a:t>Dyfodol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. </a:t>
            </a:r>
            <a:r>
              <a:rPr lang="en-GB" dirty="0" err="1"/>
              <a:t>Caerdydd</a:t>
            </a:r>
            <a:r>
              <a:rPr lang="en-GB" dirty="0"/>
              <a:t>: </a:t>
            </a:r>
            <a:r>
              <a:rPr lang="en-GB" dirty="0" err="1"/>
              <a:t>Llywodraeth</a:t>
            </a:r>
            <a:r>
              <a:rPr lang="en-GB" dirty="0"/>
              <a:t> Cymru</a:t>
            </a:r>
          </a:p>
          <a:p>
            <a:endParaRPr lang="en-GB" dirty="0"/>
          </a:p>
          <a:p>
            <a:r>
              <a:rPr lang="en-GB" dirty="0" err="1"/>
              <a:t>Llywodraeth</a:t>
            </a:r>
            <a:r>
              <a:rPr lang="en-GB" dirty="0"/>
              <a:t> Cymru (2015) ‘</a:t>
            </a:r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Llesiant</a:t>
            </a:r>
            <a:r>
              <a:rPr lang="en-GB" dirty="0"/>
              <a:t> </a:t>
            </a:r>
            <a:r>
              <a:rPr lang="en-GB" dirty="0" err="1"/>
              <a:t>Cenedlaethau’r</a:t>
            </a:r>
            <a:r>
              <a:rPr lang="en-GB" dirty="0"/>
              <a:t> </a:t>
            </a:r>
            <a:r>
              <a:rPr lang="en-GB" dirty="0" err="1"/>
              <a:t>Dyfodol</a:t>
            </a:r>
            <a:r>
              <a:rPr lang="en-GB" dirty="0"/>
              <a:t> (Cymru) 2015: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Hanfodion</a:t>
            </a:r>
            <a:r>
              <a:rPr lang="en-GB" dirty="0"/>
              <a:t>. </a:t>
            </a:r>
            <a:r>
              <a:rPr lang="en-GB" dirty="0" err="1"/>
              <a:t>Caerdydd</a:t>
            </a:r>
            <a:r>
              <a:rPr lang="en-GB" dirty="0"/>
              <a:t>. </a:t>
            </a:r>
            <a:r>
              <a:rPr lang="en-GB" dirty="0" err="1"/>
              <a:t>Llywodraeth</a:t>
            </a:r>
            <a:r>
              <a:rPr lang="en-GB" dirty="0"/>
              <a:t> Cymru.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Well being wheel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: (</a:t>
            </a:r>
            <a:r>
              <a:rPr lang="en-GB" dirty="0">
                <a:hlinkClick r:id="rId2"/>
              </a:rPr>
              <a:t>https://www.slamrecoverycollege.co.uk/wellbeing.html</a:t>
            </a:r>
            <a:endParaRPr lang="en-GB" dirty="0"/>
          </a:p>
          <a:p>
            <a:r>
              <a:rPr lang="en-GB" dirty="0" err="1"/>
              <a:t>Mynediad</a:t>
            </a:r>
            <a:r>
              <a:rPr lang="en-GB" dirty="0"/>
              <a:t> 11-1-19</a:t>
            </a:r>
          </a:p>
          <a:p>
            <a:endParaRPr lang="en-GB" dirty="0"/>
          </a:p>
          <a:p>
            <a:r>
              <a:rPr lang="en-GB" dirty="0" err="1"/>
              <a:t>Hierarchaeth</a:t>
            </a:r>
            <a:r>
              <a:rPr lang="en-GB" dirty="0"/>
              <a:t> Maslow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:</a:t>
            </a:r>
          </a:p>
          <a:p>
            <a:r>
              <a:rPr lang="en-GB" dirty="0">
                <a:hlinkClick r:id="rId3"/>
              </a:rPr>
              <a:t>https://www.simplypsychology.org/maslow.html</a:t>
            </a:r>
            <a:endParaRPr lang="en-GB" dirty="0"/>
          </a:p>
          <a:p>
            <a:r>
              <a:rPr lang="en-GB" dirty="0" err="1"/>
              <a:t>Mynediad</a:t>
            </a:r>
            <a:r>
              <a:rPr lang="en-GB" dirty="0"/>
              <a:t> 13-1-19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1948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153</TotalTime>
  <Words>289</Words>
  <Application>Microsoft Office PowerPoint</Application>
  <PresentationFormat>Widescreen</PresentationFormat>
  <Paragraphs>64</Paragraphs>
  <Slides>8</Slides>
  <Notes>2</Notes>
  <HiddenSlides>0</HiddenSlides>
  <MMClips>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Century Gothic</vt:lpstr>
      <vt:lpstr>Comic Sans MS</vt:lpstr>
      <vt:lpstr>Sylfaen</vt:lpstr>
      <vt:lpstr>Wingdings 3</vt:lpstr>
      <vt:lpstr>Slice</vt:lpstr>
      <vt:lpstr>ECDE7007C  Elfen 2 - Cyflwyniad </vt:lpstr>
      <vt:lpstr>PowerPoint Presentation</vt:lpstr>
      <vt:lpstr>Y meysydd Dysgu</vt:lpstr>
      <vt:lpstr>PowerPoint Presentation</vt:lpstr>
      <vt:lpstr>PowerPoint Presentation</vt:lpstr>
      <vt:lpstr>Y Cysyniad o les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ECDE7007C  Elfen 2 - Cyflwyniad</dc:title>
  <dc:creator>Carys Jennings</dc:creator>
  <cp:lastModifiedBy>Carys Jennings</cp:lastModifiedBy>
  <cp:revision>15</cp:revision>
  <dcterms:created xsi:type="dcterms:W3CDTF">2019-01-11T14:04:23Z</dcterms:created>
  <dcterms:modified xsi:type="dcterms:W3CDTF">2019-01-13T16:57:07Z</dcterms:modified>
</cp:coreProperties>
</file>