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76" r:id="rId4"/>
    <p:sldId id="284" r:id="rId5"/>
    <p:sldId id="278" r:id="rId6"/>
    <p:sldId id="285" r:id="rId7"/>
    <p:sldId id="279" r:id="rId8"/>
    <p:sldId id="286" r:id="rId9"/>
    <p:sldId id="280" r:id="rId10"/>
    <p:sldId id="287" r:id="rId11"/>
    <p:sldId id="282" r:id="rId12"/>
    <p:sldId id="28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11BA3C-A2AE-658A-1C31-3D52D25B99FD}" v="1553" dt="2026-04-19T16:26:44.502"/>
    <p1510:client id="{836FA989-90C4-87C4-1B48-96D0DFD7B3AC}" v="11" dt="2026-04-19T15:36:25.0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70" d="100"/>
          <a:sy n="70"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cela Holubova (2509132)" userId="S::2509132@student.uwtsd.ac.uk::3c6f41ec-99e8-4189-896c-36b58062f8a4" providerId="AD" clId="Web-{836FA989-90C4-87C4-1B48-96D0DFD7B3AC}"/>
    <pc:docChg chg="modSld">
      <pc:chgData name="Marcela Holubova (2509132)" userId="S::2509132@student.uwtsd.ac.uk::3c6f41ec-99e8-4189-896c-36b58062f8a4" providerId="AD" clId="Web-{836FA989-90C4-87C4-1B48-96D0DFD7B3AC}" dt="2026-04-19T15:36:25.022" v="10" actId="20577"/>
      <pc:docMkLst>
        <pc:docMk/>
      </pc:docMkLst>
      <pc:sldChg chg="modSp">
        <pc:chgData name="Marcela Holubova (2509132)" userId="S::2509132@student.uwtsd.ac.uk::3c6f41ec-99e8-4189-896c-36b58062f8a4" providerId="AD" clId="Web-{836FA989-90C4-87C4-1B48-96D0DFD7B3AC}" dt="2026-04-19T15:36:25.022" v="10" actId="20577"/>
        <pc:sldMkLst>
          <pc:docMk/>
          <pc:sldMk cId="671249959" sldId="257"/>
        </pc:sldMkLst>
        <pc:spChg chg="mod">
          <ac:chgData name="Marcela Holubova (2509132)" userId="S::2509132@student.uwtsd.ac.uk::3c6f41ec-99e8-4189-896c-36b58062f8a4" providerId="AD" clId="Web-{836FA989-90C4-87C4-1B48-96D0DFD7B3AC}" dt="2026-04-19T15:36:25.022" v="10" actId="20577"/>
          <ac:spMkLst>
            <pc:docMk/>
            <pc:sldMk cId="671249959" sldId="257"/>
            <ac:spMk id="2" creationId="{5922F631-4028-DBAF-26B0-13D753BC2148}"/>
          </ac:spMkLst>
        </pc:spChg>
      </pc:sldChg>
    </pc:docChg>
  </pc:docChgLst>
  <pc:docChgLst>
    <pc:chgData name="Marcela Holubova (2509132)" userId="S::2509132@student.uwtsd.ac.uk::3c6f41ec-99e8-4189-896c-36b58062f8a4" providerId="AD" clId="Web-{4711BA3C-A2AE-658A-1C31-3D52D25B99FD}"/>
    <pc:docChg chg="modSld">
      <pc:chgData name="Marcela Holubova (2509132)" userId="S::2509132@student.uwtsd.ac.uk::3c6f41ec-99e8-4189-896c-36b58062f8a4" providerId="AD" clId="Web-{4711BA3C-A2AE-658A-1C31-3D52D25B99FD}" dt="2026-04-19T16:26:44.502" v="1563" actId="20577"/>
      <pc:docMkLst>
        <pc:docMk/>
      </pc:docMkLst>
      <pc:sldChg chg="modSp">
        <pc:chgData name="Marcela Holubova (2509132)" userId="S::2509132@student.uwtsd.ac.uk::3c6f41ec-99e8-4189-896c-36b58062f8a4" providerId="AD" clId="Web-{4711BA3C-A2AE-658A-1C31-3D52D25B99FD}" dt="2026-04-19T15:44:49.878" v="157" actId="20577"/>
        <pc:sldMkLst>
          <pc:docMk/>
          <pc:sldMk cId="3066210368" sldId="256"/>
        </pc:sldMkLst>
        <pc:spChg chg="mod">
          <ac:chgData name="Marcela Holubova (2509132)" userId="S::2509132@student.uwtsd.ac.uk::3c6f41ec-99e8-4189-896c-36b58062f8a4" providerId="AD" clId="Web-{4711BA3C-A2AE-658A-1C31-3D52D25B99FD}" dt="2026-04-19T15:44:49.878" v="157" actId="20577"/>
          <ac:spMkLst>
            <pc:docMk/>
            <pc:sldMk cId="3066210368" sldId="256"/>
            <ac:spMk id="2" creationId="{F0A818FE-795F-0E4A-2DAB-A76E4C28911E}"/>
          </ac:spMkLst>
        </pc:spChg>
        <pc:graphicFrameChg chg="mod modGraphic">
          <ac:chgData name="Marcela Holubova (2509132)" userId="S::2509132@student.uwtsd.ac.uk::3c6f41ec-99e8-4189-896c-36b58062f8a4" providerId="AD" clId="Web-{4711BA3C-A2AE-658A-1C31-3D52D25B99FD}" dt="2026-04-19T15:39:10.690" v="100"/>
          <ac:graphicFrameMkLst>
            <pc:docMk/>
            <pc:sldMk cId="3066210368" sldId="256"/>
            <ac:graphicFrameMk id="4" creationId="{00000000-0000-0000-0000-000000000000}"/>
          </ac:graphicFrameMkLst>
        </pc:graphicFrameChg>
      </pc:sldChg>
      <pc:sldChg chg="modSp">
        <pc:chgData name="Marcela Holubova (2509132)" userId="S::2509132@student.uwtsd.ac.uk::3c6f41ec-99e8-4189-896c-36b58062f8a4" providerId="AD" clId="Web-{4711BA3C-A2AE-658A-1C31-3D52D25B99FD}" dt="2026-04-19T15:38:29.906" v="12" actId="20577"/>
        <pc:sldMkLst>
          <pc:docMk/>
          <pc:sldMk cId="671249959" sldId="257"/>
        </pc:sldMkLst>
        <pc:spChg chg="mod">
          <ac:chgData name="Marcela Holubova (2509132)" userId="S::2509132@student.uwtsd.ac.uk::3c6f41ec-99e8-4189-896c-36b58062f8a4" providerId="AD" clId="Web-{4711BA3C-A2AE-658A-1C31-3D52D25B99FD}" dt="2026-04-19T15:38:29.906" v="12" actId="20577"/>
          <ac:spMkLst>
            <pc:docMk/>
            <pc:sldMk cId="671249959" sldId="257"/>
            <ac:spMk id="3" creationId="{45E17B86-1AF6-8C57-4B14-0F4C5868F5C0}"/>
          </ac:spMkLst>
        </pc:spChg>
      </pc:sldChg>
      <pc:sldChg chg="modSp">
        <pc:chgData name="Marcela Holubova (2509132)" userId="S::2509132@student.uwtsd.ac.uk::3c6f41ec-99e8-4189-896c-36b58062f8a4" providerId="AD" clId="Web-{4711BA3C-A2AE-658A-1C31-3D52D25B99FD}" dt="2026-04-19T15:45:19.801" v="177" actId="20577"/>
        <pc:sldMkLst>
          <pc:docMk/>
          <pc:sldMk cId="32416441" sldId="276"/>
        </pc:sldMkLst>
        <pc:spChg chg="mod">
          <ac:chgData name="Marcela Holubova (2509132)" userId="S::2509132@student.uwtsd.ac.uk::3c6f41ec-99e8-4189-896c-36b58062f8a4" providerId="AD" clId="Web-{4711BA3C-A2AE-658A-1C31-3D52D25B99FD}" dt="2026-04-19T15:45:19.801" v="177" actId="20577"/>
          <ac:spMkLst>
            <pc:docMk/>
            <pc:sldMk cId="32416441" sldId="276"/>
            <ac:spMk id="3" creationId="{4CFD6A52-6E3E-BE67-A347-56E7595A8AE0}"/>
          </ac:spMkLst>
        </pc:spChg>
      </pc:sldChg>
      <pc:sldChg chg="modSp">
        <pc:chgData name="Marcela Holubova (2509132)" userId="S::2509132@student.uwtsd.ac.uk::3c6f41ec-99e8-4189-896c-36b58062f8a4" providerId="AD" clId="Web-{4711BA3C-A2AE-658A-1C31-3D52D25B99FD}" dt="2026-04-19T15:47:43.429" v="188" actId="20577"/>
        <pc:sldMkLst>
          <pc:docMk/>
          <pc:sldMk cId="90993077" sldId="278"/>
        </pc:sldMkLst>
        <pc:spChg chg="mod">
          <ac:chgData name="Marcela Holubova (2509132)" userId="S::2509132@student.uwtsd.ac.uk::3c6f41ec-99e8-4189-896c-36b58062f8a4" providerId="AD" clId="Web-{4711BA3C-A2AE-658A-1C31-3D52D25B99FD}" dt="2026-04-19T15:47:43.429" v="188" actId="20577"/>
          <ac:spMkLst>
            <pc:docMk/>
            <pc:sldMk cId="90993077" sldId="278"/>
            <ac:spMk id="3" creationId="{BA399E23-AC4E-FD0B-03C4-77BE3599F132}"/>
          </ac:spMkLst>
        </pc:spChg>
      </pc:sldChg>
      <pc:sldChg chg="modSp">
        <pc:chgData name="Marcela Holubova (2509132)" userId="S::2509132@student.uwtsd.ac.uk::3c6f41ec-99e8-4189-896c-36b58062f8a4" providerId="AD" clId="Web-{4711BA3C-A2AE-658A-1C31-3D52D25B99FD}" dt="2026-04-19T15:57:10.666" v="674" actId="20577"/>
        <pc:sldMkLst>
          <pc:docMk/>
          <pc:sldMk cId="477121963" sldId="279"/>
        </pc:sldMkLst>
        <pc:spChg chg="mod">
          <ac:chgData name="Marcela Holubova (2509132)" userId="S::2509132@student.uwtsd.ac.uk::3c6f41ec-99e8-4189-896c-36b58062f8a4" providerId="AD" clId="Web-{4711BA3C-A2AE-658A-1C31-3D52D25B99FD}" dt="2026-04-19T15:57:10.666" v="674" actId="20577"/>
          <ac:spMkLst>
            <pc:docMk/>
            <pc:sldMk cId="477121963" sldId="279"/>
            <ac:spMk id="3" creationId="{1535A29A-8F6A-40B2-078A-46F62ED8BAB8}"/>
          </ac:spMkLst>
        </pc:spChg>
      </pc:sldChg>
      <pc:sldChg chg="modSp">
        <pc:chgData name="Marcela Holubova (2509132)" userId="S::2509132@student.uwtsd.ac.uk::3c6f41ec-99e8-4189-896c-36b58062f8a4" providerId="AD" clId="Web-{4711BA3C-A2AE-658A-1C31-3D52D25B99FD}" dt="2026-04-19T16:12:36.755" v="1363" actId="20577"/>
        <pc:sldMkLst>
          <pc:docMk/>
          <pc:sldMk cId="2637146616" sldId="280"/>
        </pc:sldMkLst>
        <pc:spChg chg="mod">
          <ac:chgData name="Marcela Holubova (2509132)" userId="S::2509132@student.uwtsd.ac.uk::3c6f41ec-99e8-4189-896c-36b58062f8a4" providerId="AD" clId="Web-{4711BA3C-A2AE-658A-1C31-3D52D25B99FD}" dt="2026-04-19T16:12:36.755" v="1363" actId="20577"/>
          <ac:spMkLst>
            <pc:docMk/>
            <pc:sldMk cId="2637146616" sldId="280"/>
            <ac:spMk id="3" creationId="{21133BE0-F079-8F70-1C6E-68D31389D151}"/>
          </ac:spMkLst>
        </pc:spChg>
      </pc:sldChg>
      <pc:sldChg chg="modSp">
        <pc:chgData name="Marcela Holubova (2509132)" userId="S::2509132@student.uwtsd.ac.uk::3c6f41ec-99e8-4189-896c-36b58062f8a4" providerId="AD" clId="Web-{4711BA3C-A2AE-658A-1C31-3D52D25B99FD}" dt="2026-04-19T16:24:55.532" v="1530" actId="20577"/>
        <pc:sldMkLst>
          <pc:docMk/>
          <pc:sldMk cId="665794307" sldId="282"/>
        </pc:sldMkLst>
        <pc:spChg chg="mod">
          <ac:chgData name="Marcela Holubova (2509132)" userId="S::2509132@student.uwtsd.ac.uk::3c6f41ec-99e8-4189-896c-36b58062f8a4" providerId="AD" clId="Web-{4711BA3C-A2AE-658A-1C31-3D52D25B99FD}" dt="2026-04-19T16:24:55.532" v="1530" actId="20577"/>
          <ac:spMkLst>
            <pc:docMk/>
            <pc:sldMk cId="665794307" sldId="282"/>
            <ac:spMk id="3" creationId="{B81567CC-0949-5D26-64C0-5A61C92FF082}"/>
          </ac:spMkLst>
        </pc:spChg>
      </pc:sldChg>
      <pc:sldChg chg="modSp">
        <pc:chgData name="Marcela Holubova (2509132)" userId="S::2509132@student.uwtsd.ac.uk::3c6f41ec-99e8-4189-896c-36b58062f8a4" providerId="AD" clId="Web-{4711BA3C-A2AE-658A-1C31-3D52D25B99FD}" dt="2026-04-19T16:26:44.502" v="1563" actId="20577"/>
        <pc:sldMkLst>
          <pc:docMk/>
          <pc:sldMk cId="910340256" sldId="283"/>
        </pc:sldMkLst>
        <pc:spChg chg="mod">
          <ac:chgData name="Marcela Holubova (2509132)" userId="S::2509132@student.uwtsd.ac.uk::3c6f41ec-99e8-4189-896c-36b58062f8a4" providerId="AD" clId="Web-{4711BA3C-A2AE-658A-1C31-3D52D25B99FD}" dt="2026-04-19T16:26:44.502" v="1563" actId="20577"/>
          <ac:spMkLst>
            <pc:docMk/>
            <pc:sldMk cId="910340256" sldId="283"/>
            <ac:spMk id="3" creationId="{A9C9E669-D8B9-1A47-49A1-33E198BBF41E}"/>
          </ac:spMkLst>
        </pc:spChg>
      </pc:sldChg>
      <pc:sldChg chg="modSp">
        <pc:chgData name="Marcela Holubova (2509132)" userId="S::2509132@student.uwtsd.ac.uk::3c6f41ec-99e8-4189-896c-36b58062f8a4" providerId="AD" clId="Web-{4711BA3C-A2AE-658A-1C31-3D52D25B99FD}" dt="2026-04-19T15:53:20.106" v="626"/>
        <pc:sldMkLst>
          <pc:docMk/>
          <pc:sldMk cId="770023769" sldId="285"/>
        </pc:sldMkLst>
        <pc:graphicFrameChg chg="mod modGraphic">
          <ac:chgData name="Marcela Holubova (2509132)" userId="S::2509132@student.uwtsd.ac.uk::3c6f41ec-99e8-4189-896c-36b58062f8a4" providerId="AD" clId="Web-{4711BA3C-A2AE-658A-1C31-3D52D25B99FD}" dt="2026-04-19T15:53:20.106" v="626"/>
          <ac:graphicFrameMkLst>
            <pc:docMk/>
            <pc:sldMk cId="770023769" sldId="285"/>
            <ac:graphicFrameMk id="4" creationId="{A64DB64C-E671-A417-9015-08B4C86E157F}"/>
          </ac:graphicFrameMkLst>
        </pc:graphicFrameChg>
      </pc:sldChg>
      <pc:sldChg chg="addSp delSp modSp">
        <pc:chgData name="Marcela Holubova (2509132)" userId="S::2509132@student.uwtsd.ac.uk::3c6f41ec-99e8-4189-896c-36b58062f8a4" providerId="AD" clId="Web-{4711BA3C-A2AE-658A-1C31-3D52D25B99FD}" dt="2026-04-19T16:08:42.858" v="1354"/>
        <pc:sldMkLst>
          <pc:docMk/>
          <pc:sldMk cId="681798775" sldId="286"/>
        </pc:sldMkLst>
        <pc:spChg chg="add del mod">
          <ac:chgData name="Marcela Holubova (2509132)" userId="S::2509132@student.uwtsd.ac.uk::3c6f41ec-99e8-4189-896c-36b58062f8a4" providerId="AD" clId="Web-{4711BA3C-A2AE-658A-1C31-3D52D25B99FD}" dt="2026-04-19T16:01:01.973" v="740"/>
          <ac:spMkLst>
            <pc:docMk/>
            <pc:sldMk cId="681798775" sldId="286"/>
            <ac:spMk id="5" creationId="{53EE7AB2-4108-064F-9FC3-1E18D2600B24}"/>
          </ac:spMkLst>
        </pc:spChg>
        <pc:graphicFrameChg chg="add del mod modGraphic">
          <ac:chgData name="Marcela Holubova (2509132)" userId="S::2509132@student.uwtsd.ac.uk::3c6f41ec-99e8-4189-896c-36b58062f8a4" providerId="AD" clId="Web-{4711BA3C-A2AE-658A-1C31-3D52D25B99FD}" dt="2026-04-19T16:08:42.858" v="1354"/>
          <ac:graphicFrameMkLst>
            <pc:docMk/>
            <pc:sldMk cId="681798775" sldId="286"/>
            <ac:graphicFrameMk id="4" creationId="{EB545995-7888-F44D-8084-FEE7A2A240AE}"/>
          </ac:graphicFrameMkLst>
        </pc:graphicFrameChg>
      </pc:sldChg>
      <pc:sldChg chg="modSp">
        <pc:chgData name="Marcela Holubova (2509132)" userId="S::2509132@student.uwtsd.ac.uk::3c6f41ec-99e8-4189-896c-36b58062f8a4" providerId="AD" clId="Web-{4711BA3C-A2AE-658A-1C31-3D52D25B99FD}" dt="2026-04-19T16:23:39.390" v="1522" actId="20577"/>
        <pc:sldMkLst>
          <pc:docMk/>
          <pc:sldMk cId="2124799149" sldId="287"/>
        </pc:sldMkLst>
        <pc:spChg chg="mod">
          <ac:chgData name="Marcela Holubova (2509132)" userId="S::2509132@student.uwtsd.ac.uk::3c6f41ec-99e8-4189-896c-36b58062f8a4" providerId="AD" clId="Web-{4711BA3C-A2AE-658A-1C31-3D52D25B99FD}" dt="2026-04-19T16:23:39.390" v="1522" actId="20577"/>
          <ac:spMkLst>
            <pc:docMk/>
            <pc:sldMk cId="2124799149" sldId="287"/>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19/04/2026</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healthtechdigital.com" TargetMode="External"/><Relationship Id="rId2" Type="http://schemas.openxmlformats.org/officeDocument/2006/relationships/hyperlink" Target="https://learn.microsoft.com" TargetMode="External"/><Relationship Id="rId1" Type="http://schemas.openxmlformats.org/officeDocument/2006/relationships/slideLayout" Target="../slideLayouts/slideLayout2.xml"/><Relationship Id="rId4" Type="http://schemas.openxmlformats.org/officeDocument/2006/relationships/hyperlink" Target="https://www.this.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a:cs typeface="Arial"/>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a:ea typeface="Arial" panose="020B0604020202020204" pitchFamily="34" charset="0"/>
                <a:cs typeface="Arial"/>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a:effectLst/>
                <a:latin typeface="Arial"/>
                <a:ea typeface="Arial" panose="020B0604020202020204" pitchFamily="34" charset="0"/>
                <a:cs typeface="Arial"/>
              </a:rPr>
              <a:t>Assessment 1: </a:t>
            </a:r>
            <a:r>
              <a:rPr lang="en-US" sz="2800" b="1" spc="-10">
                <a:latin typeface="Arial"/>
                <a:ea typeface="Arial" panose="020B0604020202020204" pitchFamily="34" charset="0"/>
                <a:cs typeface="Arial"/>
              </a:rPr>
              <a:t>Group</a:t>
            </a:r>
            <a:r>
              <a:rPr lang="en-US" sz="2800" b="1" spc="-10">
                <a:effectLst/>
                <a:latin typeface="Arial"/>
                <a:ea typeface="Arial" panose="020B0604020202020204" pitchFamily="34" charset="0"/>
                <a:cs typeface="Arial"/>
              </a:rPr>
              <a:t>  Presentation </a:t>
            </a:r>
            <a:endParaRPr lang="en-US" sz="2800" b="1" spc="-1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vert="horz" lIns="91440" tIns="45720" rIns="91440" bIns="45720" rtlCol="0" anchor="t">
            <a:normAutofit/>
          </a:bodyPr>
          <a:lstStyle/>
          <a:p>
            <a:pPr algn="l"/>
            <a:endParaRPr lang="en-GB" dirty="0"/>
          </a:p>
          <a:p>
            <a:pPr algn="l"/>
            <a:r>
              <a:rPr lang="en-GB" dirty="0"/>
              <a:t>Programme: Certificate of Higher Education in Health and Social Care</a:t>
            </a:r>
          </a:p>
          <a:p>
            <a:pPr algn="l"/>
            <a:r>
              <a:rPr lang="en-GB" dirty="0"/>
              <a:t>				</a:t>
            </a:r>
          </a:p>
          <a:p>
            <a:pPr algn="l"/>
            <a:r>
              <a:rPr lang="en-GB"/>
              <a:t>Lecturer name: </a:t>
            </a:r>
            <a:r>
              <a:rPr lang="en-GB" sz="1800">
                <a:latin typeface="Helvetica"/>
                <a:cs typeface="Helvetica"/>
              </a:rPr>
              <a:t>Kwame Assa-Agyei</a:t>
            </a:r>
            <a:endParaRPr lang="en-GB">
              <a:solidFill>
                <a:srgbClr val="FF0000"/>
              </a:solidFill>
            </a:endParaRPr>
          </a:p>
          <a:p>
            <a:pPr algn="l"/>
            <a:endParaRPr lang="en-GB" dirty="0">
              <a:solidFill>
                <a:srgbClr val="000000"/>
              </a:solidFill>
            </a:endParaRP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1891223"/>
            <a:ext cx="9144000" cy="1231709"/>
          </a:xfrm>
        </p:spPr>
        <p:txBody>
          <a:bodyPr vert="horz" lIns="91440" tIns="45720" rIns="91440" bIns="45720" rtlCol="0" anchor="b">
            <a:noAutofit/>
          </a:bodyPr>
          <a:lstStyle/>
          <a:p>
            <a:r>
              <a:rPr lang="en-GB" sz="3600" dirty="0"/>
              <a:t>Improving </a:t>
            </a:r>
            <a:r>
              <a:rPr lang="en-GB" sz="3600"/>
              <a:t>Efficiency in Sunrise </a:t>
            </a:r>
            <a:r>
              <a:rPr lang="en-GB" sz="3600" dirty="0"/>
              <a:t>Residential Care Home using Microsoft 365 tools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221234978"/>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dirty="0"/>
                        <a:t>Marcela </a:t>
                      </a:r>
                      <a:r>
                        <a:rPr lang="en-GB" dirty="0" err="1"/>
                        <a:t>Holubova</a:t>
                      </a:r>
                    </a:p>
                  </a:txBody>
                  <a:tcPr/>
                </a:tc>
                <a:tc>
                  <a:txBody>
                    <a:bodyPr/>
                    <a:lstStyle/>
                    <a:p>
                      <a:r>
                        <a:rPr lang="en-GB"/>
                        <a:t>2509132</a:t>
                      </a:r>
                      <a:endParaRPr lang="en-GB"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vert="horz" lIns="91440" tIns="45720" rIns="91440" bIns="45720" rtlCol="0" anchor="t">
            <a:normAutofit fontScale="92500" lnSpcReduction="20000"/>
          </a:bodyPr>
          <a:lstStyle/>
          <a:p>
            <a:pPr marL="0" indent="0">
              <a:buNone/>
            </a:pPr>
            <a:endParaRPr lang="en-GB" sz="2400" dirty="0"/>
          </a:p>
          <a:p>
            <a:pPr marL="0" indent="0">
              <a:buNone/>
            </a:pPr>
            <a:r>
              <a:rPr lang="en-GB" sz="3200" dirty="0"/>
              <a:t>I acknowledge the use of Grammarly </a:t>
            </a:r>
            <a:r>
              <a:rPr lang="en-GB" sz="3200"/>
              <a:t>(https://www.grammarly.com/) on </a:t>
            </a:r>
            <a:r>
              <a:rPr lang="en-GB" sz="3200">
                <a:solidFill>
                  <a:srgbClr val="000000"/>
                </a:solidFill>
              </a:rPr>
              <a:t>01.04.2026</a:t>
            </a:r>
            <a:r>
              <a:rPr lang="en-GB" sz="3200" dirty="0">
                <a:solidFill>
                  <a:srgbClr val="FF0000"/>
                </a:solidFill>
              </a:rPr>
              <a:t> </a:t>
            </a:r>
            <a:r>
              <a:rPr lang="en-GB" sz="3200"/>
              <a:t>to support to check my work using the </a:t>
            </a:r>
            <a:r>
              <a:rPr lang="en-GB" sz="3200" dirty="0"/>
              <a:t>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fontScale="92500" lnSpcReduction="10000"/>
          </a:bodyPr>
          <a:lstStyle/>
          <a:p>
            <a:pPr>
              <a:buFont typeface="Wingdings" panose="05000000000000000000" pitchFamily="2" charset="2"/>
              <a:buChar char="q"/>
            </a:pPr>
            <a:r>
              <a:rPr lang="en-GB" dirty="0"/>
              <a:t>Introduction - Explanation of the chosen MS 365 application</a:t>
            </a:r>
          </a:p>
          <a:p>
            <a:pPr lvl="1">
              <a:buFont typeface="Wingdings" panose="05000000000000000000" pitchFamily="2" charset="2"/>
              <a:buChar char="§"/>
            </a:pPr>
            <a:r>
              <a:rPr lang="en-GB" dirty="0"/>
              <a:t>Benefits and Limitations within Sunrise Residential Care Home</a:t>
            </a:r>
          </a:p>
          <a:p>
            <a:pPr>
              <a:buFont typeface="Wingdings" panose="05000000000000000000" pitchFamily="2" charset="2"/>
              <a:buChar char="q"/>
            </a:pPr>
            <a:r>
              <a:rPr lang="en-GB" dirty="0"/>
              <a:t>Evaluation of the chosen communication or collaboration tool</a:t>
            </a:r>
          </a:p>
          <a:p>
            <a:pPr lvl="1">
              <a:buFont typeface="Wingdings" panose="05000000000000000000" pitchFamily="2" charset="2"/>
              <a:buChar char="§"/>
            </a:pPr>
            <a:r>
              <a:rPr lang="en-GB" dirty="0"/>
              <a:t> Benefits and Limitations within Sunrise Residential Care Home</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vert="horz" lIns="91440" tIns="45720" rIns="91440" bIns="45720" rtlCol="0" anchor="t">
            <a:normAutofit/>
          </a:bodyPr>
          <a:lstStyle/>
          <a:p>
            <a:r>
              <a:rPr lang="en-GB">
                <a:ea typeface="+mn-lt"/>
                <a:cs typeface="+mn-lt"/>
              </a:rPr>
              <a:t>Sunrise is a residential care home with ~35 residents</a:t>
            </a:r>
            <a:endParaRPr lang="en-GB"/>
          </a:p>
          <a:p>
            <a:r>
              <a:rPr lang="en-GB">
                <a:ea typeface="+mn-lt"/>
                <a:cs typeface="+mn-lt"/>
              </a:rPr>
              <a:t> Many residents have dementia and long-term conditions</a:t>
            </a:r>
            <a:endParaRPr lang="en-GB"/>
          </a:p>
          <a:p>
            <a:r>
              <a:rPr lang="en-GB">
                <a:ea typeface="+mn-lt"/>
                <a:cs typeface="+mn-lt"/>
              </a:rPr>
              <a:t>Staff include nurses, carers, and admin</a:t>
            </a:r>
            <a:endParaRPr lang="en-GB"/>
          </a:p>
          <a:p>
            <a:r>
              <a:rPr lang="en-GB">
                <a:ea typeface="+mn-lt"/>
                <a:cs typeface="+mn-lt"/>
              </a:rPr>
              <a:t>The home uses Microsoft 365 but staff lack full confidence</a:t>
            </a:r>
            <a:endParaRPr lang="en-GB"/>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br>
              <a:rPr lang="en-GB" dirty="0"/>
            </a:br>
            <a:r>
              <a:rPr lang="en-GB" dirty="0"/>
              <a:t>Benefits and Limitations within Sunrise Residential Care Home and Limitation</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93603222"/>
              </p:ext>
            </p:extLst>
          </p:nvPr>
        </p:nvGraphicFramePr>
        <p:xfrm>
          <a:off x="1303399" y="2289514"/>
          <a:ext cx="8918774" cy="3591305"/>
        </p:xfrm>
        <a:graphic>
          <a:graphicData uri="http://schemas.openxmlformats.org/drawingml/2006/table">
            <a:tbl>
              <a:tblPr firstRow="1" bandRow="1">
                <a:tableStyleId>{5C22544A-7EE6-4342-B048-85BDC9FD1C3A}</a:tableStyleId>
              </a:tblPr>
              <a:tblGrid>
                <a:gridCol w="4459387">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dirty="0"/>
                        <a:t>Accurate data </a:t>
                      </a:r>
                      <a:r>
                        <a:rPr lang="en-GB"/>
                        <a:t>management</a:t>
                      </a:r>
                      <a:endParaRPr lang="en-GB" dirty="0"/>
                    </a:p>
                  </a:txBody>
                  <a:tcPr/>
                </a:tc>
                <a:tc>
                  <a:txBody>
                    <a:bodyPr/>
                    <a:lstStyle/>
                    <a:p>
                      <a:r>
                        <a:rPr lang="en-GB" dirty="0" err="1"/>
                        <a:t>Requaires</a:t>
                      </a:r>
                      <a:r>
                        <a:rPr lang="en-GB" dirty="0"/>
                        <a:t> training </a:t>
                      </a:r>
                    </a:p>
                  </a:txBody>
                  <a:tcPr/>
                </a:tc>
                <a:extLst>
                  <a:ext uri="{0D108BD9-81ED-4DB2-BD59-A6C34878D82A}">
                    <a16:rowId xmlns:a16="http://schemas.microsoft.com/office/drawing/2014/main" val="2882987392"/>
                  </a:ext>
                </a:extLst>
              </a:tr>
              <a:tr h="590245">
                <a:tc>
                  <a:txBody>
                    <a:bodyPr/>
                    <a:lstStyle/>
                    <a:p>
                      <a:r>
                        <a:rPr lang="en-GB"/>
                        <a:t>Saves time compared to manual records</a:t>
                      </a:r>
                      <a:endParaRPr lang="en-GB" dirty="0"/>
                    </a:p>
                  </a:txBody>
                  <a:tcPr/>
                </a:tc>
                <a:tc>
                  <a:txBody>
                    <a:bodyPr/>
                    <a:lstStyle/>
                    <a:p>
                      <a:r>
                        <a:rPr lang="en-GB"/>
                        <a:t>Risk of data entry errors</a:t>
                      </a:r>
                      <a:endParaRPr lang="en-GB" dirty="0"/>
                    </a:p>
                  </a:txBody>
                  <a:tcPr/>
                </a:tc>
                <a:extLst>
                  <a:ext uri="{0D108BD9-81ED-4DB2-BD59-A6C34878D82A}">
                    <a16:rowId xmlns:a16="http://schemas.microsoft.com/office/drawing/2014/main" val="3160413561"/>
                  </a:ext>
                </a:extLst>
              </a:tr>
              <a:tr h="590245">
                <a:tc>
                  <a:txBody>
                    <a:bodyPr/>
                    <a:lstStyle/>
                    <a:p>
                      <a:r>
                        <a:rPr lang="en-GB"/>
                        <a:t>Easy reporting and analysis</a:t>
                      </a:r>
                      <a:endParaRPr lang="en-GB" dirty="0"/>
                    </a:p>
                  </a:txBody>
                  <a:tcPr/>
                </a:tc>
                <a:tc>
                  <a:txBody>
                    <a:bodyPr/>
                    <a:lstStyle/>
                    <a:p>
                      <a:r>
                        <a:rPr lang="en-GB" dirty="0"/>
                        <a:t>Data security concerns if not </a:t>
                      </a:r>
                      <a:r>
                        <a:rPr lang="en-GB" dirty="0" err="1"/>
                        <a:t>procected</a:t>
                      </a:r>
                      <a:r>
                        <a:rPr lang="en-GB" dirty="0"/>
                        <a:t> </a:t>
                      </a:r>
                    </a:p>
                  </a:txBody>
                  <a:tcPr/>
                </a:tc>
                <a:extLst>
                  <a:ext uri="{0D108BD9-81ED-4DB2-BD59-A6C34878D82A}">
                    <a16:rowId xmlns:a16="http://schemas.microsoft.com/office/drawing/2014/main" val="3484592418"/>
                  </a:ext>
                </a:extLst>
              </a:tr>
              <a:tr h="590245">
                <a:tc>
                  <a:txBody>
                    <a:bodyPr/>
                    <a:lstStyle/>
                    <a:p>
                      <a:r>
                        <a:rPr lang="en-GB" dirty="0"/>
                        <a:t>Improves </a:t>
                      </a:r>
                      <a:r>
                        <a:rPr lang="en-GB"/>
                        <a:t>organisation</a:t>
                      </a:r>
                      <a:endParaRPr lang="en-GB" dirty="0"/>
                    </a:p>
                  </a:txBody>
                  <a:tcPr/>
                </a:tc>
                <a:tc>
                  <a:txBody>
                    <a:bodyPr/>
                    <a:lstStyle/>
                    <a:p>
                      <a:r>
                        <a:rPr lang="en-GB" dirty="0"/>
                        <a:t>Not real time </a:t>
                      </a:r>
                      <a:r>
                        <a:rPr lang="en-GB"/>
                        <a:t>collaboration friendly </a:t>
                      </a:r>
                      <a:r>
                        <a:rPr lang="en-GB" dirty="0"/>
                        <a:t> </a:t>
                      </a:r>
                    </a:p>
                  </a:txBody>
                  <a:tcPr/>
                </a:tc>
                <a:extLst>
                  <a:ext uri="{0D108BD9-81ED-4DB2-BD59-A6C34878D82A}">
                    <a16:rowId xmlns:a16="http://schemas.microsoft.com/office/drawing/2014/main" val="247985416"/>
                  </a:ext>
                </a:extLst>
              </a:tr>
              <a:tr h="590245">
                <a:tc>
                  <a:txBody>
                    <a:bodyPr/>
                    <a:lstStyle/>
                    <a:p>
                      <a:r>
                        <a:rPr lang="en-GB"/>
                        <a:t>Reduces manual work </a:t>
                      </a:r>
                      <a:endParaRPr lang="en-GB" dirty="0"/>
                    </a:p>
                  </a:txBody>
                  <a:tcPr/>
                </a:tc>
                <a:tc>
                  <a:txBody>
                    <a:bodyPr/>
                    <a:lstStyle/>
                    <a:p>
                      <a:r>
                        <a:rPr lang="en-GB" dirty="0"/>
                        <a:t>Risk of </a:t>
                      </a:r>
                      <a:r>
                        <a:rPr lang="en-GB"/>
                        <a:t>overwriting data of using outdated versions</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vert="horz" lIns="91440" tIns="45720" rIns="91440" bIns="45720" rtlCol="0" anchor="t">
            <a:normAutofit/>
          </a:bodyPr>
          <a:lstStyle/>
          <a:p>
            <a:pPr marL="457200" indent="-457200"/>
            <a:r>
              <a:rPr lang="en-US" dirty="0">
                <a:ea typeface="+mn-lt"/>
                <a:cs typeface="+mn-lt"/>
              </a:rPr>
              <a:t>Microsoft Teams was chosen due to its strong communication and collaboration features</a:t>
            </a:r>
            <a:endParaRPr lang="en-US" dirty="0"/>
          </a:p>
          <a:p>
            <a:pPr marL="457200" indent="-457200"/>
            <a:r>
              <a:rPr lang="en-US">
                <a:ea typeface="+mn-lt"/>
                <a:cs typeface="+mn-lt"/>
              </a:rPr>
              <a:t> It allows real-time messaging and quick information sharing between staff</a:t>
            </a:r>
            <a:endParaRPr lang="en-US"/>
          </a:p>
          <a:p>
            <a:pPr marL="457200" indent="-457200"/>
            <a:r>
              <a:rPr lang="en-US">
                <a:ea typeface="+mn-lt"/>
                <a:cs typeface="+mn-lt"/>
              </a:rPr>
              <a:t>Supports teamwork in a busy care environment</a:t>
            </a:r>
            <a:endParaRPr lang="en-US"/>
          </a:p>
          <a:p>
            <a:pPr marL="457200" indent="-457200"/>
            <a:r>
              <a:rPr lang="en-US">
                <a:ea typeface="+mn-lt"/>
                <a:cs typeface="+mn-lt"/>
              </a:rPr>
              <a:t>Integrates with other Microsoft 365 tools (e.g., Excel, OneDrive)</a:t>
            </a:r>
            <a:endParaRPr lang="en-US"/>
          </a:p>
          <a:p>
            <a:pPr marL="457200" indent="-457200"/>
            <a:r>
              <a:rPr lang="en-US">
                <a:ea typeface="+mn-lt"/>
                <a:cs typeface="+mn-lt"/>
              </a:rPr>
              <a:t>Helps improve coordination and efficiency in care delivery</a:t>
            </a:r>
            <a:endParaRPr lang="en-US"/>
          </a:p>
        </p:txBody>
      </p:sp>
    </p:spTree>
    <p:extLst>
      <p:ext uri="{BB962C8B-B14F-4D97-AF65-F5344CB8AC3E}">
        <p14:creationId xmlns:p14="http://schemas.microsoft.com/office/powerpoint/2010/main" val="47712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dirty="0"/>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3700365924"/>
              </p:ext>
            </p:extLst>
          </p:nvPr>
        </p:nvGraphicFramePr>
        <p:xfrm>
          <a:off x="836176" y="1395876"/>
          <a:ext cx="9423156" cy="5486400"/>
        </p:xfrm>
        <a:graphic>
          <a:graphicData uri="http://schemas.openxmlformats.org/drawingml/2006/table">
            <a:tbl>
              <a:tblPr firstRow="1" bandRow="1">
                <a:tableStyleId>{5C22544A-7EE6-4342-B048-85BDC9FD1C3A}</a:tableStyleId>
              </a:tblPr>
              <a:tblGrid>
                <a:gridCol w="4711578">
                  <a:extLst>
                    <a:ext uri="{9D8B030D-6E8A-4147-A177-3AD203B41FA5}">
                      <a16:colId xmlns:a16="http://schemas.microsoft.com/office/drawing/2014/main" val="1492186870"/>
                    </a:ext>
                  </a:extLst>
                </a:gridCol>
                <a:gridCol w="4711578">
                  <a:extLst>
                    <a:ext uri="{9D8B030D-6E8A-4147-A177-3AD203B41FA5}">
                      <a16:colId xmlns:a16="http://schemas.microsoft.com/office/drawing/2014/main" val="3245328862"/>
                    </a:ext>
                  </a:extLst>
                </a:gridCol>
              </a:tblGrid>
              <a:tr h="344741">
                <a:tc>
                  <a:txBody>
                    <a:bodyPr/>
                    <a:lstStyle/>
                    <a:p>
                      <a:r>
                        <a:rPr lang="en-GB" dirty="0"/>
                        <a:t>Advantages </a:t>
                      </a:r>
                    </a:p>
                  </a:txBody>
                  <a:tcPr/>
                </a:tc>
                <a:tc>
                  <a:txBody>
                    <a:bodyPr/>
                    <a:lstStyle/>
                    <a:p>
                      <a:r>
                        <a:rPr lang="en-GB" dirty="0"/>
                        <a:t>Disadvantages</a:t>
                      </a:r>
                    </a:p>
                  </a:txBody>
                  <a:tcPr/>
                </a:tc>
                <a:extLst>
                  <a:ext uri="{0D108BD9-81ED-4DB2-BD59-A6C34878D82A}">
                    <a16:rowId xmlns:a16="http://schemas.microsoft.com/office/drawing/2014/main" val="2184396433"/>
                  </a:ext>
                </a:extLst>
              </a:tr>
              <a:tr h="1034225">
                <a:tc>
                  <a:txBody>
                    <a:bodyPr/>
                    <a:lstStyle/>
                    <a:p>
                      <a:pPr marL="285750" lvl="0" indent="-285750" algn="l">
                        <a:lnSpc>
                          <a:spcPct val="100000"/>
                        </a:lnSpc>
                        <a:spcBef>
                          <a:spcPts val="0"/>
                        </a:spcBef>
                        <a:spcAft>
                          <a:spcPts val="0"/>
                        </a:spcAft>
                        <a:buFont typeface="Arial"/>
                        <a:buChar char="•"/>
                      </a:pPr>
                      <a:r>
                        <a:rPr lang="en-GB" sz="1800" b="0" i="0" u="none" strike="noStrike" noProof="0">
                          <a:latin typeface="Aptos"/>
                        </a:rPr>
                        <a:t>Real-time communication</a:t>
                      </a:r>
                      <a:endParaRPr lang="en-US"/>
                    </a:p>
                    <a:p>
                      <a:pPr lvl="0" algn="l">
                        <a:lnSpc>
                          <a:spcPct val="100000"/>
                        </a:lnSpc>
                        <a:spcBef>
                          <a:spcPts val="0"/>
                        </a:spcBef>
                        <a:spcAft>
                          <a:spcPts val="0"/>
                        </a:spcAft>
                        <a:buNone/>
                      </a:pPr>
                      <a:r>
                        <a:rPr lang="en-GB" sz="1800" b="0" i="0" u="none" strike="noStrike" noProof="0">
                          <a:latin typeface="Aptos"/>
                        </a:rPr>
                        <a:t>    Staff can send instant messages and updates quickly</a:t>
                      </a:r>
                      <a:endParaRPr lang="en-GB"/>
                    </a:p>
                    <a:p>
                      <a:pPr lvl="0" algn="l">
                        <a:lnSpc>
                          <a:spcPct val="100000"/>
                        </a:lnSpc>
                        <a:spcBef>
                          <a:spcPts val="0"/>
                        </a:spcBef>
                        <a:spcAft>
                          <a:spcPts val="0"/>
                        </a:spcAft>
                        <a:buNone/>
                      </a:pPr>
                      <a:endParaRPr lang="en-GB" sz="1800" b="0" i="0" u="none" strike="noStrike" noProof="0" dirty="0">
                        <a:latin typeface="Aptos"/>
                      </a:endParaRPr>
                    </a:p>
                  </a:txBody>
                  <a:tcPr/>
                </a:tc>
                <a:tc>
                  <a:txBody>
                    <a:bodyPr/>
                    <a:lstStyle/>
                    <a:p>
                      <a:pPr marL="285750" indent="-285750">
                        <a:buFont typeface="Arial"/>
                        <a:buChar char="•"/>
                      </a:pPr>
                      <a:r>
                        <a:rPr lang="en-GB">
                          <a:solidFill>
                            <a:schemeClr val="tx1"/>
                          </a:solidFill>
                        </a:rPr>
                        <a:t>Requires digital skills</a:t>
                      </a:r>
                    </a:p>
                    <a:p>
                      <a:pPr marL="0" lvl="0" indent="0">
                        <a:buNone/>
                      </a:pPr>
                      <a:r>
                        <a:rPr lang="en-GB">
                          <a:solidFill>
                            <a:schemeClr val="tx1"/>
                          </a:solidFill>
                        </a:rPr>
                        <a:t> Some staff may struggle to use it </a:t>
                      </a:r>
                    </a:p>
                  </a:txBody>
                  <a:tcPr/>
                </a:tc>
                <a:extLst>
                  <a:ext uri="{0D108BD9-81ED-4DB2-BD59-A6C34878D82A}">
                    <a16:rowId xmlns:a16="http://schemas.microsoft.com/office/drawing/2014/main" val="1929977270"/>
                  </a:ext>
                </a:extLst>
              </a:tr>
              <a:tr h="796472">
                <a:tc>
                  <a:txBody>
                    <a:bodyPr/>
                    <a:lstStyle/>
                    <a:p>
                      <a:pPr marL="285750" lvl="0" indent="-285750" algn="l">
                        <a:lnSpc>
                          <a:spcPct val="100000"/>
                        </a:lnSpc>
                        <a:spcBef>
                          <a:spcPts val="0"/>
                        </a:spcBef>
                        <a:spcAft>
                          <a:spcPts val="0"/>
                        </a:spcAft>
                        <a:buFont typeface="Arial"/>
                        <a:buChar char="•"/>
                      </a:pPr>
                      <a:r>
                        <a:rPr lang="en-GB" sz="1800" b="0" i="0" u="none" strike="noStrike" noProof="0">
                          <a:latin typeface="Aptos"/>
                        </a:rPr>
                        <a:t>Improves teamwork</a:t>
                      </a:r>
                    </a:p>
                    <a:p>
                      <a:pPr lvl="0" algn="l">
                        <a:lnSpc>
                          <a:spcPct val="100000"/>
                        </a:lnSpc>
                        <a:spcBef>
                          <a:spcPts val="0"/>
                        </a:spcBef>
                        <a:spcAft>
                          <a:spcPts val="0"/>
                        </a:spcAft>
                        <a:buNone/>
                      </a:pPr>
                      <a:r>
                        <a:rPr lang="en-GB" sz="1800" b="0" i="0" u="none" strike="noStrike" noProof="0">
                          <a:latin typeface="Aptos"/>
                        </a:rPr>
                        <a:t>    Nurses, carers, and admin staff can collaborate easily</a:t>
                      </a:r>
                      <a:endParaRPr lang="en-GB"/>
                    </a:p>
                  </a:txBody>
                  <a:tcPr/>
                </a:tc>
                <a:tc>
                  <a:txBody>
                    <a:bodyPr/>
                    <a:lstStyle/>
                    <a:p>
                      <a:pPr marL="285750" indent="-285750">
                        <a:buFont typeface="Arial"/>
                        <a:buChar char="•"/>
                      </a:pPr>
                      <a:r>
                        <a:rPr lang="en-GB" err="1"/>
                        <a:t>Dependece</a:t>
                      </a:r>
                      <a:r>
                        <a:rPr lang="en-GB"/>
                        <a:t> on </a:t>
                      </a:r>
                      <a:r>
                        <a:rPr lang="en-GB" err="1"/>
                        <a:t>iternet</a:t>
                      </a:r>
                      <a:endParaRPr lang="en-GB" dirty="0" err="1"/>
                    </a:p>
                    <a:p>
                      <a:pPr marL="0" lvl="0" indent="0">
                        <a:buNone/>
                      </a:pPr>
                      <a:r>
                        <a:rPr lang="en-GB" dirty="0"/>
                        <a:t> Poor connection can interrupt </a:t>
                      </a:r>
                      <a:r>
                        <a:rPr lang="en-GB" dirty="0" err="1"/>
                        <a:t>comunication</a:t>
                      </a:r>
                      <a:endParaRPr lang="en-GB"/>
                    </a:p>
                  </a:txBody>
                  <a:tcPr/>
                </a:tc>
                <a:extLst>
                  <a:ext uri="{0D108BD9-81ED-4DB2-BD59-A6C34878D82A}">
                    <a16:rowId xmlns:a16="http://schemas.microsoft.com/office/drawing/2014/main" val="1856759452"/>
                  </a:ext>
                </a:extLst>
              </a:tr>
              <a:tr h="1271978">
                <a:tc>
                  <a:txBody>
                    <a:bodyPr/>
                    <a:lstStyle/>
                    <a:p>
                      <a:pPr marL="285750" lvl="0" indent="-285750" algn="l">
                        <a:lnSpc>
                          <a:spcPct val="100000"/>
                        </a:lnSpc>
                        <a:spcBef>
                          <a:spcPts val="0"/>
                        </a:spcBef>
                        <a:spcAft>
                          <a:spcPts val="0"/>
                        </a:spcAft>
                        <a:buFont typeface="Arial"/>
                        <a:buChar char="•"/>
                      </a:pPr>
                      <a:r>
                        <a:rPr lang="en-GB" sz="1800" b="0" i="0" u="none" strike="noStrike" noProof="0">
                          <a:latin typeface="Aptos"/>
                        </a:rPr>
                        <a:t>File sharing &amp; integration</a:t>
                      </a:r>
                      <a:endParaRPr lang="en-US" sz="1800" b="0" i="0" u="none" strike="noStrike" noProof="0">
                        <a:latin typeface="Aptos"/>
                      </a:endParaRPr>
                    </a:p>
                    <a:p>
                      <a:pPr lvl="0" algn="l">
                        <a:lnSpc>
                          <a:spcPct val="100000"/>
                        </a:lnSpc>
                        <a:spcBef>
                          <a:spcPts val="0"/>
                        </a:spcBef>
                        <a:spcAft>
                          <a:spcPts val="0"/>
                        </a:spcAft>
                        <a:buNone/>
                      </a:pPr>
                      <a:r>
                        <a:rPr lang="en-GB" sz="1800" b="0" i="0" u="none" strike="noStrike" noProof="0">
                          <a:latin typeface="Aptos"/>
                        </a:rPr>
                        <a:t>    Works with Microsoft Excel and OneDrive → all documents in one place</a:t>
                      </a:r>
                      <a:endParaRPr lang="en-GB" sz="1800" b="0" i="0" u="none" strike="noStrike" noProof="0" dirty="0">
                        <a:latin typeface="Aptos"/>
                      </a:endParaRPr>
                    </a:p>
                    <a:p>
                      <a:pPr lvl="0" algn="l">
                        <a:lnSpc>
                          <a:spcPct val="100000"/>
                        </a:lnSpc>
                        <a:spcBef>
                          <a:spcPts val="0"/>
                        </a:spcBef>
                        <a:spcAft>
                          <a:spcPts val="0"/>
                        </a:spcAft>
                        <a:buNone/>
                      </a:pPr>
                      <a:endParaRPr lang="en-GB" sz="1800" b="0" i="0" u="none" strike="noStrike" noProof="0" dirty="0">
                        <a:latin typeface="Aptos"/>
                      </a:endParaRPr>
                    </a:p>
                    <a:p>
                      <a:pPr lvl="0">
                        <a:buNone/>
                      </a:pPr>
                      <a:endParaRPr lang="en-GB" dirty="0"/>
                    </a:p>
                  </a:txBody>
                  <a:tcPr/>
                </a:tc>
                <a:tc>
                  <a:txBody>
                    <a:bodyPr/>
                    <a:lstStyle/>
                    <a:p>
                      <a:pPr marL="285750" indent="-285750">
                        <a:buFont typeface="Arial"/>
                        <a:buChar char="•"/>
                      </a:pPr>
                      <a:r>
                        <a:rPr lang="en-GB"/>
                        <a:t>Information overload</a:t>
                      </a:r>
                    </a:p>
                    <a:p>
                      <a:pPr marL="0" lvl="0" indent="0">
                        <a:buNone/>
                      </a:pPr>
                      <a:r>
                        <a:rPr lang="en-GB"/>
                        <a:t> Too many messages can cause </a:t>
                      </a:r>
                      <a:r>
                        <a:rPr lang="en-GB" err="1"/>
                        <a:t>confusio</a:t>
                      </a:r>
                      <a:r>
                        <a:rPr lang="en-GB"/>
                        <a:t>n</a:t>
                      </a:r>
                    </a:p>
                  </a:txBody>
                  <a:tcPr/>
                </a:tc>
                <a:extLst>
                  <a:ext uri="{0D108BD9-81ED-4DB2-BD59-A6C34878D82A}">
                    <a16:rowId xmlns:a16="http://schemas.microsoft.com/office/drawing/2014/main" val="1715959377"/>
                  </a:ext>
                </a:extLst>
              </a:tr>
              <a:tr h="1034225">
                <a:tc>
                  <a:txBody>
                    <a:bodyPr/>
                    <a:lstStyle/>
                    <a:p>
                      <a:pPr marL="285750" lvl="0" indent="-285750" algn="l">
                        <a:lnSpc>
                          <a:spcPct val="100000"/>
                        </a:lnSpc>
                        <a:spcBef>
                          <a:spcPts val="0"/>
                        </a:spcBef>
                        <a:spcAft>
                          <a:spcPts val="0"/>
                        </a:spcAft>
                        <a:buFont typeface="Arial"/>
                        <a:buChar char="•"/>
                      </a:pPr>
                      <a:r>
                        <a:rPr lang="en-GB" sz="1800" b="0" i="0" u="none" strike="noStrike" noProof="0">
                          <a:latin typeface="Aptos"/>
                        </a:rPr>
                        <a:t>Supports remote access   </a:t>
                      </a:r>
                      <a:endParaRPr lang="en-US"/>
                    </a:p>
                    <a:p>
                      <a:pPr marL="0" lvl="0" indent="0" algn="l">
                        <a:lnSpc>
                          <a:spcPct val="100000"/>
                        </a:lnSpc>
                        <a:spcBef>
                          <a:spcPts val="0"/>
                        </a:spcBef>
                        <a:spcAft>
                          <a:spcPts val="0"/>
                        </a:spcAft>
                        <a:buNone/>
                      </a:pPr>
                      <a:r>
                        <a:rPr lang="en-GB" sz="1800" b="0" i="0" u="none" strike="noStrike" noProof="0">
                          <a:latin typeface="Aptos"/>
                        </a:rPr>
                        <a:t>   Staff can join meetings or check</a:t>
                      </a:r>
                      <a:r>
                        <a:rPr lang="en-GB" sz="1800" b="0" i="0" u="none" strike="noStrike" noProof="0" dirty="0">
                          <a:latin typeface="Aptos"/>
                        </a:rPr>
                        <a:t> updates</a:t>
                      </a:r>
                    </a:p>
                    <a:p>
                      <a:pPr lvl="0" algn="l">
                        <a:lnSpc>
                          <a:spcPct val="100000"/>
                        </a:lnSpc>
                        <a:spcBef>
                          <a:spcPts val="0"/>
                        </a:spcBef>
                        <a:spcAft>
                          <a:spcPts val="0"/>
                        </a:spcAft>
                        <a:buNone/>
                      </a:pPr>
                      <a:endParaRPr lang="en-GB" sz="1800" b="0" i="0" u="none" strike="noStrike" noProof="0" dirty="0">
                        <a:latin typeface="Aptos"/>
                      </a:endParaRPr>
                    </a:p>
                    <a:p>
                      <a:pPr lvl="0">
                        <a:buNone/>
                      </a:pPr>
                      <a:endParaRPr lang="en-GB" dirty="0"/>
                    </a:p>
                  </a:txBody>
                  <a:tcPr/>
                </a:tc>
                <a:tc>
                  <a:txBody>
                    <a:bodyPr/>
                    <a:lstStyle/>
                    <a:p>
                      <a:pPr marL="285750" indent="-285750">
                        <a:buFont typeface="Arial"/>
                        <a:buChar char="•"/>
                      </a:pPr>
                      <a:r>
                        <a:rPr lang="en-GB"/>
                        <a:t>Trainning needed</a:t>
                      </a:r>
                    </a:p>
                    <a:p>
                      <a:pPr marL="0" lvl="0" indent="0">
                        <a:buNone/>
                      </a:pPr>
                      <a:r>
                        <a:rPr lang="en-GB" dirty="0"/>
                        <a:t> Staff </a:t>
                      </a:r>
                      <a:r>
                        <a:rPr lang="en-GB"/>
                        <a:t>must be trained to use it</a:t>
                      </a:r>
                      <a:endParaRPr lang="en-GB" dirty="0"/>
                    </a:p>
                  </a:txBody>
                  <a:tcPr/>
                </a:tc>
                <a:extLst>
                  <a:ext uri="{0D108BD9-81ED-4DB2-BD59-A6C34878D82A}">
                    <a16:rowId xmlns:a16="http://schemas.microsoft.com/office/drawing/2014/main" val="10004"/>
                  </a:ext>
                </a:extLst>
              </a:tr>
              <a:tr h="344741">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lstStyle/>
          <a:p>
            <a:r>
              <a:rPr lang="en-GB"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vert="horz" lIns="91440" tIns="45720" rIns="91440" bIns="45720" rtlCol="0" anchor="t">
            <a:normAutofit fontScale="85000" lnSpcReduction="20000"/>
          </a:bodyPr>
          <a:lstStyle/>
          <a:p>
            <a:pPr>
              <a:buFont typeface="Arial"/>
              <a:buChar char="•"/>
            </a:pPr>
            <a:r>
              <a:rPr lang="en-US">
                <a:ea typeface="+mn-lt"/>
                <a:cs typeface="+mn-lt"/>
              </a:rPr>
              <a:t>Digital literacy is crucial in a care home like Sunrise because staff rely on technology to manage patient information and communicate effectively. Without the necessary digital skills, staff may struggle to use tools such as Microsoft Teams or Excel.</a:t>
            </a:r>
            <a:endParaRPr lang="en-US"/>
          </a:p>
          <a:p>
            <a:pPr>
              <a:buFont typeface="Arial"/>
              <a:buChar char="•"/>
            </a:pPr>
            <a:endParaRPr lang="en-US"/>
          </a:p>
          <a:p>
            <a:pPr>
              <a:buFont typeface="Arial"/>
              <a:buChar char="•"/>
            </a:pPr>
            <a:r>
              <a:rPr lang="en-US" dirty="0">
                <a:ea typeface="+mn-lt"/>
                <a:cs typeface="+mn-lt"/>
              </a:rPr>
              <a:t>This can negatively </a:t>
            </a:r>
            <a:r>
              <a:rPr lang="en-US">
                <a:ea typeface="+mn-lt"/>
                <a:cs typeface="+mn-lt"/>
              </a:rPr>
              <a:t>impact</a:t>
            </a:r>
            <a:r>
              <a:rPr lang="en-US" dirty="0">
                <a:ea typeface="+mn-lt"/>
                <a:cs typeface="+mn-lt"/>
              </a:rPr>
              <a:t> care delivery, as incorrect data entry or delays in accessing records may affect patient safety. Communication can also suffer, with missed messages or slow responses to urgent situations. In terms of teamwork, staff with lower digital skills may depend on others, which can create imbalance and reduce overall efficiency.</a:t>
            </a:r>
            <a:endParaRPr lang="en-US" dirty="0"/>
          </a:p>
          <a:p>
            <a:pPr>
              <a:buFont typeface="Arial"/>
              <a:buChar char="•"/>
            </a:pPr>
            <a:endParaRPr lang="en-US"/>
          </a:p>
          <a:p>
            <a:pPr>
              <a:buFont typeface="Arial"/>
              <a:buChar char="•"/>
            </a:pPr>
            <a:r>
              <a:rPr lang="en-US" dirty="0">
                <a:ea typeface="+mn-lt"/>
                <a:cs typeface="+mn-lt"/>
              </a:rPr>
              <a:t>Therefore, improving digital literacy among staff is essential to ensure high-</a:t>
            </a:r>
            <a:r>
              <a:rPr lang="en-US">
                <a:ea typeface="+mn-lt"/>
                <a:cs typeface="+mn-lt"/>
              </a:rPr>
              <a:t>quality care and smooth operations within the care home.</a:t>
            </a:r>
            <a:endParaRPr lang="en-US"/>
          </a:p>
        </p:txBody>
      </p:sp>
    </p:spTree>
    <p:extLst>
      <p:ext uri="{BB962C8B-B14F-4D97-AF65-F5344CB8AC3E}">
        <p14:creationId xmlns:p14="http://schemas.microsoft.com/office/powerpoint/2010/main" val="263714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Checklist for Digital Safety</a:t>
            </a:r>
          </a:p>
        </p:txBody>
      </p:sp>
      <p:sp>
        <p:nvSpPr>
          <p:cNvPr id="3" name="Content Placeholder 2"/>
          <p:cNvSpPr>
            <a:spLocks noGrp="1"/>
          </p:cNvSpPr>
          <p:nvPr>
            <p:ph idx="1"/>
          </p:nvPr>
        </p:nvSpPr>
        <p:spPr/>
        <p:txBody>
          <a:bodyPr vert="horz" lIns="91440" tIns="45720" rIns="91440" bIns="45720" rtlCol="0" anchor="t">
            <a:noAutofit/>
          </a:bodyPr>
          <a:lstStyle/>
          <a:p>
            <a:pPr>
              <a:buNone/>
            </a:pPr>
            <a:r>
              <a:rPr lang="en-GB" sz="1600">
                <a:ea typeface="+mn-lt"/>
                <a:cs typeface="+mn-lt"/>
              </a:rPr>
              <a:t>1. Secure Logins</a:t>
            </a:r>
            <a:endParaRPr lang="en-US" sz="1600"/>
          </a:p>
          <a:p>
            <a:r>
              <a:rPr lang="en-GB" sz="1600">
                <a:ea typeface="+mn-lt"/>
                <a:cs typeface="+mn-lt"/>
              </a:rPr>
              <a:t>Use strong passwords (minimum 8–12 characters, mix of letters, numbers, symbols)</a:t>
            </a:r>
            <a:endParaRPr lang="en-GB" sz="1600" dirty="0"/>
          </a:p>
          <a:p>
            <a:r>
              <a:rPr lang="en-GB" sz="1600">
                <a:ea typeface="+mn-lt"/>
                <a:cs typeface="+mn-lt"/>
              </a:rPr>
              <a:t>Do not share login details with others</a:t>
            </a:r>
            <a:endParaRPr lang="en-GB" sz="1600" dirty="0"/>
          </a:p>
          <a:p>
            <a:r>
              <a:rPr lang="en-GB" sz="1600">
                <a:ea typeface="+mn-lt"/>
                <a:cs typeface="+mn-lt"/>
              </a:rPr>
              <a:t>Enable two-factor authentication (2FA) where possible Safe Document Storage</a:t>
            </a:r>
            <a:endParaRPr lang="en-GB" sz="1600" dirty="0"/>
          </a:p>
          <a:p>
            <a:r>
              <a:rPr lang="en-GB" sz="1600">
                <a:ea typeface="+mn-lt"/>
                <a:cs typeface="+mn-lt"/>
              </a:rPr>
              <a:t>Store files securely using approved systems (e.g., OneDrive)</a:t>
            </a:r>
            <a:endParaRPr lang="en-GB" sz="1600" dirty="0"/>
          </a:p>
          <a:p>
            <a:r>
              <a:rPr lang="en-GB" sz="1600">
                <a:ea typeface="+mn-lt"/>
                <a:cs typeface="+mn-lt"/>
              </a:rPr>
              <a:t>Restrict access using permissions (only authorised staff)</a:t>
            </a:r>
            <a:endParaRPr lang="en-GB" sz="1600" dirty="0"/>
          </a:p>
          <a:p>
            <a:pPr>
              <a:buNone/>
            </a:pPr>
            <a:endParaRPr lang="en-GB" sz="1600" dirty="0"/>
          </a:p>
          <a:p>
            <a:pPr>
              <a:buNone/>
            </a:pPr>
            <a:r>
              <a:rPr lang="en-GB" sz="1600" dirty="0"/>
              <a:t> </a:t>
            </a:r>
            <a:r>
              <a:rPr lang="en-GB" sz="1600">
                <a:ea typeface="+mn-lt"/>
                <a:cs typeface="+mn-lt"/>
              </a:rPr>
              <a:t>Patient/Resident Confidentiality</a:t>
            </a:r>
            <a:endParaRPr lang="en-GB" sz="1600" dirty="0"/>
          </a:p>
          <a:p>
            <a:pPr>
              <a:buNone/>
            </a:pPr>
            <a:endParaRPr lang="en-GB" sz="1600" dirty="0"/>
          </a:p>
          <a:p>
            <a:r>
              <a:rPr lang="en-GB" sz="1600">
                <a:ea typeface="+mn-lt"/>
                <a:cs typeface="+mn-lt"/>
              </a:rPr>
              <a:t>Follow data protection policies (e.g., GDPR principles)</a:t>
            </a:r>
            <a:endParaRPr lang="en-GB" sz="1600" dirty="0"/>
          </a:p>
          <a:p>
            <a:r>
              <a:rPr lang="en-GB" sz="1600">
                <a:ea typeface="+mn-lt"/>
                <a:cs typeface="+mn-lt"/>
              </a:rPr>
              <a:t> Only access patient information when necessary</a:t>
            </a:r>
            <a:endParaRPr lang="en-GB" sz="1600" dirty="0"/>
          </a:p>
          <a:p>
            <a:r>
              <a:rPr lang="en-GB" sz="1600">
                <a:ea typeface="+mn-lt"/>
                <a:cs typeface="+mn-lt"/>
              </a:rPr>
              <a:t>Do not share patient data without authorisation</a:t>
            </a:r>
            <a:endParaRPr lang="en-GB" sz="1600" dirty="0"/>
          </a:p>
          <a:p>
            <a:r>
              <a:rPr lang="en-GB" sz="1600">
                <a:ea typeface="+mn-lt"/>
                <a:cs typeface="+mn-lt"/>
              </a:rPr>
              <a:t>Avoid discussing patient details in public areas</a:t>
            </a:r>
            <a:endParaRPr lang="en-GB" sz="1600" dirty="0"/>
          </a:p>
          <a:p>
            <a:r>
              <a:rPr lang="en-GB" sz="1600">
                <a:ea typeface="+mn-lt"/>
                <a:cs typeface="+mn-lt"/>
              </a:rPr>
              <a:t>Ensure screens are not visible to unauthorised people</a:t>
            </a:r>
            <a:endParaRPr lang="en-GB" sz="1600"/>
          </a:p>
        </p:txBody>
      </p:sp>
    </p:spTree>
    <p:extLst>
      <p:ext uri="{BB962C8B-B14F-4D97-AF65-F5344CB8AC3E}">
        <p14:creationId xmlns:p14="http://schemas.microsoft.com/office/powerpoint/2010/main" val="2124799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vert="horz" lIns="91440" tIns="45720" rIns="91440" bIns="45720" rtlCol="0" anchor="t">
            <a:normAutofit/>
          </a:bodyPr>
          <a:lstStyle/>
          <a:p>
            <a:r>
              <a:rPr lang="en-GB">
                <a:ea typeface="+mn-lt"/>
                <a:cs typeface="+mn-lt"/>
              </a:rPr>
              <a:t>Digital tools improve efficiency in care homes</a:t>
            </a:r>
            <a:endParaRPr lang="en-GB"/>
          </a:p>
          <a:p>
            <a:r>
              <a:rPr lang="en-GB">
                <a:ea typeface="+mn-lt"/>
                <a:cs typeface="+mn-lt"/>
              </a:rPr>
              <a:t>Microsoft 365 supports communication and data management</a:t>
            </a:r>
            <a:endParaRPr lang="en-GB"/>
          </a:p>
          <a:p>
            <a:r>
              <a:rPr lang="en-GB">
                <a:ea typeface="+mn-lt"/>
                <a:cs typeface="+mn-lt"/>
              </a:rPr>
              <a:t> Digital skills are essential for success</a:t>
            </a:r>
            <a:endParaRPr lang="en-GB"/>
          </a:p>
          <a:p>
            <a:r>
              <a:rPr lang="en-GB">
                <a:ea typeface="+mn-lt"/>
                <a:cs typeface="+mn-lt"/>
              </a:rPr>
              <a:t>Training and safety are key to effective use</a:t>
            </a:r>
            <a:endParaRPr lang="en-GB"/>
          </a:p>
        </p:txBody>
      </p:sp>
    </p:spTree>
    <p:extLst>
      <p:ext uri="{BB962C8B-B14F-4D97-AF65-F5344CB8AC3E}">
        <p14:creationId xmlns:p14="http://schemas.microsoft.com/office/powerpoint/2010/main" val="665794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vert="horz" lIns="91440" tIns="45720" rIns="91440" bIns="45720" rtlCol="0" anchor="t">
            <a:normAutofit fontScale="85000" lnSpcReduction="20000"/>
          </a:bodyPr>
          <a:lstStyle/>
          <a:p>
            <a:pPr>
              <a:buNone/>
            </a:pPr>
            <a:r>
              <a:rPr lang="en-GB" dirty="0">
                <a:ea typeface="+mn-lt"/>
                <a:cs typeface="+mn-lt"/>
              </a:rPr>
              <a:t>Microsoft (2025) Microsoft Cloud for Healthcare overview. Available at: </a:t>
            </a:r>
            <a:r>
              <a:rPr lang="en-GB" dirty="0">
                <a:ea typeface="+mn-lt"/>
                <a:cs typeface="+mn-lt"/>
                <a:hlinkClick r:id="rId2">
                  <a:extLst>
                    <a:ext uri="{A12FA001-AC4F-418D-AE19-62706E023703}">
                      <ahyp:hlinkClr xmlns:ahyp="http://schemas.microsoft.com/office/drawing/2018/hyperlinkcolor" val="tx"/>
                    </a:ext>
                  </a:extLst>
                </a:hlinkClick>
              </a:rPr>
              <a:t>https://learn.microsoft.com</a:t>
            </a:r>
            <a:r>
              <a:rPr lang="en-GB">
                <a:ea typeface="+mn-lt"/>
                <a:cs typeface="+mn-lt"/>
              </a:rPr>
              <a:t> (Accessed: 02 April 2026).  </a:t>
            </a:r>
            <a:endParaRPr lang="en-US"/>
          </a:p>
          <a:p>
            <a:pPr>
              <a:buNone/>
            </a:pPr>
            <a:endParaRPr lang="en-GB" dirty="0"/>
          </a:p>
          <a:p>
            <a:pPr>
              <a:buNone/>
            </a:pPr>
            <a:r>
              <a:rPr lang="en-GB" dirty="0">
                <a:ea typeface="+mn-lt"/>
                <a:cs typeface="+mn-lt"/>
              </a:rPr>
              <a:t>Health Tech Digital (2025) Six ways Microsoft 365 improves healthcare practices. Available at: </a:t>
            </a:r>
            <a:r>
              <a:rPr lang="en-GB" dirty="0">
                <a:ea typeface="+mn-lt"/>
                <a:cs typeface="+mn-lt"/>
                <a:hlinkClick r:id="rId3">
                  <a:extLst>
                    <a:ext uri="{A12FA001-AC4F-418D-AE19-62706E023703}">
                      <ahyp:hlinkClr xmlns:ahyp="http://schemas.microsoft.com/office/drawing/2018/hyperlinkcolor" val="tx"/>
                    </a:ext>
                  </a:extLst>
                </a:hlinkClick>
              </a:rPr>
              <a:t>https://www.healthtechdigital.com</a:t>
            </a:r>
            <a:r>
              <a:rPr lang="en-GB">
                <a:ea typeface="+mn-lt"/>
                <a:cs typeface="+mn-lt"/>
              </a:rPr>
              <a:t> (Accessed: 01  April 2026).  </a:t>
            </a:r>
            <a:endParaRPr lang="en-GB" dirty="0"/>
          </a:p>
          <a:p>
            <a:pPr>
              <a:buNone/>
            </a:pPr>
            <a:endParaRPr lang="en-GB" dirty="0"/>
          </a:p>
          <a:p>
            <a:pPr>
              <a:buNone/>
            </a:pPr>
            <a:r>
              <a:rPr lang="en-GB" dirty="0">
                <a:ea typeface="+mn-lt"/>
                <a:cs typeface="+mn-lt"/>
              </a:rPr>
              <a:t>NHS Health Informatics Service (2022) Microsoft Office 365 in healthcare. Available at: </a:t>
            </a:r>
            <a:r>
              <a:rPr lang="en-GB" dirty="0">
                <a:ea typeface="+mn-lt"/>
                <a:cs typeface="+mn-lt"/>
                <a:hlinkClick r:id="rId4">
                  <a:extLst>
                    <a:ext uri="{A12FA001-AC4F-418D-AE19-62706E023703}">
                      <ahyp:hlinkClr xmlns:ahyp="http://schemas.microsoft.com/office/drawing/2018/hyperlinkcolor" val="tx"/>
                    </a:ext>
                  </a:extLst>
                </a:hlinkClick>
              </a:rPr>
              <a:t>https://www.this.nhs.uk</a:t>
            </a:r>
            <a:r>
              <a:rPr lang="en-GB">
                <a:ea typeface="+mn-lt"/>
                <a:cs typeface="+mn-lt"/>
              </a:rPr>
              <a:t> (Accessed: 02 April 2026).  </a:t>
            </a:r>
            <a:endParaRPr lang="en-GB" dirty="0"/>
          </a:p>
          <a:p>
            <a:pPr>
              <a:buNone/>
            </a:pPr>
            <a:endParaRPr lang="en-GB" dirty="0"/>
          </a:p>
          <a:p>
            <a:pPr marL="0" indent="0">
              <a:buNone/>
            </a:pPr>
            <a:r>
              <a:rPr lang="en-GB" dirty="0">
                <a:ea typeface="+mn-lt"/>
                <a:cs typeface="+mn-lt"/>
              </a:rPr>
              <a:t>Microsoft (2025) Enhancing patient care and collaboration. Available at: </a:t>
            </a:r>
            <a:r>
              <a:rPr lang="en-GB">
                <a:ea typeface="+mn-lt"/>
                <a:cs typeface="+mn-lt"/>
              </a:rPr>
              <a:t>https://learn.microsoft.com (Accessed: 02 April 2026).</a:t>
            </a:r>
            <a:endParaRPr lang="en-GB"/>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98</TotalTime>
  <Words>377</Words>
  <Application>Microsoft Office PowerPoint</Application>
  <PresentationFormat>Widescreen</PresentationFormat>
  <Paragraphs>62</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Digital Skills and Research Methods LCHS4007  Assessment 1: Group  Presentation </vt:lpstr>
      <vt:lpstr>Improving Efficiency in Sunrise Residential Care Home using Microsoft 365 tools </vt:lpstr>
      <vt:lpstr>Acknowledgement of the use of AI</vt:lpstr>
      <vt:lpstr>Content</vt:lpstr>
      <vt:lpstr>Introduction</vt:lpstr>
      <vt:lpstr> Benefits and Limitations within Sunrise Residential Care Home and Limitation </vt:lpstr>
      <vt:lpstr>Communication and Collaboration tool</vt:lpstr>
      <vt:lpstr>Advantages and Limitations</vt:lpstr>
      <vt:lpstr>Digital Literacy</vt:lpstr>
      <vt:lpstr>Checklist for Digital Safety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Kwame</cp:lastModifiedBy>
  <cp:revision>212</cp:revision>
  <dcterms:created xsi:type="dcterms:W3CDTF">2025-07-04T16:22:41Z</dcterms:created>
  <dcterms:modified xsi:type="dcterms:W3CDTF">2026-04-19T16:26:46Z</dcterms:modified>
</cp:coreProperties>
</file>