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3"/>
  </p:notesMasterIdLst>
  <p:sldIdLst>
    <p:sldId id="266" r:id="rId2"/>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721"/>
  </p:normalViewPr>
  <p:slideViewPr>
    <p:cSldViewPr snapToGrid="0">
      <p:cViewPr varScale="1">
        <p:scale>
          <a:sx n="108" d="100"/>
          <a:sy n="108" d="100"/>
        </p:scale>
        <p:origin x="65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FDF6F4-4A80-4038-9F4E-4D04CB23C8A7}" type="datetimeFigureOut">
              <a:rPr lang="en-US" smtClean="0"/>
              <a:t>12/3/22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D73C18-E341-437B-AB5F-D401956934FF}" type="slidenum">
              <a:rPr lang="en-US" smtClean="0"/>
              <a:t>‹#›</a:t>
            </a:fld>
            <a:endParaRPr lang="en-US" dirty="0"/>
          </a:p>
        </p:txBody>
      </p:sp>
    </p:spTree>
    <p:extLst>
      <p:ext uri="{BB962C8B-B14F-4D97-AF65-F5344CB8AC3E}">
        <p14:creationId xmlns:p14="http://schemas.microsoft.com/office/powerpoint/2010/main" val="1508292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hospitality industry, there must be constant communication with the guests and also among the employees. The employees of the hotel are the first individuals with whom guests interact when they check-in. If one wants to run a successful business that attracts and retains a growing number of consumers, employee engagement is of the utmost importance.</a:t>
            </a:r>
          </a:p>
        </p:txBody>
      </p:sp>
      <p:sp>
        <p:nvSpPr>
          <p:cNvPr id="4" name="Slide Number Placeholder 3"/>
          <p:cNvSpPr>
            <a:spLocks noGrp="1"/>
          </p:cNvSpPr>
          <p:nvPr>
            <p:ph type="sldNum" sz="quarter" idx="5"/>
          </p:nvPr>
        </p:nvSpPr>
        <p:spPr/>
        <p:txBody>
          <a:bodyPr/>
          <a:lstStyle/>
          <a:p>
            <a:fld id="{16D73C18-E341-437B-AB5F-D401956934FF}" type="slidenum">
              <a:rPr lang="en-US" smtClean="0"/>
              <a:t>4</a:t>
            </a:fld>
            <a:endParaRPr lang="en-US" dirty="0"/>
          </a:p>
        </p:txBody>
      </p:sp>
    </p:spTree>
    <p:extLst>
      <p:ext uri="{BB962C8B-B14F-4D97-AF65-F5344CB8AC3E}">
        <p14:creationId xmlns:p14="http://schemas.microsoft.com/office/powerpoint/2010/main" val="2549263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Forbes defines employee engagement as "the degree to which an individual is emotionally invested in the success of their company." In the most successful hotels, both guests and workers are involved in the daily operations of the business. This assists hotel in enhancing their communication, enhancing their efficiency, and attracting and retaining the most brilliant personnel. </a:t>
            </a:r>
          </a:p>
          <a:p>
            <a:r>
              <a:rPr lang="en-US" dirty="0"/>
              <a:t>Despite the fact that the sector continues to suffer from labor issues, the professionals who work with numbers continue to perform studies in an effort to seek answers (Kocher Lakota, 2017). The reports from the past that are provided here may shed light on employee challenges and propose workable ways to aid your team in maintaining cohesion and continued success.</a:t>
            </a:r>
          </a:p>
          <a:p>
            <a:endParaRPr lang="en-US" dirty="0"/>
          </a:p>
        </p:txBody>
      </p:sp>
      <p:sp>
        <p:nvSpPr>
          <p:cNvPr id="4" name="Slide Number Placeholder 3"/>
          <p:cNvSpPr>
            <a:spLocks noGrp="1"/>
          </p:cNvSpPr>
          <p:nvPr>
            <p:ph type="sldNum" sz="quarter" idx="5"/>
          </p:nvPr>
        </p:nvSpPr>
        <p:spPr/>
        <p:txBody>
          <a:bodyPr/>
          <a:lstStyle/>
          <a:p>
            <a:fld id="{16D73C18-E341-437B-AB5F-D401956934FF}" type="slidenum">
              <a:rPr lang="en-US" smtClean="0"/>
              <a:t>5</a:t>
            </a:fld>
            <a:endParaRPr lang="en-US" dirty="0"/>
          </a:p>
        </p:txBody>
      </p:sp>
    </p:spTree>
    <p:extLst>
      <p:ext uri="{BB962C8B-B14F-4D97-AF65-F5344CB8AC3E}">
        <p14:creationId xmlns:p14="http://schemas.microsoft.com/office/powerpoint/2010/main" val="2915439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AON and Hewitt developed the AON-engagement idea, which is also known as AON-engagement. The Hewitt model takes into account a number of crucial aspects that influence the effectiveness and efficiency of an endeavor. Some of them include having purposeful thoughts, being aware of emotions, making purposeful goals, and acting with purpose (Stephanie and Gustomo, 2015). The engagement approach is based on three objectives and six "drivers." Employers have the largest influence over drivers, and it is on these factors that the plan is based.</a:t>
            </a:r>
          </a:p>
          <a:p>
            <a:r>
              <a:rPr lang="en-US" dirty="0"/>
              <a:t>• The most important features of a career, include income, perks, job security, culture, and the ability to strike a healthy balance between work and personal responsibilities. What we do at work, what we accomplish, how much control we have over the work we do, how well we work as a team, how inclusive our company is, how well we communicate, how well we select and train our employees, how well we staff and run our operations, and how well we work together all contribute to organizational performance (Stephanie and Gustomo, 2015).</a:t>
            </a:r>
          </a:p>
          <a:p>
            <a:r>
              <a:rPr lang="en-US" dirty="0"/>
              <a:t>•Brand: Employee Value, Corporate Social Responsibility, and Reputation Access and Orientation for Initiative Leaders</a:t>
            </a:r>
          </a:p>
          <a:p>
            <a:r>
              <a:rPr lang="en-US" dirty="0"/>
              <a:t>• If one wants to be successful, one must employ people, train them, manage them, and recognize their efforts and achievements.</a:t>
            </a:r>
          </a:p>
          <a:p>
            <a:r>
              <a:rPr lang="en-US" dirty="0"/>
              <a:t>Only if and to the degree that the drivers perform successfully will the following engagement outcomes occur:</a:t>
            </a:r>
          </a:p>
          <a:p>
            <a:r>
              <a:rPr lang="en-US" dirty="0"/>
              <a:t>When chatting with coworkers, prospective employees, and customers, one should emphasize the company's recent successes. Stay, Strive, and Stay employees are less likely to leave their positions because they have a stronger sense of belonging to the organization, are more motivated to work long hours, and believe they have a greater possibility of completing their professional goals there.</a:t>
            </a:r>
          </a:p>
          <a:p>
            <a:endParaRPr lang="en-US" dirty="0"/>
          </a:p>
        </p:txBody>
      </p:sp>
      <p:sp>
        <p:nvSpPr>
          <p:cNvPr id="4" name="Slide Number Placeholder 3"/>
          <p:cNvSpPr>
            <a:spLocks noGrp="1"/>
          </p:cNvSpPr>
          <p:nvPr>
            <p:ph type="sldNum" sz="quarter" idx="5"/>
          </p:nvPr>
        </p:nvSpPr>
        <p:spPr/>
        <p:txBody>
          <a:bodyPr/>
          <a:lstStyle/>
          <a:p>
            <a:fld id="{16D73C18-E341-437B-AB5F-D401956934FF}" type="slidenum">
              <a:rPr lang="en-US" smtClean="0"/>
              <a:t>6</a:t>
            </a:fld>
            <a:endParaRPr lang="en-US" dirty="0"/>
          </a:p>
        </p:txBody>
      </p:sp>
    </p:spTree>
    <p:extLst>
      <p:ext uri="{BB962C8B-B14F-4D97-AF65-F5344CB8AC3E}">
        <p14:creationId xmlns:p14="http://schemas.microsoft.com/office/powerpoint/2010/main" val="2268740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Executives and managers in the human resources division have long placed a high priority on recruiting, developing, and retaining talented employees. To attain high levels of success, however, they need personnel who are not just intelligent but also capable of thinking like their clients. They must develop a personnel management plan that is focused on the formation of a performance-based evaluation culture. This will reduce expenses, increase work satisfaction among existing employees, and provide exceptional customer service. If a talent management program is to be effective, its implementation must be painstakingly designed and based on an in-depth understanding of how all organizational components work together to achieve results. More and more businesses are turning to web-based solutions to free up other time for hotel management, human resource managers, and employees to focus on more important tasks (Yaneva, 2021).</a:t>
            </a:r>
          </a:p>
        </p:txBody>
      </p:sp>
      <p:sp>
        <p:nvSpPr>
          <p:cNvPr id="4" name="Slide Number Placeholder 3"/>
          <p:cNvSpPr>
            <a:spLocks noGrp="1"/>
          </p:cNvSpPr>
          <p:nvPr>
            <p:ph type="sldNum" sz="quarter" idx="5"/>
          </p:nvPr>
        </p:nvSpPr>
        <p:spPr/>
        <p:txBody>
          <a:bodyPr/>
          <a:lstStyle/>
          <a:p>
            <a:fld id="{16D73C18-E341-437B-AB5F-D401956934FF}" type="slidenum">
              <a:rPr lang="en-US" smtClean="0"/>
              <a:t>7</a:t>
            </a:fld>
            <a:endParaRPr lang="en-US" dirty="0"/>
          </a:p>
        </p:txBody>
      </p:sp>
    </p:spTree>
    <p:extLst>
      <p:ext uri="{BB962C8B-B14F-4D97-AF65-F5344CB8AC3E}">
        <p14:creationId xmlns:p14="http://schemas.microsoft.com/office/powerpoint/2010/main" val="131535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study is being done to determine the level of employee engagement in the hotel industry. According to the findings of an Accumulate survey, disengaged employees may be responsible for as many as 65 percent of all lost customers (Yaneva, 2021). If team members are not given sufficient attention, it might be difficult for them to communicate with one another, especially if they are not in the same location or do not have offices in which to meet. One solution is to improve communication not only within the organization but also with individuals outside of it. This might be achieved, for example, by implementing technological solutions that give a location for workers to congregate and facilitate communication between employees and supervisors. If employees are uninformed of the organization's goals and objectives, they may be less motivated to contribute to company activities. According to the findings of a recent Modern Study (O'fallon and Rutherford, 2021), employees are 51 times more likely to be fully engaged in their work if they perceive that their company's principles are "well-known and understood."</a:t>
            </a:r>
          </a:p>
          <a:p>
            <a:r>
              <a:rPr lang="en-US" dirty="0"/>
              <a:t>Even if there is a great deal of variety in the workplace, especially in the hospitality industry, there is always room for improvement when it comes to fostering a welcoming environment for everybody. This is especially true when it comes to making sure everyone feels welcome.</a:t>
            </a:r>
          </a:p>
          <a:p>
            <a:endParaRPr lang="en-US" dirty="0"/>
          </a:p>
        </p:txBody>
      </p:sp>
      <p:sp>
        <p:nvSpPr>
          <p:cNvPr id="4" name="Slide Number Placeholder 3"/>
          <p:cNvSpPr>
            <a:spLocks noGrp="1"/>
          </p:cNvSpPr>
          <p:nvPr>
            <p:ph type="sldNum" sz="quarter" idx="5"/>
          </p:nvPr>
        </p:nvSpPr>
        <p:spPr/>
        <p:txBody>
          <a:bodyPr/>
          <a:lstStyle/>
          <a:p>
            <a:fld id="{16D73C18-E341-437B-AB5F-D401956934FF}" type="slidenum">
              <a:rPr lang="en-US" smtClean="0"/>
              <a:t>8</a:t>
            </a:fld>
            <a:endParaRPr lang="en-US" dirty="0"/>
          </a:p>
        </p:txBody>
      </p:sp>
    </p:spTree>
    <p:extLst>
      <p:ext uri="{BB962C8B-B14F-4D97-AF65-F5344CB8AC3E}">
        <p14:creationId xmlns:p14="http://schemas.microsoft.com/office/powerpoint/2010/main" val="2470186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Aggregating diverse local resources</a:t>
            </a:r>
          </a:p>
          <a:p>
            <a:r>
              <a:rPr lang="en-US" dirty="0"/>
              <a:t>Hotels are not only seeking fresh personnel with specialized skills to fill specific positions. Instead, they are building their own talent pools and equipping their people with the essential abilities to assume leadership roles when the time comes.</a:t>
            </a:r>
          </a:p>
          <a:p>
            <a:r>
              <a:rPr lang="en-US" dirty="0"/>
              <a:t>Disassembling In order to promote improved teamwork</a:t>
            </a:r>
          </a:p>
          <a:p>
            <a:r>
              <a:rPr lang="en-US" dirty="0"/>
              <a:t>When it is difficult for an organization's various departments and levels to share information, its success suffers. Access to expertise and knowledge, as well as the capacity to proactively convey this information to the appropriate persons at the appropriate time, are essential for enhanced performance.</a:t>
            </a:r>
          </a:p>
          <a:p>
            <a:r>
              <a:rPr lang="en-US" dirty="0"/>
              <a:t>Factors affecting customer care</a:t>
            </a:r>
          </a:p>
          <a:p>
            <a:r>
              <a:rPr lang="en-US" dirty="0"/>
              <a:t>Despite the fact that each hotel exists for its own distinct reasons and works to attain its own unique goals, the top priority for all of them must be to offer their guests an unforgettable experience. The hotel's upper management is responsible for communicating the customer service requirements, and every employee, regardless of position, must understand how their work contributes to the hotel's fulfillment of those objectives.</a:t>
            </a:r>
          </a:p>
          <a:p>
            <a:r>
              <a:rPr lang="en-US" dirty="0"/>
              <a:t>Individual aims in addition to the organization's general objectives</a:t>
            </a:r>
          </a:p>
          <a:p>
            <a:r>
              <a:rPr lang="en-US" dirty="0"/>
              <a:t>By synchronizing their objectives, managers can become substantially more productive in their work. When you use this method to motivate your team, they will work harder to fulfill the hotel's strategic goals, allowing the hotel to generate more with the same number of employees (Kocher Lakota, 2017).</a:t>
            </a:r>
          </a:p>
          <a:p>
            <a:r>
              <a:rPr lang="en-US" dirty="0"/>
              <a:t>Employee Involvement</a:t>
            </a:r>
          </a:p>
          <a:p>
            <a:r>
              <a:rPr lang="en-US" dirty="0"/>
              <a:t>CEOs must ensure that their employees have the authority to put these customer service values into reality in a manner that enhances the entire customer experience (Yaneva, 2021). To get the best potential results, they must be able to align the hotel's goals with the culture of employee autonomy in an appropriate manner.</a:t>
            </a:r>
          </a:p>
          <a:p>
            <a:r>
              <a:rPr lang="en-US" dirty="0"/>
              <a:t>Managing An Organizational Change</a:t>
            </a:r>
          </a:p>
          <a:p>
            <a:r>
              <a:rPr lang="en-US" dirty="0"/>
              <a:t>The four most significant factors that contribute to the success and longevity of structural modifications are size, length, strategic relevance, and scale. However, hotels will only reap the rewards if their personnel make the appropriate modifications. Even while there is no single strategy for bringing about change in a whole organization, there are a variety of methods that have been effective in similar situations.</a:t>
            </a:r>
          </a:p>
          <a:p>
            <a:r>
              <a:rPr lang="en-US" dirty="0"/>
              <a:t>Alteration should begin at the very top and proceed downward</a:t>
            </a:r>
          </a:p>
          <a:p>
            <a:r>
              <a:rPr lang="en-US" dirty="0"/>
              <a:t>During organizational transitions, which may be challenging for workers at all levels, employees look to senior management and leaders for strength and support. This is due to the fact that employees at all levels often struggle to adapt to changing circumstances. If leaders want their followers to take action, they must exhibit positive conduct and be open to trying new things themselves.</a:t>
            </a:r>
          </a:p>
          <a:p>
            <a:endParaRPr lang="en-US" dirty="0"/>
          </a:p>
        </p:txBody>
      </p:sp>
      <p:sp>
        <p:nvSpPr>
          <p:cNvPr id="4" name="Slide Number Placeholder 3"/>
          <p:cNvSpPr>
            <a:spLocks noGrp="1"/>
          </p:cNvSpPr>
          <p:nvPr>
            <p:ph type="sldNum" sz="quarter" idx="5"/>
          </p:nvPr>
        </p:nvSpPr>
        <p:spPr/>
        <p:txBody>
          <a:bodyPr/>
          <a:lstStyle/>
          <a:p>
            <a:fld id="{16D73C18-E341-437B-AB5F-D401956934FF}" type="slidenum">
              <a:rPr lang="en-US" smtClean="0"/>
              <a:t>9</a:t>
            </a:fld>
            <a:endParaRPr lang="en-US" dirty="0"/>
          </a:p>
        </p:txBody>
      </p:sp>
    </p:spTree>
    <p:extLst>
      <p:ext uri="{BB962C8B-B14F-4D97-AF65-F5344CB8AC3E}">
        <p14:creationId xmlns:p14="http://schemas.microsoft.com/office/powerpoint/2010/main" val="3812008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employees have a say in how the hotel is operated, an efficient management system is created, which generates favorable word-of-mouth and generates additional revenue for the business. The leadership must ensure that employees are invested as a whole by establishing and following plans.</a:t>
            </a:r>
          </a:p>
        </p:txBody>
      </p:sp>
      <p:sp>
        <p:nvSpPr>
          <p:cNvPr id="4" name="Slide Number Placeholder 3"/>
          <p:cNvSpPr>
            <a:spLocks noGrp="1"/>
          </p:cNvSpPr>
          <p:nvPr>
            <p:ph type="sldNum" sz="quarter" idx="5"/>
          </p:nvPr>
        </p:nvSpPr>
        <p:spPr/>
        <p:txBody>
          <a:bodyPr/>
          <a:lstStyle/>
          <a:p>
            <a:fld id="{16D73C18-E341-437B-AB5F-D401956934FF}" type="slidenum">
              <a:rPr lang="en-US" smtClean="0"/>
              <a:t>10</a:t>
            </a:fld>
            <a:endParaRPr lang="en-US" dirty="0"/>
          </a:p>
        </p:txBody>
      </p:sp>
    </p:spTree>
    <p:extLst>
      <p:ext uri="{BB962C8B-B14F-4D97-AF65-F5344CB8AC3E}">
        <p14:creationId xmlns:p14="http://schemas.microsoft.com/office/powerpoint/2010/main" val="2534168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a:t>
            </a:r>
          </a:p>
          <a:p>
            <a:r>
              <a:rPr lang="en-US" dirty="0"/>
              <a:t>Arslan, M. (2017). Organizational Cynicism and Employee Performance: Moderating Role of Employee Engagement. SSRN Electronic Journal, 1(1). doi:10.2139/ssrn.3080254.</a:t>
            </a:r>
          </a:p>
          <a:p>
            <a:r>
              <a:rPr lang="en-US" dirty="0"/>
              <a:t>Kocher Lakota, S.D. (2017). Employee Commitment: A Giant Leap in Employee Engagement. OPUS: HR Journal, 6(1). doi:10.21863/opus/2015.6.1.003.</a:t>
            </a:r>
          </a:p>
          <a:p>
            <a:r>
              <a:rPr lang="en-US" dirty="0"/>
              <a:t>O'Fallon, M.J., and Rutherford, D.G. (2021). Hotel management and operations. Hoboken, N.J.: Wiley.</a:t>
            </a:r>
          </a:p>
          <a:p>
            <a:r>
              <a:rPr lang="en-US" dirty="0"/>
              <a:t>Merry, J. (2013). Aon Hewitt’s 2013 trends in global engagement: where do organizations need to focus attention? Strategic HR Review, 13(1), pp.24–31. doi:10.1108/shr-07-2013-0073.</a:t>
            </a:r>
          </a:p>
          <a:p>
            <a:r>
              <a:rPr lang="en-US" dirty="0"/>
              <a:t>Stephanie and Gustomo, A. (2015). Proposal to Improve Employee Engagement in PT Maju Sentosa by AON Hewitt Model and Mercer Model. Procedia - Social and Behavioral Sciences, 169, pp.363–370. doi:10.1016/j.sbspro.2015.01.321.</a:t>
            </a:r>
          </a:p>
          <a:p>
            <a:r>
              <a:rPr lang="en-US" dirty="0"/>
              <a:t>Yaneva, M. (2021). Employee Satisfaction vs. Employee Engagement vs. Employee NPS. European Journal of Economics and Business Studies, 4(1), pp.221–227.</a:t>
            </a:r>
          </a:p>
          <a:p>
            <a:endParaRPr lang="en-US" dirty="0"/>
          </a:p>
        </p:txBody>
      </p:sp>
      <p:sp>
        <p:nvSpPr>
          <p:cNvPr id="4" name="Slide Number Placeholder 3"/>
          <p:cNvSpPr>
            <a:spLocks noGrp="1"/>
          </p:cNvSpPr>
          <p:nvPr>
            <p:ph type="sldNum" sz="quarter" idx="5"/>
          </p:nvPr>
        </p:nvSpPr>
        <p:spPr/>
        <p:txBody>
          <a:bodyPr/>
          <a:lstStyle/>
          <a:p>
            <a:fld id="{16D73C18-E341-437B-AB5F-D401956934FF}" type="slidenum">
              <a:rPr lang="en-US" smtClean="0"/>
              <a:t>11</a:t>
            </a:fld>
            <a:endParaRPr lang="en-US" dirty="0"/>
          </a:p>
        </p:txBody>
      </p:sp>
    </p:spTree>
    <p:extLst>
      <p:ext uri="{BB962C8B-B14F-4D97-AF65-F5344CB8AC3E}">
        <p14:creationId xmlns:p14="http://schemas.microsoft.com/office/powerpoint/2010/main" val="3926993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630FD5-79AF-4800-A6BB-27D13A4E2372}" type="datetimeFigureOut">
              <a:rPr lang="en-US" smtClean="0"/>
              <a:t>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5B22069-FEEC-426F-9228-FA79AA26E1EC}"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9579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630FD5-79AF-4800-A6BB-27D13A4E2372}" type="datetimeFigureOut">
              <a:rPr lang="en-US" smtClean="0"/>
              <a:t>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5B22069-FEEC-426F-9228-FA79AA26E1EC}" type="slidenum">
              <a:rPr lang="en-US" smtClean="0"/>
              <a:t>‹#›</a:t>
            </a:fld>
            <a:endParaRPr lang="en-US" dirty="0"/>
          </a:p>
        </p:txBody>
      </p:sp>
    </p:spTree>
    <p:extLst>
      <p:ext uri="{BB962C8B-B14F-4D97-AF65-F5344CB8AC3E}">
        <p14:creationId xmlns:p14="http://schemas.microsoft.com/office/powerpoint/2010/main" val="2631669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630FD5-79AF-4800-A6BB-27D13A4E2372}" type="datetimeFigureOut">
              <a:rPr lang="en-US" smtClean="0"/>
              <a:t>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5B22069-FEEC-426F-9228-FA79AA26E1EC}"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6672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630FD5-79AF-4800-A6BB-27D13A4E2372}" type="datetimeFigureOut">
              <a:rPr lang="en-US" smtClean="0"/>
              <a:t>12/3/22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B22069-FEEC-426F-9228-FA79AA26E1EC}" type="slidenum">
              <a:rPr lang="en-US" smtClean="0"/>
              <a:t>‹#›</a:t>
            </a:fld>
            <a:endParaRPr lang="en-US" dirty="0"/>
          </a:p>
        </p:txBody>
      </p:sp>
    </p:spTree>
    <p:extLst>
      <p:ext uri="{BB962C8B-B14F-4D97-AF65-F5344CB8AC3E}">
        <p14:creationId xmlns:p14="http://schemas.microsoft.com/office/powerpoint/2010/main" val="1379912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630FD5-79AF-4800-A6BB-27D13A4E2372}" type="datetimeFigureOut">
              <a:rPr lang="en-US" smtClean="0"/>
              <a:t>12/3/22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5B22069-FEEC-426F-9228-FA79AA26E1EC}" type="slidenum">
              <a:rPr lang="en-US" smtClean="0"/>
              <a:t>‹#›</a:t>
            </a:fld>
            <a:endParaRPr lang="en-US" dirty="0"/>
          </a:p>
        </p:txBody>
      </p:sp>
    </p:spTree>
    <p:extLst>
      <p:ext uri="{BB962C8B-B14F-4D97-AF65-F5344CB8AC3E}">
        <p14:creationId xmlns:p14="http://schemas.microsoft.com/office/powerpoint/2010/main" val="3683414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630FD5-79AF-4800-A6BB-27D13A4E2372}" type="datetimeFigureOut">
              <a:rPr lang="en-US" smtClean="0"/>
              <a:t>12/3/22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5B22069-FEEC-426F-9228-FA79AA26E1EC}" type="slidenum">
              <a:rPr lang="en-US" smtClean="0"/>
              <a:t>‹#›</a:t>
            </a:fld>
            <a:endParaRPr lang="en-US" dirty="0"/>
          </a:p>
        </p:txBody>
      </p:sp>
    </p:spTree>
    <p:extLst>
      <p:ext uri="{BB962C8B-B14F-4D97-AF65-F5344CB8AC3E}">
        <p14:creationId xmlns:p14="http://schemas.microsoft.com/office/powerpoint/2010/main" val="1299294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630FD5-79AF-4800-A6BB-27D13A4E2372}" type="datetimeFigureOut">
              <a:rPr lang="en-US" smtClean="0"/>
              <a:t>12/3/22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5B22069-FEEC-426F-9228-FA79AA26E1EC}" type="slidenum">
              <a:rPr lang="en-US" smtClean="0"/>
              <a:t>‹#›</a:t>
            </a:fld>
            <a:endParaRPr lang="en-US" dirty="0"/>
          </a:p>
        </p:txBody>
      </p:sp>
    </p:spTree>
    <p:extLst>
      <p:ext uri="{BB962C8B-B14F-4D97-AF65-F5344CB8AC3E}">
        <p14:creationId xmlns:p14="http://schemas.microsoft.com/office/powerpoint/2010/main" val="558724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C630FD5-79AF-4800-A6BB-27D13A4E2372}" type="datetimeFigureOut">
              <a:rPr lang="en-US" smtClean="0"/>
              <a:t>12/3/22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5B22069-FEEC-426F-9228-FA79AA26E1EC}" type="slidenum">
              <a:rPr lang="en-US" smtClean="0"/>
              <a:t>‹#›</a:t>
            </a:fld>
            <a:endParaRPr lang="en-US" dirty="0"/>
          </a:p>
        </p:txBody>
      </p:sp>
    </p:spTree>
    <p:extLst>
      <p:ext uri="{BB962C8B-B14F-4D97-AF65-F5344CB8AC3E}">
        <p14:creationId xmlns:p14="http://schemas.microsoft.com/office/powerpoint/2010/main" val="817003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630FD5-79AF-4800-A6BB-27D13A4E2372}" type="datetimeFigureOut">
              <a:rPr lang="en-US" smtClean="0"/>
              <a:t>12/3/22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5B22069-FEEC-426F-9228-FA79AA26E1EC}" type="slidenum">
              <a:rPr lang="en-US" smtClean="0"/>
              <a:t>‹#›</a:t>
            </a:fld>
            <a:endParaRPr lang="en-US" dirty="0"/>
          </a:p>
        </p:txBody>
      </p:sp>
    </p:spTree>
    <p:extLst>
      <p:ext uri="{BB962C8B-B14F-4D97-AF65-F5344CB8AC3E}">
        <p14:creationId xmlns:p14="http://schemas.microsoft.com/office/powerpoint/2010/main" val="87511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630FD5-79AF-4800-A6BB-27D13A4E2372}" type="datetimeFigureOut">
              <a:rPr lang="en-US" smtClean="0"/>
              <a:t>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5B22069-FEEC-426F-9228-FA79AA26E1EC}" type="slidenum">
              <a:rPr lang="en-US" smtClean="0"/>
              <a:t>‹#›</a:t>
            </a:fld>
            <a:endParaRPr lang="en-US" dirty="0"/>
          </a:p>
        </p:txBody>
      </p:sp>
    </p:spTree>
    <p:extLst>
      <p:ext uri="{BB962C8B-B14F-4D97-AF65-F5344CB8AC3E}">
        <p14:creationId xmlns:p14="http://schemas.microsoft.com/office/powerpoint/2010/main" val="245532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630FD5-79AF-4800-A6BB-27D13A4E2372}" type="datetimeFigureOut">
              <a:rPr lang="en-US" smtClean="0"/>
              <a:t>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5B22069-FEEC-426F-9228-FA79AA26E1EC}" type="slidenum">
              <a:rPr lang="en-US" smtClean="0"/>
              <a:t>‹#›</a:t>
            </a:fld>
            <a:endParaRPr lang="en-US" dirty="0"/>
          </a:p>
        </p:txBody>
      </p:sp>
    </p:spTree>
    <p:extLst>
      <p:ext uri="{BB962C8B-B14F-4D97-AF65-F5344CB8AC3E}">
        <p14:creationId xmlns:p14="http://schemas.microsoft.com/office/powerpoint/2010/main" val="3103723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C630FD5-79AF-4800-A6BB-27D13A4E2372}" type="datetimeFigureOut">
              <a:rPr lang="en-US" smtClean="0"/>
              <a:t>12/3/22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5B22069-FEEC-426F-9228-FA79AA26E1EC}"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8060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B0F1-3DDD-E1EC-E101-4BEE9E6A9F00}"/>
              </a:ext>
            </a:extLst>
          </p:cNvPr>
          <p:cNvSpPr>
            <a:spLocks noGrp="1"/>
          </p:cNvSpPr>
          <p:nvPr>
            <p:ph type="title"/>
          </p:nvPr>
        </p:nvSpPr>
        <p:spPr>
          <a:xfrm>
            <a:off x="1097280" y="988906"/>
            <a:ext cx="10058400" cy="748454"/>
          </a:xfrm>
        </p:spPr>
        <p:txBody>
          <a:bodyPr>
            <a:normAutofit/>
          </a:bodyPr>
          <a:lstStyle/>
          <a:p>
            <a:r>
              <a:rPr lang="en-US" sz="2400" dirty="0"/>
              <a:t>Name: </a:t>
            </a:r>
            <a:r>
              <a:rPr lang="en-US" sz="2400" dirty="0" err="1"/>
              <a:t>Shabna</a:t>
            </a:r>
            <a:r>
              <a:rPr lang="en-US" sz="2400" dirty="0"/>
              <a:t> Hussain </a:t>
            </a:r>
          </a:p>
        </p:txBody>
      </p:sp>
      <p:sp>
        <p:nvSpPr>
          <p:cNvPr id="3" name="Content Placeholder 2">
            <a:extLst>
              <a:ext uri="{FF2B5EF4-FFF2-40B4-BE49-F238E27FC236}">
                <a16:creationId xmlns:a16="http://schemas.microsoft.com/office/drawing/2014/main" id="{1533AC6B-4661-97EF-44EF-01F0BD78AC1D}"/>
              </a:ext>
            </a:extLst>
          </p:cNvPr>
          <p:cNvSpPr>
            <a:spLocks noGrp="1"/>
          </p:cNvSpPr>
          <p:nvPr>
            <p:ph idx="1"/>
          </p:nvPr>
        </p:nvSpPr>
        <p:spPr/>
        <p:txBody>
          <a:bodyPr/>
          <a:lstStyle/>
          <a:p>
            <a:r>
              <a:rPr lang="en-US" dirty="0"/>
              <a:t>Student Number 2123212</a:t>
            </a:r>
          </a:p>
          <a:p>
            <a:r>
              <a:rPr lang="en-US" dirty="0"/>
              <a:t>Tutor: Lola Villard</a:t>
            </a:r>
          </a:p>
          <a:p>
            <a:r>
              <a:rPr lang="en-US" dirty="0"/>
              <a:t>Module: BHIM4006 PRESENTATION</a:t>
            </a:r>
          </a:p>
        </p:txBody>
      </p:sp>
    </p:spTree>
    <p:extLst>
      <p:ext uri="{BB962C8B-B14F-4D97-AF65-F5344CB8AC3E}">
        <p14:creationId xmlns:p14="http://schemas.microsoft.com/office/powerpoint/2010/main" val="45166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E774-F85E-E28E-6C66-EA5E28270697}"/>
              </a:ext>
            </a:extLst>
          </p:cNvPr>
          <p:cNvSpPr>
            <a:spLocks noGrp="1"/>
          </p:cNvSpPr>
          <p:nvPr>
            <p:ph type="ctrTitle"/>
          </p:nvPr>
        </p:nvSpPr>
        <p:spPr/>
        <p:txBody>
          <a:bodyPr/>
          <a:lstStyle/>
          <a:p>
            <a:r>
              <a:rPr lang="en-US" dirty="0"/>
              <a:t>Employee Engagement</a:t>
            </a:r>
          </a:p>
        </p:txBody>
      </p:sp>
      <p:sp>
        <p:nvSpPr>
          <p:cNvPr id="3" name="Subtitle 2">
            <a:extLst>
              <a:ext uri="{FF2B5EF4-FFF2-40B4-BE49-F238E27FC236}">
                <a16:creationId xmlns:a16="http://schemas.microsoft.com/office/drawing/2014/main" id="{8D477911-30E9-08EF-06FE-AFB69AF52C34}"/>
              </a:ext>
            </a:extLst>
          </p:cNvPr>
          <p:cNvSpPr>
            <a:spLocks noGrp="1"/>
          </p:cNvSpPr>
          <p:nvPr>
            <p:ph type="subTitle" idx="1"/>
          </p:nvPr>
        </p:nvSpPr>
        <p:spPr/>
        <p:txBody>
          <a:bodyPr/>
          <a:lstStyle/>
          <a:p>
            <a:r>
              <a:rPr lang="en-US" dirty="0"/>
              <a:t>Operating Hotel Facilities</a:t>
            </a:r>
          </a:p>
        </p:txBody>
      </p:sp>
    </p:spTree>
    <p:extLst>
      <p:ext uri="{BB962C8B-B14F-4D97-AF65-F5344CB8AC3E}">
        <p14:creationId xmlns:p14="http://schemas.microsoft.com/office/powerpoint/2010/main" val="1102988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930B-CA2D-3F10-60D2-AF199C127E4A}"/>
              </a:ext>
            </a:extLst>
          </p:cNvPr>
          <p:cNvSpPr>
            <a:spLocks noGrp="1"/>
          </p:cNvSpPr>
          <p:nvPr>
            <p:ph type="title"/>
          </p:nvPr>
        </p:nvSpPr>
        <p:spPr/>
        <p:txBody>
          <a:bodyPr/>
          <a:lstStyle/>
          <a:p>
            <a:r>
              <a:rPr lang="en-US" dirty="0"/>
              <a:t>Table of Contents</a:t>
            </a:r>
          </a:p>
        </p:txBody>
      </p:sp>
      <p:graphicFrame>
        <p:nvGraphicFramePr>
          <p:cNvPr id="5" name="Table 5">
            <a:extLst>
              <a:ext uri="{FF2B5EF4-FFF2-40B4-BE49-F238E27FC236}">
                <a16:creationId xmlns:a16="http://schemas.microsoft.com/office/drawing/2014/main" id="{091B7A2A-16E3-C563-D9C0-4C29CCC8670B}"/>
              </a:ext>
            </a:extLst>
          </p:cNvPr>
          <p:cNvGraphicFramePr>
            <a:graphicFrameLocks noGrp="1"/>
          </p:cNvGraphicFramePr>
          <p:nvPr>
            <p:ph idx="1"/>
            <p:extLst>
              <p:ext uri="{D42A27DB-BD31-4B8C-83A1-F6EECF244321}">
                <p14:modId xmlns:p14="http://schemas.microsoft.com/office/powerpoint/2010/main" val="2597743196"/>
              </p:ext>
            </p:extLst>
          </p:nvPr>
        </p:nvGraphicFramePr>
        <p:xfrm>
          <a:off x="1096963" y="1846263"/>
          <a:ext cx="10058400" cy="3337560"/>
        </p:xfrm>
        <a:graphic>
          <a:graphicData uri="http://schemas.openxmlformats.org/drawingml/2006/table">
            <a:tbl>
              <a:tblPr firstRow="1" bandRow="1">
                <a:tableStyleId>{5C22544A-7EE6-4342-B048-85BDC9FD1C3A}</a:tableStyleId>
              </a:tblPr>
              <a:tblGrid>
                <a:gridCol w="10058400">
                  <a:extLst>
                    <a:ext uri="{9D8B030D-6E8A-4147-A177-3AD203B41FA5}">
                      <a16:colId xmlns:a16="http://schemas.microsoft.com/office/drawing/2014/main" val="1520728173"/>
                    </a:ext>
                  </a:extLst>
                </a:gridCol>
              </a:tblGrid>
              <a:tr h="370840">
                <a:tc>
                  <a:txBody>
                    <a:bodyPr/>
                    <a:lstStyle/>
                    <a:p>
                      <a:endParaRPr lang="en-US" dirty="0"/>
                    </a:p>
                  </a:txBody>
                  <a:tcPr/>
                </a:tc>
                <a:extLst>
                  <a:ext uri="{0D108BD9-81ED-4DB2-BD59-A6C34878D82A}">
                    <a16:rowId xmlns:a16="http://schemas.microsoft.com/office/drawing/2014/main" val="247741431"/>
                  </a:ext>
                </a:extLst>
              </a:tr>
              <a:tr h="370840">
                <a:tc>
                  <a:txBody>
                    <a:bodyPr/>
                    <a:lstStyle/>
                    <a:p>
                      <a:r>
                        <a:rPr lang="en-US" dirty="0"/>
                        <a:t>Introduction</a:t>
                      </a:r>
                    </a:p>
                  </a:txBody>
                  <a:tcPr/>
                </a:tc>
                <a:extLst>
                  <a:ext uri="{0D108BD9-81ED-4DB2-BD59-A6C34878D82A}">
                    <a16:rowId xmlns:a16="http://schemas.microsoft.com/office/drawing/2014/main" val="3995127971"/>
                  </a:ext>
                </a:extLst>
              </a:tr>
              <a:tr h="370840">
                <a:tc>
                  <a:txBody>
                    <a:bodyPr/>
                    <a:lstStyle/>
                    <a:p>
                      <a:r>
                        <a:rPr lang="en-US" dirty="0"/>
                        <a:t>Employee engagement in the Hotel Industry</a:t>
                      </a:r>
                    </a:p>
                  </a:txBody>
                  <a:tcPr/>
                </a:tc>
                <a:extLst>
                  <a:ext uri="{0D108BD9-81ED-4DB2-BD59-A6C34878D82A}">
                    <a16:rowId xmlns:a16="http://schemas.microsoft.com/office/drawing/2014/main" val="3114589913"/>
                  </a:ext>
                </a:extLst>
              </a:tr>
              <a:tr h="370840">
                <a:tc>
                  <a:txBody>
                    <a:bodyPr/>
                    <a:lstStyle/>
                    <a:p>
                      <a:r>
                        <a:rPr lang="en-US" sz="1800" kern="1200" dirty="0">
                          <a:solidFill>
                            <a:schemeClr val="dk1"/>
                          </a:solidFill>
                          <a:effectLst/>
                          <a:latin typeface="+mn-lt"/>
                          <a:ea typeface="+mn-ea"/>
                          <a:cs typeface="+mn-cs"/>
                        </a:rPr>
                        <a:t>The AON-Hewitt engagement model</a:t>
                      </a:r>
                      <a:endParaRPr lang="en-US" dirty="0"/>
                    </a:p>
                  </a:txBody>
                  <a:tcPr/>
                </a:tc>
                <a:extLst>
                  <a:ext uri="{0D108BD9-81ED-4DB2-BD59-A6C34878D82A}">
                    <a16:rowId xmlns:a16="http://schemas.microsoft.com/office/drawing/2014/main" val="2839439676"/>
                  </a:ext>
                </a:extLst>
              </a:tr>
              <a:tr h="370840">
                <a:tc>
                  <a:txBody>
                    <a:bodyPr/>
                    <a:lstStyle/>
                    <a:p>
                      <a:r>
                        <a:rPr lang="en-US" dirty="0"/>
                        <a:t>The Most Effective Methods for Employee Engagement</a:t>
                      </a:r>
                    </a:p>
                  </a:txBody>
                  <a:tcPr/>
                </a:tc>
                <a:extLst>
                  <a:ext uri="{0D108BD9-81ED-4DB2-BD59-A6C34878D82A}">
                    <a16:rowId xmlns:a16="http://schemas.microsoft.com/office/drawing/2014/main" val="4259860193"/>
                  </a:ext>
                </a:extLst>
              </a:tr>
              <a:tr h="370840">
                <a:tc>
                  <a:txBody>
                    <a:bodyPr/>
                    <a:lstStyle/>
                    <a:p>
                      <a:r>
                        <a:rPr lang="en-US" dirty="0"/>
                        <a:t>The Crisis of Employee Engagement</a:t>
                      </a:r>
                    </a:p>
                  </a:txBody>
                  <a:tcPr/>
                </a:tc>
                <a:extLst>
                  <a:ext uri="{0D108BD9-81ED-4DB2-BD59-A6C34878D82A}">
                    <a16:rowId xmlns:a16="http://schemas.microsoft.com/office/drawing/2014/main" val="3980061988"/>
                  </a:ext>
                </a:extLst>
              </a:tr>
              <a:tr h="370840">
                <a:tc>
                  <a:txBody>
                    <a:bodyPr/>
                    <a:lstStyle/>
                    <a:p>
                      <a:r>
                        <a:rPr lang="en-US" dirty="0"/>
                        <a:t>The most effective strategies for employee engagement</a:t>
                      </a:r>
                    </a:p>
                  </a:txBody>
                  <a:tcPr/>
                </a:tc>
                <a:extLst>
                  <a:ext uri="{0D108BD9-81ED-4DB2-BD59-A6C34878D82A}">
                    <a16:rowId xmlns:a16="http://schemas.microsoft.com/office/drawing/2014/main" val="1365462495"/>
                  </a:ext>
                </a:extLst>
              </a:tr>
              <a:tr h="370840">
                <a:tc>
                  <a:txBody>
                    <a:bodyPr/>
                    <a:lstStyle/>
                    <a:p>
                      <a:r>
                        <a:rPr lang="en-US" dirty="0"/>
                        <a:t>Conclusion</a:t>
                      </a:r>
                    </a:p>
                  </a:txBody>
                  <a:tcPr/>
                </a:tc>
                <a:extLst>
                  <a:ext uri="{0D108BD9-81ED-4DB2-BD59-A6C34878D82A}">
                    <a16:rowId xmlns:a16="http://schemas.microsoft.com/office/drawing/2014/main" val="3076944974"/>
                  </a:ext>
                </a:extLst>
              </a:tr>
              <a:tr h="370840">
                <a:tc>
                  <a:txBody>
                    <a:bodyPr/>
                    <a:lstStyle/>
                    <a:p>
                      <a:r>
                        <a:rPr lang="en-US" dirty="0"/>
                        <a:t>References</a:t>
                      </a:r>
                    </a:p>
                  </a:txBody>
                  <a:tcPr/>
                </a:tc>
                <a:extLst>
                  <a:ext uri="{0D108BD9-81ED-4DB2-BD59-A6C34878D82A}">
                    <a16:rowId xmlns:a16="http://schemas.microsoft.com/office/drawing/2014/main" val="3468856686"/>
                  </a:ext>
                </a:extLst>
              </a:tr>
            </a:tbl>
          </a:graphicData>
        </a:graphic>
      </p:graphicFrame>
    </p:spTree>
    <p:extLst>
      <p:ext uri="{BB962C8B-B14F-4D97-AF65-F5344CB8AC3E}">
        <p14:creationId xmlns:p14="http://schemas.microsoft.com/office/powerpoint/2010/main" val="3624940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0C696-8FD6-9DE1-90CF-ACA5ABC87299}"/>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63E40249-D63A-E5E2-1A96-E3895C0CF08F}"/>
              </a:ext>
            </a:extLst>
          </p:cNvPr>
          <p:cNvSpPr>
            <a:spLocks noGrp="1"/>
          </p:cNvSpPr>
          <p:nvPr>
            <p:ph idx="1"/>
          </p:nvPr>
        </p:nvSpPr>
        <p:spPr/>
        <p:txBody>
          <a:bodyPr/>
          <a:lstStyle/>
          <a:p>
            <a:r>
              <a:rPr lang="en-US" dirty="0"/>
              <a:t>The employees of the hotel are the first individuals with whom guests interact when they check-in. If one wants to run a successful business that attracts and retains a growing number of consumers, employee engagement is of the utmost importance.</a:t>
            </a:r>
          </a:p>
        </p:txBody>
      </p:sp>
    </p:spTree>
    <p:extLst>
      <p:ext uri="{BB962C8B-B14F-4D97-AF65-F5344CB8AC3E}">
        <p14:creationId xmlns:p14="http://schemas.microsoft.com/office/powerpoint/2010/main" val="3898759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417C6-8900-6BF1-83EA-097F44765953}"/>
              </a:ext>
            </a:extLst>
          </p:cNvPr>
          <p:cNvSpPr>
            <a:spLocks noGrp="1"/>
          </p:cNvSpPr>
          <p:nvPr>
            <p:ph type="title"/>
          </p:nvPr>
        </p:nvSpPr>
        <p:spPr/>
        <p:txBody>
          <a:bodyPr/>
          <a:lstStyle/>
          <a:p>
            <a:r>
              <a:rPr lang="en-US" dirty="0"/>
              <a:t>Employee engagement in the Hotel Industry</a:t>
            </a:r>
          </a:p>
        </p:txBody>
      </p:sp>
      <p:sp>
        <p:nvSpPr>
          <p:cNvPr id="3" name="Content Placeholder 2">
            <a:extLst>
              <a:ext uri="{FF2B5EF4-FFF2-40B4-BE49-F238E27FC236}">
                <a16:creationId xmlns:a16="http://schemas.microsoft.com/office/drawing/2014/main" id="{181688C7-793D-C63F-556E-5EEE4AC22FD7}"/>
              </a:ext>
            </a:extLst>
          </p:cNvPr>
          <p:cNvSpPr>
            <a:spLocks noGrp="1"/>
          </p:cNvSpPr>
          <p:nvPr>
            <p:ph idx="1"/>
          </p:nvPr>
        </p:nvSpPr>
        <p:spPr/>
        <p:txBody>
          <a:bodyPr/>
          <a:lstStyle/>
          <a:p>
            <a:pPr>
              <a:buFont typeface="Arial" panose="020B0604020202020204" pitchFamily="34" charset="0"/>
              <a:buChar char="•"/>
            </a:pPr>
            <a:r>
              <a:rPr lang="en-US" dirty="0"/>
              <a:t>Providing employees with the tools they need to succeed.</a:t>
            </a:r>
          </a:p>
          <a:p>
            <a:pPr>
              <a:buFont typeface="Arial" panose="020B0604020202020204" pitchFamily="34" charset="0"/>
              <a:buChar char="•"/>
            </a:pPr>
            <a:r>
              <a:rPr lang="en-US" dirty="0"/>
              <a:t>Providing employees with a safe and comfortable work environment.</a:t>
            </a:r>
          </a:p>
          <a:p>
            <a:pPr>
              <a:buFont typeface="Arial" panose="020B0604020202020204" pitchFamily="34" charset="0"/>
              <a:buChar char="•"/>
            </a:pPr>
            <a:r>
              <a:rPr lang="en-US" dirty="0"/>
              <a:t>Providing employees with a competitive salary and benefits package.</a:t>
            </a:r>
          </a:p>
          <a:p>
            <a:pPr>
              <a:buFont typeface="Arial" panose="020B0604020202020204" pitchFamily="34" charset="0"/>
              <a:buChar char="•"/>
            </a:pPr>
            <a:r>
              <a:rPr lang="en-US" dirty="0"/>
              <a:t>Providing employees with job security.</a:t>
            </a:r>
          </a:p>
          <a:p>
            <a:pPr>
              <a:buFont typeface="Arial" panose="020B0604020202020204" pitchFamily="34" charset="0"/>
              <a:buChar char="•"/>
            </a:pPr>
            <a:r>
              <a:rPr lang="en-US" dirty="0"/>
              <a:t>Keeping employees informed (Arslan, 2017).</a:t>
            </a:r>
          </a:p>
        </p:txBody>
      </p:sp>
      <p:pic>
        <p:nvPicPr>
          <p:cNvPr id="5" name="Picture 4">
            <a:extLst>
              <a:ext uri="{FF2B5EF4-FFF2-40B4-BE49-F238E27FC236}">
                <a16:creationId xmlns:a16="http://schemas.microsoft.com/office/drawing/2014/main" id="{6219ACB6-CC42-C3E0-F5F6-D8C1AF1333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6633" y="3429000"/>
            <a:ext cx="4114801" cy="2645229"/>
          </a:xfrm>
          <a:prstGeom prst="rect">
            <a:avLst/>
          </a:prstGeom>
        </p:spPr>
      </p:pic>
    </p:spTree>
    <p:extLst>
      <p:ext uri="{BB962C8B-B14F-4D97-AF65-F5344CB8AC3E}">
        <p14:creationId xmlns:p14="http://schemas.microsoft.com/office/powerpoint/2010/main" val="2822695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933F7-00F2-999D-4831-31E985EB36B4}"/>
              </a:ext>
            </a:extLst>
          </p:cNvPr>
          <p:cNvSpPr>
            <a:spLocks noGrp="1"/>
          </p:cNvSpPr>
          <p:nvPr>
            <p:ph type="title"/>
          </p:nvPr>
        </p:nvSpPr>
        <p:spPr/>
        <p:txBody>
          <a:bodyPr/>
          <a:lstStyle/>
          <a:p>
            <a:r>
              <a:rPr lang="en-US" dirty="0"/>
              <a:t>The AON-Hewitt engagement model</a:t>
            </a:r>
          </a:p>
        </p:txBody>
      </p:sp>
      <p:pic>
        <p:nvPicPr>
          <p:cNvPr id="5" name="Content Placeholder 4">
            <a:extLst>
              <a:ext uri="{FF2B5EF4-FFF2-40B4-BE49-F238E27FC236}">
                <a16:creationId xmlns:a16="http://schemas.microsoft.com/office/drawing/2014/main" id="{24F618A8-97A1-7615-F390-F7B8C493D7C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79594" y="1846263"/>
            <a:ext cx="7032812" cy="4022725"/>
          </a:xfrm>
        </p:spPr>
      </p:pic>
    </p:spTree>
    <p:extLst>
      <p:ext uri="{BB962C8B-B14F-4D97-AF65-F5344CB8AC3E}">
        <p14:creationId xmlns:p14="http://schemas.microsoft.com/office/powerpoint/2010/main" val="662304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1BFE1-C646-AF72-3C32-56FE2F9DE3BE}"/>
              </a:ext>
            </a:extLst>
          </p:cNvPr>
          <p:cNvSpPr>
            <a:spLocks noGrp="1"/>
          </p:cNvSpPr>
          <p:nvPr>
            <p:ph type="title"/>
          </p:nvPr>
        </p:nvSpPr>
        <p:spPr/>
        <p:txBody>
          <a:bodyPr/>
          <a:lstStyle/>
          <a:p>
            <a:r>
              <a:rPr lang="en-US" dirty="0"/>
              <a:t>The Most Effective Methods for Employee Engagement</a:t>
            </a:r>
          </a:p>
        </p:txBody>
      </p:sp>
      <p:sp>
        <p:nvSpPr>
          <p:cNvPr id="3" name="Content Placeholder 2">
            <a:extLst>
              <a:ext uri="{FF2B5EF4-FFF2-40B4-BE49-F238E27FC236}">
                <a16:creationId xmlns:a16="http://schemas.microsoft.com/office/drawing/2014/main" id="{044924A6-E9C3-C67B-1DCA-ED6A88762117}"/>
              </a:ext>
            </a:extLst>
          </p:cNvPr>
          <p:cNvSpPr>
            <a:spLocks noGrp="1"/>
          </p:cNvSpPr>
          <p:nvPr>
            <p:ph idx="1"/>
          </p:nvPr>
        </p:nvSpPr>
        <p:spPr/>
        <p:txBody>
          <a:bodyPr/>
          <a:lstStyle/>
          <a:p>
            <a:pPr>
              <a:buFont typeface="Arial" panose="020B0604020202020204" pitchFamily="34" charset="0"/>
              <a:buChar char="•"/>
            </a:pPr>
            <a:r>
              <a:rPr lang="en-US" dirty="0"/>
              <a:t>Start with Trust.</a:t>
            </a:r>
          </a:p>
          <a:p>
            <a:pPr>
              <a:buFont typeface="Arial" panose="020B0604020202020204" pitchFamily="34" charset="0"/>
              <a:buChar char="•"/>
            </a:pPr>
            <a:r>
              <a:rPr lang="en-US" dirty="0"/>
              <a:t>Give Your People Autonomy.</a:t>
            </a:r>
          </a:p>
          <a:p>
            <a:pPr>
              <a:buFont typeface="Arial" panose="020B0604020202020204" pitchFamily="34" charset="0"/>
              <a:buChar char="•"/>
            </a:pPr>
            <a:r>
              <a:rPr lang="en-US" dirty="0"/>
              <a:t>Evaluate Your Communication and Alignment (Merry, 2013).</a:t>
            </a:r>
          </a:p>
          <a:p>
            <a:pPr>
              <a:buFont typeface="Arial" panose="020B0604020202020204" pitchFamily="34" charset="0"/>
              <a:buChar char="•"/>
            </a:pPr>
            <a:r>
              <a:rPr lang="en-US" dirty="0"/>
              <a:t>Get to Know Your People and Truly Care About Them.</a:t>
            </a:r>
          </a:p>
          <a:p>
            <a:pPr>
              <a:buFont typeface="Arial" panose="020B0604020202020204" pitchFamily="34" charset="0"/>
              <a:buChar char="•"/>
            </a:pPr>
            <a:r>
              <a:rPr lang="en-US" dirty="0"/>
              <a:t>Implement a Peer-to-Peer Recognition Program to Celebrate Daily Wins.</a:t>
            </a:r>
          </a:p>
        </p:txBody>
      </p:sp>
    </p:spTree>
    <p:extLst>
      <p:ext uri="{BB962C8B-B14F-4D97-AF65-F5344CB8AC3E}">
        <p14:creationId xmlns:p14="http://schemas.microsoft.com/office/powerpoint/2010/main" val="568544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57DEB-92DC-3E19-6374-F1D657ADA07F}"/>
              </a:ext>
            </a:extLst>
          </p:cNvPr>
          <p:cNvSpPr>
            <a:spLocks noGrp="1"/>
          </p:cNvSpPr>
          <p:nvPr>
            <p:ph type="title"/>
          </p:nvPr>
        </p:nvSpPr>
        <p:spPr/>
        <p:txBody>
          <a:bodyPr/>
          <a:lstStyle/>
          <a:p>
            <a:r>
              <a:rPr lang="en-US" dirty="0"/>
              <a:t>The Crisis of Employee Engagement</a:t>
            </a:r>
          </a:p>
        </p:txBody>
      </p:sp>
      <p:sp>
        <p:nvSpPr>
          <p:cNvPr id="3" name="Content Placeholder 2">
            <a:extLst>
              <a:ext uri="{FF2B5EF4-FFF2-40B4-BE49-F238E27FC236}">
                <a16:creationId xmlns:a16="http://schemas.microsoft.com/office/drawing/2014/main" id="{E10340E6-ED0A-BCF1-74B6-F5AAD8229589}"/>
              </a:ext>
            </a:extLst>
          </p:cNvPr>
          <p:cNvSpPr>
            <a:spLocks noGrp="1"/>
          </p:cNvSpPr>
          <p:nvPr>
            <p:ph idx="1"/>
          </p:nvPr>
        </p:nvSpPr>
        <p:spPr/>
        <p:txBody>
          <a:bodyPr/>
          <a:lstStyle/>
          <a:p>
            <a:pPr>
              <a:buFont typeface="Arial" panose="020B0604020202020204" pitchFamily="34" charset="0"/>
              <a:buChar char="•"/>
            </a:pPr>
            <a:r>
              <a:rPr lang="en-US" dirty="0"/>
              <a:t>Communication gaps among employees</a:t>
            </a:r>
          </a:p>
          <a:p>
            <a:pPr>
              <a:buFont typeface="Arial" panose="020B0604020202020204" pitchFamily="34" charset="0"/>
              <a:buChar char="•"/>
            </a:pPr>
            <a:r>
              <a:rPr lang="en-US" dirty="0"/>
              <a:t>Inefficient use of people analytics</a:t>
            </a:r>
          </a:p>
          <a:p>
            <a:pPr>
              <a:buFont typeface="Arial" panose="020B0604020202020204" pitchFamily="34" charset="0"/>
              <a:buChar char="•"/>
            </a:pPr>
            <a:r>
              <a:rPr lang="en-US" dirty="0"/>
              <a:t>Lack of support from leadership</a:t>
            </a:r>
          </a:p>
          <a:p>
            <a:pPr>
              <a:buFont typeface="Arial" panose="020B0604020202020204" pitchFamily="34" charset="0"/>
              <a:buChar char="•"/>
            </a:pPr>
            <a:r>
              <a:rPr lang="en-US" dirty="0"/>
              <a:t>A prevailing negative work environment (Arslan, 2017)</a:t>
            </a:r>
          </a:p>
          <a:p>
            <a:pPr>
              <a:buFont typeface="Arial" panose="020B0604020202020204" pitchFamily="34" charset="0"/>
              <a:buChar char="•"/>
            </a:pPr>
            <a:r>
              <a:rPr lang="en-US" dirty="0"/>
              <a:t>Difficulty with measuring employee engagement</a:t>
            </a:r>
          </a:p>
        </p:txBody>
      </p:sp>
      <p:pic>
        <p:nvPicPr>
          <p:cNvPr id="5" name="Picture 4">
            <a:extLst>
              <a:ext uri="{FF2B5EF4-FFF2-40B4-BE49-F238E27FC236}">
                <a16:creationId xmlns:a16="http://schemas.microsoft.com/office/drawing/2014/main" id="{3650A28E-AB91-358B-C2B0-294510C59C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5748" y="2138643"/>
            <a:ext cx="3028950" cy="1504950"/>
          </a:xfrm>
          <a:prstGeom prst="rect">
            <a:avLst/>
          </a:prstGeom>
        </p:spPr>
      </p:pic>
    </p:spTree>
    <p:extLst>
      <p:ext uri="{BB962C8B-B14F-4D97-AF65-F5344CB8AC3E}">
        <p14:creationId xmlns:p14="http://schemas.microsoft.com/office/powerpoint/2010/main" val="3927452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9A1F3-80C1-A8AD-21D3-0837CD6BA9DE}"/>
              </a:ext>
            </a:extLst>
          </p:cNvPr>
          <p:cNvSpPr>
            <a:spLocks noGrp="1"/>
          </p:cNvSpPr>
          <p:nvPr>
            <p:ph type="title"/>
          </p:nvPr>
        </p:nvSpPr>
        <p:spPr/>
        <p:txBody>
          <a:bodyPr/>
          <a:lstStyle/>
          <a:p>
            <a:r>
              <a:rPr lang="en-US" dirty="0"/>
              <a:t>The most effective strategies for employee engagement</a:t>
            </a:r>
          </a:p>
        </p:txBody>
      </p:sp>
      <p:sp>
        <p:nvSpPr>
          <p:cNvPr id="3" name="Content Placeholder 2">
            <a:extLst>
              <a:ext uri="{FF2B5EF4-FFF2-40B4-BE49-F238E27FC236}">
                <a16:creationId xmlns:a16="http://schemas.microsoft.com/office/drawing/2014/main" id="{189645B2-46B4-077F-2C57-92F94281DB5F}"/>
              </a:ext>
            </a:extLst>
          </p:cNvPr>
          <p:cNvSpPr>
            <a:spLocks noGrp="1"/>
          </p:cNvSpPr>
          <p:nvPr>
            <p:ph idx="1"/>
          </p:nvPr>
        </p:nvSpPr>
        <p:spPr/>
        <p:txBody>
          <a:bodyPr/>
          <a:lstStyle/>
          <a:p>
            <a:pPr>
              <a:buFont typeface="Arial" panose="020B0604020202020204" pitchFamily="34" charset="0"/>
              <a:buChar char="•"/>
            </a:pPr>
            <a:r>
              <a:rPr lang="en-US" dirty="0"/>
              <a:t>Aggregating diverse local resources</a:t>
            </a:r>
          </a:p>
          <a:p>
            <a:pPr>
              <a:buFont typeface="Arial" panose="020B0604020202020204" pitchFamily="34" charset="0"/>
              <a:buChar char="•"/>
            </a:pPr>
            <a:r>
              <a:rPr lang="en-US" dirty="0"/>
              <a:t>Disassembling In order to promote improved teamwork</a:t>
            </a:r>
          </a:p>
          <a:p>
            <a:pPr>
              <a:buFont typeface="Arial" panose="020B0604020202020204" pitchFamily="34" charset="0"/>
              <a:buChar char="•"/>
            </a:pPr>
            <a:r>
              <a:rPr lang="en-US" dirty="0"/>
              <a:t>Factors affecting customer care (Kocher Lakota, 2017)</a:t>
            </a:r>
          </a:p>
          <a:p>
            <a:pPr>
              <a:buFont typeface="Arial" panose="020B0604020202020204" pitchFamily="34" charset="0"/>
              <a:buChar char="•"/>
            </a:pPr>
            <a:r>
              <a:rPr lang="en-US" dirty="0"/>
              <a:t>Individual aims in addition to the organization's general objectives</a:t>
            </a:r>
          </a:p>
          <a:p>
            <a:pPr>
              <a:buFont typeface="Arial" panose="020B0604020202020204" pitchFamily="34" charset="0"/>
              <a:buChar char="•"/>
            </a:pPr>
            <a:r>
              <a:rPr lang="en-US" dirty="0"/>
              <a:t>Employee Involvement</a:t>
            </a:r>
          </a:p>
          <a:p>
            <a:pPr>
              <a:buFont typeface="Arial" panose="020B0604020202020204" pitchFamily="34" charset="0"/>
              <a:buChar char="•"/>
            </a:pPr>
            <a:r>
              <a:rPr lang="en-US" dirty="0"/>
              <a:t>Managing An Organizational Change </a:t>
            </a:r>
          </a:p>
          <a:p>
            <a:pPr>
              <a:buFont typeface="Arial" panose="020B0604020202020204" pitchFamily="34" charset="0"/>
              <a:buChar char="•"/>
            </a:pPr>
            <a:r>
              <a:rPr lang="en-US" dirty="0"/>
              <a:t>Alteration should begin at the very top and proceed downward</a:t>
            </a:r>
          </a:p>
        </p:txBody>
      </p:sp>
    </p:spTree>
    <p:extLst>
      <p:ext uri="{BB962C8B-B14F-4D97-AF65-F5344CB8AC3E}">
        <p14:creationId xmlns:p14="http://schemas.microsoft.com/office/powerpoint/2010/main" val="2250644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3FC16-D9FB-73FF-61CC-F2BE719369E7}"/>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41781B02-D19D-2AE8-6DED-EF064EAC47D3}"/>
              </a:ext>
            </a:extLst>
          </p:cNvPr>
          <p:cNvSpPr>
            <a:spLocks noGrp="1"/>
          </p:cNvSpPr>
          <p:nvPr>
            <p:ph idx="1"/>
          </p:nvPr>
        </p:nvSpPr>
        <p:spPr/>
        <p:txBody>
          <a:bodyPr/>
          <a:lstStyle/>
          <a:p>
            <a:r>
              <a:rPr lang="en-US" dirty="0"/>
              <a:t>When employees have a say in how the hotel is operated, an efficient management system is created, which generates favorable word-of-mouth and generates additional revenue for the business. The leadership must ensure that employees are invested as a whole by establishing and following plans.</a:t>
            </a:r>
          </a:p>
        </p:txBody>
      </p:sp>
    </p:spTree>
    <p:extLst>
      <p:ext uri="{BB962C8B-B14F-4D97-AF65-F5344CB8AC3E}">
        <p14:creationId xmlns:p14="http://schemas.microsoft.com/office/powerpoint/2010/main" val="1732234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8B486-C32E-DF49-5308-20CB0F0D4FE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4105603-CAB0-DAAA-F15B-CCA2EBEF4314}"/>
              </a:ext>
            </a:extLst>
          </p:cNvPr>
          <p:cNvSpPr>
            <a:spLocks noGrp="1"/>
          </p:cNvSpPr>
          <p:nvPr>
            <p:ph idx="1"/>
          </p:nvPr>
        </p:nvSpPr>
        <p:spPr/>
        <p:txBody>
          <a:bodyPr>
            <a:normAutofit fontScale="92500" lnSpcReduction="10000"/>
          </a:bodyPr>
          <a:lstStyle/>
          <a:p>
            <a:r>
              <a:rPr lang="en-US" dirty="0"/>
              <a:t>Arslan, M. (2017). Organizational Cynicism and Employee Performance: Moderating Role of Employee Engagement. SSRN Electronic Journal, 1(1). doi:10.2139/ssrn.3080254.</a:t>
            </a:r>
          </a:p>
          <a:p>
            <a:r>
              <a:rPr lang="en-US" dirty="0"/>
              <a:t>Kocher Lakota, S.D. (2017). Employee Commitment: A Giant Leap in Employee Engagement. OPUS: HR Journal, 6(1). doi:10.21863/opus/2015.6.1.003.</a:t>
            </a:r>
          </a:p>
          <a:p>
            <a:r>
              <a:rPr lang="en-US" dirty="0"/>
              <a:t>O'Fallon, M.J., and Rutherford, D.G. (2021). Hotel management and operations. Hoboken, N.J.: Wiley.</a:t>
            </a:r>
          </a:p>
          <a:p>
            <a:r>
              <a:rPr lang="en-US" dirty="0"/>
              <a:t>Merry, J. (2013). Aon Hewitt’s 2013 trends in global engagement: where do organizations need to focus attention? Strategic HR Review, 13(1), pp.24–31. doi:10.1108/shr-07-2013-0073.</a:t>
            </a:r>
          </a:p>
          <a:p>
            <a:r>
              <a:rPr lang="en-US" dirty="0"/>
              <a:t>Stephanie and Gustomo, A. (2015). Proposal to Improve Employee Engagement in PT Maju Sentosa by AON Hewitt Model and Mercer Model. Procedia - Social and Behavioral Sciences, 169, pp.363–370. doi:10.1016/j.sbspro.2015.01.321.</a:t>
            </a:r>
          </a:p>
          <a:p>
            <a:r>
              <a:rPr lang="en-US" dirty="0"/>
              <a:t>Yaneva, M. (2021). Employee Satisfaction vs. Employee Engagement vs. Employee NPS. European Journal of Economics and Business Studies, 4(1), pp.221–227.</a:t>
            </a:r>
          </a:p>
          <a:p>
            <a:endParaRPr lang="en-US" dirty="0"/>
          </a:p>
        </p:txBody>
      </p:sp>
    </p:spTree>
    <p:extLst>
      <p:ext uri="{BB962C8B-B14F-4D97-AF65-F5344CB8AC3E}">
        <p14:creationId xmlns:p14="http://schemas.microsoft.com/office/powerpoint/2010/main" val="256907359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2211</Words>
  <Application>Microsoft Macintosh PowerPoint</Application>
  <PresentationFormat>Widescreen</PresentationFormat>
  <Paragraphs>95</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Retrospect</vt:lpstr>
      <vt:lpstr>Name: Shabna Hussain </vt:lpstr>
      <vt:lpstr>Employee Engagement</vt:lpstr>
      <vt:lpstr>Table of Contents</vt:lpstr>
      <vt:lpstr>Introduction</vt:lpstr>
      <vt:lpstr>Employee engagement in the Hotel Industry</vt:lpstr>
      <vt:lpstr>The AON-Hewitt engagement model</vt:lpstr>
      <vt:lpstr>The Most Effective Methods for Employee Engagement</vt:lpstr>
      <vt:lpstr>The Crisis of Employee Engagement</vt:lpstr>
      <vt:lpstr>The most effective strategies for employee engagement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cp:lastPrinted>2022-12-03T21:34:28Z</cp:lastPrinted>
  <dcterms:created xsi:type="dcterms:W3CDTF">2022-12-01T18:38:36Z</dcterms:created>
  <dcterms:modified xsi:type="dcterms:W3CDTF">2022-12-03T21:41:31Z</dcterms:modified>
</cp:coreProperties>
</file>