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0"/>
  </p:notesMasterIdLst>
  <p:sldIdLst>
    <p:sldId id="266" r:id="rId5"/>
    <p:sldId id="378" r:id="rId6"/>
    <p:sldId id="367" r:id="rId7"/>
    <p:sldId id="368" r:id="rId8"/>
    <p:sldId id="369" r:id="rId9"/>
    <p:sldId id="371" r:id="rId10"/>
    <p:sldId id="360" r:id="rId11"/>
    <p:sldId id="379" r:id="rId12"/>
    <p:sldId id="361" r:id="rId13"/>
    <p:sldId id="362" r:id="rId14"/>
    <p:sldId id="372" r:id="rId15"/>
    <p:sldId id="375" r:id="rId16"/>
    <p:sldId id="376" r:id="rId17"/>
    <p:sldId id="377" r:id="rId18"/>
    <p:sldId id="35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0715" autoAdjust="0"/>
  </p:normalViewPr>
  <p:slideViewPr>
    <p:cSldViewPr snapToGrid="0">
      <p:cViewPr varScale="1">
        <p:scale>
          <a:sx n="47" d="100"/>
          <a:sy n="47" d="100"/>
        </p:scale>
        <p:origin x="1416"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2A14B0-7156-455B-BFDB-940E93C86134}" type="datetimeFigureOut">
              <a:rPr lang="en-GB" smtClean="0"/>
              <a:t>11/10/2020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F6FE44-E417-4A95-9A01-0E600F9FADE9}" type="slidenum">
              <a:rPr lang="en-GB" smtClean="0"/>
              <a:t>‹#›</a:t>
            </a:fld>
            <a:endParaRPr lang="en-GB"/>
          </a:p>
        </p:txBody>
      </p:sp>
    </p:spTree>
    <p:extLst>
      <p:ext uri="{BB962C8B-B14F-4D97-AF65-F5344CB8AC3E}">
        <p14:creationId xmlns:p14="http://schemas.microsoft.com/office/powerpoint/2010/main" val="7128254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the tourism season </a:t>
            </a:r>
          </a:p>
        </p:txBody>
      </p:sp>
      <p:sp>
        <p:nvSpPr>
          <p:cNvPr id="4" name="Slide Number Placeholder 3"/>
          <p:cNvSpPr>
            <a:spLocks noGrp="1"/>
          </p:cNvSpPr>
          <p:nvPr>
            <p:ph type="sldNum" sz="quarter" idx="5"/>
          </p:nvPr>
        </p:nvSpPr>
        <p:spPr/>
        <p:txBody>
          <a:bodyPr/>
          <a:lstStyle/>
          <a:p>
            <a:fld id="{47F6FE44-E417-4A95-9A01-0E600F9FADE9}" type="slidenum">
              <a:rPr lang="en-GB" smtClean="0"/>
              <a:t>8</a:t>
            </a:fld>
            <a:endParaRPr lang="en-GB"/>
          </a:p>
        </p:txBody>
      </p:sp>
    </p:spTree>
    <p:extLst>
      <p:ext uri="{BB962C8B-B14F-4D97-AF65-F5344CB8AC3E}">
        <p14:creationId xmlns:p14="http://schemas.microsoft.com/office/powerpoint/2010/main" val="36590220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10/11/2020</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10/11/2020</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10/11/2020</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10/11/2020</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10/11/2020</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10/11/2020</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10/11/2020</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10/11/2020</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10/11/2020</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10/11/2020</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730000" y="639097"/>
            <a:ext cx="4813072" cy="3494791"/>
          </a:xfrm>
        </p:spPr>
        <p:txBody>
          <a:bodyPr>
            <a:normAutofit fontScale="90000"/>
          </a:bodyPr>
          <a:lstStyle/>
          <a:p>
            <a:r>
              <a:rPr lang="en-US" dirty="0"/>
              <a:t>Human Resource Management </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r>
              <a:rPr lang="en-US" dirty="0"/>
              <a:t>Operations management </a:t>
            </a:r>
          </a:p>
          <a:p>
            <a:r>
              <a:rPr lang="en-US" dirty="0"/>
              <a:t>Week 3 </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1F442-48B4-49E5-9462-D3AB4CCE0BEF}"/>
              </a:ext>
            </a:extLst>
          </p:cNvPr>
          <p:cNvSpPr>
            <a:spLocks noGrp="1"/>
          </p:cNvSpPr>
          <p:nvPr>
            <p:ph type="title"/>
          </p:nvPr>
        </p:nvSpPr>
        <p:spPr/>
        <p:txBody>
          <a:bodyPr/>
          <a:lstStyle/>
          <a:p>
            <a:r>
              <a:rPr lang="en-GB" dirty="0"/>
              <a:t>Reflection …. </a:t>
            </a:r>
          </a:p>
        </p:txBody>
      </p:sp>
      <p:sp>
        <p:nvSpPr>
          <p:cNvPr id="3" name="Content Placeholder 2">
            <a:extLst>
              <a:ext uri="{FF2B5EF4-FFF2-40B4-BE49-F238E27FC236}">
                <a16:creationId xmlns:a16="http://schemas.microsoft.com/office/drawing/2014/main" id="{4ADD7222-0B2F-41A9-B291-6DDCA9D1AC4D}"/>
              </a:ext>
            </a:extLst>
          </p:cNvPr>
          <p:cNvSpPr>
            <a:spLocks noGrp="1"/>
          </p:cNvSpPr>
          <p:nvPr>
            <p:ph idx="1"/>
          </p:nvPr>
        </p:nvSpPr>
        <p:spPr/>
        <p:txBody>
          <a:bodyPr>
            <a:normAutofit/>
          </a:bodyPr>
          <a:lstStyle/>
          <a:p>
            <a:r>
              <a:rPr lang="en-GB" sz="4000" dirty="0"/>
              <a:t>In your opinion why is there a high turnover of staff in the events and tourism industry? </a:t>
            </a:r>
          </a:p>
        </p:txBody>
      </p:sp>
    </p:spTree>
    <p:extLst>
      <p:ext uri="{BB962C8B-B14F-4D97-AF65-F5344CB8AC3E}">
        <p14:creationId xmlns:p14="http://schemas.microsoft.com/office/powerpoint/2010/main" val="14560978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CD89A515-C780-4CF6-A68F-41A799F381FA}"/>
              </a:ext>
            </a:extLst>
          </p:cNvPr>
          <p:cNvSpPr>
            <a:spLocks noGrp="1" noChangeArrowheads="1"/>
          </p:cNvSpPr>
          <p:nvPr>
            <p:ph type="title"/>
          </p:nvPr>
        </p:nvSpPr>
        <p:spPr>
          <a:xfrm>
            <a:off x="1905000" y="323850"/>
            <a:ext cx="8382000" cy="838200"/>
          </a:xfrm>
        </p:spPr>
        <p:txBody>
          <a:bodyPr/>
          <a:lstStyle/>
          <a:p>
            <a:pPr eaLnBrk="1" hangingPunct="1"/>
            <a:r>
              <a:rPr lang="en-US" altLang="en-US" sz="3200"/>
              <a:t>Job design</a:t>
            </a:r>
          </a:p>
        </p:txBody>
      </p:sp>
      <p:sp>
        <p:nvSpPr>
          <p:cNvPr id="5123" name="Rectangle 3">
            <a:extLst>
              <a:ext uri="{FF2B5EF4-FFF2-40B4-BE49-F238E27FC236}">
                <a16:creationId xmlns:a16="http://schemas.microsoft.com/office/drawing/2014/main" id="{000B2798-64AA-40AD-9578-CEEE0FDF0BE0}"/>
              </a:ext>
            </a:extLst>
          </p:cNvPr>
          <p:cNvSpPr>
            <a:spLocks noGrp="1" noChangeArrowheads="1"/>
          </p:cNvSpPr>
          <p:nvPr>
            <p:ph type="body" idx="1"/>
          </p:nvPr>
        </p:nvSpPr>
        <p:spPr>
          <a:xfrm>
            <a:off x="1214437" y="1857375"/>
            <a:ext cx="9463087" cy="4991100"/>
          </a:xfrm>
        </p:spPr>
        <p:txBody>
          <a:bodyPr/>
          <a:lstStyle/>
          <a:p>
            <a:pPr marL="0" indent="0">
              <a:buNone/>
              <a:defRPr/>
            </a:pPr>
            <a:r>
              <a:rPr lang="en-GB" sz="2800" dirty="0"/>
              <a:t>Job design involves identifying tasks required by individuals and how they will be performed in the context of other individuals/job roles within an organisation.</a:t>
            </a:r>
          </a:p>
          <a:p>
            <a:pPr marL="0" indent="0">
              <a:buNone/>
              <a:defRPr/>
            </a:pPr>
            <a:r>
              <a:rPr lang="en-GB" sz="2800" dirty="0"/>
              <a:t>Typical components of job design:</a:t>
            </a:r>
          </a:p>
          <a:p>
            <a:pPr>
              <a:defRPr/>
            </a:pPr>
            <a:r>
              <a:rPr lang="en-GB" sz="2600" dirty="0"/>
              <a:t>Autonomy – degree of independence in performing duties</a:t>
            </a:r>
          </a:p>
          <a:p>
            <a:pPr>
              <a:defRPr/>
            </a:pPr>
            <a:r>
              <a:rPr lang="en-GB" sz="2600" dirty="0"/>
              <a:t>Intrinsic job feedback – actual task is motivating</a:t>
            </a:r>
          </a:p>
          <a:p>
            <a:pPr>
              <a:defRPr/>
            </a:pPr>
            <a:r>
              <a:rPr lang="en-GB" sz="2600" dirty="0"/>
              <a:t>Extrinsic job feedback – external feedback is motivating </a:t>
            </a:r>
            <a:endParaRPr lang="en-GB" altLang="en-US" sz="26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CCC5FA81-9A52-4ED0-B5CA-E13976B34A77}"/>
              </a:ext>
            </a:extLst>
          </p:cNvPr>
          <p:cNvSpPr>
            <a:spLocks noGrp="1" noChangeArrowheads="1"/>
          </p:cNvSpPr>
          <p:nvPr>
            <p:ph type="title"/>
          </p:nvPr>
        </p:nvSpPr>
        <p:spPr>
          <a:xfrm>
            <a:off x="1905000" y="323850"/>
            <a:ext cx="8382000" cy="838200"/>
          </a:xfrm>
        </p:spPr>
        <p:txBody>
          <a:bodyPr/>
          <a:lstStyle/>
          <a:p>
            <a:pPr eaLnBrk="1" hangingPunct="1"/>
            <a:r>
              <a:rPr lang="en-US" altLang="en-US" sz="3200"/>
              <a:t>Job design (Continued)</a:t>
            </a:r>
          </a:p>
        </p:txBody>
      </p:sp>
      <p:sp>
        <p:nvSpPr>
          <p:cNvPr id="41987" name="Rectangle 3">
            <a:extLst>
              <a:ext uri="{FF2B5EF4-FFF2-40B4-BE49-F238E27FC236}">
                <a16:creationId xmlns:a16="http://schemas.microsoft.com/office/drawing/2014/main" id="{FB69EC9C-985A-452E-A50C-A257D9BCD758}"/>
              </a:ext>
            </a:extLst>
          </p:cNvPr>
          <p:cNvSpPr>
            <a:spLocks noGrp="1" noChangeArrowheads="1"/>
          </p:cNvSpPr>
          <p:nvPr>
            <p:ph type="body" idx="1"/>
          </p:nvPr>
        </p:nvSpPr>
        <p:spPr>
          <a:xfrm>
            <a:off x="533399" y="1844675"/>
            <a:ext cx="10906125" cy="5303838"/>
          </a:xfrm>
        </p:spPr>
        <p:txBody>
          <a:bodyPr/>
          <a:lstStyle/>
          <a:p>
            <a:r>
              <a:rPr lang="en-GB" altLang="en-US" sz="2800" dirty="0"/>
              <a:t>Social interaction – opportunity to be part of a team or group</a:t>
            </a:r>
          </a:p>
          <a:p>
            <a:r>
              <a:rPr lang="en-GB" altLang="en-US" sz="2800" dirty="0"/>
              <a:t>Task/goal clarity – job description is clear</a:t>
            </a:r>
          </a:p>
          <a:p>
            <a:r>
              <a:rPr lang="en-GB" altLang="en-US" sz="2800" dirty="0"/>
              <a:t>Task variety – a good variety of activities in the job role</a:t>
            </a:r>
          </a:p>
          <a:p>
            <a:r>
              <a:rPr lang="en-GB" altLang="en-US" sz="2800" dirty="0"/>
              <a:t>Task identity – a specific and clear output is produced (i.e. an event, a brochure)</a:t>
            </a:r>
          </a:p>
          <a:p>
            <a:r>
              <a:rPr lang="en-GB" altLang="en-US" sz="2800" dirty="0"/>
              <a:t>Ability/skill level requirements – requirements are high skilled</a:t>
            </a:r>
          </a:p>
          <a:p>
            <a:r>
              <a:rPr lang="en-GB" altLang="en-US" sz="2800" dirty="0"/>
              <a:t>Ability/skill variety – different skills/knowledge required</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065C41F1-78CA-428A-AD67-C07CEEA9DC06}"/>
              </a:ext>
            </a:extLst>
          </p:cNvPr>
          <p:cNvSpPr>
            <a:spLocks noGrp="1" noChangeArrowheads="1"/>
          </p:cNvSpPr>
          <p:nvPr>
            <p:ph type="title"/>
          </p:nvPr>
        </p:nvSpPr>
        <p:spPr>
          <a:xfrm>
            <a:off x="819150" y="762000"/>
            <a:ext cx="8382000" cy="838200"/>
          </a:xfrm>
        </p:spPr>
        <p:txBody>
          <a:bodyPr/>
          <a:lstStyle/>
          <a:p>
            <a:pPr eaLnBrk="1" hangingPunct="1"/>
            <a:r>
              <a:rPr lang="en-US" altLang="en-US" sz="3200" dirty="0"/>
              <a:t>Job design (Continued)</a:t>
            </a:r>
          </a:p>
        </p:txBody>
      </p:sp>
      <p:sp>
        <p:nvSpPr>
          <p:cNvPr id="5123" name="Rectangle 3">
            <a:extLst>
              <a:ext uri="{FF2B5EF4-FFF2-40B4-BE49-F238E27FC236}">
                <a16:creationId xmlns:a16="http://schemas.microsoft.com/office/drawing/2014/main" id="{E43D73C9-355D-4237-B291-3088DD4AE45F}"/>
              </a:ext>
            </a:extLst>
          </p:cNvPr>
          <p:cNvSpPr>
            <a:spLocks noGrp="1" noChangeArrowheads="1"/>
          </p:cNvSpPr>
          <p:nvPr>
            <p:ph type="body" idx="1"/>
          </p:nvPr>
        </p:nvSpPr>
        <p:spPr>
          <a:xfrm>
            <a:off x="702469" y="2035176"/>
            <a:ext cx="10787062" cy="5135563"/>
          </a:xfrm>
        </p:spPr>
        <p:txBody>
          <a:bodyPr/>
          <a:lstStyle/>
          <a:p>
            <a:pPr>
              <a:defRPr/>
            </a:pPr>
            <a:r>
              <a:rPr lang="en-GB" sz="2800" dirty="0"/>
              <a:t>Task significance – job important to others’ work as well</a:t>
            </a:r>
          </a:p>
          <a:p>
            <a:pPr>
              <a:defRPr/>
            </a:pPr>
            <a:r>
              <a:rPr lang="en-GB" sz="2800" dirty="0"/>
              <a:t>Growth/learning – opportunity to learn within the job</a:t>
            </a:r>
          </a:p>
          <a:p>
            <a:pPr>
              <a:defRPr/>
            </a:pPr>
            <a:r>
              <a:rPr lang="en-GB" sz="2800" dirty="0"/>
              <a:t>Promotion – clear opportunity to advance in career</a:t>
            </a:r>
          </a:p>
          <a:p>
            <a:pPr>
              <a:defRPr/>
            </a:pPr>
            <a:r>
              <a:rPr lang="en-GB" sz="2800" dirty="0"/>
              <a:t>Communication – receiving and disseminating information is clear</a:t>
            </a:r>
          </a:p>
          <a:p>
            <a:pPr>
              <a:defRPr/>
            </a:pPr>
            <a:r>
              <a:rPr lang="en-GB" sz="2800" dirty="0"/>
              <a:t>Recognition – good work acknowledged and rewarded.</a:t>
            </a:r>
          </a:p>
          <a:p>
            <a:pPr marL="0" indent="0" algn="r">
              <a:buNone/>
              <a:defRPr/>
            </a:pPr>
            <a:r>
              <a:rPr lang="en-GB" sz="2400" dirty="0"/>
              <a:t>(Taylor, Doherty and McGraw, 2008)</a:t>
            </a:r>
          </a:p>
          <a:p>
            <a:pPr marL="0" indent="0">
              <a:buNone/>
              <a:defRPr/>
            </a:pPr>
            <a:endParaRPr lang="en-GB" altLang="en-US" sz="2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61A18D11-A541-469D-9DE8-0C3004A37FA3}"/>
              </a:ext>
            </a:extLst>
          </p:cNvPr>
          <p:cNvSpPr>
            <a:spLocks noGrp="1" noChangeArrowheads="1"/>
          </p:cNvSpPr>
          <p:nvPr>
            <p:ph type="title"/>
          </p:nvPr>
        </p:nvSpPr>
        <p:spPr>
          <a:xfrm>
            <a:off x="533400" y="514350"/>
            <a:ext cx="8382000" cy="838200"/>
          </a:xfrm>
        </p:spPr>
        <p:txBody>
          <a:bodyPr/>
          <a:lstStyle/>
          <a:p>
            <a:pPr eaLnBrk="1" hangingPunct="1"/>
            <a:r>
              <a:rPr lang="en-US" altLang="en-US" sz="3200" dirty="0"/>
              <a:t>The role of volunteers</a:t>
            </a:r>
          </a:p>
        </p:txBody>
      </p:sp>
      <p:sp>
        <p:nvSpPr>
          <p:cNvPr id="45059" name="Rectangle 3">
            <a:extLst>
              <a:ext uri="{FF2B5EF4-FFF2-40B4-BE49-F238E27FC236}">
                <a16:creationId xmlns:a16="http://schemas.microsoft.com/office/drawing/2014/main" id="{10D7C85F-A447-4C77-99B7-C05A0FE6E054}"/>
              </a:ext>
            </a:extLst>
          </p:cNvPr>
          <p:cNvSpPr>
            <a:spLocks noGrp="1" noChangeArrowheads="1"/>
          </p:cNvSpPr>
          <p:nvPr>
            <p:ph type="body" idx="1"/>
          </p:nvPr>
        </p:nvSpPr>
        <p:spPr>
          <a:xfrm>
            <a:off x="276225" y="1916114"/>
            <a:ext cx="10972800" cy="5278437"/>
          </a:xfrm>
        </p:spPr>
        <p:txBody>
          <a:bodyPr>
            <a:normAutofit/>
          </a:bodyPr>
          <a:lstStyle/>
          <a:p>
            <a:pPr marL="0" indent="0">
              <a:buNone/>
            </a:pPr>
            <a:r>
              <a:rPr lang="en-GB" altLang="en-US" sz="2800" dirty="0"/>
              <a:t>Events of all sizes need volunteers.</a:t>
            </a:r>
          </a:p>
          <a:p>
            <a:pPr marL="0" indent="0">
              <a:buNone/>
            </a:pPr>
            <a:r>
              <a:rPr lang="en-GB" altLang="en-US" sz="2800" dirty="0"/>
              <a:t>Small community events are particularly reliant on volunteer labour.</a:t>
            </a:r>
          </a:p>
          <a:p>
            <a:pPr marL="0" indent="0">
              <a:buNone/>
            </a:pPr>
            <a:r>
              <a:rPr lang="en-GB" altLang="en-US" sz="2800" dirty="0"/>
              <a:t>Managing volunteers can be a complex task as they do not have the same motivation to volunteer as a person would have for paid employment, namely economic necessity.</a:t>
            </a:r>
          </a:p>
          <a:p>
            <a:pPr marL="0" indent="0">
              <a:buNone/>
            </a:pPr>
            <a:r>
              <a:rPr lang="en-GB" altLang="en-US" sz="2800" dirty="0"/>
              <a:t>Some volunteers are members of a committee with decision-making power; other volunteers may be ‘temporary’ and available to the organisation/event for a short period of time.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B644C201-35B0-428D-B063-53FD76996F2A}"/>
              </a:ext>
            </a:extLst>
          </p:cNvPr>
          <p:cNvSpPr>
            <a:spLocks noGrp="1" noChangeArrowheads="1"/>
          </p:cNvSpPr>
          <p:nvPr>
            <p:ph type="title"/>
          </p:nvPr>
        </p:nvSpPr>
        <p:spPr>
          <a:xfrm>
            <a:off x="409575" y="609600"/>
            <a:ext cx="8382000" cy="838200"/>
          </a:xfrm>
        </p:spPr>
        <p:txBody>
          <a:bodyPr/>
          <a:lstStyle/>
          <a:p>
            <a:pPr eaLnBrk="1" hangingPunct="1"/>
            <a:r>
              <a:rPr lang="en-US" altLang="en-US" sz="3200" dirty="0"/>
              <a:t>The role of volunteers (Continued)</a:t>
            </a:r>
          </a:p>
        </p:txBody>
      </p:sp>
      <p:sp>
        <p:nvSpPr>
          <p:cNvPr id="46083" name="Rectangle 3">
            <a:extLst>
              <a:ext uri="{FF2B5EF4-FFF2-40B4-BE49-F238E27FC236}">
                <a16:creationId xmlns:a16="http://schemas.microsoft.com/office/drawing/2014/main" id="{27019844-EE23-4956-A043-F9175BCF0C79}"/>
              </a:ext>
            </a:extLst>
          </p:cNvPr>
          <p:cNvSpPr>
            <a:spLocks noGrp="1" noChangeArrowheads="1"/>
          </p:cNvSpPr>
          <p:nvPr>
            <p:ph type="body" idx="1"/>
          </p:nvPr>
        </p:nvSpPr>
        <p:spPr>
          <a:xfrm>
            <a:off x="409575" y="2009775"/>
            <a:ext cx="10148888" cy="5062538"/>
          </a:xfrm>
        </p:spPr>
        <p:txBody>
          <a:bodyPr/>
          <a:lstStyle/>
          <a:p>
            <a:pPr marL="0" indent="0">
              <a:buNone/>
            </a:pPr>
            <a:r>
              <a:rPr lang="en-GB" altLang="en-US" sz="2400" dirty="0"/>
              <a:t>Broadly, volunteers can be classified as ‘formal’ or ‘informal’.</a:t>
            </a:r>
          </a:p>
          <a:p>
            <a:pPr marL="0" indent="0">
              <a:buNone/>
            </a:pPr>
            <a:r>
              <a:rPr lang="en-GB" altLang="en-US" sz="2400" dirty="0"/>
              <a:t>Informal volunteering includes unpaid work done for friends and family or neighbours such as running errands or performing odd jobs.</a:t>
            </a:r>
          </a:p>
          <a:p>
            <a:pPr marL="0" indent="0">
              <a:buNone/>
            </a:pPr>
            <a:r>
              <a:rPr lang="en-GB" altLang="en-US" sz="2400" dirty="0"/>
              <a:t>Formal volunteering is where an individual volunteers their time and skills to organisations or programmes/initiatives.</a:t>
            </a:r>
          </a:p>
          <a:p>
            <a:pPr marL="0" indent="0">
              <a:buNone/>
            </a:pPr>
            <a:r>
              <a:rPr lang="en-GB" altLang="en-US" sz="2400" dirty="0"/>
              <a:t>As volunteers may be with an organisation for a short (i.e. one event) or extended period of time (i.e. volunteer committee member), and the skills required of the volunteer may also vary, the recruitment and training (including motivating) are very important.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97CFC-4181-4CC5-B0CC-3E0C44979ECA}"/>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B464CFE1-A7B5-4211-B0C5-37B51EC3ED3C}"/>
              </a:ext>
            </a:extLst>
          </p:cNvPr>
          <p:cNvSpPr>
            <a:spLocks noGrp="1"/>
          </p:cNvSpPr>
          <p:nvPr>
            <p:ph idx="1"/>
          </p:nvPr>
        </p:nvSpPr>
        <p:spPr/>
        <p:txBody>
          <a:bodyPr/>
          <a:lstStyle/>
          <a:p>
            <a:r>
              <a:rPr lang="en-GB" sz="2400" dirty="0"/>
              <a:t>Discuss the type of training that you may need to provide volunteers that you have hired for a community event</a:t>
            </a:r>
            <a:endParaRPr lang="en-GB" dirty="0"/>
          </a:p>
        </p:txBody>
      </p:sp>
    </p:spTree>
    <p:extLst>
      <p:ext uri="{BB962C8B-B14F-4D97-AF65-F5344CB8AC3E}">
        <p14:creationId xmlns:p14="http://schemas.microsoft.com/office/powerpoint/2010/main" val="33105358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956BD50B-5406-43BC-88FB-AD5CBC14711E}"/>
              </a:ext>
            </a:extLst>
          </p:cNvPr>
          <p:cNvSpPr>
            <a:spLocks noGrp="1" noChangeArrowheads="1"/>
          </p:cNvSpPr>
          <p:nvPr>
            <p:ph type="title"/>
          </p:nvPr>
        </p:nvSpPr>
        <p:spPr>
          <a:xfrm>
            <a:off x="414337" y="547688"/>
            <a:ext cx="8382000" cy="838200"/>
          </a:xfrm>
        </p:spPr>
        <p:txBody>
          <a:bodyPr>
            <a:normAutofit/>
          </a:bodyPr>
          <a:lstStyle/>
          <a:p>
            <a:pPr eaLnBrk="1" hangingPunct="1"/>
            <a:r>
              <a:rPr lang="en-GB" altLang="en-US" sz="3200" dirty="0"/>
              <a:t>Strategies and techniques for managing people</a:t>
            </a:r>
            <a:endParaRPr lang="en-US" altLang="en-US" sz="3200" dirty="0"/>
          </a:p>
        </p:txBody>
      </p:sp>
      <p:sp>
        <p:nvSpPr>
          <p:cNvPr id="47107" name="Rectangle 3">
            <a:extLst>
              <a:ext uri="{FF2B5EF4-FFF2-40B4-BE49-F238E27FC236}">
                <a16:creationId xmlns:a16="http://schemas.microsoft.com/office/drawing/2014/main" id="{5245159E-C60A-495D-AC22-54003B49D57D}"/>
              </a:ext>
            </a:extLst>
          </p:cNvPr>
          <p:cNvSpPr>
            <a:spLocks noGrp="1" noChangeArrowheads="1"/>
          </p:cNvSpPr>
          <p:nvPr>
            <p:ph type="body" idx="1"/>
          </p:nvPr>
        </p:nvSpPr>
        <p:spPr>
          <a:xfrm>
            <a:off x="414337" y="1866900"/>
            <a:ext cx="9872663" cy="4991100"/>
          </a:xfrm>
        </p:spPr>
        <p:txBody>
          <a:bodyPr/>
          <a:lstStyle/>
          <a:p>
            <a:pPr marL="0" indent="0">
              <a:buNone/>
            </a:pPr>
            <a:r>
              <a:rPr lang="en-GB" altLang="en-US" sz="2600" dirty="0"/>
              <a:t>Managing people in the context of events management organisations is complicated by the fact that managing volunteers and paid staff must be considered.</a:t>
            </a:r>
          </a:p>
          <a:p>
            <a:pPr marL="0" indent="0">
              <a:buNone/>
            </a:pPr>
            <a:r>
              <a:rPr lang="en-GB" altLang="en-US" sz="2600" dirty="0"/>
              <a:t>The recruitment, training and motivation of paid and unpaid staff needs to be different as these two groups of people have different expectations and needs.</a:t>
            </a:r>
          </a:p>
          <a:p>
            <a:pPr marL="0" indent="0">
              <a:buNone/>
            </a:pPr>
            <a:r>
              <a:rPr lang="en-GB" altLang="en-US" sz="2600" dirty="0"/>
              <a:t>For guidance on managing paid staff we can consult the literature on human resource management (HRM), but for volunteers, different strategies and techniques may need to be considered.</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4">
            <a:extLst>
              <a:ext uri="{FF2B5EF4-FFF2-40B4-BE49-F238E27FC236}">
                <a16:creationId xmlns:a16="http://schemas.microsoft.com/office/drawing/2014/main" id="{DBB4D354-4921-4B5E-97A2-768370BB014D}"/>
              </a:ext>
            </a:extLst>
          </p:cNvPr>
          <p:cNvSpPr txBox="1">
            <a:spLocks noChangeArrowheads="1"/>
          </p:cNvSpPr>
          <p:nvPr/>
        </p:nvSpPr>
        <p:spPr bwMode="auto">
          <a:xfrm>
            <a:off x="1929453" y="5449585"/>
            <a:ext cx="8534400" cy="784830"/>
          </a:xfrm>
          <a:prstGeom prst="rect">
            <a:avLst/>
          </a:prstGeom>
          <a:noFill/>
          <a:ln w="9525">
            <a:noFill/>
            <a:miter lim="800000"/>
            <a:headEnd/>
            <a:tailEnd/>
          </a:ln>
        </p:spPr>
        <p:txBody>
          <a:bodyPr>
            <a:spAutoFit/>
          </a:bodyPr>
          <a:lstStyle/>
          <a:p>
            <a:pPr>
              <a:spcBef>
                <a:spcPct val="50000"/>
              </a:spcBef>
              <a:defRPr/>
            </a:pPr>
            <a:r>
              <a:rPr lang="en-GB" dirty="0"/>
              <a:t>Beech, Kaiser &amp; </a:t>
            </a:r>
            <a:r>
              <a:rPr lang="en-GB" dirty="0" err="1"/>
              <a:t>Kaspar</a:t>
            </a:r>
            <a:r>
              <a:rPr lang="en-GB" dirty="0"/>
              <a:t>. The Business of Events Management. Pearson </a:t>
            </a:r>
          </a:p>
          <a:p>
            <a:pPr>
              <a:spcBef>
                <a:spcPct val="50000"/>
              </a:spcBef>
              <a:defRPr/>
            </a:pPr>
            <a:r>
              <a:rPr lang="en-GB" kern="0" dirty="0">
                <a:solidFill>
                  <a:sysClr val="windowText" lastClr="000000"/>
                </a:solidFill>
                <a:latin typeface="Arial" pitchFamily="34" charset="0"/>
                <a:cs typeface="Arial" pitchFamily="34" charset="0"/>
              </a:rPr>
              <a:t> </a:t>
            </a:r>
            <a:r>
              <a:rPr lang="en-IN" kern="0" dirty="0">
                <a:solidFill>
                  <a:sysClr val="windowText" lastClr="000000"/>
                </a:solidFill>
                <a:latin typeface="Arial" pitchFamily="34" charset="0"/>
                <a:cs typeface="Arial" pitchFamily="34" charset="0"/>
              </a:rPr>
              <a:t>Strategy and the role of managing people strategically</a:t>
            </a:r>
          </a:p>
        </p:txBody>
      </p:sp>
      <p:pic>
        <p:nvPicPr>
          <p:cNvPr id="48131" name="Picture 5" descr="H:\Graphics\Powerpoint\PE_UK\PE457-Beech\Final files\GIF\ch06\M06NF006.gif">
            <a:extLst>
              <a:ext uri="{FF2B5EF4-FFF2-40B4-BE49-F238E27FC236}">
                <a16:creationId xmlns:a16="http://schemas.microsoft.com/office/drawing/2014/main" id="{73FAFC94-57F2-45FC-9CD9-DB0E08850A1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1005" y="1016000"/>
            <a:ext cx="11565695" cy="3938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EED871F6-5E7D-4478-95C2-A2458F69E0A2}"/>
              </a:ext>
            </a:extLst>
          </p:cNvPr>
          <p:cNvSpPr>
            <a:spLocks noGrp="1" noChangeArrowheads="1"/>
          </p:cNvSpPr>
          <p:nvPr>
            <p:ph type="title"/>
          </p:nvPr>
        </p:nvSpPr>
        <p:spPr>
          <a:xfrm>
            <a:off x="352425" y="481013"/>
            <a:ext cx="8382000" cy="838200"/>
          </a:xfrm>
        </p:spPr>
        <p:txBody>
          <a:bodyPr>
            <a:normAutofit fontScale="90000"/>
          </a:bodyPr>
          <a:lstStyle/>
          <a:p>
            <a:pPr eaLnBrk="1" hangingPunct="1"/>
            <a:r>
              <a:rPr lang="en-GB" altLang="en-US" sz="3200" dirty="0"/>
              <a:t>Strategies and techniques for managing people (Continued)</a:t>
            </a:r>
            <a:endParaRPr lang="en-US" altLang="en-US" sz="3200" dirty="0"/>
          </a:p>
        </p:txBody>
      </p:sp>
      <p:sp>
        <p:nvSpPr>
          <p:cNvPr id="49155" name="Rectangle 3">
            <a:extLst>
              <a:ext uri="{FF2B5EF4-FFF2-40B4-BE49-F238E27FC236}">
                <a16:creationId xmlns:a16="http://schemas.microsoft.com/office/drawing/2014/main" id="{0C94654F-CBC3-4166-BB67-95196F9FE9D2}"/>
              </a:ext>
            </a:extLst>
          </p:cNvPr>
          <p:cNvSpPr>
            <a:spLocks noGrp="1" noChangeArrowheads="1"/>
          </p:cNvSpPr>
          <p:nvPr>
            <p:ph type="body" idx="1"/>
          </p:nvPr>
        </p:nvSpPr>
        <p:spPr>
          <a:xfrm>
            <a:off x="723899" y="2024063"/>
            <a:ext cx="11020425" cy="4991100"/>
          </a:xfrm>
        </p:spPr>
        <p:txBody>
          <a:bodyPr/>
          <a:lstStyle/>
          <a:p>
            <a:pPr marL="0" indent="0">
              <a:buNone/>
            </a:pPr>
            <a:r>
              <a:rPr lang="en-GB" altLang="en-US" sz="2600" dirty="0"/>
              <a:t>Managing volunteers is not like managing paid staff – cannot create a contract which legally and formally prescribes their responsibilities.</a:t>
            </a:r>
          </a:p>
          <a:p>
            <a:pPr marL="0" indent="0">
              <a:buNone/>
            </a:pPr>
            <a:r>
              <a:rPr lang="en-GB" altLang="en-US" sz="2600" dirty="0"/>
              <a:t>Research has revealed that where formal contracts can and do not exist, ‘psychological’ contracts do exist and these apply to both paid and voluntary staff.</a:t>
            </a:r>
          </a:p>
          <a:p>
            <a:pPr marL="0" indent="0">
              <a:buNone/>
            </a:pPr>
            <a:r>
              <a:rPr lang="en-GB" altLang="en-US" sz="2600" dirty="0"/>
              <a:t>Managing volunteers is not like managing paid staff – we cannot create a contract which legally and formally prescribes their responsibilities.</a:t>
            </a:r>
          </a:p>
          <a:p>
            <a:pPr marL="0" indent="0">
              <a:buNone/>
            </a:pPr>
            <a:endParaRPr lang="en-GB" altLang="en-US" sz="26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3">
            <a:extLst>
              <a:ext uri="{FF2B5EF4-FFF2-40B4-BE49-F238E27FC236}">
                <a16:creationId xmlns:a16="http://schemas.microsoft.com/office/drawing/2014/main" id="{CFBF1B3A-19B6-43B0-AA39-195C1DF48604}"/>
              </a:ext>
            </a:extLst>
          </p:cNvPr>
          <p:cNvSpPr>
            <a:spLocks noGrp="1" noChangeArrowheads="1"/>
          </p:cNvSpPr>
          <p:nvPr>
            <p:ph type="body" idx="1"/>
          </p:nvPr>
        </p:nvSpPr>
        <p:spPr>
          <a:xfrm>
            <a:off x="286603" y="1236664"/>
            <a:ext cx="10986448" cy="5280025"/>
          </a:xfrm>
        </p:spPr>
        <p:txBody>
          <a:bodyPr/>
          <a:lstStyle/>
          <a:p>
            <a:pPr marL="0" indent="0">
              <a:buNone/>
            </a:pPr>
            <a:r>
              <a:rPr lang="en-GB" altLang="en-US" sz="2400" dirty="0"/>
              <a:t>In order to ensure that volunteers are given enough time to ‘learn’ how the organisation plans to run the event, deal with customers, etc. it is crucial that the organisation plans accordingly.</a:t>
            </a:r>
          </a:p>
          <a:p>
            <a:pPr marL="0" indent="0">
              <a:buNone/>
            </a:pPr>
            <a:r>
              <a:rPr lang="en-GB" altLang="en-US" sz="2400" dirty="0"/>
              <a:t>Recruitment, in any type of organisation and for both paid and voluntary staff, can be a lengthy process.</a:t>
            </a:r>
          </a:p>
          <a:p>
            <a:pPr marL="0" indent="0">
              <a:buNone/>
            </a:pPr>
            <a:r>
              <a:rPr lang="en-GB" altLang="en-US" sz="2400" dirty="0"/>
              <a:t>Job descriptions and person specifications need to be designed to ensure that the staff recruited, whether on a paid or voluntary basis, will meet the requirements of the organisation (or indeed the event), will know exactly what is expected of them, who they report to (based on management structure) and how long their services would be required.</a:t>
            </a:r>
          </a:p>
        </p:txBody>
      </p:sp>
      <p:sp>
        <p:nvSpPr>
          <p:cNvPr id="52227" name="Rectangle 2">
            <a:extLst>
              <a:ext uri="{FF2B5EF4-FFF2-40B4-BE49-F238E27FC236}">
                <a16:creationId xmlns:a16="http://schemas.microsoft.com/office/drawing/2014/main" id="{FDF2CE4D-D762-43FE-810B-5F28F2A1A653}"/>
              </a:ext>
            </a:extLst>
          </p:cNvPr>
          <p:cNvSpPr>
            <a:spLocks noGrp="1" noChangeArrowheads="1"/>
          </p:cNvSpPr>
          <p:nvPr>
            <p:ph type="title"/>
          </p:nvPr>
        </p:nvSpPr>
        <p:spPr>
          <a:xfrm>
            <a:off x="1905000" y="11113"/>
            <a:ext cx="8382000" cy="977900"/>
          </a:xfrm>
        </p:spPr>
        <p:txBody>
          <a:bodyPr/>
          <a:lstStyle/>
          <a:p>
            <a:pPr eaLnBrk="1" hangingPunct="1"/>
            <a:r>
              <a:rPr lang="en-GB" altLang="en-US" sz="3200" dirty="0"/>
              <a:t>Strategies and techniques for managing people</a:t>
            </a:r>
            <a:endParaRPr lang="en-US" altLang="en-US" sz="32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3392CE3B-06D5-4F8F-AAAB-32B78C9AA354}"/>
              </a:ext>
            </a:extLst>
          </p:cNvPr>
          <p:cNvSpPr>
            <a:spLocks noGrp="1" noChangeArrowheads="1"/>
          </p:cNvSpPr>
          <p:nvPr>
            <p:ph type="title"/>
          </p:nvPr>
        </p:nvSpPr>
        <p:spPr>
          <a:xfrm>
            <a:off x="1905000" y="323850"/>
            <a:ext cx="8382000" cy="838200"/>
          </a:xfrm>
        </p:spPr>
        <p:txBody>
          <a:bodyPr/>
          <a:lstStyle/>
          <a:p>
            <a:pPr eaLnBrk="1" hangingPunct="1"/>
            <a:r>
              <a:rPr lang="en-US" altLang="en-US" sz="3200"/>
              <a:t>Tips for success in managing people</a:t>
            </a:r>
          </a:p>
        </p:txBody>
      </p:sp>
      <p:sp>
        <p:nvSpPr>
          <p:cNvPr id="53251" name="Rectangle 3">
            <a:extLst>
              <a:ext uri="{FF2B5EF4-FFF2-40B4-BE49-F238E27FC236}">
                <a16:creationId xmlns:a16="http://schemas.microsoft.com/office/drawing/2014/main" id="{15EC1728-3E7C-4DA8-9D84-7834BB2334AE}"/>
              </a:ext>
            </a:extLst>
          </p:cNvPr>
          <p:cNvSpPr>
            <a:spLocks noGrp="1" noChangeArrowheads="1"/>
          </p:cNvSpPr>
          <p:nvPr>
            <p:ph type="body" idx="1"/>
          </p:nvPr>
        </p:nvSpPr>
        <p:spPr>
          <a:xfrm>
            <a:off x="1919288" y="1196975"/>
            <a:ext cx="8382000" cy="4991100"/>
          </a:xfrm>
        </p:spPr>
        <p:txBody>
          <a:bodyPr/>
          <a:lstStyle/>
          <a:p>
            <a:pPr marL="552450" indent="-549275">
              <a:buFontTx/>
              <a:buAutoNum type="arabicPeriod"/>
              <a:defRPr/>
            </a:pPr>
            <a:r>
              <a:rPr lang="en-GB" altLang="en-US" sz="2800" dirty="0"/>
              <a:t>Listen</a:t>
            </a:r>
          </a:p>
          <a:p>
            <a:pPr marL="552450" indent="-549275">
              <a:buFontTx/>
              <a:buAutoNum type="arabicPeriod"/>
              <a:defRPr/>
            </a:pPr>
            <a:r>
              <a:rPr lang="en-GB" altLang="en-US" sz="2800" dirty="0"/>
              <a:t>Be objective</a:t>
            </a:r>
          </a:p>
          <a:p>
            <a:pPr marL="552450" indent="-549275">
              <a:buFontTx/>
              <a:buAutoNum type="arabicPeriod"/>
              <a:defRPr/>
            </a:pPr>
            <a:r>
              <a:rPr lang="en-GB" altLang="en-US" sz="2800" dirty="0"/>
              <a:t>Don’t get angry</a:t>
            </a:r>
          </a:p>
          <a:p>
            <a:pPr marL="552450" indent="-549275">
              <a:buFontTx/>
              <a:buAutoNum type="arabicPeriod"/>
              <a:defRPr/>
            </a:pPr>
            <a:r>
              <a:rPr lang="en-GB" altLang="en-US" sz="2800" dirty="0"/>
              <a:t>Stay positive</a:t>
            </a:r>
          </a:p>
          <a:p>
            <a:pPr marL="552450" indent="-549275">
              <a:buFontTx/>
              <a:buAutoNum type="arabicPeriod"/>
              <a:defRPr/>
            </a:pPr>
            <a:r>
              <a:rPr lang="en-GB" altLang="en-US" sz="2800" dirty="0"/>
              <a:t>Consider alternatives</a:t>
            </a:r>
          </a:p>
          <a:p>
            <a:pPr marL="533400" indent="-533400">
              <a:buFontTx/>
              <a:buAutoNum type="arabicPeriod" startAt="6"/>
              <a:defRPr/>
            </a:pPr>
            <a:r>
              <a:rPr lang="en-GB" altLang="en-US" sz="2800" dirty="0"/>
              <a:t>Focus on solutions</a:t>
            </a:r>
          </a:p>
          <a:p>
            <a:pPr marL="533400" indent="-533400">
              <a:buFontTx/>
              <a:buAutoNum type="arabicPeriod" startAt="6"/>
              <a:defRPr/>
            </a:pPr>
            <a:r>
              <a:rPr lang="en-GB" altLang="en-US" sz="2800" dirty="0"/>
              <a:t>Encourage others to listen</a:t>
            </a:r>
          </a:p>
          <a:p>
            <a:pPr marL="723900" indent="-720725">
              <a:buNone/>
              <a:defRPr/>
            </a:pPr>
            <a:endParaRPr lang="en-GB" altLang="en-US" sz="2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A6DA9387-FAC4-4AD1-B2C6-5B310524B478}"/>
              </a:ext>
            </a:extLst>
          </p:cNvPr>
          <p:cNvSpPr>
            <a:spLocks noGrp="1" noChangeArrowheads="1"/>
          </p:cNvSpPr>
          <p:nvPr>
            <p:ph type="title"/>
          </p:nvPr>
        </p:nvSpPr>
        <p:spPr>
          <a:xfrm>
            <a:off x="1905000" y="80963"/>
            <a:ext cx="8382000" cy="838200"/>
          </a:xfrm>
        </p:spPr>
        <p:txBody>
          <a:bodyPr/>
          <a:lstStyle/>
          <a:p>
            <a:pPr eaLnBrk="1" hangingPunct="1"/>
            <a:r>
              <a:rPr lang="en-US" altLang="en-US" sz="3200"/>
              <a:t>Tips for success in managing people (Continued)</a:t>
            </a:r>
          </a:p>
        </p:txBody>
      </p:sp>
      <p:sp>
        <p:nvSpPr>
          <p:cNvPr id="54275" name="Rectangle 3">
            <a:extLst>
              <a:ext uri="{FF2B5EF4-FFF2-40B4-BE49-F238E27FC236}">
                <a16:creationId xmlns:a16="http://schemas.microsoft.com/office/drawing/2014/main" id="{97C3B05F-2932-4432-A367-A249E74160E2}"/>
              </a:ext>
            </a:extLst>
          </p:cNvPr>
          <p:cNvSpPr>
            <a:spLocks noGrp="1" noChangeArrowheads="1"/>
          </p:cNvSpPr>
          <p:nvPr>
            <p:ph type="body" idx="1"/>
          </p:nvPr>
        </p:nvSpPr>
        <p:spPr>
          <a:xfrm>
            <a:off x="1919288" y="1268413"/>
            <a:ext cx="8382000" cy="5135562"/>
          </a:xfrm>
        </p:spPr>
        <p:txBody>
          <a:bodyPr/>
          <a:lstStyle/>
          <a:p>
            <a:pPr marL="533400" indent="-533400">
              <a:buFontTx/>
              <a:buAutoNum type="arabicPeriod" startAt="8"/>
            </a:pPr>
            <a:r>
              <a:rPr lang="en-GB" altLang="en-US" sz="2800"/>
              <a:t>Create a structure and culture to facilitate organisational mission</a:t>
            </a:r>
          </a:p>
          <a:p>
            <a:pPr marL="533400" indent="-533400">
              <a:buFontTx/>
              <a:buAutoNum type="arabicPeriod" startAt="8"/>
            </a:pPr>
            <a:r>
              <a:rPr lang="en-GB" altLang="en-US" sz="2800"/>
              <a:t>Seek ways to develop people, create opportunity in your organisation</a:t>
            </a:r>
          </a:p>
          <a:p>
            <a:pPr marL="533400" indent="-533400">
              <a:buFontTx/>
              <a:buAutoNum type="arabicPeriod" startAt="8"/>
            </a:pPr>
            <a:r>
              <a:rPr lang="en-GB" altLang="en-US" sz="2800"/>
              <a:t>Lead, be decisive but listen, consider the alternatives and make the rationale for your decisions clear.</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DF082-B312-49FA-8616-82C926CEB6BC}"/>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9B28341B-ECB1-44C9-83C4-36B8BF41F31A}"/>
              </a:ext>
            </a:extLst>
          </p:cNvPr>
          <p:cNvSpPr>
            <a:spLocks noGrp="1"/>
          </p:cNvSpPr>
          <p:nvPr>
            <p:ph idx="1"/>
          </p:nvPr>
        </p:nvSpPr>
        <p:spPr/>
        <p:txBody>
          <a:bodyPr/>
          <a:lstStyle/>
          <a:p>
            <a:r>
              <a:rPr lang="en-GB" dirty="0"/>
              <a:t>Beech, Kaiser &amp; </a:t>
            </a:r>
            <a:r>
              <a:rPr lang="en-GB" dirty="0" err="1"/>
              <a:t>Kaspar</a:t>
            </a:r>
            <a:r>
              <a:rPr lang="en-GB" dirty="0"/>
              <a:t>. The Business of Events Management. Pearson </a:t>
            </a:r>
          </a:p>
          <a:p>
            <a:r>
              <a:rPr lang="en-GB" dirty="0" err="1"/>
              <a:t>Bladen</a:t>
            </a:r>
            <a:r>
              <a:rPr lang="en-GB" dirty="0"/>
              <a:t> </a:t>
            </a:r>
            <a:r>
              <a:rPr lang="en-GB" dirty="0" err="1"/>
              <a:t>Kennell</a:t>
            </a:r>
            <a:r>
              <a:rPr lang="en-GB" dirty="0"/>
              <a:t>, </a:t>
            </a:r>
            <a:r>
              <a:rPr lang="en-GB" dirty="0" err="1"/>
              <a:t>Abson</a:t>
            </a:r>
            <a:r>
              <a:rPr lang="en-GB" dirty="0"/>
              <a:t> &amp; Wilde. Events Management. An Introduction. Routledge</a:t>
            </a:r>
          </a:p>
          <a:p>
            <a:pPr marL="0" indent="0">
              <a:buNone/>
            </a:pPr>
            <a:r>
              <a:rPr lang="en-GB" dirty="0"/>
              <a:t>Raj, Walters &amp;Rashid Events Management: Principles &amp; Practice </a:t>
            </a:r>
          </a:p>
          <a:p>
            <a:r>
              <a:rPr lang="en-GB" dirty="0"/>
              <a:t> </a:t>
            </a:r>
          </a:p>
        </p:txBody>
      </p:sp>
    </p:spTree>
    <p:extLst>
      <p:ext uri="{BB962C8B-B14F-4D97-AF65-F5344CB8AC3E}">
        <p14:creationId xmlns:p14="http://schemas.microsoft.com/office/powerpoint/2010/main" val="2063579468"/>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2.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{9DC4F341-C834-4625-A869-989EB5CB1832}tf11437505_win32</Template>
  <TotalTime>0</TotalTime>
  <Words>882</Words>
  <Application>Microsoft Office PowerPoint</Application>
  <PresentationFormat>Widescreen</PresentationFormat>
  <Paragraphs>70</Paragraphs>
  <Slides>15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Georgia Pro Cond Light</vt:lpstr>
      <vt:lpstr>Speak Pro</vt:lpstr>
      <vt:lpstr>RetrospectVTI</vt:lpstr>
      <vt:lpstr>Human Resource Management </vt:lpstr>
      <vt:lpstr>Reflection …. </vt:lpstr>
      <vt:lpstr>Job design</vt:lpstr>
      <vt:lpstr>Job design (Continued)</vt:lpstr>
      <vt:lpstr>Job design (Continued)</vt:lpstr>
      <vt:lpstr>The role of volunteers</vt:lpstr>
      <vt:lpstr>The role of volunteers (Continued)</vt:lpstr>
      <vt:lpstr>Activity… </vt:lpstr>
      <vt:lpstr>Strategies and techniques for managing people</vt:lpstr>
      <vt:lpstr>PowerPoint Presentation</vt:lpstr>
      <vt:lpstr>Strategies and techniques for managing people (Continued)</vt:lpstr>
      <vt:lpstr>Strategies and techniques for managing people</vt:lpstr>
      <vt:lpstr>Tips for success in managing people</vt:lpstr>
      <vt:lpstr>Tips for success in managing people (Continued)</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Management </dc:title>
  <dc:creator>Helen Evans (Institute of Management and Health)</dc:creator>
  <cp:lastModifiedBy>Helen Evans</cp:lastModifiedBy>
  <cp:revision>4</cp:revision>
  <dcterms:created xsi:type="dcterms:W3CDTF">2020-10-01T13:37:56Z</dcterms:created>
  <dcterms:modified xsi:type="dcterms:W3CDTF">2020-10-11T15:27:17Z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