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61" r:id="rId3"/>
    <p:sldId id="258" r:id="rId4"/>
    <p:sldId id="259" r:id="rId5"/>
    <p:sldId id="262" r:id="rId6"/>
    <p:sldId id="264" r:id="rId7"/>
    <p:sldId id="265" r:id="rId8"/>
    <p:sldId id="266" r:id="rId9"/>
    <p:sldId id="267" r:id="rId10"/>
    <p:sldId id="268" r:id="rId11"/>
    <p:sldId id="260" r:id="rId12"/>
    <p:sldId id="263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oppy-jo Purcell (1707811)" initials="PP(" lastIdx="1" clrIdx="0">
    <p:extLst>
      <p:ext uri="{19B8F6BF-5375-455C-9EA6-DF929625EA0E}">
        <p15:presenceInfo xmlns:p15="http://schemas.microsoft.com/office/powerpoint/2012/main" userId="S::1707811@student.uwtsd.ac.uk::22334bcd-bec4-4c17-99cc-f1ac97633f48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CA6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65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66EA2C-944F-46AD-BDCE-83EDD4974FCA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DCEDE8-78EE-44ED-95D1-441FBD2695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060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78D56-5E98-4E68-BC9C-BF23D7AAC1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283788-D8AB-4A31-B741-2CEB5C0922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DF3CAC-152F-434E-8442-928D97A715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0453A-1B16-4C05-9269-608A4BA7BB4D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175184-FD94-48F8-833E-93E458087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A94ECD-77B6-440B-9300-1A197CE9F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9A5-BF82-4BCE-8B2B-7FF675B6C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203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51833-B4EC-4C09-BB0B-D649B1DF5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33B52-79FE-49DF-9031-D721E56447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FDCAE-0BDE-4817-9CD4-106BA7F4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0453A-1B16-4C05-9269-608A4BA7BB4D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A5F08F-FE83-4EC9-BEDD-E8EA3C9FF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537BB7-DC3F-446B-819F-76B272541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9A5-BF82-4BCE-8B2B-7FF675B6C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747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5BACD-849B-4AEF-AAFE-92AE2AA9B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414036-5977-4832-B49F-8CD385AE2F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11F78-E76C-4526-90D0-E3C3DFA3C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0453A-1B16-4C05-9269-608A4BA7BB4D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EB143-5BD7-49CD-AE72-D6BFAF47F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FCA66-81D7-4ECD-AE8E-2F6F50EF8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9A5-BF82-4BCE-8B2B-7FF675B6C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557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2BB32-9BC4-4436-821B-3B83EFB64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58DD7-50B8-4BDA-8896-3138A681E4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115AD1-6FA8-4663-A231-9586CD333D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E2AAB3-44A5-4BB5-994D-66A755CD7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0453A-1B16-4C05-9269-608A4BA7BB4D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6BB648-D6FA-45FF-9CDB-EA0720DF3B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06818C-E8E5-4D43-9910-D781DFA4A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9A5-BF82-4BCE-8B2B-7FF675B6C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271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8227C-DCCC-4540-BF78-E0BE18628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180A74-B67C-41C0-A4F7-9397E54B8D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B659C6-AEB0-43DE-AEF2-363C1CF8EE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D3BB4D-1EFA-4BFC-9488-DC35C95EA0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A782C3-5EDB-412D-B2E2-1A40C64898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9289C2-06DA-480B-B571-56418C774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0453A-1B16-4C05-9269-608A4BA7BB4D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132187-CF86-499A-ABAD-3A07229940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07446D-DF05-4C6B-9E77-F76B54BB8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9A5-BF82-4BCE-8B2B-7FF675B6C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981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37CB1-4110-4238-990E-198EDB84E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2D19EA-38F3-43F4-8B36-5D5441A64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0453A-1B16-4C05-9269-608A4BA7BB4D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D38A57-40D3-44E2-B984-B2AA762A5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7420C1-C6C3-4FE6-9093-86CBE7591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9A5-BF82-4BCE-8B2B-7FF675B6C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34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AA5C86-B64D-4CD4-AA69-53420E4DB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0453A-1B16-4C05-9269-608A4BA7BB4D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D7EBF-2642-4CD6-93DD-4A5B2803D3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A68E90-94EE-48BB-802B-2A192034F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9A5-BF82-4BCE-8B2B-7FF675B6C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976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E6AFE-D702-4BED-98D7-8FCC0B061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1E809-CA75-4303-A12F-D32FD3F5E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03B984-9E61-4F28-9FAB-A7B27D06C1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04FB9C-35A1-426F-9FA1-D8F9C90C6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0453A-1B16-4C05-9269-608A4BA7BB4D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F18A33-5383-446E-8CCC-240EA4B6B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40C8F4-4336-4AF6-BF94-A0E7606506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9A5-BF82-4BCE-8B2B-7FF675B6C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662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44551-169F-42A5-BDB1-38BE0C41D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409902-A48F-4EBE-B843-2438B962E6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8DBB26-79D4-4D7D-9DBC-163D39B4D0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878FE-AD79-4779-980D-F9ED8C369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0453A-1B16-4C05-9269-608A4BA7BB4D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C38A4A-53A0-4255-A8FC-0E7BDAD0C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17205F-D972-4AD1-8D07-D0219AA6C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9A5-BF82-4BCE-8B2B-7FF675B6C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943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E945A-A97C-4036-99C9-0D3F60311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4BED47-025E-4998-A0EA-33E0F7DD5D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D5CA80-B4A0-4773-9A25-FECAFED76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0453A-1B16-4C05-9269-608A4BA7BB4D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0A4AE1-463D-4D9F-9371-56E1FD497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71DD24-C30D-4AA5-BBA1-392EF518D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9A5-BF82-4BCE-8B2B-7FF675B6C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654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2364A8-8407-46E9-ACE9-2F5C0D6360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F6C4C9-6953-40B7-832C-1835FAD7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632620-B1C4-479A-837F-0A4FE2993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0453A-1B16-4C05-9269-608A4BA7BB4D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72F030-8568-4B73-BBFF-25385BFB5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665D03-C28C-4434-AD2A-A110576B0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E89A5-BF82-4BCE-8B2B-7FF675B6C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977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1B2DA4-7D80-4AC6-90C8-4C3E24EDE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D6A029-5B8D-47B9-9AEC-A1CFF462F1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4EB488-972E-4341-906F-629B9F0E15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D0453A-1B16-4C05-9269-608A4BA7BB4D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32096A-7BEB-41B4-806F-8E225C63B7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5C1043-EE48-41B0-821C-DE2B01D29B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9E89A5-BF82-4BCE-8B2B-7FF675B6C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435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national-survey-wales" TargetMode="External"/><Relationship Id="rId2" Type="http://schemas.openxmlformats.org/officeDocument/2006/relationships/hyperlink" Target="https://www.futuregenerations.wales/about-us/future-generations-commissioner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gov.wales/national-survey-wales-population-health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naturalresources.wales/evidence-and-data/research-and-reports/state-of-natural-resources-interim-report-2019/?lang=en" TargetMode="External"/><Relationship Id="rId2" Type="http://schemas.openxmlformats.org/officeDocument/2006/relationships/hyperlink" Target="https://internetretailing.net/sustainability/sustainability/uk-consumers-are-becoming-more-socially-and-environmentally-responsible--and-are-calling-out-brands-that-make-meaningless-climate-pledges-21022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wellbeing/articles/personalandeconomicwellbeingintheuk/whatmattersmosttoourlifesatisfaction" TargetMode="External"/><Relationship Id="rId7" Type="http://schemas.openxmlformats.org/officeDocument/2006/relationships/hyperlink" Target="https://www.un.org/sustainabledevelopment/sustainable-development-goals/" TargetMode="External"/><Relationship Id="rId2" Type="http://schemas.openxmlformats.org/officeDocument/2006/relationships/hyperlink" Target="https://www.ons.gov.uk/peoplepopulationandcommunity/birthsdeathsandmarriages/deaths/datasets/suicideinwal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esterntelegraph.co.uk/news/18843600.pembrokeshire-sees-highest-ever-recycling-rates/" TargetMode="External"/><Relationship Id="rId5" Type="http://schemas.openxmlformats.org/officeDocument/2006/relationships/hyperlink" Target="https://www.ons.gov.uk/peoplepopulationandcommunity/crimeandjustice/datasets/recordedcrimedataatpoliceforcearealevel" TargetMode="External"/><Relationship Id="rId4" Type="http://schemas.openxmlformats.org/officeDocument/2006/relationships/hyperlink" Target="https://www.ons.gov.uk/peoplepopulationandcommunity/crimeandjustice/datasets/personalcrimeincidencecsewopendatatable/current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D9D36D6-2AC5-46A1-A849-4C82D5264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D821B5-5157-47E5-A000-E5ECEA67B0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54955" y="552182"/>
            <a:ext cx="5998840" cy="3343135"/>
          </a:xfrm>
          <a:noFill/>
        </p:spPr>
        <p:txBody>
          <a:bodyPr>
            <a:normAutofit/>
          </a:bodyPr>
          <a:lstStyle/>
          <a:p>
            <a:pPr algn="l"/>
            <a:endParaRPr lang="en-GB" sz="5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EC90B2-2E45-476F-9DE3-20247E49F9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54955" y="4067032"/>
            <a:ext cx="5998840" cy="2067068"/>
          </a:xfrm>
          <a:noFill/>
        </p:spPr>
        <p:txBody>
          <a:bodyPr>
            <a:normAutofit/>
          </a:bodyPr>
          <a:lstStyle/>
          <a:p>
            <a:pPr algn="l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55F09C-CDDC-46CD-955F-432F2FD84E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727" r="-2" b="4275"/>
          <a:stretch/>
        </p:blipFill>
        <p:spPr>
          <a:xfrm>
            <a:off x="20" y="10"/>
            <a:ext cx="4992985" cy="6857990"/>
          </a:xfrm>
          <a:prstGeom prst="rect">
            <a:avLst/>
          </a:prstGeom>
          <a:effectLst/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52FDF6C-07CB-42BE-AD1A-2D5D125C64ED}"/>
              </a:ext>
            </a:extLst>
          </p:cNvPr>
          <p:cNvSpPr/>
          <p:nvPr/>
        </p:nvSpPr>
        <p:spPr>
          <a:xfrm>
            <a:off x="4881489" y="0"/>
            <a:ext cx="7310511" cy="685799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61889F-381F-4CF3-93A5-E9DB80C113A6}"/>
              </a:ext>
            </a:extLst>
          </p:cNvPr>
          <p:cNvSpPr txBox="1"/>
          <p:nvPr/>
        </p:nvSpPr>
        <p:spPr>
          <a:xfrm>
            <a:off x="4625008" y="4902593"/>
            <a:ext cx="348532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u="sng" dirty="0"/>
              <a:t>                                 </a:t>
            </a:r>
            <a:r>
              <a:rPr lang="en-GB" sz="3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SJSS6003</a:t>
            </a:r>
          </a:p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1707811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34A77DA-34AD-4AA5-B27E-2B0C48D1774E}"/>
              </a:ext>
            </a:extLst>
          </p:cNvPr>
          <p:cNvSpPr/>
          <p:nvPr/>
        </p:nvSpPr>
        <p:spPr>
          <a:xfrm>
            <a:off x="5695369" y="214270"/>
            <a:ext cx="5998840" cy="4086639"/>
          </a:xfrm>
          <a:prstGeom prst="ellipse">
            <a:avLst/>
          </a:prstGeom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626641-9C7C-4C62-A9C3-DD8EB905BBC4}"/>
              </a:ext>
            </a:extLst>
          </p:cNvPr>
          <p:cNvSpPr txBox="1"/>
          <p:nvPr/>
        </p:nvSpPr>
        <p:spPr>
          <a:xfrm>
            <a:off x="5959874" y="998689"/>
            <a:ext cx="546983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Elephant" panose="02020904090505020303" pitchFamily="18" charset="0"/>
              </a:rPr>
              <a:t>Well-being of Future Generations (Wales) Act 2015 </a:t>
            </a:r>
          </a:p>
          <a:p>
            <a:pPr algn="ctr"/>
            <a:endParaRPr lang="en-GB" sz="2800" dirty="0">
              <a:latin typeface="Elephant" panose="02020904090505020303" pitchFamily="18" charset="0"/>
            </a:endParaRPr>
          </a:p>
          <a:p>
            <a:pPr algn="ctr"/>
            <a:r>
              <a:rPr lang="en-GB" sz="2800" dirty="0">
                <a:latin typeface="Elephant" panose="02020904090505020303" pitchFamily="18" charset="0"/>
              </a:rPr>
              <a:t>How does the Act Underpin Sustainability?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F77BE8-D284-4A30-B15C-6D1146E49B85}"/>
              </a:ext>
            </a:extLst>
          </p:cNvPr>
          <p:cNvSpPr txBox="1"/>
          <p:nvPr/>
        </p:nvSpPr>
        <p:spPr>
          <a:xfrm>
            <a:off x="119269" y="6472253"/>
            <a:ext cx="1855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(Hadfield, 2014) 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9517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86"/>
    </mc:Choice>
    <mc:Fallback xmlns="">
      <p:transition spd="slow" advTm="1038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A7513C3-9D9E-4C48-9DA5-3E123822AE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33"/>
          <a:stretch/>
        </p:blipFill>
        <p:spPr>
          <a:xfrm>
            <a:off x="3502855" y="10"/>
            <a:ext cx="8689144" cy="6857990"/>
          </a:xfrm>
          <a:custGeom>
            <a:avLst/>
            <a:gdLst/>
            <a:ahLst/>
            <a:cxnLst/>
            <a:rect l="l" t="t" r="r" b="b"/>
            <a:pathLst>
              <a:path w="9547224" h="6858000">
                <a:moveTo>
                  <a:pt x="1623023" y="0"/>
                </a:moveTo>
                <a:lnTo>
                  <a:pt x="2716256" y="0"/>
                </a:lnTo>
                <a:lnTo>
                  <a:pt x="3032455" y="0"/>
                </a:lnTo>
                <a:lnTo>
                  <a:pt x="3496422" y="0"/>
                </a:lnTo>
                <a:lnTo>
                  <a:pt x="5205951" y="0"/>
                </a:lnTo>
                <a:lnTo>
                  <a:pt x="9547224" y="0"/>
                </a:lnTo>
                <a:lnTo>
                  <a:pt x="9547224" y="685800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3032455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effectLst>
            <a:softEdge rad="127000"/>
          </a:effectLst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1F9B6B4-B0C4-45C6-A086-901C960D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9F56E4-CED0-46F9-AB4D-5B81177F32BD}"/>
              </a:ext>
            </a:extLst>
          </p:cNvPr>
          <p:cNvSpPr txBox="1"/>
          <p:nvPr/>
        </p:nvSpPr>
        <p:spPr>
          <a:xfrm>
            <a:off x="5628890" y="6488226"/>
            <a:ext cx="30612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(Menzies, 2017)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B19B90B-F0D2-4EDA-8EBB-98D8820AC0AD}"/>
              </a:ext>
            </a:extLst>
          </p:cNvPr>
          <p:cNvSpPr/>
          <p:nvPr/>
        </p:nvSpPr>
        <p:spPr>
          <a:xfrm>
            <a:off x="4631917" y="231274"/>
            <a:ext cx="7434469" cy="1292725"/>
          </a:xfrm>
          <a:prstGeom prst="rect">
            <a:avLst/>
          </a:prstGeom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79BF31-AE30-4A42-A25D-0FC25122D4B7}"/>
              </a:ext>
            </a:extLst>
          </p:cNvPr>
          <p:cNvSpPr txBox="1"/>
          <p:nvPr/>
        </p:nvSpPr>
        <p:spPr>
          <a:xfrm>
            <a:off x="5102087" y="410817"/>
            <a:ext cx="670560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>
                <a:solidFill>
                  <a:schemeClr val="bg1"/>
                </a:solidFill>
                <a:latin typeface="Elephant" panose="02020904090505020303" pitchFamily="18" charset="0"/>
              </a:rPr>
              <a:t>What is The Well-being of Future Generations (Wales) Act?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024163-5088-46E2-B3AC-417E28040A89}"/>
              </a:ext>
            </a:extLst>
          </p:cNvPr>
          <p:cNvSpPr txBox="1"/>
          <p:nvPr/>
        </p:nvSpPr>
        <p:spPr>
          <a:xfrm>
            <a:off x="221720" y="2326700"/>
            <a:ext cx="34077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Act has been implemented to improve the economic, environmental, social and cultural well-being across Wales </a:t>
            </a:r>
            <a:r>
              <a:rPr lang="en-GB" sz="1200" dirty="0"/>
              <a:t>(Welsh Government, 2015).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C46B1B-D1A0-4F30-8672-E8A998FEC077}"/>
              </a:ext>
            </a:extLst>
          </p:cNvPr>
          <p:cNvSpPr txBox="1"/>
          <p:nvPr/>
        </p:nvSpPr>
        <p:spPr>
          <a:xfrm>
            <a:off x="473489" y="462137"/>
            <a:ext cx="30229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dirty="0"/>
              <a:t>‘For people, for our planet. For now, and for our future’. </a:t>
            </a:r>
          </a:p>
          <a:p>
            <a:pPr algn="r"/>
            <a:r>
              <a:rPr lang="en-GB" sz="1200" dirty="0"/>
              <a:t>(Welsh Government, 2020)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C6674AD-5F31-4846-A464-27E6363FE4A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4370" b="289"/>
          <a:stretch/>
        </p:blipFill>
        <p:spPr>
          <a:xfrm>
            <a:off x="3650100" y="3882241"/>
            <a:ext cx="2739698" cy="2488061"/>
          </a:xfrm>
          <a:prstGeom prst="rect">
            <a:avLst/>
          </a:prstGeom>
          <a:effectLst>
            <a:softEdge rad="762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8EF2B57-EBD3-4020-98BE-82D407F32F8B}"/>
              </a:ext>
            </a:extLst>
          </p:cNvPr>
          <p:cNvSpPr txBox="1"/>
          <p:nvPr/>
        </p:nvSpPr>
        <p:spPr>
          <a:xfrm>
            <a:off x="221720" y="4680465"/>
            <a:ext cx="330407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Sophie Howe stands as the current Future Generations Commissioner </a:t>
            </a:r>
            <a:r>
              <a:rPr lang="en-GB" sz="1200" dirty="0"/>
              <a:t>(Future Generations, 2020). 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DBE19A5-C008-42C8-A219-B275982F2F4E}"/>
              </a:ext>
            </a:extLst>
          </p:cNvPr>
          <p:cNvSpPr txBox="1"/>
          <p:nvPr/>
        </p:nvSpPr>
        <p:spPr>
          <a:xfrm>
            <a:off x="3831518" y="6013766"/>
            <a:ext cx="237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(FFTROTFG, 2020)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26217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588"/>
    </mc:Choice>
    <mc:Fallback xmlns="">
      <p:transition spd="slow" advTm="815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F0E00C3-4613-415F-BE3A-78FBAD906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0495175" cy="6858000"/>
          </a:xfrm>
          <a:custGeom>
            <a:avLst/>
            <a:gdLst>
              <a:gd name="connsiteX0" fmla="*/ 0 w 10495175"/>
              <a:gd name="connsiteY0" fmla="*/ 0 h 6858000"/>
              <a:gd name="connsiteX1" fmla="*/ 5289224 w 10495175"/>
              <a:gd name="connsiteY1" fmla="*/ 0 h 6858000"/>
              <a:gd name="connsiteX2" fmla="*/ 6736007 w 10495175"/>
              <a:gd name="connsiteY2" fmla="*/ 0 h 6858000"/>
              <a:gd name="connsiteX3" fmla="*/ 6998753 w 10495175"/>
              <a:gd name="connsiteY3" fmla="*/ 0 h 6858000"/>
              <a:gd name="connsiteX4" fmla="*/ 7778919 w 10495175"/>
              <a:gd name="connsiteY4" fmla="*/ 0 h 6858000"/>
              <a:gd name="connsiteX5" fmla="*/ 8872152 w 10495175"/>
              <a:gd name="connsiteY5" fmla="*/ 0 h 6858000"/>
              <a:gd name="connsiteX6" fmla="*/ 8894276 w 10495175"/>
              <a:gd name="connsiteY6" fmla="*/ 14997 h 6858000"/>
              <a:gd name="connsiteX7" fmla="*/ 10495175 w 10495175"/>
              <a:gd name="connsiteY7" fmla="*/ 3621656 h 6858000"/>
              <a:gd name="connsiteX8" fmla="*/ 8620825 w 10495175"/>
              <a:gd name="connsiteY8" fmla="*/ 6374814 h 6858000"/>
              <a:gd name="connsiteX9" fmla="*/ 8104177 w 10495175"/>
              <a:gd name="connsiteY9" fmla="*/ 6780599 h 6858000"/>
              <a:gd name="connsiteX10" fmla="*/ 7992421 w 10495175"/>
              <a:gd name="connsiteY10" fmla="*/ 6858000 h 6858000"/>
              <a:gd name="connsiteX11" fmla="*/ 7778919 w 10495175"/>
              <a:gd name="connsiteY11" fmla="*/ 6858000 h 6858000"/>
              <a:gd name="connsiteX12" fmla="*/ 6998753 w 10495175"/>
              <a:gd name="connsiteY12" fmla="*/ 6858000 h 6858000"/>
              <a:gd name="connsiteX13" fmla="*/ 6736007 w 10495175"/>
              <a:gd name="connsiteY13" fmla="*/ 6858000 h 6858000"/>
              <a:gd name="connsiteX14" fmla="*/ 5289224 w 10495175"/>
              <a:gd name="connsiteY14" fmla="*/ 6858000 h 6858000"/>
              <a:gd name="connsiteX15" fmla="*/ 0 w 10495175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495175" h="6858000">
                <a:moveTo>
                  <a:pt x="0" y="0"/>
                </a:moveTo>
                <a:lnTo>
                  <a:pt x="5289224" y="0"/>
                </a:lnTo>
                <a:lnTo>
                  <a:pt x="6736007" y="0"/>
                </a:lnTo>
                <a:lnTo>
                  <a:pt x="6998753" y="0"/>
                </a:lnTo>
                <a:lnTo>
                  <a:pt x="7778919" y="0"/>
                </a:lnTo>
                <a:lnTo>
                  <a:pt x="8872152" y="0"/>
                </a:lnTo>
                <a:lnTo>
                  <a:pt x="8894276" y="14997"/>
                </a:lnTo>
                <a:cubicBezTo>
                  <a:pt x="9921439" y="754641"/>
                  <a:pt x="10495175" y="2093192"/>
                  <a:pt x="10495175" y="3621656"/>
                </a:cubicBezTo>
                <a:cubicBezTo>
                  <a:pt x="10495175" y="4969131"/>
                  <a:pt x="9566450" y="5602839"/>
                  <a:pt x="8620825" y="6374814"/>
                </a:cubicBezTo>
                <a:cubicBezTo>
                  <a:pt x="8448622" y="6515397"/>
                  <a:pt x="8277995" y="6653108"/>
                  <a:pt x="8104177" y="6780599"/>
                </a:cubicBezTo>
                <a:lnTo>
                  <a:pt x="7992421" y="6858000"/>
                </a:lnTo>
                <a:lnTo>
                  <a:pt x="7778919" y="6858000"/>
                </a:lnTo>
                <a:lnTo>
                  <a:pt x="6998753" y="6858000"/>
                </a:lnTo>
                <a:lnTo>
                  <a:pt x="6736007" y="6858000"/>
                </a:lnTo>
                <a:lnTo>
                  <a:pt x="528922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9802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85964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B8E92E4-D57E-4F63-813E-7DE30E548D84}"/>
              </a:ext>
            </a:extLst>
          </p:cNvPr>
          <p:cNvPicPr/>
          <p:nvPr/>
        </p:nvPicPr>
        <p:blipFill rotWithShape="1">
          <a:blip r:embed="rId3"/>
          <a:srcRect l="39552" t="18029" r="27543" b="23448"/>
          <a:stretch/>
        </p:blipFill>
        <p:spPr bwMode="auto">
          <a:xfrm>
            <a:off x="7527967" y="630728"/>
            <a:ext cx="4664033" cy="432110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E59C9A7-AAD4-439A-B0A1-5A211FEFB6AF}"/>
              </a:ext>
            </a:extLst>
          </p:cNvPr>
          <p:cNvSpPr txBox="1"/>
          <p:nvPr/>
        </p:nvSpPr>
        <p:spPr>
          <a:xfrm>
            <a:off x="7354564" y="4397830"/>
            <a:ext cx="260252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(Welsh Government, 2020) 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F0CB8CC-E0A4-44F6-BF93-CE8952D34B10}"/>
              </a:ext>
            </a:extLst>
          </p:cNvPr>
          <p:cNvSpPr txBox="1"/>
          <p:nvPr/>
        </p:nvSpPr>
        <p:spPr>
          <a:xfrm>
            <a:off x="1469602" y="153675"/>
            <a:ext cx="100743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>
                <a:latin typeface="Elephant" panose="02020904090505020303" pitchFamily="18" charset="0"/>
              </a:rPr>
              <a:t>The Seven Well-being Goals</a:t>
            </a:r>
          </a:p>
          <a:p>
            <a:pPr algn="ctr"/>
            <a:r>
              <a:rPr lang="en-GB" sz="2800" u="sng" dirty="0">
                <a:latin typeface="Elephant" panose="02020904090505020303" pitchFamily="18" charset="0"/>
              </a:rPr>
              <a:t>Are they being met alongside Biodiversity?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71AAF7A-A262-4DC0-83B9-85EB6F881380}"/>
              </a:ext>
            </a:extLst>
          </p:cNvPr>
          <p:cNvSpPr txBox="1"/>
          <p:nvPr/>
        </p:nvSpPr>
        <p:spPr>
          <a:xfrm>
            <a:off x="7385538" y="1266092"/>
            <a:ext cx="4549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A3CD6C9-890C-482D-837D-4A151BB5495A}"/>
              </a:ext>
            </a:extLst>
          </p:cNvPr>
          <p:cNvSpPr txBox="1"/>
          <p:nvPr/>
        </p:nvSpPr>
        <p:spPr>
          <a:xfrm>
            <a:off x="1118453" y="1266092"/>
            <a:ext cx="454936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 State of Nature Report (2019) found that freshwater and land-based species found in Wales are in danger of extinction shown at 5% invertebrates, 10% of plants, 36% of vertebrates and 8% of fungi and lichens. </a:t>
            </a:r>
          </a:p>
          <a:p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48D171B-6F11-4522-AA97-A6137A7C7A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278" y="3114506"/>
            <a:ext cx="5884209" cy="346649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81176B3-0C0B-45BF-B9C8-8E7AED76B1C0}"/>
              </a:ext>
            </a:extLst>
          </p:cNvPr>
          <p:cNvSpPr txBox="1"/>
          <p:nvPr/>
        </p:nvSpPr>
        <p:spPr>
          <a:xfrm>
            <a:off x="456169" y="6598842"/>
            <a:ext cx="28557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(IPBES, 2019)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56635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008"/>
    </mc:Choice>
    <mc:Fallback xmlns="">
      <p:transition spd="slow" advTm="195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762DA95-F18A-48AB-9E48-D19B4C45B29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580F49-3CBC-4339-B313-9BE3E033D8CF}"/>
              </a:ext>
            </a:extLst>
          </p:cNvPr>
          <p:cNvSpPr txBox="1"/>
          <p:nvPr/>
        </p:nvSpPr>
        <p:spPr>
          <a:xfrm>
            <a:off x="8962775" y="101994"/>
            <a:ext cx="30837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400" u="sng" dirty="0">
              <a:latin typeface="Elephant" panose="02020904090505020303" pitchFamily="18" charset="0"/>
            </a:endParaRPr>
          </a:p>
        </p:txBody>
      </p:sp>
      <p:sp>
        <p:nvSpPr>
          <p:cNvPr id="14" name="Flowchart: Process 13">
            <a:extLst>
              <a:ext uri="{FF2B5EF4-FFF2-40B4-BE49-F238E27FC236}">
                <a16:creationId xmlns:a16="http://schemas.microsoft.com/office/drawing/2014/main" id="{049BD26A-B754-46D3-B032-C36F5D51A7CC}"/>
              </a:ext>
            </a:extLst>
          </p:cNvPr>
          <p:cNvSpPr/>
          <p:nvPr/>
        </p:nvSpPr>
        <p:spPr>
          <a:xfrm>
            <a:off x="298174" y="1887379"/>
            <a:ext cx="2729947" cy="887895"/>
          </a:xfrm>
          <a:prstGeom prst="flowChartProcess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88C713-3EF5-4FFE-A9DF-85ACD5F6A6B4}"/>
              </a:ext>
            </a:extLst>
          </p:cNvPr>
          <p:cNvSpPr txBox="1"/>
          <p:nvPr/>
        </p:nvSpPr>
        <p:spPr>
          <a:xfrm>
            <a:off x="293071" y="1892341"/>
            <a:ext cx="25576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1. Increase investment for physically active travel</a:t>
            </a:r>
          </a:p>
          <a:p>
            <a:endParaRPr lang="en-GB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3B5DF76-DA74-44C1-B422-474FECFACF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692" y="3119241"/>
            <a:ext cx="2743438" cy="90228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93D6407-F430-42DD-951D-556905C7C6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692" y="4365494"/>
            <a:ext cx="2743438" cy="902286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3C2D0B1-DC1F-49F4-B1DE-14EDBDE8B5A9}"/>
              </a:ext>
            </a:extLst>
          </p:cNvPr>
          <p:cNvSpPr txBox="1"/>
          <p:nvPr/>
        </p:nvSpPr>
        <p:spPr>
          <a:xfrm>
            <a:off x="10052335" y="2063115"/>
            <a:ext cx="27434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78C30FED-767A-40E0-9749-6CDC3A073A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692" y="5604044"/>
            <a:ext cx="2743438" cy="90228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6DDCC4B7-651E-47E5-92C6-A171C30C15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1878" y="1887379"/>
            <a:ext cx="2743438" cy="902286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29B4C81E-C3D9-4EC6-A8CF-15F929462E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2562" y="3119241"/>
            <a:ext cx="2743438" cy="902286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BDA66138-BDAE-46B2-928F-7F2EC4B390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2562" y="4351103"/>
            <a:ext cx="2743438" cy="902286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44B01C90-C190-4DCE-B8E3-ABDC1B4DD9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2219" y="5333277"/>
            <a:ext cx="2733781" cy="1409268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67F4D3FD-D670-4310-9620-6FC6ECB65B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6621" y="1893519"/>
            <a:ext cx="2743438" cy="902286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83A48E99-3E8D-4F0F-837E-8569FA3B4AEA}"/>
              </a:ext>
            </a:extLst>
          </p:cNvPr>
          <p:cNvSpPr txBox="1"/>
          <p:nvPr/>
        </p:nvSpPr>
        <p:spPr>
          <a:xfrm>
            <a:off x="3371878" y="1976753"/>
            <a:ext cx="2724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2. Increase funding for public transportation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04C20612-7706-4F92-9DBC-B71AD55EA2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6621" y="3056485"/>
            <a:ext cx="2743438" cy="902286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4E0D85E6-4F1F-4C24-A89E-5E16F271F818}"/>
              </a:ext>
            </a:extLst>
          </p:cNvPr>
          <p:cNvSpPr txBox="1"/>
          <p:nvPr/>
        </p:nvSpPr>
        <p:spPr>
          <a:xfrm>
            <a:off x="6374754" y="2004420"/>
            <a:ext cx="2527172" cy="668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3. Encourage the use of low emission vehicles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52D82F0-F485-483D-A3C0-0F06DAA6FA37}"/>
              </a:ext>
            </a:extLst>
          </p:cNvPr>
          <p:cNvSpPr txBox="1"/>
          <p:nvPr/>
        </p:nvSpPr>
        <p:spPr>
          <a:xfrm>
            <a:off x="430576" y="3220163"/>
            <a:ext cx="25576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4. All 2020 new builds in Wales to be Zero Carbon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360E30A-ABD0-4ACB-8EB7-93A888B9657A}"/>
              </a:ext>
            </a:extLst>
          </p:cNvPr>
          <p:cNvSpPr txBox="1"/>
          <p:nvPr/>
        </p:nvSpPr>
        <p:spPr>
          <a:xfrm>
            <a:off x="3435197" y="3119241"/>
            <a:ext cx="26608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5. Support for a national housing retrofit programme</a:t>
            </a:r>
          </a:p>
          <a:p>
            <a:endParaRPr lang="en-GB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C254FC2-4DB3-4880-B0D3-CE1697FC8BCD}"/>
              </a:ext>
            </a:extLst>
          </p:cNvPr>
          <p:cNvSpPr txBox="1"/>
          <p:nvPr/>
        </p:nvSpPr>
        <p:spPr>
          <a:xfrm>
            <a:off x="6367431" y="3077341"/>
            <a:ext cx="26426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6. Fund renewable energy through low carbon economic stimulus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DA4CE274-2C82-4229-8EF6-C41B2F8ECCDC}"/>
              </a:ext>
            </a:extLst>
          </p:cNvPr>
          <p:cNvSpPr txBox="1"/>
          <p:nvPr/>
        </p:nvSpPr>
        <p:spPr>
          <a:xfrm>
            <a:off x="426504" y="4373685"/>
            <a:ext cx="26016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7. Drastically increase tree cover over the next twenty years</a:t>
            </a:r>
          </a:p>
          <a:p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3215E55-28A8-45C3-AAE1-6F7B38B74A78}"/>
              </a:ext>
            </a:extLst>
          </p:cNvPr>
          <p:cNvSpPr txBox="1"/>
          <p:nvPr/>
        </p:nvSpPr>
        <p:spPr>
          <a:xfrm>
            <a:off x="3418822" y="4358807"/>
            <a:ext cx="26771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8. Support low carbon agricultural practices and re-think land-use practice</a:t>
            </a:r>
          </a:p>
          <a:p>
            <a:endParaRPr lang="en-GB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552438A-B785-46B7-857C-09D09E87A3B3}"/>
              </a:ext>
            </a:extLst>
          </p:cNvPr>
          <p:cNvSpPr txBox="1"/>
          <p:nvPr/>
        </p:nvSpPr>
        <p:spPr>
          <a:xfrm>
            <a:off x="655980" y="5870521"/>
            <a:ext cx="2674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9.Promoting nature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93B0268-0559-4F2F-9256-B42AC11FB356}"/>
              </a:ext>
            </a:extLst>
          </p:cNvPr>
          <p:cNvSpPr txBox="1"/>
          <p:nvPr/>
        </p:nvSpPr>
        <p:spPr>
          <a:xfrm>
            <a:off x="3435197" y="5273308"/>
            <a:ext cx="265597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10. Ensure decarbonisation is a key principle and influence for decision making within planning </a:t>
            </a:r>
          </a:p>
          <a:p>
            <a:endParaRPr lang="en-GB" dirty="0"/>
          </a:p>
        </p:txBody>
      </p:sp>
      <p:sp>
        <p:nvSpPr>
          <p:cNvPr id="42" name="Flowchart: Connector 41">
            <a:extLst>
              <a:ext uri="{FF2B5EF4-FFF2-40B4-BE49-F238E27FC236}">
                <a16:creationId xmlns:a16="http://schemas.microsoft.com/office/drawing/2014/main" id="{61C3EBB3-482F-4337-A6C4-E11E97868F11}"/>
              </a:ext>
            </a:extLst>
          </p:cNvPr>
          <p:cNvSpPr/>
          <p:nvPr/>
        </p:nvSpPr>
        <p:spPr>
          <a:xfrm>
            <a:off x="9153362" y="33572"/>
            <a:ext cx="2975631" cy="2941983"/>
          </a:xfrm>
          <a:prstGeom prst="flowChartConnector">
            <a:avLst/>
          </a:prstGeom>
          <a:solidFill>
            <a:srgbClr val="6CA644"/>
          </a:solidFill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95E66DFA-65F6-4237-A66B-5B7D7A627F19}"/>
              </a:ext>
            </a:extLst>
          </p:cNvPr>
          <p:cNvSpPr txBox="1"/>
          <p:nvPr/>
        </p:nvSpPr>
        <p:spPr>
          <a:xfrm>
            <a:off x="9171022" y="558285"/>
            <a:ext cx="3030636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>
                <a:latin typeface="Elephant" panose="02020904090505020303" pitchFamily="18" charset="0"/>
              </a:rPr>
              <a:t>10 POINT PLAN TO FUNDWALES’ CLIMATE EMERGENCY</a:t>
            </a:r>
          </a:p>
          <a:p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FAEAB79-8F3D-4961-ADC5-FAB1BF9F5D09}"/>
              </a:ext>
            </a:extLst>
          </p:cNvPr>
          <p:cNvSpPr txBox="1"/>
          <p:nvPr/>
        </p:nvSpPr>
        <p:spPr>
          <a:xfrm>
            <a:off x="426504" y="578277"/>
            <a:ext cx="87348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There is a £991 million investment provision which is crucial in the (2020-21) Welsh Government’s budget to fund this 10 point plan </a:t>
            </a:r>
            <a:r>
              <a:rPr lang="en-GB" sz="1200" dirty="0"/>
              <a:t>(Howe, 2019).</a:t>
            </a:r>
            <a:endParaRPr lang="en-GB" sz="1200" b="1" dirty="0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2FD59F06-7374-473F-9B00-BC34F3E997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6621" y="4351103"/>
            <a:ext cx="2503271" cy="2174326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1BBA5765-DB10-4241-9928-15EECB085CD8}"/>
              </a:ext>
            </a:extLst>
          </p:cNvPr>
          <p:cNvSpPr txBox="1"/>
          <p:nvPr/>
        </p:nvSpPr>
        <p:spPr>
          <a:xfrm>
            <a:off x="5544053" y="6572842"/>
            <a:ext cx="34660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(The Wildlife Trust of South and West Wales, 2019)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61086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103"/>
    </mc:Choice>
    <mc:Fallback xmlns="">
      <p:transition spd="slow" advTm="971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/>
      <p:bldP spid="30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91212D-5325-4007-BBA4-1838046CE9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66" r="10385" b="-2"/>
          <a:stretch/>
        </p:blipFill>
        <p:spPr>
          <a:xfrm>
            <a:off x="20" y="-1"/>
            <a:ext cx="7998205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13CED1E-FC45-44D8-AB2C-BB4D3F59360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350" r="1379"/>
          <a:stretch/>
        </p:blipFill>
        <p:spPr>
          <a:xfrm>
            <a:off x="7998225" y="-1"/>
            <a:ext cx="4193775" cy="6857999"/>
          </a:xfrm>
          <a:prstGeom prst="rect">
            <a:avLst/>
          </a:prstGeom>
        </p:spPr>
      </p:pic>
      <p:sp>
        <p:nvSpPr>
          <p:cNvPr id="7" name="Flowchart: Process 6">
            <a:extLst>
              <a:ext uri="{FF2B5EF4-FFF2-40B4-BE49-F238E27FC236}">
                <a16:creationId xmlns:a16="http://schemas.microsoft.com/office/drawing/2014/main" id="{94AA6856-91D5-4FE0-8F4F-AB4F53D7AC61}"/>
              </a:ext>
            </a:extLst>
          </p:cNvPr>
          <p:cNvSpPr/>
          <p:nvPr/>
        </p:nvSpPr>
        <p:spPr>
          <a:xfrm>
            <a:off x="1510748" y="318052"/>
            <a:ext cx="6334539" cy="808382"/>
          </a:xfrm>
          <a:prstGeom prst="flowChartProcess">
            <a:avLst/>
          </a:prstGeom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469490-A44C-4A27-855A-4B117BE41F1C}"/>
              </a:ext>
            </a:extLst>
          </p:cNvPr>
          <p:cNvSpPr txBox="1"/>
          <p:nvPr/>
        </p:nvSpPr>
        <p:spPr>
          <a:xfrm>
            <a:off x="1736035" y="450574"/>
            <a:ext cx="584420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>
                <a:latin typeface="Elephant" panose="02020904090505020303" pitchFamily="18" charset="0"/>
              </a:rPr>
              <a:t>The Triple Bottom Line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8F74E19-A624-40C6-B260-780F991FCD81}"/>
              </a:ext>
            </a:extLst>
          </p:cNvPr>
          <p:cNvSpPr txBox="1"/>
          <p:nvPr/>
        </p:nvSpPr>
        <p:spPr>
          <a:xfrm>
            <a:off x="225287" y="6427304"/>
            <a:ext cx="25841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</a:t>
            </a:r>
            <a:r>
              <a:rPr lang="en-GB" sz="1200" dirty="0" err="1">
                <a:solidFill>
                  <a:schemeClr val="bg1"/>
                </a:solidFill>
              </a:rPr>
              <a:t>Kraaijenbrink</a:t>
            </a:r>
            <a:r>
              <a:rPr lang="en-GB" sz="1200" dirty="0">
                <a:solidFill>
                  <a:schemeClr val="bg1"/>
                </a:solidFill>
              </a:rPr>
              <a:t>, 2019)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C11F0E-DE72-4F30-9C3F-C938F0E78494}"/>
              </a:ext>
            </a:extLst>
          </p:cNvPr>
          <p:cNvSpPr txBox="1"/>
          <p:nvPr/>
        </p:nvSpPr>
        <p:spPr>
          <a:xfrm>
            <a:off x="11040137" y="87436"/>
            <a:ext cx="21468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</a:t>
            </a:r>
            <a:r>
              <a:rPr lang="en-GB" sz="1200" dirty="0" err="1">
                <a:solidFill>
                  <a:schemeClr val="bg1"/>
                </a:solidFill>
              </a:rPr>
              <a:t>Varella</a:t>
            </a:r>
            <a:r>
              <a:rPr lang="en-GB" sz="1200" dirty="0">
                <a:solidFill>
                  <a:schemeClr val="bg1"/>
                </a:solidFill>
              </a:rPr>
              <a:t>, 2007)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28307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58"/>
    </mc:Choice>
    <mc:Fallback xmlns="">
      <p:transition spd="slow" advTm="43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4A4DBB6-B75D-4129-AE9C-BA7557A735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215" t="-1" r="24567" b="1060"/>
          <a:stretch/>
        </p:blipFill>
        <p:spPr>
          <a:xfrm>
            <a:off x="7238575" y="0"/>
            <a:ext cx="4700207" cy="43750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66AC178-3D62-46A6-A0D7-89C7E2AE29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"/>
            <a:ext cx="6907237" cy="34397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178B048-83CD-4163-A6EE-C357F0FC7A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17" y="3508704"/>
            <a:ext cx="5244158" cy="3349296"/>
          </a:xfrm>
          <a:prstGeom prst="rect">
            <a:avLst/>
          </a:prstGeom>
        </p:spPr>
      </p:pic>
      <p:sp>
        <p:nvSpPr>
          <p:cNvPr id="8" name="Flowchart: Process 7">
            <a:extLst>
              <a:ext uri="{FF2B5EF4-FFF2-40B4-BE49-F238E27FC236}">
                <a16:creationId xmlns:a16="http://schemas.microsoft.com/office/drawing/2014/main" id="{15CB7A8A-7FC0-4D7F-BF35-2215BCE6B8E1}"/>
              </a:ext>
            </a:extLst>
          </p:cNvPr>
          <p:cNvSpPr/>
          <p:nvPr/>
        </p:nvSpPr>
        <p:spPr>
          <a:xfrm>
            <a:off x="0" y="3439787"/>
            <a:ext cx="1026942" cy="3418213"/>
          </a:xfrm>
          <a:prstGeom prst="flowChartProcess">
            <a:avLst/>
          </a:prstGeom>
          <a:solidFill>
            <a:schemeClr val="bg2">
              <a:lumMod val="9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80842D7-B200-4A48-87CB-D4439EF1582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70827" y="3439787"/>
            <a:ext cx="1036410" cy="343234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7E65B46-5E38-448B-8116-A3735487AB48}"/>
              </a:ext>
            </a:extLst>
          </p:cNvPr>
          <p:cNvSpPr txBox="1"/>
          <p:nvPr/>
        </p:nvSpPr>
        <p:spPr>
          <a:xfrm>
            <a:off x="1026942" y="6565511"/>
            <a:ext cx="15474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petovarga</a:t>
            </a:r>
            <a:r>
              <a:rPr lang="en-GB" sz="1200" dirty="0"/>
              <a:t>, 2017)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B8E1ED-7617-46D8-900C-363A7AAF350D}"/>
              </a:ext>
            </a:extLst>
          </p:cNvPr>
          <p:cNvSpPr txBox="1"/>
          <p:nvPr/>
        </p:nvSpPr>
        <p:spPr>
          <a:xfrm>
            <a:off x="33029" y="3123028"/>
            <a:ext cx="21242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(FRAME Ltd, 2020)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37C7293-8D43-433A-8807-07CDEE9A5C14}"/>
              </a:ext>
            </a:extLst>
          </p:cNvPr>
          <p:cNvSpPr txBox="1"/>
          <p:nvPr/>
        </p:nvSpPr>
        <p:spPr>
          <a:xfrm>
            <a:off x="7238575" y="3849108"/>
            <a:ext cx="14018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(Metabolic, 2017)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8668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732"/>
    </mc:Choice>
    <mc:Fallback xmlns="">
      <p:transition spd="slow" advTm="837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52CC16B-EE87-4D2D-B7CF-F98FD64A91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0329"/>
            <a:ext cx="9652428" cy="5429491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F133F6-63F2-4C89-BB6F-95219F7890FD}"/>
              </a:ext>
            </a:extLst>
          </p:cNvPr>
          <p:cNvSpPr txBox="1"/>
          <p:nvPr/>
        </p:nvSpPr>
        <p:spPr>
          <a:xfrm>
            <a:off x="537663" y="5686078"/>
            <a:ext cx="80326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 study on internet users show that 2,264 UK consumers aged 16–64, are more environmentally aware. This impacts the brands they purchase from and choose to support</a:t>
            </a:r>
            <a:r>
              <a:rPr lang="en-GB" sz="1200" dirty="0"/>
              <a:t> (Internet Retailing, 2020)</a:t>
            </a:r>
            <a:r>
              <a:rPr lang="en-GB" sz="1200" b="1" dirty="0"/>
              <a:t>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836498-615F-4846-B6A1-7C91A2FD78F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047" r="53205"/>
          <a:stretch/>
        </p:blipFill>
        <p:spPr>
          <a:xfrm>
            <a:off x="9652428" y="100329"/>
            <a:ext cx="2530793" cy="46772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B1B55C-E30B-47C2-897F-B19D55965C9E}"/>
              </a:ext>
            </a:extLst>
          </p:cNvPr>
          <p:cNvSpPr txBox="1"/>
          <p:nvPr/>
        </p:nvSpPr>
        <p:spPr>
          <a:xfrm>
            <a:off x="11165882" y="100329"/>
            <a:ext cx="14188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(Marco, 2020)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D60B867-8FA3-4BA7-A548-1BBB0165C79B}"/>
              </a:ext>
            </a:extLst>
          </p:cNvPr>
          <p:cNvSpPr txBox="1"/>
          <p:nvPr/>
        </p:nvSpPr>
        <p:spPr>
          <a:xfrm>
            <a:off x="0" y="5198487"/>
            <a:ext cx="29964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Eluxe</a:t>
            </a:r>
            <a:r>
              <a:rPr lang="en-GB" sz="1200" dirty="0"/>
              <a:t> Magazine, 2013)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11967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837"/>
    </mc:Choice>
    <mc:Fallback xmlns="">
      <p:transition spd="slow" advTm="398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AA67C3D-6D28-4C64-81F8-295FC9396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4283919-7E00-4FC2-BFC9-3F56E58808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64294" y="0"/>
            <a:ext cx="1953741" cy="3405188"/>
          </a:xfrm>
          <a:custGeom>
            <a:avLst/>
            <a:gdLst>
              <a:gd name="connsiteX0" fmla="*/ 340960 w 1953741"/>
              <a:gd name="connsiteY0" fmla="*/ 0 h 3405188"/>
              <a:gd name="connsiteX1" fmla="*/ 0 w 1953741"/>
              <a:gd name="connsiteY1" fmla="*/ 0 h 3405188"/>
              <a:gd name="connsiteX2" fmla="*/ 0 w 1953741"/>
              <a:gd name="connsiteY2" fmla="*/ 1 h 3405188"/>
              <a:gd name="connsiteX3" fmla="*/ 121075 w 1953741"/>
              <a:gd name="connsiteY3" fmla="*/ 1 h 3405188"/>
              <a:gd name="connsiteX4" fmla="*/ 143661 w 1953741"/>
              <a:gd name="connsiteY4" fmla="*/ 14998 h 3405188"/>
              <a:gd name="connsiteX5" fmla="*/ 1771120 w 1953741"/>
              <a:gd name="connsiteY5" fmla="*/ 3337396 h 3405188"/>
              <a:gd name="connsiteX6" fmla="*/ 1772750 w 1953741"/>
              <a:gd name="connsiteY6" fmla="*/ 3405188 h 3405188"/>
              <a:gd name="connsiteX7" fmla="*/ 1953741 w 1953741"/>
              <a:gd name="connsiteY7" fmla="*/ 3405188 h 3405188"/>
              <a:gd name="connsiteX8" fmla="*/ 1937324 w 1953741"/>
              <a:gd name="connsiteY8" fmla="*/ 3058183 h 3405188"/>
              <a:gd name="connsiteX9" fmla="*/ 363084 w 1953741"/>
              <a:gd name="connsiteY9" fmla="*/ 14997 h 3405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53741" h="3405188">
                <a:moveTo>
                  <a:pt x="340960" y="0"/>
                </a:moveTo>
                <a:lnTo>
                  <a:pt x="0" y="0"/>
                </a:lnTo>
                <a:lnTo>
                  <a:pt x="0" y="1"/>
                </a:lnTo>
                <a:lnTo>
                  <a:pt x="121075" y="1"/>
                </a:lnTo>
                <a:lnTo>
                  <a:pt x="143661" y="14998"/>
                </a:lnTo>
                <a:cubicBezTo>
                  <a:pt x="1126713" y="708414"/>
                  <a:pt x="1702933" y="1928214"/>
                  <a:pt x="1771120" y="3337396"/>
                </a:cubicBezTo>
                <a:lnTo>
                  <a:pt x="1772750" y="3405188"/>
                </a:lnTo>
                <a:lnTo>
                  <a:pt x="1953741" y="3405188"/>
                </a:lnTo>
                <a:lnTo>
                  <a:pt x="1937324" y="3058183"/>
                </a:lnTo>
                <a:cubicBezTo>
                  <a:pt x="1813464" y="1767912"/>
                  <a:pt x="1261851" y="662186"/>
                  <a:pt x="36308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2217FF4A-5EDF-43B7-90EE-BDD9F1E9E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60676" y="3452813"/>
            <a:ext cx="2740990" cy="3405187"/>
          </a:xfrm>
          <a:custGeom>
            <a:avLst/>
            <a:gdLst>
              <a:gd name="connsiteX0" fmla="*/ 2737014 w 2740990"/>
              <a:gd name="connsiteY0" fmla="*/ 0 h 3405187"/>
              <a:gd name="connsiteX1" fmla="*/ 2550901 w 2740990"/>
              <a:gd name="connsiteY1" fmla="*/ 0 h 3405187"/>
              <a:gd name="connsiteX2" fmla="*/ 2554960 w 2740990"/>
              <a:gd name="connsiteY2" fmla="*/ 168844 h 3405187"/>
              <a:gd name="connsiteX3" fmla="*/ 641512 w 2740990"/>
              <a:gd name="connsiteY3" fmla="*/ 2922002 h 3405187"/>
              <a:gd name="connsiteX4" fmla="*/ 114085 w 2740990"/>
              <a:gd name="connsiteY4" fmla="*/ 3327787 h 3405187"/>
              <a:gd name="connsiteX5" fmla="*/ 0 w 2740990"/>
              <a:gd name="connsiteY5" fmla="*/ 3405187 h 3405187"/>
              <a:gd name="connsiteX6" fmla="*/ 24734 w 2740990"/>
              <a:gd name="connsiteY6" fmla="*/ 3405187 h 3405187"/>
              <a:gd name="connsiteX7" fmla="*/ 238236 w 2740990"/>
              <a:gd name="connsiteY7" fmla="*/ 3405187 h 3405187"/>
              <a:gd name="connsiteX8" fmla="*/ 349992 w 2740990"/>
              <a:gd name="connsiteY8" fmla="*/ 3327786 h 3405187"/>
              <a:gd name="connsiteX9" fmla="*/ 866640 w 2740990"/>
              <a:gd name="connsiteY9" fmla="*/ 2922001 h 3405187"/>
              <a:gd name="connsiteX10" fmla="*/ 2740990 w 2740990"/>
              <a:gd name="connsiteY10" fmla="*/ 168843 h 3405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740990" h="3405187">
                <a:moveTo>
                  <a:pt x="2737014" y="0"/>
                </a:moveTo>
                <a:lnTo>
                  <a:pt x="2550901" y="0"/>
                </a:lnTo>
                <a:lnTo>
                  <a:pt x="2554960" y="168844"/>
                </a:lnTo>
                <a:cubicBezTo>
                  <a:pt x="2554960" y="1516319"/>
                  <a:pt x="1606862" y="2150027"/>
                  <a:pt x="641512" y="2922002"/>
                </a:cubicBezTo>
                <a:cubicBezTo>
                  <a:pt x="465716" y="3062585"/>
                  <a:pt x="291530" y="3200296"/>
                  <a:pt x="114085" y="3327787"/>
                </a:cubicBezTo>
                <a:lnTo>
                  <a:pt x="0" y="3405187"/>
                </a:lnTo>
                <a:lnTo>
                  <a:pt x="24734" y="3405187"/>
                </a:lnTo>
                <a:lnTo>
                  <a:pt x="238236" y="3405187"/>
                </a:lnTo>
                <a:lnTo>
                  <a:pt x="349992" y="3327786"/>
                </a:lnTo>
                <a:cubicBezTo>
                  <a:pt x="523810" y="3200295"/>
                  <a:pt x="694437" y="3062584"/>
                  <a:pt x="866640" y="2922001"/>
                </a:cubicBezTo>
                <a:cubicBezTo>
                  <a:pt x="1812265" y="2150026"/>
                  <a:pt x="2740990" y="1516318"/>
                  <a:pt x="2740990" y="168843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E77CB1-8170-4939-9F5B-1ED79B5A16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782" r="1285" b="15267"/>
          <a:stretch/>
        </p:blipFill>
        <p:spPr>
          <a:xfrm>
            <a:off x="4913023" y="123224"/>
            <a:ext cx="7244726" cy="34685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011E15D-EEAF-4098-9348-037F0DD3B1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973" t="21836" r="-2" b="12903"/>
          <a:stretch/>
        </p:blipFill>
        <p:spPr>
          <a:xfrm>
            <a:off x="77455" y="3491515"/>
            <a:ext cx="8580837" cy="33277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E2355C-619B-4B97-9383-ECF4576B2BFD}"/>
              </a:ext>
            </a:extLst>
          </p:cNvPr>
          <p:cNvSpPr txBox="1"/>
          <p:nvPr/>
        </p:nvSpPr>
        <p:spPr>
          <a:xfrm>
            <a:off x="5097681" y="3226073"/>
            <a:ext cx="19966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(Western Telegraph, 2020).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1612F3-26FC-41D8-A3E4-FBB273D2A841}"/>
              </a:ext>
            </a:extLst>
          </p:cNvPr>
          <p:cNvSpPr txBox="1"/>
          <p:nvPr/>
        </p:nvSpPr>
        <p:spPr>
          <a:xfrm>
            <a:off x="176878" y="6423150"/>
            <a:ext cx="19137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(Thompson, 2020)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AA67F9-9601-46A6-8C18-1AFD63ED4D87}"/>
              </a:ext>
            </a:extLst>
          </p:cNvPr>
          <p:cNvSpPr/>
          <p:nvPr/>
        </p:nvSpPr>
        <p:spPr>
          <a:xfrm>
            <a:off x="3128527" y="-2"/>
            <a:ext cx="5529765" cy="120270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0394A5C-E3B3-4AC5-BEE6-4F99BF94DE5B}"/>
              </a:ext>
            </a:extLst>
          </p:cNvPr>
          <p:cNvSpPr txBox="1"/>
          <p:nvPr/>
        </p:nvSpPr>
        <p:spPr>
          <a:xfrm>
            <a:off x="3477067" y="123224"/>
            <a:ext cx="4935413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>
                <a:latin typeface="Elephant" panose="02020904090505020303" pitchFamily="18" charset="0"/>
              </a:rPr>
              <a:t>Pembrokeshire Kerbside Collection</a:t>
            </a:r>
          </a:p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391B030-7B2D-498C-9945-3F2C0D549E3B}"/>
              </a:ext>
            </a:extLst>
          </p:cNvPr>
          <p:cNvSpPr txBox="1"/>
          <p:nvPr/>
        </p:nvSpPr>
        <p:spPr>
          <a:xfrm>
            <a:off x="274942" y="1156438"/>
            <a:ext cx="482273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 bag (plastics, tetra-</a:t>
            </a:r>
            <a:r>
              <a:rPr lang="en-GB" dirty="0" err="1"/>
              <a:t>pak</a:t>
            </a:r>
            <a:r>
              <a:rPr lang="en-GB" dirty="0"/>
              <a:t> and metal packaging): 39% increase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Blue bag (Carboard): 38% increase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Food waste: 34% increase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Glass: 19% increase  </a:t>
            </a:r>
            <a:r>
              <a:rPr lang="en-GB" sz="1200" dirty="0"/>
              <a:t>(Thompson, 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E392D09-CC46-4C29-89CC-AADFD7974DD5}"/>
              </a:ext>
            </a:extLst>
          </p:cNvPr>
          <p:cNvSpPr/>
          <p:nvPr/>
        </p:nvSpPr>
        <p:spPr>
          <a:xfrm>
            <a:off x="7789225" y="3014858"/>
            <a:ext cx="4264233" cy="140032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500D68F-C841-4D8B-83D8-13AE306DCA09}"/>
              </a:ext>
            </a:extLst>
          </p:cNvPr>
          <p:cNvSpPr txBox="1"/>
          <p:nvPr/>
        </p:nvSpPr>
        <p:spPr>
          <a:xfrm>
            <a:off x="8074569" y="3118576"/>
            <a:ext cx="381044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Between April 2019 – April 2020, 72% of all household waste has been recycled – 10% more than the former year </a:t>
            </a:r>
            <a:r>
              <a:rPr lang="en-GB" sz="1200" dirty="0"/>
              <a:t>(Thompson, 2020)</a:t>
            </a:r>
          </a:p>
          <a:p>
            <a:endParaRPr lang="en-GB" dirty="0"/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87356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170"/>
    </mc:Choice>
    <mc:Fallback xmlns="">
      <p:transition spd="slow" advTm="371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 animBg="1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803362E-8A3C-49C6-B5D3-252F6A99EF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857"/>
          <a:stretch/>
        </p:blipFill>
        <p:spPr>
          <a:xfrm>
            <a:off x="1867310" y="0"/>
            <a:ext cx="10324690" cy="485335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84A0575-F84F-4D5B-BE46-163C85E9DAA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1428" b="2"/>
          <a:stretch/>
        </p:blipFill>
        <p:spPr>
          <a:xfrm>
            <a:off x="0" y="-5475"/>
            <a:ext cx="9141724" cy="6863475"/>
          </a:xfrm>
          <a:custGeom>
            <a:avLst/>
            <a:gdLst/>
            <a:ahLst/>
            <a:cxnLst/>
            <a:rect l="l" t="t" r="r" b="b"/>
            <a:pathLst>
              <a:path w="9141744" h="6863485">
                <a:moveTo>
                  <a:pt x="0" y="0"/>
                </a:moveTo>
                <a:lnTo>
                  <a:pt x="5963051" y="0"/>
                </a:lnTo>
                <a:lnTo>
                  <a:pt x="9141744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ADFEAEE-7E1F-49AC-9DAB-FF0D93C8FE1D}"/>
              </a:ext>
            </a:extLst>
          </p:cNvPr>
          <p:cNvSpPr/>
          <p:nvPr/>
        </p:nvSpPr>
        <p:spPr>
          <a:xfrm>
            <a:off x="309486" y="4867422"/>
            <a:ext cx="7709097" cy="1990578"/>
          </a:xfrm>
          <a:prstGeom prst="rect">
            <a:avLst/>
          </a:prstGeom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26D6BB-0902-4D4C-B308-4D58821652E4}"/>
              </a:ext>
            </a:extLst>
          </p:cNvPr>
          <p:cNvSpPr txBox="1"/>
          <p:nvPr/>
        </p:nvSpPr>
        <p:spPr>
          <a:xfrm>
            <a:off x="590841" y="4940702"/>
            <a:ext cx="71463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>
                <a:latin typeface="Elephant" panose="02020904090505020303" pitchFamily="18" charset="0"/>
              </a:rPr>
              <a:t>The Well-being of Future Generations (Wales) 2015 Act</a:t>
            </a:r>
          </a:p>
          <a:p>
            <a:pPr algn="ctr"/>
            <a:endParaRPr lang="en-GB" sz="2800" b="1" u="sng" dirty="0">
              <a:latin typeface="Elephant" panose="02020904090505020303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0012ED-A442-4035-B035-F6B49D5D2380}"/>
              </a:ext>
            </a:extLst>
          </p:cNvPr>
          <p:cNvSpPr/>
          <p:nvPr/>
        </p:nvSpPr>
        <p:spPr>
          <a:xfrm>
            <a:off x="6151788" y="99553"/>
            <a:ext cx="6096000" cy="690566"/>
          </a:xfrm>
          <a:prstGeom prst="rect">
            <a:avLst/>
          </a:prstGeom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F82BDE-69C8-4784-B85E-961E1B27B34D}"/>
              </a:ext>
            </a:extLst>
          </p:cNvPr>
          <p:cNvSpPr txBox="1"/>
          <p:nvPr/>
        </p:nvSpPr>
        <p:spPr>
          <a:xfrm>
            <a:off x="6498412" y="243155"/>
            <a:ext cx="5781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Acting today…to save tomorrow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0E11BA-F990-4B66-BDEF-1164A6533F70}"/>
              </a:ext>
            </a:extLst>
          </p:cNvPr>
          <p:cNvSpPr txBox="1"/>
          <p:nvPr/>
        </p:nvSpPr>
        <p:spPr>
          <a:xfrm>
            <a:off x="11340905" y="-14068"/>
            <a:ext cx="1402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(BBC, 2020)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58B6E3-6BBD-4212-A06D-3E1592A4CB91}"/>
              </a:ext>
            </a:extLst>
          </p:cNvPr>
          <p:cNvSpPr txBox="1"/>
          <p:nvPr/>
        </p:nvSpPr>
        <p:spPr>
          <a:xfrm>
            <a:off x="0" y="6618084"/>
            <a:ext cx="213828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(Wales Online, 1870)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FDACA30-3280-4AC1-B452-7BDB3BC2D8E5}"/>
              </a:ext>
            </a:extLst>
          </p:cNvPr>
          <p:cNvSpPr txBox="1"/>
          <p:nvPr/>
        </p:nvSpPr>
        <p:spPr>
          <a:xfrm>
            <a:off x="590841" y="6063175"/>
            <a:ext cx="7146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…And make up for our past?…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80835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272"/>
    </mc:Choice>
    <mc:Fallback xmlns="">
      <p:transition spd="slow" advTm="282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55F0D14-014E-43AC-9274-FBF120918B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C1E9C86-3784-433A-AA66-48F7C39CDE1B}"/>
              </a:ext>
            </a:extLst>
          </p:cNvPr>
          <p:cNvSpPr txBox="1"/>
          <p:nvPr/>
        </p:nvSpPr>
        <p:spPr>
          <a:xfrm>
            <a:off x="4881489" y="154745"/>
            <a:ext cx="82718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Elephant" panose="02020904090505020303" pitchFamily="18" charset="0"/>
              </a:rPr>
              <a:t>Thank You For Listening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F37D10-D43E-4D67-9BC7-72740CAB3D97}"/>
              </a:ext>
            </a:extLst>
          </p:cNvPr>
          <p:cNvSpPr txBox="1"/>
          <p:nvPr/>
        </p:nvSpPr>
        <p:spPr>
          <a:xfrm>
            <a:off x="132735" y="6515568"/>
            <a:ext cx="28611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(Matador Network, 2019)</a:t>
            </a:r>
          </a:p>
        </p:txBody>
      </p:sp>
    </p:spTree>
    <p:extLst>
      <p:ext uri="{BB962C8B-B14F-4D97-AF65-F5344CB8AC3E}">
        <p14:creationId xmlns:p14="http://schemas.microsoft.com/office/powerpoint/2010/main" val="647059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97"/>
    </mc:Choice>
    <mc:Fallback xmlns="">
      <p:transition spd="slow" advTm="5197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99EF249-4753-4952-8295-428C9D9EE567}"/>
              </a:ext>
            </a:extLst>
          </p:cNvPr>
          <p:cNvSpPr txBox="1"/>
          <p:nvPr/>
        </p:nvSpPr>
        <p:spPr>
          <a:xfrm>
            <a:off x="393895" y="422031"/>
            <a:ext cx="115777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0C2BC8-3E12-4724-B73D-C8B4E25A5A31}"/>
              </a:ext>
            </a:extLst>
          </p:cNvPr>
          <p:cNvSpPr txBox="1"/>
          <p:nvPr/>
        </p:nvSpPr>
        <p:spPr>
          <a:xfrm>
            <a:off x="393895" y="240097"/>
            <a:ext cx="1157771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References: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BBC (2020)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Tree Planting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[Online]. Available at: https://www.bbc.co.uk/news/uk-wales-54248807 (Accessed: 11 November 2020)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Ehsan, S. &amp; Kaleem, A. (2012) ‘An Empirical Investigation of The Relationship Between Corporate Social Responsibility and Financial Performance’,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Basic and Applied Scientific Research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2(3), pp. 2909-2922. 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Ekins, P. (2000)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 Growth Human Welfare and Environmental Sustainability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Routledge. 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Elkington, J (2004)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Enter the Triple Bottom Line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https://www.johnelkington.com/archive/TBL-elkington-chapter.pdf (Accessed: 30 October). 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Eluxe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Magazine (2013)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Greenwashing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[Online]. Available at: https://eluxemagazine.com/culture/articles/greenwashing/ (Accessed: 9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Everett, T.,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Ishwaran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Paolo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Ansaloni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 &amp; Rubin, A. (2010) ‘Economic Growth and the Environment’,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for Environment Food and Rural Affairs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 1-52.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FFTROTFG</a:t>
            </a: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Foundation For The Rights Of The Future Generations (2020)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Sophie Howe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[Online]. Available at: https://www.intergenerationaljustice.org/ ( Accessed: 7 November 2020)  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FGWC (2019)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 POINT PLAN TO FUNDWALES’ CLIMATE EMERGENCY Detailed Edition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]. Future Generations Wales Commissioner. Available at: https://www.futuregenerations.wales/wp-content/uploads/2019/06/10-Point-Plan-to-Fund-Wales-Climate-Emergency-Detailed-Report.pdf.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FGWC (2020)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Future Generations Report 2020: At A Glance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]. Future Generations for Wales Commissioner. Available at: https://www.futuregenerations.wales/wp-content/uploads/2020/07/At-A-Glance-FG-Report.pdf.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FRAME Ltd (2020)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Pembrokeshire Frame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[Online]. Available at: https://www.pembrokeshire-frame.org.uk/ ( Accessed: 9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Generations (2020)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Generations Commissioner for Wales – The Future Generations Commissioner for Wales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https://www.futuregenerations.wales/about-us/future-generations-commissioner/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7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 (2020)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Survey for Wales | GOV.WALES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https://gov.wales/national-survey-wales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8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GOV.Wales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(2020)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Survey for Wales: population health | GOV.WALES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https://gov.wales/national-survey-wales-population-health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4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742947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39D1575-F6F4-4AA5-9A60-702F4D470270}"/>
              </a:ext>
            </a:extLst>
          </p:cNvPr>
          <p:cNvSpPr txBox="1"/>
          <p:nvPr/>
        </p:nvSpPr>
        <p:spPr>
          <a:xfrm>
            <a:off x="506437" y="379828"/>
            <a:ext cx="11282289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Hadfield, C (2014)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Wales view from Space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[Online]. Available at: https://www.walesonline.co.uk/news/wales-news/international-space-station-visible-wales-8344769 (Accessed:7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Howe, S (2019)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 POINT PLAN TO FUNDWALES’ CLIMATE EMERGENCY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]. Future Generations Wales Commissioner. Available at: https://www.futuregenerations.wales/wp-content/uploads/2019/06/10-Point-Plan-Summary.pdf.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Internet Retailing (2020)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consumers are becoming more socially and environmentally responsible – and are calling out brands that make ‘meaningless’ climate pledges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https://internetretailing.net/sustainability/sustainability/uk-consumers-are-becoming-more-socially-and-environmentally-responsible--and-are-calling-out-brands-that-make-meaningless-climate-pledges-21022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9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IPBES (2019)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Assessment Report on Biodiversity and Ecosystem Services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[Online]. Available at: https://ipbes.net/global-assessment (Accessed: 7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Jones, G (2019)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Well-being of Wales 2018-19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]. Statistics for Wales. Accessed at: https://gov.wales/sites/default/files/statistics-and-research/2019-11/well-being-of-wales-2019.pdf.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Kraaijenbrink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 (2019)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3Ps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[Online]. Available at: https://www.forbes.com/sites/jeroenkraaijenbrink/2019/12/10/what-the-3ps-of-the-triple-bottom-line-really-mean/?sh=54e296075143 (Accessed: 9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Marco (2020) </a:t>
            </a:r>
            <a:r>
              <a:rPr lang="en-GB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GreenWash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[Online]. Available at: https://www.ecoshambakilolelodge.com/green-or-greenwashing/ (Accessed: 9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Matador Network (2019)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[Online]. Available at: https://matadornetwork.com/read/natural-wonders-wales/ (Accessed: 11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Menzies, R. (2017)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Well-being of Future Generations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[Online]. Available at: https://www.carnegieuktrust.org.uk/blog/well-future-generations-act-mean-welsh-towns/ (Accessed:7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Metabolic (2017)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Seven Pillars of the Circular Economy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[Online]. Available at: https://www.metabolic.nl/news/the-seven-pillars-of-the-circular-economy/ (Accessed: 9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Natural Resources Wales (2020)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Natural Resources Wales / State of Natural Resources interim report 2019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https://naturalresources.wales/evidence-and-data/research-and-reports/state-of-natural-resources-interim-report-2019/?lang=en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7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NCA (2019)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Referral Mechanism statistics- end of year summary 2018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]. National Crime Agency. Available at: https://nationalcrimeagency.gov.uk/who-we-are/publications/282-national-referral-mechanism-statistics-end-of-year-summary-2018/file.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2125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EB62939-D540-46A4-A1D4-DA6B8E34EDBF}"/>
              </a:ext>
            </a:extLst>
          </p:cNvPr>
          <p:cNvSpPr txBox="1"/>
          <p:nvPr/>
        </p:nvSpPr>
        <p:spPr>
          <a:xfrm>
            <a:off x="211016" y="253218"/>
            <a:ext cx="1160584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Nguyen, T., Yang, Z., Nguyen, N., Johnson, L., &amp; Cao, T. (2019) Greenwash and Green Purchase Intention: The Mediating Role of Green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Skepticism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(9), pp. 2653.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ONS (2018)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Suicide in Wales - Office for National Statistics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https://www.ons.gov.uk/peoplepopulationandcommunity/birthsdeathsandmarriages/deaths/datasets/suicideinwales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7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ONS (2020)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and economic well-being - Office for National Statistics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https://www.ons.gov.uk/peoplepopulationandcommunity/wellbeing/articles/personalandeconomicwellbeingintheuk/whatmattersmosttoourlifesatisfaction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7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ONS (2020)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Crime Incidence (CSEW open data table) - Office for National Statistics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https://www.ons.gov.uk/peoplepopulationandcommunity/crimeandjustice/datasets/personalcrimeincidencecsewopendatatable/current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8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ONS (2020)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Recorded crime data at Police Force Area level - Office for National Statistics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https://www.ons.gov.uk/peoplepopulationandcommunity/crimeandjustice/datasets/recordedcrimedataatpoliceforcearealevel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4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Petovarga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 (2017)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Circular Economy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[Online]. Available at: https://ec.europa.eu/jrc/en/news/research-helps-europe-advance-towards-circular-economy (Accessed: 9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State of Nature (2019)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State of Nature Report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]. State of Nature. Available at: https://nbn.org.uk/wp-content/uploads/2019/09/State-of-Nature-2019-UK-full-report.pdf.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Wildlife Trust of South and West Wales (2019)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State of Nature 2019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[Online]. Available at:  https://www.welshwildlife.org/state-of-nature-2019/ (Accessed: 8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Thompson, G (2020)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County achieves highest ever recycling rates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https://www.westerntelegraph.co.uk/news/18843600.pembrokeshire-sees-highest-ever-recycling-rates/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11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Thompson, G (2020)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Kerbside Collection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[Online]. Available at: https://www.westerntelegraph.co.uk/news/18843600.pembrokeshire-sees-highest-ever-recycling-rates/ (Accessed: 11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United Nations (2020)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Take Action for the Sustainable Development Goals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https://www.un.org/sustainabledevelopment/sustainable-development-goals/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9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Varella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 (2007)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Elkington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[Online]. Available at:  https://johnelkington.com/speaking/media/ (Accessed: 9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Wales Online (1870) </a:t>
            </a:r>
            <a:r>
              <a:rPr lang="en-GB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Dowlais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Ironworks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[Online]. Available at: https://www.walesonline.co.uk/lifestyle/nostalgia/welsh-history-month-merthyr-tydfil-7837107 (Accessed: 11 November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21770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1142A1-AEEC-4D88-A292-6060C6A42A91}"/>
              </a:ext>
            </a:extLst>
          </p:cNvPr>
          <p:cNvSpPr txBox="1"/>
          <p:nvPr/>
        </p:nvSpPr>
        <p:spPr>
          <a:xfrm>
            <a:off x="267286" y="239151"/>
            <a:ext cx="1161991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Well-being of Future Generations (Wales) Act 2015. (SI 2015/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anaw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2). Available at: http://gov.wales/topics/people-and-communities/people/future-generations-act/?lang=en (Accessed: 25 October 2020).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(2015)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Well-being of Future Generations (Wales) Act 2015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]. Welsh Government. Available at: https://www.futuregenerations.wales/wp-content/uploads/2017/02/150623-guide-to-the-fg-act-en.pdf.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(2020)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Rough Sleeper Count, November 2019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]. Statistics for Wales. Available at: https://gov.wales/sites/default/files/statistics-and-research/2020-02/national-rough-sleeper-count-november-2019-814.pdf.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(2020)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WELL-BEING OF FUTURE GENERATIONS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]. Welsh Government. Available at: https://gov.wales/sites/default/files/publications/2020-05/wellbeing-of-future-generations-visual-toolkit.pdf.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Western Telegraph (2020)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Kerbside collection boxes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[Online]. Available at: https://www.tivysideadvertiser.co.uk/news/17994023.new-system-collecting-household-waste-introduced-pembrokeshire/ (Accessed: 11 November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06240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9.6|42.6|4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10.9|0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3|6.7|8.5|9.1|8.6|10.3|15.7|5.3|6.3|9.9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6.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7.8|22.9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4|1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3.3|5.6|6.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14.9|5.7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1262</TotalTime>
  <Words>2141</Words>
  <Application>Microsoft Office PowerPoint</Application>
  <PresentationFormat>Widescreen</PresentationFormat>
  <Paragraphs>145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Meiryo</vt:lpstr>
      <vt:lpstr>Arial</vt:lpstr>
      <vt:lpstr>Calibri</vt:lpstr>
      <vt:lpstr>Calibri Light</vt:lpstr>
      <vt:lpstr>Elephant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Poppy-jo Purcell (1707811)</dc:creator>
  <cp:lastModifiedBy>Poppy-Jo Rosemary Purcell (1707811)</cp:lastModifiedBy>
  <cp:revision>12</cp:revision>
  <dcterms:created xsi:type="dcterms:W3CDTF">2020-11-11T19:58:35Z</dcterms:created>
  <dcterms:modified xsi:type="dcterms:W3CDTF">2020-11-12T17:22:44Z</dcterms:modified>
</cp:coreProperties>
</file>